
<file path=[Content_Types].xml><?xml version="1.0" encoding="utf-8"?>
<Types xmlns="http://schemas.openxmlformats.org/package/2006/content-types">
  <Override PartName="/ppt/slides/slide94.xml" ContentType="application/vnd.openxmlformats-officedocument.presentationml.slide+xml"/>
  <Override PartName="/ppt/slides/slide142.xml" ContentType="application/vnd.openxmlformats-officedocument.presentationml.slide+xml"/>
  <Override PartName="/ppt/slides/slide473.xml" ContentType="application/vnd.openxmlformats-officedocument.presentationml.slide+xml"/>
  <Override PartName="/ppt/slides/slide218.xml" ContentType="application/vnd.openxmlformats-officedocument.presentationml.slide+xml"/>
  <Override PartName="/ppt/slides/slide549.xml" ContentType="application/vnd.openxmlformats-officedocument.presentationml.slide+xml"/>
  <Override PartName="/ppt/notesSlides/notesSlide85.xml" ContentType="application/vnd.openxmlformats-officedocument.presentationml.notesSlide+xml"/>
  <Override PartName="/ppt/slides/slide25.xml" ContentType="application/vnd.openxmlformats-officedocument.presentationml.slide+xml"/>
  <Override PartName="/ppt/slides/slide388.xml" ContentType="application/vnd.openxmlformats-officedocument.presentationml.slide+xml"/>
  <Override PartName="/ppt/slides/slide404.xml" ContentType="application/vnd.openxmlformats-officedocument.presentationml.slide+xml"/>
  <Override PartName="/ppt/slideLayouts/slideLayout2.xml" ContentType="application/vnd.openxmlformats-officedocument.presentationml.slideLayout+xml"/>
  <Default Extension="xml" ContentType="application/xml"/>
  <Override PartName="/ppt/slides/slide50.xml" ContentType="application/vnd.openxmlformats-officedocument.presentationml.slide+xml"/>
  <Override PartName="/ppt/slides/slide243.xml" ContentType="application/vnd.openxmlformats-officedocument.presentationml.slide+xml"/>
  <Override PartName="/ppt/slides/slide574.xml" ContentType="application/vnd.openxmlformats-officedocument.presentationml.slide+xml"/>
  <Override PartName="/ppt/notesSlides/notesSlide16.xml" ContentType="application/vnd.openxmlformats-officedocument.presentationml.notesSlide+xml"/>
  <Override PartName="/ppt/slides/slide319.xml" ContentType="application/vnd.openxmlformats-officedocument.presentationml.slide+xml"/>
  <Override PartName="/ppt/slides/slide505.xml" ContentType="application/vnd.openxmlformats-officedocument.presentationml.slide+xml"/>
  <Override PartName="/ppt/notesSlides/notesSlide41.xml" ContentType="application/vnd.openxmlformats-officedocument.presentationml.notesSlide+xml"/>
  <Override PartName="/ppt/slides/slide158.xml" ContentType="application/vnd.openxmlformats-officedocument.presentationml.slide+xml"/>
  <Override PartName="/ppt/slides/slide344.xml" ContentType="application/vnd.openxmlformats-officedocument.presentationml.slide+xml"/>
  <Override PartName="/ppt/slides/slide489.xml" ContentType="application/vnd.openxmlformats-officedocument.presentationml.slide+xml"/>
  <Override PartName="/ppt/slides/slide136.xml" ContentType="application/vnd.openxmlformats-officedocument.presentationml.slide+xml"/>
  <Override PartName="/ppt/slides/slide183.xml" ContentType="application/vnd.openxmlformats-officedocument.presentationml.slide+xml"/>
  <Override PartName="/ppt/slides/slide467.xml" ContentType="application/vnd.openxmlformats-officedocument.presentationml.slide+xml"/>
  <Override PartName="/ppt/slides/slide530.xml" ContentType="application/vnd.openxmlformats-officedocument.presentationml.slide+xml"/>
  <Override PartName="/ppt/notesSlides/notesSlide7.xml" ContentType="application/vnd.openxmlformats-officedocument.presentationml.notesSlide+xml"/>
  <Override PartName="/ppt/slides/slide88.xml" ContentType="application/vnd.openxmlformats-officedocument.presentationml.slide+xml"/>
  <Override PartName="/ppt/slides/slide259.xml" ContentType="application/vnd.openxmlformats-officedocument.presentationml.slide+xml"/>
  <Override PartName="/ppt/slides/slide322.xml" ContentType="application/vnd.openxmlformats-officedocument.presentationml.slide+xml"/>
  <Override PartName="/ppt/slides/slide606.xml" ContentType="application/vnd.openxmlformats-officedocument.presentationml.slide+xml"/>
  <Override PartName="/ppt/slides/slide19.xml" ContentType="application/vnd.openxmlformats-officedocument.presentationml.slide+xml"/>
  <Override PartName="/ppt/slides/slide66.xml" ContentType="application/vnd.openxmlformats-officedocument.presentationml.slide+xml"/>
  <Override PartName="/ppt/slides/slide114.xml" ContentType="application/vnd.openxmlformats-officedocument.presentationml.slide+xml"/>
  <Override PartName="/ppt/slides/slide161.xml" ContentType="application/vnd.openxmlformats-officedocument.presentationml.slide+xml"/>
  <Override PartName="/ppt/slides/slide300.xml" ContentType="application/vnd.openxmlformats-officedocument.presentationml.slide+xml"/>
  <Override PartName="/ppt/slides/slide445.xml" ContentType="application/vnd.openxmlformats-officedocument.presentationml.slide+xml"/>
  <Override PartName="/ppt/slides/slide492.xml" ContentType="application/vnd.openxmlformats-officedocument.presentationml.slide+xml"/>
  <Override PartName="/ppt/slides/slide631.xml" ContentType="application/vnd.openxmlformats-officedocument.presentationml.slide+xml"/>
  <Default Extension="png" ContentType="image/png"/>
  <Override PartName="/ppt/notesSlides/notesSlide79.xml" ContentType="application/vnd.openxmlformats-officedocument.presentationml.notesSlide+xml"/>
  <Override PartName="/ppt/slides/slide237.xml" ContentType="application/vnd.openxmlformats-officedocument.presentationml.slide+xml"/>
  <Override PartName="/ppt/slides/slide284.xml" ContentType="application/vnd.openxmlformats-officedocument.presentationml.slide+xml"/>
  <Override PartName="/ppt/slides/slide423.xml" ContentType="application/vnd.openxmlformats-officedocument.presentationml.slide+xml"/>
  <Override PartName="/ppt/slides/slide470.xml" ContentType="application/vnd.openxmlformats-officedocument.presentationml.slide+xml"/>
  <Override PartName="/ppt/slides/slide568.xml" ContentType="application/vnd.openxmlformats-officedocument.presentationml.slide+xml"/>
  <Override PartName="/ppt/theme/theme2.xml" ContentType="application/vnd.openxmlformats-officedocument.theme+xml"/>
  <Override PartName="/ppt/notesSlides/notesSlide57.xml" ContentType="application/vnd.openxmlformats-officedocument.presentationml.notesSlide+xml"/>
  <Override PartName="/ppt/notesSlides/notesSlide113.xml" ContentType="application/vnd.openxmlformats-officedocument.presentationml.notesSlide+xml"/>
  <Override PartName="/ppt/slides/slide44.xml" ContentType="application/vnd.openxmlformats-officedocument.presentationml.slide+xml"/>
  <Override PartName="/ppt/slides/slide91.xml" ContentType="application/vnd.openxmlformats-officedocument.presentationml.slide+xml"/>
  <Override PartName="/ppt/slides/slide215.xml" ContentType="application/vnd.openxmlformats-officedocument.presentationml.slide+xml"/>
  <Override PartName="/ppt/slides/slide262.xml" ContentType="application/vnd.openxmlformats-officedocument.presentationml.slide+xml"/>
  <Override PartName="/ppt/slides/slide22.xml" ContentType="application/vnd.openxmlformats-officedocument.presentationml.slide+xml"/>
  <Override PartName="/ppt/slides/slide199.xml" ContentType="application/vnd.openxmlformats-officedocument.presentationml.slide+xml"/>
  <Override PartName="/ppt/slides/slide401.xml" ContentType="application/vnd.openxmlformats-officedocument.presentationml.slide+xml"/>
  <Override PartName="/ppt/slides/slide546.xml" ContentType="application/vnd.openxmlformats-officedocument.presentationml.slide+xml"/>
  <Override PartName="/ppt/slides/slide593.xml" ContentType="application/vnd.openxmlformats-officedocument.presentationml.slide+xml"/>
  <Override PartName="/ppt/notesSlides/notesSlide35.xml" ContentType="application/vnd.openxmlformats-officedocument.presentationml.notesSlide+xml"/>
  <Override PartName="/ppt/notesSlides/notesSlide82.xml" ContentType="application/vnd.openxmlformats-officedocument.presentationml.notesSlide+xml"/>
  <Override PartName="/ppt/slides/slide240.xml" ContentType="application/vnd.openxmlformats-officedocument.presentationml.slide+xml"/>
  <Override PartName="/ppt/slides/slide338.xml" ContentType="application/vnd.openxmlformats-officedocument.presentationml.slide+xml"/>
  <Override PartName="/ppt/slides/slide385.xml" ContentType="application/vnd.openxmlformats-officedocument.presentationml.slide+xml"/>
  <Override PartName="/ppt/slides/slide524.xml" ContentType="application/vnd.openxmlformats-officedocument.presentationml.slide+xml"/>
  <Override PartName="/ppt/slides/slide571.xml" ContentType="application/vnd.openxmlformats-officedocument.presentationml.slide+xml"/>
  <Override PartName="/ppt/notesSlides/notesSlide13.xml" ContentType="application/vnd.openxmlformats-officedocument.presentationml.notesSlide+xml"/>
  <Override PartName="/ppt/notesSlides/notesSlide60.xml" ContentType="application/vnd.openxmlformats-officedocument.presentationml.notesSlide+xml"/>
  <Override PartName="/ppt/slides/slide177.xml" ContentType="application/vnd.openxmlformats-officedocument.presentationml.slide+xml"/>
  <Override PartName="/ppt/slides/slide316.xml" ContentType="application/vnd.openxmlformats-officedocument.presentationml.slide+xml"/>
  <Override PartName="/ppt/slides/slide363.xml" ContentType="application/vnd.openxmlformats-officedocument.presentationml.slide+xml"/>
  <Override PartName="/ppt/slides/slide647.xml" ContentType="application/vnd.openxmlformats-officedocument.presentationml.slide+xml"/>
  <Override PartName="/ppt/slides/slide108.xml" ContentType="application/vnd.openxmlformats-officedocument.presentationml.slide+xml"/>
  <Override PartName="/ppt/slides/slide155.xml" ContentType="application/vnd.openxmlformats-officedocument.presentationml.slide+xml"/>
  <Override PartName="/ppt/slides/slide439.xml" ContentType="application/vnd.openxmlformats-officedocument.presentationml.slide+xml"/>
  <Override PartName="/ppt/slides/slide486.xml" ContentType="application/vnd.openxmlformats-officedocument.presentationml.slide+xml"/>
  <Override PartName="/ppt/slides/slide502.xml" ContentType="application/vnd.openxmlformats-officedocument.presentationml.slide+xml"/>
  <Override PartName="/ppt/slides/slide278.xml" ContentType="application/vnd.openxmlformats-officedocument.presentationml.slide+xml"/>
  <Override PartName="/ppt/slides/slide341.xml" ContentType="application/vnd.openxmlformats-officedocument.presentationml.slide+xml"/>
  <Override PartName="/ppt/slides/slide625.xml" ContentType="application/vnd.openxmlformats-officedocument.presentationml.slide+xml"/>
  <Override PartName="/ppt/notesSlides/notesSlide4.xml" ContentType="application/vnd.openxmlformats-officedocument.presentationml.notesSlide+xml"/>
  <Override PartName="/ppt/notesSlides/notesSlide107.xml" ContentType="application/vnd.openxmlformats-officedocument.presentationml.notesSlide+xml"/>
  <Override PartName="/ppt/slides/slide38.xml" ContentType="application/vnd.openxmlformats-officedocument.presentationml.slide+xml"/>
  <Override PartName="/ppt/slides/slide85.xml" ContentType="application/vnd.openxmlformats-officedocument.presentationml.slide+xml"/>
  <Override PartName="/ppt/slides/slide133.xml" ContentType="application/vnd.openxmlformats-officedocument.presentationml.slide+xml"/>
  <Override PartName="/ppt/slides/slide180.xml" ContentType="application/vnd.openxmlformats-officedocument.presentationml.slide+xml"/>
  <Override PartName="/ppt/slides/slide417.xml" ContentType="application/vnd.openxmlformats-officedocument.presentationml.slide+xml"/>
  <Override PartName="/ppt/slides/slide464.xml" ContentType="application/vnd.openxmlformats-officedocument.presentationml.slide+xml"/>
  <Override PartName="/ppt/slides/slide603.xml" ContentType="application/vnd.openxmlformats-officedocument.presentationml.slide+xml"/>
  <Override PartName="/ppt/slides/slide650.xml" ContentType="application/vnd.openxmlformats-officedocument.presentationml.slide+xml"/>
  <Override PartName="/ppt/notesSlides/notesSlide98.xml" ContentType="application/vnd.openxmlformats-officedocument.presentationml.notesSlide+xml"/>
  <Override PartName="/ppt/slides/slide111.xml" ContentType="application/vnd.openxmlformats-officedocument.presentationml.slide+xml"/>
  <Override PartName="/ppt/slides/slide209.xml" ContentType="application/vnd.openxmlformats-officedocument.presentationml.slide+xml"/>
  <Override PartName="/ppt/slides/slide256.xml" ContentType="application/vnd.openxmlformats-officedocument.presentationml.slide+xml"/>
  <Override PartName="/ppt/slides/slide442.xml" ContentType="application/vnd.openxmlformats-officedocument.presentationml.slide+xml"/>
  <Override PartName="/ppt/slides/slide587.xml" ContentType="application/vnd.openxmlformats-officedocument.presentationml.slide+xml"/>
  <Override PartName="/ppt/notesSlides/notesSlide29.xml" ContentType="application/vnd.openxmlformats-officedocument.presentationml.notesSlide+xml"/>
  <Override PartName="/ppt/notesSlides/notesSlide76.xml" ContentType="application/vnd.openxmlformats-officedocument.presentationml.notesSlide+xml"/>
  <Override PartName="/ppt/slides/slide16.xml" ContentType="application/vnd.openxmlformats-officedocument.presentationml.slide+xml"/>
  <Override PartName="/ppt/slides/slide63.xml" ContentType="application/vnd.openxmlformats-officedocument.presentationml.slide+xml"/>
  <Override PartName="/ppt/slides/slide234.xml" ContentType="application/vnd.openxmlformats-officedocument.presentationml.slide+xml"/>
  <Override PartName="/ppt/slides/slide281.xml" ContentType="application/vnd.openxmlformats-officedocument.presentationml.slide+xml"/>
  <Override PartName="/ppt/slides/slide379.xml" ContentType="application/vnd.openxmlformats-officedocument.presentationml.slide+xml"/>
  <Override PartName="/ppt/notesSlides/notesSlide110.xml" ContentType="application/vnd.openxmlformats-officedocument.presentationml.notesSlide+xml"/>
  <Override PartName="/ppt/slides/slide41.xml" ContentType="application/vnd.openxmlformats-officedocument.presentationml.slide+xml"/>
  <Override PartName="/ppt/slides/slide357.xml" ContentType="application/vnd.openxmlformats-officedocument.presentationml.slide+xml"/>
  <Override PartName="/ppt/slides/slide420.xml" ContentType="application/vnd.openxmlformats-officedocument.presentationml.slide+xml"/>
  <Override PartName="/ppt/slides/slide518.xml" ContentType="application/vnd.openxmlformats-officedocument.presentationml.slide+xml"/>
  <Override PartName="/ppt/slides/slide565.xml" ContentType="application/vnd.openxmlformats-officedocument.presentationml.slide+xml"/>
  <Override PartName="/ppt/notesSlides/notesSlide54.xml" ContentType="application/vnd.openxmlformats-officedocument.presentationml.notesSlide+xml"/>
  <Override PartName="/ppt/slides/slide149.xml" ContentType="application/vnd.openxmlformats-officedocument.presentationml.slide+xml"/>
  <Override PartName="/ppt/slides/slide196.xml" ContentType="application/vnd.openxmlformats-officedocument.presentationml.slide+xml"/>
  <Override PartName="/ppt/slides/slide212.xml" ContentType="application/vnd.openxmlformats-officedocument.presentationml.slide+xml"/>
  <Override PartName="/ppt/slides/slide543.xml" ContentType="application/vnd.openxmlformats-officedocument.presentationml.slide+xml"/>
  <Override PartName="/ppt/slides/slide590.xml" ContentType="application/vnd.openxmlformats-officedocument.presentationml.slide+xml"/>
  <Override PartName="/ppt/notesSlides/notesSlide32.xml" ContentType="application/vnd.openxmlformats-officedocument.presentationml.notesSlide+xml"/>
  <Override PartName="/ppt/slides/slide335.xml" ContentType="application/vnd.openxmlformats-officedocument.presentationml.slide+xml"/>
  <Override PartName="/ppt/slides/slide382.xml" ContentType="application/vnd.openxmlformats-officedocument.presentationml.slide+xml"/>
  <Override PartName="/ppt/slides/slide619.xml" ContentType="application/vnd.openxmlformats-officedocument.presentationml.slide+xml"/>
  <Override PartName="/ppt/slides/slide79.xml" ContentType="application/vnd.openxmlformats-officedocument.presentationml.slide+xml"/>
  <Override PartName="/ppt/slides/slide127.xml" ContentType="application/vnd.openxmlformats-officedocument.presentationml.slide+xml"/>
  <Override PartName="/ppt/slides/slide174.xml" ContentType="application/vnd.openxmlformats-officedocument.presentationml.slide+xml"/>
  <Override PartName="/ppt/slides/slide458.xml" ContentType="application/vnd.openxmlformats-officedocument.presentationml.slide+xml"/>
  <Override PartName="/ppt/slides/slide521.xml" ContentType="application/vnd.openxmlformats-officedocument.presentationml.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297.xml" ContentType="application/vnd.openxmlformats-officedocument.presentationml.slide+xml"/>
  <Override PartName="/ppt/slides/slide313.xml" ContentType="application/vnd.openxmlformats-officedocument.presentationml.slide+xml"/>
  <Override PartName="/ppt/slides/slide360.xml" ContentType="application/vnd.openxmlformats-officedocument.presentationml.slide+xml"/>
  <Override PartName="/ppt/slides/slide644.xml" ContentType="application/vnd.openxmlformats-officedocument.presentationml.slide+xml"/>
  <Override PartName="/ppt/slideLayouts/slideLayout9.xml" ContentType="application/vnd.openxmlformats-officedocument.presentationml.slideLayout+xml"/>
  <Override PartName="/ppt/slides/slide57.xml" ContentType="application/vnd.openxmlformats-officedocument.presentationml.slide+xml"/>
  <Override PartName="/ppt/slides/slide105.xml" ContentType="application/vnd.openxmlformats-officedocument.presentationml.slide+xml"/>
  <Override PartName="/ppt/slides/slide152.xml" ContentType="application/vnd.openxmlformats-officedocument.presentationml.slide+xml"/>
  <Override PartName="/ppt/slides/slide436.xml" ContentType="application/vnd.openxmlformats-officedocument.presentationml.slide+xml"/>
  <Override PartName="/ppt/slides/slide483.xml" ContentType="application/vnd.openxmlformats-officedocument.presentationml.slide+xml"/>
  <Override PartName="/ppt/slides/slide622.xml" ContentType="application/vnd.openxmlformats-officedocument.presentationml.slide+xml"/>
  <Override PartName="/ppt/notesSlides/notesSlide1.xml" ContentType="application/vnd.openxmlformats-officedocument.presentationml.notesSlide+xml"/>
  <Override PartName="/ppt/notesSlides/notesSlide104.xml" ContentType="application/vnd.openxmlformats-officedocument.presentationml.notesSlide+xml"/>
  <Override PartName="/ppt/slides/slide130.xml" ContentType="application/vnd.openxmlformats-officedocument.presentationml.slide+xml"/>
  <Override PartName="/ppt/slides/slide228.xml" ContentType="application/vnd.openxmlformats-officedocument.presentationml.slide+xml"/>
  <Override PartName="/ppt/slides/slide275.xml" ContentType="application/vnd.openxmlformats-officedocument.presentationml.slide+xml"/>
  <Override PartName="/ppt/slides/slide414.xml" ContentType="application/vnd.openxmlformats-officedocument.presentationml.slide+xml"/>
  <Override PartName="/ppt/slides/slide461.xml" ContentType="application/vnd.openxmlformats-officedocument.presentationml.slide+xml"/>
  <Override PartName="/ppt/slides/slide559.xml" ContentType="application/vnd.openxmlformats-officedocument.presentationml.slide+xml"/>
  <Override PartName="/ppt/notesSlides/notesSlide48.xml" ContentType="application/vnd.openxmlformats-officedocument.presentationml.notesSlide+xml"/>
  <Override PartName="/ppt/notesSlides/notesSlide95.xml" ContentType="application/vnd.openxmlformats-officedocument.presentationml.notesSlide+xml"/>
  <Override PartName="/ppt/slides/slide35.xml" ContentType="application/vnd.openxmlformats-officedocument.presentationml.slide+xml"/>
  <Override PartName="/ppt/slides/slide82.xml" ContentType="application/vnd.openxmlformats-officedocument.presentationml.slide+xml"/>
  <Override PartName="/ppt/slides/slide206.xml" ContentType="application/vnd.openxmlformats-officedocument.presentationml.slide+xml"/>
  <Override PartName="/ppt/slides/slide253.xml" ContentType="application/vnd.openxmlformats-officedocument.presentationml.slide+xml"/>
  <Override PartName="/ppt/slides/slide398.xml" ContentType="application/vnd.openxmlformats-officedocument.presentationml.slide+xml"/>
  <Override PartName="/ppt/slides/slide537.xml" ContentType="application/vnd.openxmlformats-officedocument.presentationml.slide+xml"/>
  <Override PartName="/ppt/slides/slide584.xml" ContentType="application/vnd.openxmlformats-officedocument.presentationml.slide+xml"/>
  <Override PartName="/ppt/slides/slide600.xml" ContentType="application/vnd.openxmlformats-officedocument.presentationml.slide+xml"/>
  <Override PartName="/ppt/slides/slide13.xml" ContentType="application/vnd.openxmlformats-officedocument.presentationml.slide+xml"/>
  <Override PartName="/ppt/slides/slide60.xml" ContentType="application/vnd.openxmlformats-officedocument.presentationml.slide+xml"/>
  <Override PartName="/ppt/slides/slide329.xml" ContentType="application/vnd.openxmlformats-officedocument.presentationml.slide+xml"/>
  <Override PartName="/ppt/slides/slide376.xml" ContentType="application/vnd.openxmlformats-officedocument.presentationml.slide+xml"/>
  <Override PartName="/ppt/notesSlides/notesSlide26.xml" ContentType="application/vnd.openxmlformats-officedocument.presentationml.notesSlide+xml"/>
  <Override PartName="/ppt/notesSlides/notesSlide73.xml" ContentType="application/vnd.openxmlformats-officedocument.presentationml.notesSlide+xml"/>
  <Override PartName="/ppt/slides/slide168.xml" ContentType="application/vnd.openxmlformats-officedocument.presentationml.slide+xml"/>
  <Override PartName="/ppt/slides/slide231.xml" ContentType="application/vnd.openxmlformats-officedocument.presentationml.slide+xml"/>
  <Override PartName="/ppt/slides/slide515.xml" ContentType="application/vnd.openxmlformats-officedocument.presentationml.slide+xml"/>
  <Override PartName="/ppt/slides/slide562.xml" ContentType="application/vnd.openxmlformats-officedocument.presentationml.slide+xml"/>
  <Override PartName="/ppt/slideLayouts/slideLayout12.xml" ContentType="application/vnd.openxmlformats-officedocument.presentationml.slideLayout+xml"/>
  <Override PartName="/ppt/notesSlides/notesSlide51.xml" ContentType="application/vnd.openxmlformats-officedocument.presentationml.notesSlide+xml"/>
  <Override PartName="/ppt/slides/slide307.xml" ContentType="application/vnd.openxmlformats-officedocument.presentationml.slide+xml"/>
  <Override PartName="/ppt/slides/slide354.xml" ContentType="application/vnd.openxmlformats-officedocument.presentationml.slide+xml"/>
  <Override PartName="/ppt/slides/slide499.xml" ContentType="application/vnd.openxmlformats-officedocument.presentationml.slide+xml"/>
  <Override PartName="/ppt/slides/slide540.xml" ContentType="application/vnd.openxmlformats-officedocument.presentationml.slide+xml"/>
  <Override PartName="/ppt/slides/slide638.xml" ContentType="application/vnd.openxmlformats-officedocument.presentationml.slide+xml"/>
  <Override PartName="/ppt/slides/slide98.xml" ContentType="application/vnd.openxmlformats-officedocument.presentationml.slide+xml"/>
  <Override PartName="/ppt/slides/slide146.xml" ContentType="application/vnd.openxmlformats-officedocument.presentationml.slide+xml"/>
  <Override PartName="/ppt/slides/slide193.xml" ContentType="application/vnd.openxmlformats-officedocument.presentationml.slide+xml"/>
  <Override PartName="/ppt/slides/slide332.xml" ContentType="application/vnd.openxmlformats-officedocument.presentationml.slide+xml"/>
  <Override PartName="/ppt/slides/slide477.xml" ContentType="application/vnd.openxmlformats-officedocument.presentationml.slide+xml"/>
  <Override PartName="/ppt/slides/slide124.xml" ContentType="application/vnd.openxmlformats-officedocument.presentationml.slide+xml"/>
  <Override PartName="/ppt/slides/slide171.xml" ContentType="application/vnd.openxmlformats-officedocument.presentationml.slide+xml"/>
  <Override PartName="/ppt/slides/slide269.xml" ContentType="application/vnd.openxmlformats-officedocument.presentationml.slide+xml"/>
  <Override PartName="/ppt/slides/slide616.xml" ContentType="application/vnd.openxmlformats-officedocument.presentationml.slide+xml"/>
  <Override PartName="/ppt/notesSlides/notesSlide89.xml" ContentType="application/vnd.openxmlformats-officedocument.presentationml.notesSlide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310.xml" ContentType="application/vnd.openxmlformats-officedocument.presentationml.slide+xml"/>
  <Override PartName="/ppt/slides/slide408.xml" ContentType="application/vnd.openxmlformats-officedocument.presentationml.slide+xml"/>
  <Override PartName="/ppt/slides/slide455.xml" ContentType="application/vnd.openxmlformats-officedocument.presentationml.slide+xml"/>
  <Override PartName="/ppt/slides/slide641.xml" ContentType="application/vnd.openxmlformats-officedocument.presentationml.slide+xml"/>
  <Override PartName="/ppt/slides/slide4.xml" ContentType="application/vnd.openxmlformats-officedocument.presentationml.slide+xml"/>
  <Override PartName="/ppt/slides/slide54.xml" ContentType="application/vnd.openxmlformats-officedocument.presentationml.slide+xml"/>
  <Override PartName="/ppt/slides/slide102.xml" ContentType="application/vnd.openxmlformats-officedocument.presentationml.slide+xml"/>
  <Override PartName="/ppt/slides/slide247.xml" ContentType="application/vnd.openxmlformats-officedocument.presentationml.slide+xml"/>
  <Override PartName="/ppt/slides/slide294.xml" ContentType="application/vnd.openxmlformats-officedocument.presentationml.slide+xml"/>
  <Override PartName="/ppt/slides/slide433.xml" ContentType="application/vnd.openxmlformats-officedocument.presentationml.slide+xml"/>
  <Override PartName="/ppt/slides/slide480.xml" ContentType="application/vnd.openxmlformats-officedocument.presentationml.slide+xml"/>
  <Override PartName="/ppt/slides/slide578.xml" ContentType="application/vnd.openxmlformats-officedocument.presentationml.slide+xml"/>
  <Override PartName="/ppt/slideLayouts/slideLayout6.xml" ContentType="application/vnd.openxmlformats-officedocument.presentationml.slideLayout+xml"/>
  <Override PartName="/ppt/notesSlides/notesSlide67.xml" ContentType="application/vnd.openxmlformats-officedocument.presentationml.notesSlide+xml"/>
  <Override PartName="/ppt/slides/slide225.xml" ContentType="application/vnd.openxmlformats-officedocument.presentationml.slide+xml"/>
  <Override PartName="/ppt/slides/slide272.xml" ContentType="application/vnd.openxmlformats-officedocument.presentationml.slide+xml"/>
  <Override PartName="/ppt/slides/slide509.xml" ContentType="application/vnd.openxmlformats-officedocument.presentationml.slide+xml"/>
  <Override PartName="/ppt/slides/slide556.xml" ContentType="application/vnd.openxmlformats-officedocument.presentationml.slide+xml"/>
  <Override PartName="/ppt/notesSlides/notesSlide45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101.xml" ContentType="application/vnd.openxmlformats-officedocument.presentationml.notesSlide+xml"/>
  <Override PartName="/ppt/slides/slide32.xml" ContentType="application/vnd.openxmlformats-officedocument.presentationml.slide+xml"/>
  <Override PartName="/ppt/slides/slide348.xml" ContentType="application/vnd.openxmlformats-officedocument.presentationml.slide+xml"/>
  <Override PartName="/ppt/slides/slide395.xml" ContentType="application/vnd.openxmlformats-officedocument.presentationml.slide+xml"/>
  <Override PartName="/ppt/slides/slide411.xml" ContentType="application/vnd.openxmlformats-officedocument.presentationml.slide+xml"/>
  <Override PartName="/ppt/slides/slide10.xml" ContentType="application/vnd.openxmlformats-officedocument.presentationml.slide+xml"/>
  <Override PartName="/ppt/slides/slide187.xml" ContentType="application/vnd.openxmlformats-officedocument.presentationml.slide+xml"/>
  <Override PartName="/ppt/slides/slide203.xml" ContentType="application/vnd.openxmlformats-officedocument.presentationml.slide+xml"/>
  <Override PartName="/ppt/slides/slide250.xml" ContentType="application/vnd.openxmlformats-officedocument.presentationml.slide+xml"/>
  <Override PartName="/ppt/slides/slide534.xml" ContentType="application/vnd.openxmlformats-officedocument.presentationml.slide+xml"/>
  <Override PartName="/ppt/slides/slide581.xml" ContentType="application/vnd.openxmlformats-officedocument.presentationml.slide+xml"/>
  <Override PartName="/ppt/notesSlides/notesSlide23.xml" ContentType="application/vnd.openxmlformats-officedocument.presentationml.notesSlide+xml"/>
  <Override PartName="/ppt/notesSlides/notesSlide70.xml" ContentType="application/vnd.openxmlformats-officedocument.presentationml.notesSlide+xml"/>
  <Override PartName="/ppt/slides/slide326.xml" ContentType="application/vnd.openxmlformats-officedocument.presentationml.slide+xml"/>
  <Override PartName="/ppt/slides/slide373.xml" ContentType="application/vnd.openxmlformats-officedocument.presentationml.slide+xml"/>
  <Override PartName="/ppt/slides/slide512.xml" ContentType="application/vnd.openxmlformats-officedocument.presentationml.slide+xml"/>
  <Override PartName="/ppt/slides/slide118.xml" ContentType="application/vnd.openxmlformats-officedocument.presentationml.slide+xml"/>
  <Override PartName="/ppt/slides/slide165.xml" ContentType="application/vnd.openxmlformats-officedocument.presentationml.slide+xml"/>
  <Override PartName="/ppt/slides/slide304.xml" ContentType="application/vnd.openxmlformats-officedocument.presentationml.slide+xml"/>
  <Override PartName="/ppt/slides/slide351.xml" ContentType="application/vnd.openxmlformats-officedocument.presentationml.slide+xml"/>
  <Override PartName="/ppt/slides/slide449.xml" ContentType="application/vnd.openxmlformats-officedocument.presentationml.slide+xml"/>
  <Override PartName="/ppt/slides/slide496.xml" ContentType="application/vnd.openxmlformats-officedocument.presentationml.slide+xml"/>
  <Override PartName="/ppt/slides/slide143.xml" ContentType="application/vnd.openxmlformats-officedocument.presentationml.slide+xml"/>
  <Override PartName="/ppt/slides/slide190.xml" ContentType="application/vnd.openxmlformats-officedocument.presentationml.slide+xml"/>
  <Override PartName="/ppt/slides/slide288.xml" ContentType="application/vnd.openxmlformats-officedocument.presentationml.slide+xml"/>
  <Override PartName="/ppt/slides/slide635.xml" ContentType="application/vnd.openxmlformats-officedocument.presentationml.slide+xml"/>
  <Override PartName="/ppt/notesSlides/notesSlide117.xml" ContentType="application/vnd.openxmlformats-officedocument.presentationml.notesSlide+xml"/>
  <Override PartName="/ppt/slides/slide48.xml" ContentType="application/vnd.openxmlformats-officedocument.presentationml.slide+xml"/>
  <Override PartName="/ppt/slides/slide95.xml" ContentType="application/vnd.openxmlformats-officedocument.presentationml.slide+xml"/>
  <Override PartName="/ppt/slides/slide427.xml" ContentType="application/vnd.openxmlformats-officedocument.presentationml.slide+xml"/>
  <Override PartName="/ppt/slides/slide474.xml" ContentType="application/vnd.openxmlformats-officedocument.presentationml.slide+xml"/>
  <Override PartName="/ppt/slides/slide613.xml" ContentType="application/vnd.openxmlformats-officedocument.presentationml.slide+xml"/>
  <Override PartName="/ppt/slides/slide26.xml" ContentType="application/vnd.openxmlformats-officedocument.presentationml.slide+xml"/>
  <Override PartName="/ppt/slides/slide73.xml" ContentType="application/vnd.openxmlformats-officedocument.presentationml.slide+xml"/>
  <Override PartName="/ppt/slides/slide121.xml" ContentType="application/vnd.openxmlformats-officedocument.presentationml.slide+xml"/>
  <Override PartName="/ppt/slides/slide219.xml" ContentType="application/vnd.openxmlformats-officedocument.presentationml.slide+xml"/>
  <Override PartName="/ppt/slides/slide266.xml" ContentType="application/vnd.openxmlformats-officedocument.presentationml.slide+xml"/>
  <Override PartName="/ppt/slides/slide405.xml" ContentType="application/vnd.openxmlformats-officedocument.presentationml.slide+xml"/>
  <Override PartName="/ppt/slides/slide452.xml" ContentType="application/vnd.openxmlformats-officedocument.presentationml.slide+xml"/>
  <Override PartName="/ppt/slides/slide597.xml" ContentType="application/vnd.openxmlformats-officedocument.presentationml.slide+xml"/>
  <Override PartName="/ppt/notesSlides/notesSlide39.xml" ContentType="application/vnd.openxmlformats-officedocument.presentationml.notesSlide+xml"/>
  <Override PartName="/ppt/notesSlides/notesSlide86.xml" ContentType="application/vnd.openxmlformats-officedocument.presentationml.notesSlide+xml"/>
  <Override PartName="/ppt/slides/slide1.xml" ContentType="application/vnd.openxmlformats-officedocument.presentationml.slide+xml"/>
  <Override PartName="/ppt/slides/slide244.xml" ContentType="application/vnd.openxmlformats-officedocument.presentationml.slide+xml"/>
  <Override PartName="/ppt/slides/slide291.xml" ContentType="application/vnd.openxmlformats-officedocument.presentationml.slide+xml"/>
  <Override PartName="/ppt/slides/slide389.xml" ContentType="application/vnd.openxmlformats-officedocument.presentationml.slide+xml"/>
  <Override PartName="/ppt/slides/slide528.xml" ContentType="application/vnd.openxmlformats-officedocument.presentationml.slide+xml"/>
  <Override PartName="/ppt/slides/slide575.xml" ContentType="application/vnd.openxmlformats-officedocument.presentationml.slide+xml"/>
  <Override PartName="/ppt/slideLayouts/slideLayout3.xml" ContentType="application/vnd.openxmlformats-officedocument.presentationml.slideLayout+xml"/>
  <Override PartName="/ppt/notesSlides/notesSlide17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120.xml" ContentType="application/vnd.openxmlformats-officedocument.presentationml.notesSlide+xml"/>
  <Override PartName="/ppt/slides/slide51.xml" ContentType="application/vnd.openxmlformats-officedocument.presentationml.slide+xml"/>
  <Override PartName="/ppt/slides/slide367.xml" ContentType="application/vnd.openxmlformats-officedocument.presentationml.slide+xml"/>
  <Override PartName="/ppt/slides/slide430.xml" ContentType="application/vnd.openxmlformats-officedocument.presentationml.slide+xml"/>
  <Override PartName="/ppt/slides/slide159.xml" ContentType="application/vnd.openxmlformats-officedocument.presentationml.slide+xml"/>
  <Override PartName="/ppt/slides/slide222.xml" ContentType="application/vnd.openxmlformats-officedocument.presentationml.slide+xml"/>
  <Override PartName="/ppt/slides/slide506.xml" ContentType="application/vnd.openxmlformats-officedocument.presentationml.slide+xml"/>
  <Override PartName="/ppt/slides/slide553.xml" ContentType="application/vnd.openxmlformats-officedocument.presentationml.slide+xml"/>
  <Override PartName="/ppt/notesSlides/notesSlide42.xml" ContentType="application/vnd.openxmlformats-officedocument.presentationml.notesSlide+xml"/>
  <Override PartName="/ppt/slides/slide200.xml" ContentType="application/vnd.openxmlformats-officedocument.presentationml.slide+xml"/>
  <Override PartName="/ppt/slides/slide345.xml" ContentType="application/vnd.openxmlformats-officedocument.presentationml.slide+xml"/>
  <Override PartName="/ppt/slides/slide392.xml" ContentType="application/vnd.openxmlformats-officedocument.presentationml.slide+xml"/>
  <Override PartName="/ppt/slides/slide531.xml" ContentType="application/vnd.openxmlformats-officedocument.presentationml.slide+xml"/>
  <Override PartName="/ppt/slides/slide629.xml" ContentType="application/vnd.openxmlformats-officedocument.presentationml.slide+xml"/>
  <Default Extension="gif" ContentType="image/gif"/>
  <Override PartName="/ppt/notesSlides/notesSlide8.xml" ContentType="application/vnd.openxmlformats-officedocument.presentationml.notesSlide+xml"/>
  <Override PartName="/ppt/notesSlides/notesSlide20.xml" ContentType="application/vnd.openxmlformats-officedocument.presentationml.notesSlide+xml"/>
  <Override PartName="/ppt/slides/slide89.xml" ContentType="application/vnd.openxmlformats-officedocument.presentationml.slide+xml"/>
  <Override PartName="/ppt/slides/slide137.xml" ContentType="application/vnd.openxmlformats-officedocument.presentationml.slide+xml"/>
  <Override PartName="/ppt/slides/slide184.xml" ContentType="application/vnd.openxmlformats-officedocument.presentationml.slide+xml"/>
  <Override PartName="/ppt/slides/slide323.xml" ContentType="application/vnd.openxmlformats-officedocument.presentationml.slide+xml"/>
  <Override PartName="/ppt/slides/slide370.xml" ContentType="application/vnd.openxmlformats-officedocument.presentationml.slide+xml"/>
  <Override PartName="/ppt/slides/slide468.xml" ContentType="application/vnd.openxmlformats-officedocument.presentationml.slide+xml"/>
  <Override PartName="/ppt/slides/slide607.xml" ContentType="application/vnd.openxmlformats-officedocument.presentationml.slide+xml"/>
  <Override PartName="/ppt/slides/slide115.xml" ContentType="application/vnd.openxmlformats-officedocument.presentationml.slide+xml"/>
  <Override PartName="/ppt/slides/slide162.xml" ContentType="application/vnd.openxmlformats-officedocument.presentationml.slide+xml"/>
  <Override PartName="/ppt/slides/slide446.xml" ContentType="application/vnd.openxmlformats-officedocument.presentationml.slide+xml"/>
  <Override PartName="/ppt/slides/slide493.xml" ContentType="application/vnd.openxmlformats-officedocument.presentationml.slide+xml"/>
  <Override PartName="/ppt/handoutMasters/handoutMaster1.xml" ContentType="application/vnd.openxmlformats-officedocument.presentationml.handoutMaster+xml"/>
  <Override PartName="/ppt/slides/slide67.xml" ContentType="application/vnd.openxmlformats-officedocument.presentationml.slide+xml"/>
  <Override PartName="/ppt/slides/slide238.xml" ContentType="application/vnd.openxmlformats-officedocument.presentationml.slide+xml"/>
  <Override PartName="/ppt/slides/slide285.xml" ContentType="application/vnd.openxmlformats-officedocument.presentationml.slide+xml"/>
  <Override PartName="/ppt/slides/slide301.xml" ContentType="application/vnd.openxmlformats-officedocument.presentationml.slide+xml"/>
  <Override PartName="/ppt/slides/slide632.xml" ContentType="application/vnd.openxmlformats-officedocument.presentationml.slide+xml"/>
  <Override PartName="/ppt/notesSlides/notesSlide114.xml" ContentType="application/vnd.openxmlformats-officedocument.presentationml.notesSlide+xml"/>
  <Override PartName="/ppt/slides/slide45.xml" ContentType="application/vnd.openxmlformats-officedocument.presentationml.slide+xml"/>
  <Override PartName="/ppt/slides/slide92.xml" ContentType="application/vnd.openxmlformats-officedocument.presentationml.slide+xml"/>
  <Override PartName="/ppt/slides/slide140.xml" ContentType="application/vnd.openxmlformats-officedocument.presentationml.slide+xml"/>
  <Override PartName="/ppt/slides/slide424.xml" ContentType="application/vnd.openxmlformats-officedocument.presentationml.slide+xml"/>
  <Override PartName="/ppt/slides/slide471.xml" ContentType="application/vnd.openxmlformats-officedocument.presentationml.slide+xml"/>
  <Override PartName="/ppt/slides/slide569.xml" ContentType="application/vnd.openxmlformats-officedocument.presentationml.slide+xml"/>
  <Override PartName="/ppt/theme/theme3.xml" ContentType="application/vnd.openxmlformats-officedocument.theme+xml"/>
  <Override PartName="/ppt/notesSlides/notesSlide58.xml" ContentType="application/vnd.openxmlformats-officedocument.presentationml.notesSlide+xml"/>
  <Override PartName="/ppt/slides/slide216.xml" ContentType="application/vnd.openxmlformats-officedocument.presentationml.slide+xml"/>
  <Override PartName="/ppt/slides/slide263.xml" ContentType="application/vnd.openxmlformats-officedocument.presentationml.slide+xml"/>
  <Override PartName="/ppt/slides/slide402.xml" ContentType="application/vnd.openxmlformats-officedocument.presentationml.slide+xml"/>
  <Override PartName="/ppt/slides/slide547.xml" ContentType="application/vnd.openxmlformats-officedocument.presentationml.slide+xml"/>
  <Override PartName="/ppt/slides/slide594.xml" ContentType="application/vnd.openxmlformats-officedocument.presentationml.slide+xml"/>
  <Override PartName="/ppt/slides/slide610.xml" ContentType="application/vnd.openxmlformats-officedocument.presentationml.slide+xml"/>
  <Override PartName="/ppt/notesSlides/notesSlide36.xml" ContentType="application/vnd.openxmlformats-officedocument.presentationml.notesSlide+xml"/>
  <Override PartName="/ppt/notesSlides/notesSlide83.xml" ContentType="application/vnd.openxmlformats-officedocument.presentationml.notesSlide+xml"/>
  <Override PartName="/ppt/slides/slide23.xml" ContentType="application/vnd.openxmlformats-officedocument.presentationml.slide+xml"/>
  <Override PartName="/ppt/slides/slide70.xml" ContentType="application/vnd.openxmlformats-officedocument.presentationml.slide+xml"/>
  <Override PartName="/ppt/slides/slide241.xml" ContentType="application/vnd.openxmlformats-officedocument.presentationml.slide+xml"/>
  <Override PartName="/ppt/slides/slide339.xml" ContentType="application/vnd.openxmlformats-officedocument.presentationml.slide+xml"/>
  <Override PartName="/ppt/slides/slide386.xml" ContentType="application/vnd.openxmlformats-officedocument.presentationml.slide+xml"/>
  <Override PartName="/ppt/slides/slide178.xml" ContentType="application/vnd.openxmlformats-officedocument.presentationml.slide+xml"/>
  <Override PartName="/ppt/slides/slide525.xml" ContentType="application/vnd.openxmlformats-officedocument.presentationml.slide+xml"/>
  <Override PartName="/ppt/slides/slide572.xml" ContentType="application/vnd.openxmlformats-officedocument.presentationml.slide+xml"/>
  <Override PartName="/ppt/notesSlides/notesSlide14.xml" ContentType="application/vnd.openxmlformats-officedocument.presentationml.notesSlide+xml"/>
  <Override PartName="/ppt/notesSlides/notesSlide61.xml" ContentType="application/vnd.openxmlformats-officedocument.presentationml.notesSlide+xml"/>
  <Override PartName="/ppt/slides/slide317.xml" ContentType="application/vnd.openxmlformats-officedocument.presentationml.slide+xml"/>
  <Override PartName="/ppt/slides/slide364.xml" ContentType="application/vnd.openxmlformats-officedocument.presentationml.slide+xml"/>
  <Override PartName="/ppt/slides/slide503.xml" ContentType="application/vnd.openxmlformats-officedocument.presentationml.slide+xml"/>
  <Override PartName="/ppt/slides/slide550.xml" ContentType="application/vnd.openxmlformats-officedocument.presentationml.slide+xml"/>
  <Override PartName="/ppt/slides/slide648.xml" ContentType="application/vnd.openxmlformats-officedocument.presentationml.slide+xml"/>
  <Override PartName="/ppt/commentAuthors.xml" ContentType="application/vnd.openxmlformats-officedocument.presentationml.commentAuthors+xml"/>
  <Override PartName="/ppt/slides/slide109.xml" ContentType="application/vnd.openxmlformats-officedocument.presentationml.slide+xml"/>
  <Override PartName="/ppt/slides/slide156.xml" ContentType="application/vnd.openxmlformats-officedocument.presentationml.slide+xml"/>
  <Override PartName="/ppt/slides/slide342.xml" ContentType="application/vnd.openxmlformats-officedocument.presentationml.slide+xml"/>
  <Override PartName="/ppt/slides/slide487.xml" ContentType="application/vnd.openxmlformats-officedocument.presentationml.slide+xml"/>
  <Override PartName="/ppt/slides/slide626.xml" ContentType="application/vnd.openxmlformats-officedocument.presentationml.slide+xml"/>
  <Override PartName="/ppt/notesSlides/notesSlide108.xml" ContentType="application/vnd.openxmlformats-officedocument.presentationml.notesSlide+xml"/>
  <Override PartName="/ppt/slides/slide134.xml" ContentType="application/vnd.openxmlformats-officedocument.presentationml.slide+xml"/>
  <Override PartName="/ppt/slides/slide181.xml" ContentType="application/vnd.openxmlformats-officedocument.presentationml.slide+xml"/>
  <Override PartName="/ppt/slides/slide279.xml" ContentType="application/vnd.openxmlformats-officedocument.presentationml.slide+xml"/>
  <Override PartName="/ppt/slides/slide418.xml" ContentType="application/vnd.openxmlformats-officedocument.presentationml.slide+xml"/>
  <Override PartName="/ppt/slides/slide465.xml" ContentType="application/vnd.openxmlformats-officedocument.presentationml.slide+xml"/>
  <Override PartName="/ppt/notesSlides/notesSlide5.xml" ContentType="application/vnd.openxmlformats-officedocument.presentationml.notesSlide+xml"/>
  <Override PartName="/ppt/notesSlides/notesSlide99.xml" ContentType="application/vnd.openxmlformats-officedocument.presentationml.notesSlide+xml"/>
  <Override PartName="/ppt/slides/slide39.xml" ContentType="application/vnd.openxmlformats-officedocument.presentationml.slide+xml"/>
  <Override PartName="/ppt/slides/slide86.xml" ContentType="application/vnd.openxmlformats-officedocument.presentationml.slide+xml"/>
  <Override PartName="/ppt/slides/slide257.xml" ContentType="application/vnd.openxmlformats-officedocument.presentationml.slide+xml"/>
  <Override PartName="/ppt/slides/slide320.xml" ContentType="application/vnd.openxmlformats-officedocument.presentationml.slide+xml"/>
  <Override PartName="/ppt/slides/slide604.xml" ContentType="application/vnd.openxmlformats-officedocument.presentationml.slide+xml"/>
  <Override PartName="/ppt/slides/slide17.xml" ContentType="application/vnd.openxmlformats-officedocument.presentationml.slide+xml"/>
  <Override PartName="/ppt/slides/slide64.xml" ContentType="application/vnd.openxmlformats-officedocument.presentationml.slide+xml"/>
  <Override PartName="/ppt/slides/slide112.xml" ContentType="application/vnd.openxmlformats-officedocument.presentationml.slide+xml"/>
  <Override PartName="/ppt/slides/slide443.xml" ContentType="application/vnd.openxmlformats-officedocument.presentationml.slide+xml"/>
  <Override PartName="/ppt/slides/slide490.xml" ContentType="application/vnd.openxmlformats-officedocument.presentationml.slide+xml"/>
  <Override PartName="/ppt/slides/slide588.xml" ContentType="application/vnd.openxmlformats-officedocument.presentationml.slide+xml"/>
  <Override PartName="/ppt/notesSlides/notesSlide77.xml" ContentType="application/vnd.openxmlformats-officedocument.presentationml.notesSlide+xml"/>
  <Override PartName="/ppt/slides/slide235.xml" ContentType="application/vnd.openxmlformats-officedocument.presentationml.slide+xml"/>
  <Override PartName="/ppt/slides/slide282.xml" ContentType="application/vnd.openxmlformats-officedocument.presentationml.slide+xml"/>
  <Override PartName="/ppt/slides/slide421.xml" ContentType="application/vnd.openxmlformats-officedocument.presentationml.slide+xml"/>
  <Override PartName="/ppt/slides/slide519.xml" ContentType="application/vnd.openxmlformats-officedocument.presentationml.slide+xml"/>
  <Override PartName="/ppt/slides/slide566.xml" ContentType="application/vnd.openxmlformats-officedocument.presentationml.slide+xml"/>
  <Override PartName="/ppt/notesSlides/notesSlide55.xml" ContentType="application/vnd.openxmlformats-officedocument.presentationml.notesSlide+xml"/>
  <Override PartName="/ppt/notesSlides/notesSlide111.xml" ContentType="application/vnd.openxmlformats-officedocument.presentationml.notesSlide+xml"/>
  <Override PartName="/ppt/slides/slide42.xml" ContentType="application/vnd.openxmlformats-officedocument.presentationml.slide+xml"/>
  <Override PartName="/ppt/slides/slide213.xml" ContentType="application/vnd.openxmlformats-officedocument.presentationml.slide+xml"/>
  <Override PartName="/ppt/slides/slide260.xml" ContentType="application/vnd.openxmlformats-officedocument.presentationml.slide+xml"/>
  <Override PartName="/ppt/slides/slide358.xml" ContentType="application/vnd.openxmlformats-officedocument.presentationml.slide+xml"/>
  <Override PartName="/ppt/slides/slide20.xml" ContentType="application/vnd.openxmlformats-officedocument.presentationml.slide+xml"/>
  <Override PartName="/ppt/slides/slide197.xml" ContentType="application/vnd.openxmlformats-officedocument.presentationml.slide+xml"/>
  <Override PartName="/ppt/slides/slide544.xml" ContentType="application/vnd.openxmlformats-officedocument.presentationml.slide+xml"/>
  <Override PartName="/ppt/slides/slide591.xml" ContentType="application/vnd.openxmlformats-officedocument.presentationml.slide+xml"/>
  <Override PartName="/ppt/notesSlides/notesSlide33.xml" ContentType="application/vnd.openxmlformats-officedocument.presentationml.notesSlide+xml"/>
  <Override PartName="/ppt/notesSlides/notesSlide80.xml" ContentType="application/vnd.openxmlformats-officedocument.presentationml.notesSlide+xml"/>
  <Override PartName="/ppt/slides/slide336.xml" ContentType="application/vnd.openxmlformats-officedocument.presentationml.slide+xml"/>
  <Override PartName="/ppt/slides/slide383.xml" ContentType="application/vnd.openxmlformats-officedocument.presentationml.slide+xml"/>
  <Override PartName="/ppt/slides/slide522.xml" ContentType="application/vnd.openxmlformats-officedocument.presentationml.slide+xml"/>
  <Override PartName="/ppt/notesSlides/notesSlide11.xml" ContentType="application/vnd.openxmlformats-officedocument.presentationml.notesSlide+xml"/>
  <Override PartName="/ppt/slides/slide128.xml" ContentType="application/vnd.openxmlformats-officedocument.presentationml.slide+xml"/>
  <Override PartName="/ppt/slides/slide175.xml" ContentType="application/vnd.openxmlformats-officedocument.presentationml.slide+xml"/>
  <Override PartName="/ppt/slides/slide314.xml" ContentType="application/vnd.openxmlformats-officedocument.presentationml.slide+xml"/>
  <Override PartName="/ppt/slides/slide361.xml" ContentType="application/vnd.openxmlformats-officedocument.presentationml.slide+xml"/>
  <Override PartName="/ppt/slides/slide459.xml" ContentType="application/vnd.openxmlformats-officedocument.presentationml.slide+xml"/>
  <Override PartName="/ppt/slides/slide645.xml" ContentType="application/vnd.openxmlformats-officedocument.presentationml.slide+xml"/>
  <Override PartName="/ppt/slides/slide8.xml" ContentType="application/vnd.openxmlformats-officedocument.presentationml.slide+xml"/>
  <Override PartName="/ppt/slides/slide106.xml" ContentType="application/vnd.openxmlformats-officedocument.presentationml.slide+xml"/>
  <Override PartName="/ppt/slides/slide153.xml" ContentType="application/vnd.openxmlformats-officedocument.presentationml.slide+xml"/>
  <Override PartName="/ppt/slides/slide298.xml" ContentType="application/vnd.openxmlformats-officedocument.presentationml.slide+xml"/>
  <Override PartName="/ppt/slides/slide437.xml" ContentType="application/vnd.openxmlformats-officedocument.presentationml.slide+xml"/>
  <Override PartName="/ppt/slides/slide484.xml" ContentType="application/vnd.openxmlformats-officedocument.presentationml.slide+xml"/>
  <Override PartName="/ppt/slides/slide500.xml" ContentType="application/vnd.openxmlformats-officedocument.presentationml.slide+xml"/>
  <Override PartName="/ppt/slides/slide58.xml" ContentType="application/vnd.openxmlformats-officedocument.presentationml.slide+xml"/>
  <Override PartName="/ppt/slides/slide229.xml" ContentType="application/vnd.openxmlformats-officedocument.presentationml.slide+xml"/>
  <Override PartName="/ppt/slides/slide276.xml" ContentType="application/vnd.openxmlformats-officedocument.presentationml.slide+xml"/>
  <Override PartName="/ppt/slides/slide623.xml" ContentType="application/vnd.openxmlformats-officedocument.presentationml.slide+xml"/>
  <Override PartName="/ppt/notesSlides/notesSlide2.xml" ContentType="application/vnd.openxmlformats-officedocument.presentationml.notesSlide+xml"/>
  <Override PartName="/ppt/notesSlides/notesSlide105.xml" ContentType="application/vnd.openxmlformats-officedocument.presentationml.notesSlide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slides/slide131.xml" ContentType="application/vnd.openxmlformats-officedocument.presentationml.slide+xml"/>
  <Override PartName="/ppt/slides/slide399.xml" ContentType="application/vnd.openxmlformats-officedocument.presentationml.slide+xml"/>
  <Override PartName="/ppt/slides/slide415.xml" ContentType="application/vnd.openxmlformats-officedocument.presentationml.slide+xml"/>
  <Override PartName="/ppt/slides/slide462.xml" ContentType="application/vnd.openxmlformats-officedocument.presentationml.slide+xml"/>
  <Override PartName="/ppt/slides/slide601.xml" ContentType="application/vnd.openxmlformats-officedocument.presentationml.slide+xml"/>
  <Override PartName="/ppt/notesSlides/notesSlide49.xml" ContentType="application/vnd.openxmlformats-officedocument.presentationml.notesSlide+xml"/>
  <Override PartName="/ppt/notesSlides/notesSlide96.xml" ContentType="application/vnd.openxmlformats-officedocument.presentationml.notesSlide+xml"/>
  <Override PartName="/ppt/slides/slide207.xml" ContentType="application/vnd.openxmlformats-officedocument.presentationml.slide+xml"/>
  <Override PartName="/ppt/slides/slide254.xml" ContentType="application/vnd.openxmlformats-officedocument.presentationml.slide+xml"/>
  <Override PartName="/ppt/slides/slide440.xml" ContentType="application/vnd.openxmlformats-officedocument.presentationml.slide+xml"/>
  <Override PartName="/ppt/slides/slide538.xml" ContentType="application/vnd.openxmlformats-officedocument.presentationml.slide+xml"/>
  <Override PartName="/ppt/slides/slide585.xml" ContentType="application/vnd.openxmlformats-officedocument.presentationml.slide+xml"/>
  <Override PartName="/ppt/notesSlides/notesSlide27.xml" ContentType="application/vnd.openxmlformats-officedocument.presentationml.notesSlide+xml"/>
  <Override PartName="/ppt/notesSlides/notesSlide74.xml" ContentType="application/vnd.openxmlformats-officedocument.presentationml.notesSlide+xml"/>
  <Override PartName="/ppt/slides/slide14.xml" ContentType="application/vnd.openxmlformats-officedocument.presentationml.slide+xml"/>
  <Override PartName="/ppt/slides/slide61.xml" ContentType="application/vnd.openxmlformats-officedocument.presentationml.slide+xml"/>
  <Override PartName="/ppt/slides/slide232.xml" ContentType="application/vnd.openxmlformats-officedocument.presentationml.slide+xml"/>
  <Override PartName="/ppt/slides/slide377.xml" ContentType="application/vnd.openxmlformats-officedocument.presentationml.slide+xml"/>
  <Override PartName="/ppt/slides/slide516.xml" ContentType="application/vnd.openxmlformats-officedocument.presentationml.slide+xml"/>
  <Override PartName="/ppt/slides/slide563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slides/slide169.xml" ContentType="application/vnd.openxmlformats-officedocument.presentationml.slide+xml"/>
  <Override PartName="/ppt/slides/slide308.xml" ContentType="application/vnd.openxmlformats-officedocument.presentationml.slide+xml"/>
  <Override PartName="/ppt/slides/slide355.xml" ContentType="application/vnd.openxmlformats-officedocument.presentationml.slide+xml"/>
  <Override PartName="/ppt/tableStyles.xml" ContentType="application/vnd.openxmlformats-officedocument.presentationml.tableStyles+xml"/>
  <Override PartName="/ppt/notesSlides/notesSlide52.xml" ContentType="application/vnd.openxmlformats-officedocument.presentationml.notesSlide+xml"/>
  <Override PartName="/ppt/slides/slide147.xml" ContentType="application/vnd.openxmlformats-officedocument.presentationml.slide+xml"/>
  <Override PartName="/ppt/slides/slide194.xml" ContentType="application/vnd.openxmlformats-officedocument.presentationml.slide+xml"/>
  <Override PartName="/ppt/slides/slide210.xml" ContentType="application/vnd.openxmlformats-officedocument.presentationml.slide+xml"/>
  <Override PartName="/ppt/slides/slide541.xml" ContentType="application/vnd.openxmlformats-officedocument.presentationml.slide+xml"/>
  <Override PartName="/ppt/slides/slide639.xml" ContentType="application/vnd.openxmlformats-officedocument.presentationml.slide+xml"/>
  <Override PartName="/ppt/notesSlides/notesSlide30.xml" ContentType="application/vnd.openxmlformats-officedocument.presentationml.notesSlide+xml"/>
  <Override PartName="/ppt/slides/slide99.xml" ContentType="application/vnd.openxmlformats-officedocument.presentationml.slide+xml"/>
  <Override PartName="/ppt/slides/slide333.xml" ContentType="application/vnd.openxmlformats-officedocument.presentationml.slide+xml"/>
  <Override PartName="/ppt/slides/slide380.xml" ContentType="application/vnd.openxmlformats-officedocument.presentationml.slide+xml"/>
  <Override PartName="/ppt/slides/slide478.xml" ContentType="application/vnd.openxmlformats-officedocument.presentationml.slide+xml"/>
  <Override PartName="/ppt/slides/slide617.xml" ContentType="application/vnd.openxmlformats-officedocument.presentationml.slide+xml"/>
  <Override PartName="/ppt/slides/slide77.xml" ContentType="application/vnd.openxmlformats-officedocument.presentationml.slide+xml"/>
  <Override PartName="/ppt/slides/slide125.xml" ContentType="application/vnd.openxmlformats-officedocument.presentationml.slide+xml"/>
  <Override PartName="/ppt/slides/slide172.xml" ContentType="application/vnd.openxmlformats-officedocument.presentationml.slide+xml"/>
  <Override PartName="/ppt/slides/slide409.xml" ContentType="application/vnd.openxmlformats-officedocument.presentationml.slide+xml"/>
  <Override PartName="/ppt/slides/slide456.xml" ContentType="application/vnd.openxmlformats-officedocument.presentationml.slide+xml"/>
  <Override PartName="/ppt/slides/slide5.xml" ContentType="application/vnd.openxmlformats-officedocument.presentationml.slide+xml"/>
  <Override PartName="/ppt/slides/slide103.xml" ContentType="application/vnd.openxmlformats-officedocument.presentationml.slide+xml"/>
  <Override PartName="/ppt/slides/slide150.xml" ContentType="application/vnd.openxmlformats-officedocument.presentationml.slide+xml"/>
  <Override PartName="/ppt/slides/slide248.xml" ContentType="application/vnd.openxmlformats-officedocument.presentationml.slide+xml"/>
  <Override PartName="/ppt/slides/slide295.xml" ContentType="application/vnd.openxmlformats-officedocument.presentationml.slide+xml"/>
  <Override PartName="/ppt/slides/slide311.xml" ContentType="application/vnd.openxmlformats-officedocument.presentationml.slide+xml"/>
  <Override PartName="/ppt/slides/slide579.xml" ContentType="application/vnd.openxmlformats-officedocument.presentationml.slide+xml"/>
  <Override PartName="/ppt/slides/slide642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68.xml" ContentType="application/vnd.openxmlformats-officedocument.presentationml.notesSlide+xml"/>
  <Override PartName="/ppt/slides/slide55.xml" ContentType="application/vnd.openxmlformats-officedocument.presentationml.slide+xml"/>
  <Override PartName="/ppt/slides/slide434.xml" ContentType="application/vnd.openxmlformats-officedocument.presentationml.slide+xml"/>
  <Override PartName="/ppt/slides/slide481.xml" ContentType="application/vnd.openxmlformats-officedocument.presentationml.slide+xml"/>
  <Override PartName="/ppt/slides/slide620.xml" ContentType="application/vnd.openxmlformats-officedocument.presentationml.slide+xml"/>
  <Override PartName="/ppt/notesSlides/notesSlide102.xml" ContentType="application/vnd.openxmlformats-officedocument.presentationml.notesSlide+xml"/>
  <Override PartName="/ppt/slides/slide33.xml" ContentType="application/vnd.openxmlformats-officedocument.presentationml.slide+xml"/>
  <Override PartName="/ppt/slides/slide80.xml" ContentType="application/vnd.openxmlformats-officedocument.presentationml.slide+xml"/>
  <Override PartName="/ppt/slides/slide226.xml" ContentType="application/vnd.openxmlformats-officedocument.presentationml.slide+xml"/>
  <Override PartName="/ppt/slides/slide273.xml" ContentType="application/vnd.openxmlformats-officedocument.presentationml.slide+xml"/>
  <Override PartName="/ppt/slides/slide412.xml" ContentType="application/vnd.openxmlformats-officedocument.presentationml.slide+xml"/>
  <Override PartName="/ppt/slides/slide557.xml" ContentType="application/vnd.openxmlformats-officedocument.presentationml.slide+xml"/>
  <Override PartName="/ppt/notesSlides/notesSlide46.xml" ContentType="application/vnd.openxmlformats-officedocument.presentationml.notesSlide+xml"/>
  <Override PartName="/ppt/notesSlides/notesSlide93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204.xml" ContentType="application/vnd.openxmlformats-officedocument.presentationml.slide+xml"/>
  <Override PartName="/ppt/slides/slide251.xml" ContentType="application/vnd.openxmlformats-officedocument.presentationml.slide+xml"/>
  <Override PartName="/ppt/slides/slide349.xml" ContentType="application/vnd.openxmlformats-officedocument.presentationml.slide+xml"/>
  <Override PartName="/ppt/slides/slide396.xml" ContentType="application/vnd.openxmlformats-officedocument.presentationml.slide+xml"/>
  <Override PartName="/ppt/slides/slide535.xml" ContentType="application/vnd.openxmlformats-officedocument.presentationml.slide+xml"/>
  <Override PartName="/ppt/slides/slide582.xml" ContentType="application/vnd.openxmlformats-officedocument.presentationml.slide+xml"/>
  <Override PartName="/ppt/notesSlides/notesSlide24.xml" ContentType="application/vnd.openxmlformats-officedocument.presentationml.notesSlide+xml"/>
  <Override PartName="/ppt/notesSlides/notesSlide71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188.xml" ContentType="application/vnd.openxmlformats-officedocument.presentationml.slide+xml"/>
  <Override PartName="/ppt/slides/slide327.xml" ContentType="application/vnd.openxmlformats-officedocument.presentationml.slide+xml"/>
  <Override PartName="/ppt/slides/slide374.xml" ContentType="application/vnd.openxmlformats-officedocument.presentationml.slide+xml"/>
  <Override PartName="/ppt/slides/slide119.xml" ContentType="application/vnd.openxmlformats-officedocument.presentationml.slide+xml"/>
  <Override PartName="/ppt/slides/slide166.xml" ContentType="application/vnd.openxmlformats-officedocument.presentationml.slide+xml"/>
  <Override PartName="/ppt/slides/slide513.xml" ContentType="application/vnd.openxmlformats-officedocument.presentationml.slide+xml"/>
  <Override PartName="/ppt/slides/slide560.xml" ContentType="application/vnd.openxmlformats-officedocument.presentationml.slide+xml"/>
  <Override PartName="/ppt/slideLayouts/slideLayout10.xml" ContentType="application/vnd.openxmlformats-officedocument.presentationml.slideLayout+xml"/>
  <Override PartName="/ppt/slides/slide305.xml" ContentType="application/vnd.openxmlformats-officedocument.presentationml.slide+xml"/>
  <Override PartName="/ppt/slides/slide352.xml" ContentType="application/vnd.openxmlformats-officedocument.presentationml.slide+xml"/>
  <Override PartName="/ppt/slides/slide497.xml" ContentType="application/vnd.openxmlformats-officedocument.presentationml.slide+xml"/>
  <Override PartName="/ppt/slides/slide636.xml" ContentType="application/vnd.openxmlformats-officedocument.presentationml.slide+xml"/>
  <Override PartName="/ppt/notesSlides/notesSlide118.xml" ContentType="application/vnd.openxmlformats-officedocument.presentationml.notesSlide+xml"/>
  <Override PartName="/ppt/slides/slide49.xml" ContentType="application/vnd.openxmlformats-officedocument.presentationml.slide+xml"/>
  <Override PartName="/ppt/slides/slide96.xml" ContentType="application/vnd.openxmlformats-officedocument.presentationml.slide+xml"/>
  <Override PartName="/ppt/slides/slide144.xml" ContentType="application/vnd.openxmlformats-officedocument.presentationml.slide+xml"/>
  <Override PartName="/ppt/slides/slide191.xml" ContentType="application/vnd.openxmlformats-officedocument.presentationml.slide+xml"/>
  <Override PartName="/ppt/slides/slide289.xml" ContentType="application/vnd.openxmlformats-officedocument.presentationml.slide+xml"/>
  <Override PartName="/ppt/slides/slide330.xml" ContentType="application/vnd.openxmlformats-officedocument.presentationml.slide+xml"/>
  <Override PartName="/ppt/slides/slide428.xml" ContentType="application/vnd.openxmlformats-officedocument.presentationml.slide+xml"/>
  <Override PartName="/ppt/slides/slide475.xml" ContentType="application/vnd.openxmlformats-officedocument.presentationml.slide+xml"/>
  <Override PartName="/ppt/slides/slide122.xml" ContentType="application/vnd.openxmlformats-officedocument.presentationml.slide+xml"/>
  <Override PartName="/ppt/slides/slide267.xml" ContentType="application/vnd.openxmlformats-officedocument.presentationml.slide+xml"/>
  <Override PartName="/ppt/slides/slide598.xml" ContentType="application/vnd.openxmlformats-officedocument.presentationml.slide+xml"/>
  <Override PartName="/ppt/slides/slide614.xml" ContentType="application/vnd.openxmlformats-officedocument.presentationml.slide+xml"/>
  <Override PartName="/ppt/notesSlides/notesSlide87.xml" ContentType="application/vnd.openxmlformats-officedocument.presentationml.notesSlide+xml"/>
  <Override PartName="/ppt/slides/slide27.xml" ContentType="application/vnd.openxmlformats-officedocument.presentationml.slide+xml"/>
  <Override PartName="/ppt/slides/slide74.xml" ContentType="application/vnd.openxmlformats-officedocument.presentationml.slide+xml"/>
  <Override PartName="/ppt/slides/slide406.xml" ContentType="application/vnd.openxmlformats-officedocument.presentationml.slide+xml"/>
  <Override PartName="/ppt/slides/slide453.xml" ContentType="application/vnd.openxmlformats-officedocument.presentationml.slide+xml"/>
  <Override PartName="/ppt/slideLayouts/slideLayout4.xml" ContentType="application/vnd.openxmlformats-officedocument.presentationml.slideLayout+xml"/>
  <Override PartName="/ppt/notesSlides/notesSlide121.xml" ContentType="application/vnd.openxmlformats-officedocument.presentationml.notesSlide+xml"/>
  <Override PartName="/ppt/slides/slide2.xml" ContentType="application/vnd.openxmlformats-officedocument.presentationml.slide+xml"/>
  <Override PartName="/ppt/slides/slide52.xml" ContentType="application/vnd.openxmlformats-officedocument.presentationml.slide+xml"/>
  <Override PartName="/ppt/slides/slide100.xml" ContentType="application/vnd.openxmlformats-officedocument.presentationml.slide+xml"/>
  <Override PartName="/ppt/slides/slide245.xml" ContentType="application/vnd.openxmlformats-officedocument.presentationml.slide+xml"/>
  <Override PartName="/ppt/slides/slide292.xml" ContentType="application/vnd.openxmlformats-officedocument.presentationml.slide+xml"/>
  <Override PartName="/ppt/slides/slide431.xml" ContentType="application/vnd.openxmlformats-officedocument.presentationml.slide+xml"/>
  <Override PartName="/ppt/slides/slide529.xml" ContentType="application/vnd.openxmlformats-officedocument.presentationml.slide+xml"/>
  <Override PartName="/ppt/slides/slide576.xml" ContentType="application/vnd.openxmlformats-officedocument.presentationml.slide+xml"/>
  <Override PartName="/ppt/notesSlides/notesSlide18.xml" ContentType="application/vnd.openxmlformats-officedocument.presentationml.notesSlide+xml"/>
  <Override PartName="/ppt/notesSlides/notesSlide65.xml" ContentType="application/vnd.openxmlformats-officedocument.presentationml.notesSlide+xml"/>
  <Override PartName="/ppt/slides/slide223.xml" ContentType="application/vnd.openxmlformats-officedocument.presentationml.slide+xml"/>
  <Override PartName="/ppt/slides/slide270.xml" ContentType="application/vnd.openxmlformats-officedocument.presentationml.slide+xml"/>
  <Override PartName="/ppt/slides/slide368.xml" ContentType="application/vnd.openxmlformats-officedocument.presentationml.slide+xml"/>
  <Override PartName="/ppt/slides/slide507.xml" ContentType="application/vnd.openxmlformats-officedocument.presentationml.slide+xml"/>
  <Override PartName="/ppt/slides/slide554.xml" ContentType="application/vnd.openxmlformats-officedocument.presentationml.slide+xml"/>
  <Override PartName="/ppt/notesSlides/notesSlide43.xml" ContentType="application/vnd.openxmlformats-officedocument.presentationml.notesSlide+xml"/>
  <Override PartName="/ppt/notesSlides/notesSlide90.xml" ContentType="application/vnd.openxmlformats-officedocument.presentationml.notesSlide+xml"/>
  <Override PartName="/ppt/slides/slide30.xml" ContentType="application/vnd.openxmlformats-officedocument.presentationml.slide+xml"/>
  <Override PartName="/ppt/slides/slide346.xml" ContentType="application/vnd.openxmlformats-officedocument.presentationml.slide+xml"/>
  <Override PartName="/ppt/slides/slide393.xml" ContentType="application/vnd.openxmlformats-officedocument.presentationml.slide+xml"/>
  <Override PartName="/ppt/slides/slide138.xml" ContentType="application/vnd.openxmlformats-officedocument.presentationml.slide+xml"/>
  <Override PartName="/ppt/slides/slide185.xml" ContentType="application/vnd.openxmlformats-officedocument.presentationml.slide+xml"/>
  <Override PartName="/ppt/slides/slide201.xml" ContentType="application/vnd.openxmlformats-officedocument.presentationml.slide+xml"/>
  <Override PartName="/ppt/slides/slide469.xml" ContentType="application/vnd.openxmlformats-officedocument.presentationml.slide+xml"/>
  <Override PartName="/ppt/slides/slide532.xml" ContentType="application/vnd.openxmlformats-officedocument.presentationml.slide+xml"/>
  <Override PartName="/ppt/notesSlides/notesSlide9.xml" ContentType="application/vnd.openxmlformats-officedocument.presentationml.notesSlide+xml"/>
  <Override PartName="/ppt/notesSlides/notesSlide21.xml" ContentType="application/vnd.openxmlformats-officedocument.presentationml.notesSlide+xml"/>
  <Override PartName="/ppt/slides/slide324.xml" ContentType="application/vnd.openxmlformats-officedocument.presentationml.slide+xml"/>
  <Override PartName="/ppt/slides/slide371.xml" ContentType="application/vnd.openxmlformats-officedocument.presentationml.slide+xml"/>
  <Override PartName="/ppt/slides/slide510.xml" ContentType="application/vnd.openxmlformats-officedocument.presentationml.slide+xml"/>
  <Override PartName="/ppt/slides/slide608.xml" ContentType="application/vnd.openxmlformats-officedocument.presentationml.slide+xml"/>
  <Override PartName="/ppt/slides/slide68.xml" ContentType="application/vnd.openxmlformats-officedocument.presentationml.slide+xml"/>
  <Override PartName="/ppt/slides/slide116.xml" ContentType="application/vnd.openxmlformats-officedocument.presentationml.slide+xml"/>
  <Override PartName="/ppt/slides/slide163.xml" ContentType="application/vnd.openxmlformats-officedocument.presentationml.slide+xml"/>
  <Override PartName="/ppt/slides/slide302.xml" ContentType="application/vnd.openxmlformats-officedocument.presentationml.slide+xml"/>
  <Override PartName="/ppt/slides/slide447.xml" ContentType="application/vnd.openxmlformats-officedocument.presentationml.slide+xml"/>
  <Override PartName="/ppt/slides/slide494.xml" ContentType="application/vnd.openxmlformats-officedocument.presentationml.slide+xml"/>
  <Override PartName="/ppt/slides/slide141.xml" ContentType="application/vnd.openxmlformats-officedocument.presentationml.slide+xml"/>
  <Override PartName="/ppt/slides/slide239.xml" ContentType="application/vnd.openxmlformats-officedocument.presentationml.slide+xml"/>
  <Override PartName="/ppt/slides/slide286.xml" ContentType="application/vnd.openxmlformats-officedocument.presentationml.slide+xml"/>
  <Override PartName="/ppt/slides/slide425.xml" ContentType="application/vnd.openxmlformats-officedocument.presentationml.slide+xml"/>
  <Override PartName="/ppt/slides/slide472.xml" ContentType="application/vnd.openxmlformats-officedocument.presentationml.slide+xml"/>
  <Override PartName="/ppt/slides/slide633.xml" ContentType="application/vnd.openxmlformats-officedocument.presentationml.slide+xml"/>
  <Override PartName="/ppt/notesSlides/notesSlide59.xml" ContentType="application/vnd.openxmlformats-officedocument.presentationml.notesSlide+xml"/>
  <Override PartName="/ppt/notesSlides/notesSlide115.xml" ContentType="application/vnd.openxmlformats-officedocument.presentationml.notesSlide+xml"/>
  <Override PartName="/ppt/slides/slide46.xml" ContentType="application/vnd.openxmlformats-officedocument.presentationml.slide+xml"/>
  <Override PartName="/ppt/slides/slide93.xml" ContentType="application/vnd.openxmlformats-officedocument.presentationml.slide+xml"/>
  <Override PartName="/ppt/slides/slide217.xml" ContentType="application/vnd.openxmlformats-officedocument.presentationml.slide+xml"/>
  <Override PartName="/ppt/slides/slide264.xml" ContentType="application/vnd.openxmlformats-officedocument.presentationml.slide+xml"/>
  <Override PartName="/ppt/slides/slide611.xml" ContentType="application/vnd.openxmlformats-officedocument.presentationml.slide+xml"/>
  <Override PartName="/ppt/slides/slide24.xml" ContentType="application/vnd.openxmlformats-officedocument.presentationml.slide+xml"/>
  <Override PartName="/ppt/slides/slide71.xml" ContentType="application/vnd.openxmlformats-officedocument.presentationml.slide+xml"/>
  <Override PartName="/ppt/slides/slide403.xml" ContentType="application/vnd.openxmlformats-officedocument.presentationml.slide+xml"/>
  <Override PartName="/ppt/slides/slide450.xml" ContentType="application/vnd.openxmlformats-officedocument.presentationml.slide+xml"/>
  <Override PartName="/ppt/slides/slide548.xml" ContentType="application/vnd.openxmlformats-officedocument.presentationml.slide+xml"/>
  <Override PartName="/ppt/slides/slide595.xml" ContentType="application/vnd.openxmlformats-officedocument.presentationml.slide+xml"/>
  <Override PartName="/ppt/notesSlides/notesSlide37.xml" ContentType="application/vnd.openxmlformats-officedocument.presentationml.notesSlide+xml"/>
  <Override PartName="/ppt/notesSlides/notesSlide84.xml" ContentType="application/vnd.openxmlformats-officedocument.presentationml.notesSlide+xml"/>
  <Override PartName="/ppt/slides/slide242.xml" ContentType="application/vnd.openxmlformats-officedocument.presentationml.slide+xml"/>
  <Override PartName="/ppt/slides/slide387.xml" ContentType="application/vnd.openxmlformats-officedocument.presentationml.slide+xml"/>
  <Override PartName="/ppt/slides/slide526.xml" ContentType="application/vnd.openxmlformats-officedocument.presentationml.slide+xml"/>
  <Override PartName="/ppt/slides/slide573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62.xml" ContentType="application/vnd.openxmlformats-officedocument.presentationml.notesSlide+xml"/>
  <Override PartName="/ppt/slides/slide179.xml" ContentType="application/vnd.openxmlformats-officedocument.presentationml.slide+xml"/>
  <Override PartName="/ppt/slides/slide318.xml" ContentType="application/vnd.openxmlformats-officedocument.presentationml.slide+xml"/>
  <Override PartName="/ppt/slides/slide365.xml" ContentType="application/vnd.openxmlformats-officedocument.presentationml.slide+xml"/>
  <Override PartName="/ppt/slides/slide649.xml" ContentType="application/vnd.openxmlformats-officedocument.presentationml.slide+xml"/>
  <Override PartName="/ppt/slides/slide157.xml" ContentType="application/vnd.openxmlformats-officedocument.presentationml.slide+xml"/>
  <Override PartName="/ppt/slides/slide220.xml" ContentType="application/vnd.openxmlformats-officedocument.presentationml.slide+xml"/>
  <Override PartName="/ppt/slides/slide488.xml" ContentType="application/vnd.openxmlformats-officedocument.presentationml.slide+xml"/>
  <Override PartName="/ppt/slides/slide504.xml" ContentType="application/vnd.openxmlformats-officedocument.presentationml.slide+xml"/>
  <Override PartName="/ppt/slides/slide551.xml" ContentType="application/vnd.openxmlformats-officedocument.presentationml.slide+xml"/>
  <Override PartName="/ppt/notesSlides/notesSlide40.xml" ContentType="application/vnd.openxmlformats-officedocument.presentationml.notesSlide+xml"/>
  <Override PartName="/ppt/slides/slide343.xml" ContentType="application/vnd.openxmlformats-officedocument.presentationml.slide+xml"/>
  <Override PartName="/ppt/slides/slide390.xml" ContentType="application/vnd.openxmlformats-officedocument.presentationml.slide+xml"/>
  <Override PartName="/ppt/slides/slide627.xml" ContentType="application/vnd.openxmlformats-officedocument.presentationml.slide+xml"/>
  <Override PartName="/ppt/notesSlides/notesSlide6.xml" ContentType="application/vnd.openxmlformats-officedocument.presentationml.notesSlide+xml"/>
  <Override PartName="/ppt/notesSlides/notesSlide109.xml" ContentType="application/vnd.openxmlformats-officedocument.presentationml.notesSlide+xml"/>
  <Override PartName="/ppt/slides/slide87.xml" ContentType="application/vnd.openxmlformats-officedocument.presentationml.slide+xml"/>
  <Override PartName="/ppt/slides/slide135.xml" ContentType="application/vnd.openxmlformats-officedocument.presentationml.slide+xml"/>
  <Override PartName="/ppt/slides/slide182.xml" ContentType="application/vnd.openxmlformats-officedocument.presentationml.slide+xml"/>
  <Override PartName="/ppt/slides/slide321.xml" ContentType="application/vnd.openxmlformats-officedocument.presentationml.slide+xml"/>
  <Override PartName="/ppt/slides/slide419.xml" ContentType="application/vnd.openxmlformats-officedocument.presentationml.slide+xml"/>
  <Override PartName="/ppt/slides/slide466.xml" ContentType="application/vnd.openxmlformats-officedocument.presentationml.slide+xml"/>
  <Override PartName="/ppt/slides/slide605.xml" ContentType="application/vnd.openxmlformats-officedocument.presentationml.slide+xml"/>
  <Override PartName="/ppt/slides/slide113.xml" ContentType="application/vnd.openxmlformats-officedocument.presentationml.slide+xml"/>
  <Override PartName="/ppt/slides/slide160.xml" ContentType="application/vnd.openxmlformats-officedocument.presentationml.slide+xml"/>
  <Override PartName="/ppt/slides/slide258.xml" ContentType="application/vnd.openxmlformats-officedocument.presentationml.slide+xml"/>
  <Override PartName="/ppt/slides/slide444.xml" ContentType="application/vnd.openxmlformats-officedocument.presentationml.slide+xml"/>
  <Override PartName="/ppt/slides/slide491.xml" ContentType="application/vnd.openxmlformats-officedocument.presentationml.slide+xml"/>
  <Override PartName="/ppt/slides/slide589.xml" ContentType="application/vnd.openxmlformats-officedocument.presentationml.slide+xml"/>
  <Override PartName="/ppt/notesSlides/notesSlide78.xml" ContentType="application/vnd.openxmlformats-officedocument.presentationml.notesSlide+xml"/>
  <Override PartName="/ppt/slides/slide18.xml" ContentType="application/vnd.openxmlformats-officedocument.presentationml.slide+xml"/>
  <Override PartName="/ppt/slides/slide65.xml" ContentType="application/vnd.openxmlformats-officedocument.presentationml.slide+xml"/>
  <Override PartName="/ppt/slides/slide236.xml" ContentType="application/vnd.openxmlformats-officedocument.presentationml.slide+xml"/>
  <Override PartName="/ppt/slides/slide283.xml" ContentType="application/vnd.openxmlformats-officedocument.presentationml.slide+xml"/>
  <Override PartName="/ppt/slides/slide630.xml" ContentType="application/vnd.openxmlformats-officedocument.presentationml.slide+xml"/>
  <Override PartName="/ppt/notesSlides/notesSlide112.xml" ContentType="application/vnd.openxmlformats-officedocument.presentationml.notesSlide+xml"/>
  <Override PartName="/ppt/slides/slide43.xml" ContentType="application/vnd.openxmlformats-officedocument.presentationml.slide+xml"/>
  <Override PartName="/ppt/slides/slide90.xml" ContentType="application/vnd.openxmlformats-officedocument.presentationml.slide+xml"/>
  <Override PartName="/ppt/slides/slide422.xml" ContentType="application/vnd.openxmlformats-officedocument.presentationml.slide+xml"/>
  <Override PartName="/ppt/slides/slide567.xml" ContentType="application/vnd.openxmlformats-officedocument.presentationml.slide+xml"/>
  <Override PartName="/ppt/theme/theme1.xml" ContentType="application/vnd.openxmlformats-officedocument.theme+xml"/>
  <Override PartName="/ppt/notesSlides/notesSlide56.xml" ContentType="application/vnd.openxmlformats-officedocument.presentationml.notesSlide+xml"/>
  <Override PartName="/ppt/slides/slide214.xml" ContentType="application/vnd.openxmlformats-officedocument.presentationml.slide+xml"/>
  <Override PartName="/ppt/slides/slide261.xml" ContentType="application/vnd.openxmlformats-officedocument.presentationml.slide+xml"/>
  <Override PartName="/ppt/slides/slide359.xml" ContentType="application/vnd.openxmlformats-officedocument.presentationml.slide+xml"/>
  <Override PartName="/ppt/slides/slide400.xml" ContentType="application/vnd.openxmlformats-officedocument.presentationml.slide+xml"/>
  <Override PartName="/ppt/slides/slide545.xml" ContentType="application/vnd.openxmlformats-officedocument.presentationml.slide+xml"/>
  <Override PartName="/ppt/slides/slide592.xml" ContentType="application/vnd.openxmlformats-officedocument.presentationml.slide+xml"/>
  <Override PartName="/ppt/notesSlides/notesSlide34.xml" ContentType="application/vnd.openxmlformats-officedocument.presentationml.notesSlide+xml"/>
  <Override PartName="/ppt/notesSlides/notesSlide81.xml" ContentType="application/vnd.openxmlformats-officedocument.presentationml.notesSlide+xml"/>
  <Override PartName="/ppt/slides/slide21.xml" ContentType="application/vnd.openxmlformats-officedocument.presentationml.slide+xml"/>
  <Override PartName="/ppt/slides/slide198.xml" ContentType="application/vnd.openxmlformats-officedocument.presentationml.slide+xml"/>
  <Override PartName="/ppt/slides/slide337.xml" ContentType="application/vnd.openxmlformats-officedocument.presentationml.slide+xml"/>
  <Override PartName="/ppt/slides/slide384.xml" ContentType="application/vnd.openxmlformats-officedocument.presentationml.slide+xml"/>
  <Override PartName="/ppt/slides/slide129.xml" ContentType="application/vnd.openxmlformats-officedocument.presentationml.slide+xml"/>
  <Override PartName="/ppt/slides/slide176.xml" ContentType="application/vnd.openxmlformats-officedocument.presentationml.slide+xml"/>
  <Override PartName="/ppt/slides/slide523.xml" ContentType="application/vnd.openxmlformats-officedocument.presentationml.slide+xml"/>
  <Override PartName="/ppt/slides/slide570.xml" ContentType="application/vnd.openxmlformats-officedocument.presentationml.slide+xml"/>
  <Override PartName="/ppt/notesSlides/notesSlide12.xml" ContentType="application/vnd.openxmlformats-officedocument.presentationml.notesSlide+xml"/>
  <Override PartName="/ppt/slides/slide299.xml" ContentType="application/vnd.openxmlformats-officedocument.presentationml.slide+xml"/>
  <Override PartName="/ppt/slides/slide315.xml" ContentType="application/vnd.openxmlformats-officedocument.presentationml.slide+xml"/>
  <Override PartName="/ppt/slides/slide362.xml" ContentType="application/vnd.openxmlformats-officedocument.presentationml.slide+xml"/>
  <Override PartName="/ppt/slides/slide501.xml" ContentType="application/vnd.openxmlformats-officedocument.presentationml.slide+xml"/>
  <Override PartName="/ppt/slides/slide646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107.xml" ContentType="application/vnd.openxmlformats-officedocument.presentationml.slide+xml"/>
  <Override PartName="/ppt/slides/slide154.xml" ContentType="application/vnd.openxmlformats-officedocument.presentationml.slide+xml"/>
  <Override PartName="/ppt/slides/slide340.xml" ContentType="application/vnd.openxmlformats-officedocument.presentationml.slide+xml"/>
  <Override PartName="/ppt/slides/slide438.xml" ContentType="application/vnd.openxmlformats-officedocument.presentationml.slide+xml"/>
  <Override PartName="/ppt/slides/slide485.xml" ContentType="application/vnd.openxmlformats-officedocument.presentationml.slide+xml"/>
  <Override PartName="/ppt/slides/slide624.xml" ContentType="application/vnd.openxmlformats-officedocument.presentationml.slide+xml"/>
  <Override PartName="/ppt/viewProps.xml" ContentType="application/vnd.openxmlformats-officedocument.presentationml.viewProps+xml"/>
  <Override PartName="/ppt/notesSlides/notesSlide106.xml" ContentType="application/vnd.openxmlformats-officedocument.presentationml.notesSlide+xml"/>
  <Override PartName="/ppt/slides/slide132.xml" ContentType="application/vnd.openxmlformats-officedocument.presentationml.slide+xml"/>
  <Override PartName="/ppt/slides/slide277.xml" ContentType="application/vnd.openxmlformats-officedocument.presentationml.slide+xml"/>
  <Override PartName="/ppt/slides/slide416.xml" ContentType="application/vnd.openxmlformats-officedocument.presentationml.slide+xml"/>
  <Override PartName="/ppt/slides/slide463.xml" ContentType="application/vnd.openxmlformats-officedocument.presentationml.slide+xml"/>
  <Override PartName="/ppt/notesSlides/notesSlide3.xml" ContentType="application/vnd.openxmlformats-officedocument.presentationml.notesSlide+xml"/>
  <Override PartName="/ppt/notesSlides/notesSlide97.xml" ContentType="application/vnd.openxmlformats-officedocument.presentationml.notesSlide+xml"/>
  <Override PartName="/ppt/slides/slide37.xml" ContentType="application/vnd.openxmlformats-officedocument.presentationml.slide+xml"/>
  <Override PartName="/ppt/slides/slide84.xml" ContentType="application/vnd.openxmlformats-officedocument.presentationml.slide+xml"/>
  <Override PartName="/ppt/slides/slide208.xml" ContentType="application/vnd.openxmlformats-officedocument.presentationml.slide+xml"/>
  <Override PartName="/ppt/slides/slide255.xml" ContentType="application/vnd.openxmlformats-officedocument.presentationml.slide+xml"/>
  <Override PartName="/ppt/slides/slide539.xml" ContentType="application/vnd.openxmlformats-officedocument.presentationml.slide+xml"/>
  <Override PartName="/ppt/slides/slide586.xml" ContentType="application/vnd.openxmlformats-officedocument.presentationml.slide+xml"/>
  <Override PartName="/ppt/slides/slide602.xml" ContentType="application/vnd.openxmlformats-officedocument.presentationml.slide+xml"/>
  <Override PartName="/ppt/presProps.xml" ContentType="application/vnd.openxmlformats-officedocument.presentationml.presProps+xml"/>
  <Override PartName="/ppt/slides/slide15.xml" ContentType="application/vnd.openxmlformats-officedocument.presentationml.slide+xml"/>
  <Override PartName="/ppt/slides/slide62.xml" ContentType="application/vnd.openxmlformats-officedocument.presentationml.slide+xml"/>
  <Override PartName="/ppt/slides/slide110.xml" ContentType="application/vnd.openxmlformats-officedocument.presentationml.slide+xml"/>
  <Override PartName="/ppt/slides/slide378.xml" ContentType="application/vnd.openxmlformats-officedocument.presentationml.slide+xml"/>
  <Override PartName="/ppt/slides/slide441.xml" ContentType="application/vnd.openxmlformats-officedocument.presentationml.slide+xml"/>
  <Override PartName="/ppt/notesSlides/notesSlide28.xml" ContentType="application/vnd.openxmlformats-officedocument.presentationml.notesSlide+xml"/>
  <Override PartName="/ppt/notesSlides/notesSlide75.xml" ContentType="application/vnd.openxmlformats-officedocument.presentationml.notesSlide+xml"/>
  <Override PartName="/ppt/slides/slide233.xml" ContentType="application/vnd.openxmlformats-officedocument.presentationml.slide+xml"/>
  <Override PartName="/ppt/slides/slide280.xml" ContentType="application/vnd.openxmlformats-officedocument.presentationml.slide+xml"/>
  <Override PartName="/ppt/slides/slide517.xml" ContentType="application/vnd.openxmlformats-officedocument.presentationml.slide+xml"/>
  <Override PartName="/ppt/slides/slide564.xml" ContentType="application/vnd.openxmlformats-officedocument.presentationml.slide+xml"/>
  <Override PartName="/ppt/slideLayouts/slideLayout14.xml" ContentType="application/vnd.openxmlformats-officedocument.presentationml.slideLayout+xml"/>
  <Override PartName="/ppt/notesSlides/notesSlide53.xml" ContentType="application/vnd.openxmlformats-officedocument.presentationml.notesSlide+xml"/>
  <Override PartName="/ppt/slides/slide40.xml" ContentType="application/vnd.openxmlformats-officedocument.presentationml.slide+xml"/>
  <Override PartName="/ppt/slides/slide211.xml" ContentType="application/vnd.openxmlformats-officedocument.presentationml.slide+xml"/>
  <Override PartName="/ppt/slides/slide309.xml" ContentType="application/vnd.openxmlformats-officedocument.presentationml.slide+xml"/>
  <Override PartName="/ppt/slides/slide356.xml" ContentType="application/vnd.openxmlformats-officedocument.presentationml.slide+xml"/>
  <Override PartName="/ppt/slides/slide148.xml" ContentType="application/vnd.openxmlformats-officedocument.presentationml.slide+xml"/>
  <Override PartName="/ppt/slides/slide195.xml" ContentType="application/vnd.openxmlformats-officedocument.presentationml.slide+xml"/>
  <Override PartName="/ppt/slides/slide479.xml" ContentType="application/vnd.openxmlformats-officedocument.presentationml.slide+xml"/>
  <Override PartName="/ppt/slides/slide542.xml" ContentType="application/vnd.openxmlformats-officedocument.presentationml.slide+xml"/>
  <Override PartName="/ppt/notesSlides/notesSlide31.xml" ContentType="application/vnd.openxmlformats-officedocument.presentationml.notesSlide+xml"/>
  <Override PartName="/ppt/slides/slide126.xml" ContentType="application/vnd.openxmlformats-officedocument.presentationml.slide+xml"/>
  <Override PartName="/ppt/slides/slide173.xml" ContentType="application/vnd.openxmlformats-officedocument.presentationml.slide+xml"/>
  <Override PartName="/ppt/slides/slide334.xml" ContentType="application/vnd.openxmlformats-officedocument.presentationml.slide+xml"/>
  <Override PartName="/ppt/slides/slide381.xml" ContentType="application/vnd.openxmlformats-officedocument.presentationml.slide+xml"/>
  <Override PartName="/ppt/slides/slide520.xml" ContentType="application/vnd.openxmlformats-officedocument.presentationml.slide+xml"/>
  <Override PartName="/ppt/slides/slide618.xml" ContentType="application/vnd.openxmlformats-officedocument.presentationml.slide+xml"/>
  <Override PartName="/ppt/slides/slide78.xml" ContentType="application/vnd.openxmlformats-officedocument.presentationml.slide+xml"/>
  <Override PartName="/ppt/slides/slide312.xml" ContentType="application/vnd.openxmlformats-officedocument.presentationml.slide+xml"/>
  <Override PartName="/ppt/slides/slide457.xml" ContentType="application/vnd.openxmlformats-officedocument.presentationml.slide+xml"/>
  <Override PartName="/ppt/slides/slide643.xml" ContentType="application/vnd.openxmlformats-officedocument.presentationml.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56.xml" ContentType="application/vnd.openxmlformats-officedocument.presentationml.slide+xml"/>
  <Override PartName="/ppt/slides/slide104.xml" ContentType="application/vnd.openxmlformats-officedocument.presentationml.slide+xml"/>
  <Override PartName="/ppt/slides/slide151.xml" ContentType="application/vnd.openxmlformats-officedocument.presentationml.slide+xml"/>
  <Override PartName="/ppt/slides/slide249.xml" ContentType="application/vnd.openxmlformats-officedocument.presentationml.slide+xml"/>
  <Override PartName="/ppt/slides/slide296.xml" ContentType="application/vnd.openxmlformats-officedocument.presentationml.slide+xml"/>
  <Override PartName="/ppt/slides/slide435.xml" ContentType="application/vnd.openxmlformats-officedocument.presentationml.slide+xml"/>
  <Override PartName="/ppt/slides/slide482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69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227.xml" ContentType="application/vnd.openxmlformats-officedocument.presentationml.slide+xml"/>
  <Override PartName="/ppt/slides/slide274.xml" ContentType="application/vnd.openxmlformats-officedocument.presentationml.slide+xml"/>
  <Override PartName="/ppt/slides/slide558.xml" ContentType="application/vnd.openxmlformats-officedocument.presentationml.slide+xml"/>
  <Override PartName="/ppt/slides/slide621.xml" ContentType="application/vnd.openxmlformats-officedocument.presentationml.slide+xml"/>
  <Override PartName="/ppt/notesSlides/notesSlide47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103.xml" ContentType="application/vnd.openxmlformats-officedocument.presentationml.notesSlide+xml"/>
  <Override PartName="/ppt/slides/slide34.xml" ContentType="application/vnd.openxmlformats-officedocument.presentationml.slide+xml"/>
  <Override PartName="/ppt/slides/slide81.xml" ContentType="application/vnd.openxmlformats-officedocument.presentationml.slide+xml"/>
  <Override PartName="/ppt/slides/slide397.xml" ContentType="application/vnd.openxmlformats-officedocument.presentationml.slide+xml"/>
  <Override PartName="/ppt/slides/slide413.xml" ContentType="application/vnd.openxmlformats-officedocument.presentationml.slide+xml"/>
  <Override PartName="/ppt/slides/slide460.xml" ContentType="application/vnd.openxmlformats-officedocument.presentationml.slide+xml"/>
  <Default Extension="rels" ContentType="application/vnd.openxmlformats-package.relationships+xml"/>
  <Override PartName="/ppt/slides/slide189.xml" ContentType="application/vnd.openxmlformats-officedocument.presentationml.slide+xml"/>
  <Override PartName="/ppt/slides/slide205.xml" ContentType="application/vnd.openxmlformats-officedocument.presentationml.slide+xml"/>
  <Override PartName="/ppt/slides/slide252.xml" ContentType="application/vnd.openxmlformats-officedocument.presentationml.slide+xml"/>
  <Override PartName="/ppt/slides/slide536.xml" ContentType="application/vnd.openxmlformats-officedocument.presentationml.slide+xml"/>
  <Override PartName="/ppt/slides/slide583.xml" ContentType="application/vnd.openxmlformats-officedocument.presentationml.slide+xml"/>
  <Override PartName="/ppt/notesSlides/notesSlide25.xml" ContentType="application/vnd.openxmlformats-officedocument.presentationml.notesSlide+xml"/>
  <Override PartName="/ppt/notesSlides/notesSlide72.xml" ContentType="application/vnd.openxmlformats-officedocument.presentationml.notesSlide+xml"/>
  <Override PartName="/ppt/slides/slide12.xml" ContentType="application/vnd.openxmlformats-officedocument.presentationml.slide+xml"/>
  <Override PartName="/ppt/slides/slide230.xml" ContentType="application/vnd.openxmlformats-officedocument.presentationml.slide+xml"/>
  <Override PartName="/ppt/slides/slide328.xml" ContentType="application/vnd.openxmlformats-officedocument.presentationml.slide+xml"/>
  <Override PartName="/ppt/slides/slide375.xml" ContentType="application/vnd.openxmlformats-officedocument.presentationml.slide+xml"/>
  <Override PartName="/ppt/slides/slide514.xml" ContentType="application/vnd.openxmlformats-officedocument.presentationml.slide+xml"/>
  <Override PartName="/ppt/slides/slide561.xml" ContentType="application/vnd.openxmlformats-officedocument.presentationml.slide+xml"/>
  <Override PartName="/ppt/slideLayouts/slideLayout11.xml" ContentType="application/vnd.openxmlformats-officedocument.presentationml.slideLayout+xml"/>
  <Override PartName="/ppt/slides/slide167.xml" ContentType="application/vnd.openxmlformats-officedocument.presentationml.slide+xml"/>
  <Override PartName="/ppt/slides/slide306.xml" ContentType="application/vnd.openxmlformats-officedocument.presentationml.slide+xml"/>
  <Override PartName="/ppt/slides/slide353.xml" ContentType="application/vnd.openxmlformats-officedocument.presentationml.slide+xml"/>
  <Override PartName="/ppt/slides/slide498.xml" ContentType="application/vnd.openxmlformats-officedocument.presentationml.slide+xml"/>
  <Override PartName="/ppt/notesSlides/notesSlide50.xml" ContentType="application/vnd.openxmlformats-officedocument.presentationml.notesSlide+xml"/>
  <Override PartName="/ppt/slides/slide145.xml" ContentType="application/vnd.openxmlformats-officedocument.presentationml.slide+xml"/>
  <Override PartName="/ppt/slides/slide192.xml" ContentType="application/vnd.openxmlformats-officedocument.presentationml.slide+xml"/>
  <Override PartName="/ppt/slides/slide637.xml" ContentType="application/vnd.openxmlformats-officedocument.presentationml.slide+xml"/>
  <Override PartName="/ppt/notesSlides/notesSlide119.xml" ContentType="application/vnd.openxmlformats-officedocument.presentationml.notesSlide+xml"/>
  <Override PartName="/ppt/slides/slide97.xml" ContentType="application/vnd.openxmlformats-officedocument.presentationml.slide+xml"/>
  <Override PartName="/ppt/slides/slide331.xml" ContentType="application/vnd.openxmlformats-officedocument.presentationml.slide+xml"/>
  <Override PartName="/ppt/slides/slide429.xml" ContentType="application/vnd.openxmlformats-officedocument.presentationml.slide+xml"/>
  <Override PartName="/ppt/slides/slide476.xml" ContentType="application/vnd.openxmlformats-officedocument.presentationml.slide+xml"/>
  <Override PartName="/ppt/slides/slide615.xml" ContentType="application/vnd.openxmlformats-officedocument.presentationml.slide+xml"/>
  <Override PartName="/ppt/slides/slide28.xml" ContentType="application/vnd.openxmlformats-officedocument.presentationml.slide+xml"/>
  <Override PartName="/ppt/slides/slide75.xml" ContentType="application/vnd.openxmlformats-officedocument.presentationml.slide+xml"/>
  <Override PartName="/ppt/slides/slide123.xml" ContentType="application/vnd.openxmlformats-officedocument.presentationml.slide+xml"/>
  <Override PartName="/ppt/slides/slide170.xml" ContentType="application/vnd.openxmlformats-officedocument.presentationml.slide+xml"/>
  <Override PartName="/ppt/slides/slide268.xml" ContentType="application/vnd.openxmlformats-officedocument.presentationml.slide+xml"/>
  <Override PartName="/ppt/slides/slide407.xml" ContentType="application/vnd.openxmlformats-officedocument.presentationml.slide+xml"/>
  <Override PartName="/ppt/slides/slide454.xml" ContentType="application/vnd.openxmlformats-officedocument.presentationml.slide+xml"/>
  <Override PartName="/ppt/slides/slide599.xml" ContentType="application/vnd.openxmlformats-officedocument.presentationml.slide+xml"/>
  <Override PartName="/ppt/notesSlides/notesSlide88.xml" ContentType="application/vnd.openxmlformats-officedocument.presentationml.notesSlide+xml"/>
  <Override PartName="/ppt/slides/slide3.xml" ContentType="application/vnd.openxmlformats-officedocument.presentationml.slide+xml"/>
  <Override PartName="/ppt/slides/slide101.xml" ContentType="application/vnd.openxmlformats-officedocument.presentationml.slide+xml"/>
  <Override PartName="/ppt/slides/slide246.xml" ContentType="application/vnd.openxmlformats-officedocument.presentationml.slide+xml"/>
  <Override PartName="/ppt/slides/slide293.xml" ContentType="application/vnd.openxmlformats-officedocument.presentationml.slide+xml"/>
  <Override PartName="/ppt/slides/slide577.xml" ContentType="application/vnd.openxmlformats-officedocument.presentationml.slide+xml"/>
  <Override PartName="/ppt/slides/slide640.xml" ContentType="application/vnd.openxmlformats-officedocument.presentationml.slide+xml"/>
  <Override PartName="/ppt/slideLayouts/slideLayout5.xml" ContentType="application/vnd.openxmlformats-officedocument.presentationml.slideLayout+xml"/>
  <Override PartName="/ppt/notesSlides/notesSlide19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122.xml" ContentType="application/vnd.openxmlformats-officedocument.presentationml.notesSlide+xml"/>
  <Override PartName="/ppt/slides/slide53.xml" ContentType="application/vnd.openxmlformats-officedocument.presentationml.slide+xml"/>
  <Override PartName="/ppt/slides/slide369.xml" ContentType="application/vnd.openxmlformats-officedocument.presentationml.slide+xml"/>
  <Override PartName="/ppt/slides/slide432.xml" ContentType="application/vnd.openxmlformats-officedocument.presentationml.slide+xml"/>
  <Default Extension="jpeg" ContentType="image/jpeg"/>
  <Override PartName="/ppt/notesSlides/notesSlide100.xml" ContentType="application/vnd.openxmlformats-officedocument.presentationml.notesSlide+xml"/>
  <Override PartName="/ppt/slides/slide31.xml" ContentType="application/vnd.openxmlformats-officedocument.presentationml.slide+xml"/>
  <Override PartName="/ppt/slides/slide224.xml" ContentType="application/vnd.openxmlformats-officedocument.presentationml.slide+xml"/>
  <Override PartName="/ppt/slides/slide271.xml" ContentType="application/vnd.openxmlformats-officedocument.presentationml.slide+xml"/>
  <Override PartName="/ppt/slides/slide410.xml" ContentType="application/vnd.openxmlformats-officedocument.presentationml.slide+xml"/>
  <Override PartName="/ppt/slides/slide508.xml" ContentType="application/vnd.openxmlformats-officedocument.presentationml.slide+xml"/>
  <Override PartName="/ppt/slides/slide555.xml" ContentType="application/vnd.openxmlformats-officedocument.presentationml.slide+xml"/>
  <Override PartName="/ppt/notesSlides/notesSlide44.xml" ContentType="application/vnd.openxmlformats-officedocument.presentationml.notesSlide+xml"/>
  <Override PartName="/ppt/notesSlides/notesSlide91.xml" ContentType="application/vnd.openxmlformats-officedocument.presentationml.notesSlide+xml"/>
  <Override PartName="/ppt/slides/slide202.xml" ContentType="application/vnd.openxmlformats-officedocument.presentationml.slide+xml"/>
  <Override PartName="/ppt/slides/slide347.xml" ContentType="application/vnd.openxmlformats-officedocument.presentationml.slide+xml"/>
  <Override PartName="/ppt/slides/slide394.xml" ContentType="application/vnd.openxmlformats-officedocument.presentationml.slide+xml"/>
  <Override PartName="/ppt/slides/slide533.xml" ContentType="application/vnd.openxmlformats-officedocument.presentationml.slide+xml"/>
  <Override PartName="/ppt/slides/slide580.xml" ContentType="application/vnd.openxmlformats-officedocument.presentationml.slide+xml"/>
  <Override PartName="/ppt/notesSlides/notesSlide22.xml" ContentType="application/vnd.openxmlformats-officedocument.presentationml.notesSlide+xml"/>
  <Override PartName="/ppt/slides/slide139.xml" ContentType="application/vnd.openxmlformats-officedocument.presentationml.slide+xml"/>
  <Override PartName="/ppt/slides/slide186.xml" ContentType="application/vnd.openxmlformats-officedocument.presentationml.slide+xml"/>
  <Override PartName="/ppt/slides/slide325.xml" ContentType="application/vnd.openxmlformats-officedocument.presentationml.slide+xml"/>
  <Override PartName="/ppt/slides/slide372.xml" ContentType="application/vnd.openxmlformats-officedocument.presentationml.slide+xml"/>
  <Override PartName="/ppt/slides/slide609.xml" ContentType="application/vnd.openxmlformats-officedocument.presentationml.slide+xml"/>
  <Override PartName="/ppt/slides/slide117.xml" ContentType="application/vnd.openxmlformats-officedocument.presentationml.slide+xml"/>
  <Override PartName="/ppt/slides/slide164.xml" ContentType="application/vnd.openxmlformats-officedocument.presentationml.slide+xml"/>
  <Override PartName="/ppt/slides/slide448.xml" ContentType="application/vnd.openxmlformats-officedocument.presentationml.slide+xml"/>
  <Override PartName="/ppt/slides/slide495.xml" ContentType="application/vnd.openxmlformats-officedocument.presentationml.slide+xml"/>
  <Override PartName="/ppt/slides/slide511.xml" ContentType="application/vnd.openxmlformats-officedocument.presentationml.slide+xml"/>
  <Override PartName="/ppt/slides/slide69.xml" ContentType="application/vnd.openxmlformats-officedocument.presentationml.slide+xml"/>
  <Override PartName="/ppt/slides/slide287.xml" ContentType="application/vnd.openxmlformats-officedocument.presentationml.slide+xml"/>
  <Override PartName="/ppt/slides/slide303.xml" ContentType="application/vnd.openxmlformats-officedocument.presentationml.slide+xml"/>
  <Override PartName="/ppt/slides/slide350.xml" ContentType="application/vnd.openxmlformats-officedocument.presentationml.slide+xml"/>
  <Override PartName="/ppt/slides/slide634.xml" ContentType="application/vnd.openxmlformats-officedocument.presentationml.slide+xml"/>
  <Override PartName="/ppt/notesSlides/notesSlide116.xml" ContentType="application/vnd.openxmlformats-officedocument.presentationml.notesSlide+xml"/>
  <Override PartName="/ppt/slides/slide47.xml" ContentType="application/vnd.openxmlformats-officedocument.presentationml.slide+xml"/>
  <Override PartName="/ppt/slides/slide426.xml" ContentType="application/vnd.openxmlformats-officedocument.presentationml.slide+xml"/>
  <Override PartName="/ppt/slides/slide120.xml" ContentType="application/vnd.openxmlformats-officedocument.presentationml.slide+xml"/>
  <Override PartName="/ppt/slides/slide265.xml" ContentType="application/vnd.openxmlformats-officedocument.presentationml.slide+xml"/>
  <Override PartName="/ppt/slides/slide596.xml" ContentType="application/vnd.openxmlformats-officedocument.presentationml.slide+xml"/>
  <Override PartName="/ppt/slides/slide612.xml" ContentType="application/vnd.openxmlformats-officedocument.presentationml.slide+xml"/>
  <Override PartName="/ppt/notesSlides/notesSlide38.xml" ContentType="application/vnd.openxmlformats-officedocument.presentationml.notesSlide+xml"/>
  <Override PartName="/ppt/slides/slide72.xml" ContentType="application/vnd.openxmlformats-officedocument.presentationml.slide+xml"/>
  <Override PartName="/ppt/slides/slide451.xml" ContentType="application/vnd.openxmlformats-officedocument.presentationml.slide+xml"/>
  <Override PartName="/ppt/slides/slide290.xml" ContentType="application/vnd.openxmlformats-officedocument.presentationml.slide+xml"/>
  <Override PartName="/ppt/slides/slide527.xml" ContentType="application/vnd.openxmlformats-officedocument.presentationml.slide+xml"/>
  <Override PartName="/ppt/notesSlides/notesSlide63.xml" ContentType="application/vnd.openxmlformats-officedocument.presentationml.notesSlide+xml"/>
  <Override PartName="/ppt/slides/slide221.xml" ContentType="application/vnd.openxmlformats-officedocument.presentationml.slide+xml"/>
  <Override PartName="/ppt/slides/slide366.xml" ContentType="application/vnd.openxmlformats-officedocument.presentationml.slide+xml"/>
  <Override PartName="/ppt/slides/slide552.xml" ContentType="application/vnd.openxmlformats-officedocument.presentationml.slide+xml"/>
  <Override PartName="/ppt/slides/slide391.xml" ContentType="application/vnd.openxmlformats-officedocument.presentationml.slide+xml"/>
  <Override PartName="/ppt/slides/slide628.xml" ContentType="application/vnd.openxmlformats-officedocument.presentationml.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652"/>
  </p:notesMasterIdLst>
  <p:handoutMasterIdLst>
    <p:handoutMasterId r:id="rId653"/>
  </p:handoutMasterIdLst>
  <p:sldIdLst>
    <p:sldId id="1458" r:id="rId2"/>
    <p:sldId id="434" r:id="rId3"/>
    <p:sldId id="436" r:id="rId4"/>
    <p:sldId id="462" r:id="rId5"/>
    <p:sldId id="463" r:id="rId6"/>
    <p:sldId id="470" r:id="rId7"/>
    <p:sldId id="474" r:id="rId8"/>
    <p:sldId id="449" r:id="rId9"/>
    <p:sldId id="465" r:id="rId10"/>
    <p:sldId id="448" r:id="rId11"/>
    <p:sldId id="477" r:id="rId12"/>
    <p:sldId id="443" r:id="rId13"/>
    <p:sldId id="444" r:id="rId14"/>
    <p:sldId id="445" r:id="rId15"/>
    <p:sldId id="478" r:id="rId16"/>
    <p:sldId id="446" r:id="rId17"/>
    <p:sldId id="447" r:id="rId18"/>
    <p:sldId id="451" r:id="rId19"/>
    <p:sldId id="461" r:id="rId20"/>
    <p:sldId id="479" r:id="rId21"/>
    <p:sldId id="455" r:id="rId22"/>
    <p:sldId id="454" r:id="rId23"/>
    <p:sldId id="452" r:id="rId24"/>
    <p:sldId id="404" r:id="rId25"/>
    <p:sldId id="1459" r:id="rId26"/>
    <p:sldId id="481" r:id="rId27"/>
    <p:sldId id="482" r:id="rId28"/>
    <p:sldId id="483" r:id="rId29"/>
    <p:sldId id="1446" r:id="rId30"/>
    <p:sldId id="485" r:id="rId31"/>
    <p:sldId id="486" r:id="rId32"/>
    <p:sldId id="487" r:id="rId33"/>
    <p:sldId id="488" r:id="rId34"/>
    <p:sldId id="489" r:id="rId35"/>
    <p:sldId id="490" r:id="rId36"/>
    <p:sldId id="491" r:id="rId37"/>
    <p:sldId id="492" r:id="rId38"/>
    <p:sldId id="493" r:id="rId39"/>
    <p:sldId id="494" r:id="rId40"/>
    <p:sldId id="495" r:id="rId41"/>
    <p:sldId id="496" r:id="rId42"/>
    <p:sldId id="497" r:id="rId43"/>
    <p:sldId id="498" r:id="rId44"/>
    <p:sldId id="499" r:id="rId45"/>
    <p:sldId id="500" r:id="rId46"/>
    <p:sldId id="501" r:id="rId47"/>
    <p:sldId id="502" r:id="rId48"/>
    <p:sldId id="503" r:id="rId49"/>
    <p:sldId id="1430" r:id="rId50"/>
    <p:sldId id="505" r:id="rId51"/>
    <p:sldId id="506" r:id="rId52"/>
    <p:sldId id="507" r:id="rId53"/>
    <p:sldId id="508" r:id="rId54"/>
    <p:sldId id="509" r:id="rId55"/>
    <p:sldId id="510" r:id="rId56"/>
    <p:sldId id="511" r:id="rId57"/>
    <p:sldId id="512" r:id="rId58"/>
    <p:sldId id="513" r:id="rId59"/>
    <p:sldId id="514" r:id="rId60"/>
    <p:sldId id="515" r:id="rId61"/>
    <p:sldId id="516" r:id="rId62"/>
    <p:sldId id="517" r:id="rId63"/>
    <p:sldId id="518" r:id="rId64"/>
    <p:sldId id="519" r:id="rId65"/>
    <p:sldId id="520" r:id="rId66"/>
    <p:sldId id="521" r:id="rId67"/>
    <p:sldId id="522" r:id="rId68"/>
    <p:sldId id="523" r:id="rId69"/>
    <p:sldId id="524" r:id="rId70"/>
    <p:sldId id="525" r:id="rId71"/>
    <p:sldId id="526" r:id="rId72"/>
    <p:sldId id="527" r:id="rId73"/>
    <p:sldId id="528" r:id="rId74"/>
    <p:sldId id="529" r:id="rId75"/>
    <p:sldId id="530" r:id="rId76"/>
    <p:sldId id="532" r:id="rId77"/>
    <p:sldId id="1451" r:id="rId78"/>
    <p:sldId id="533" r:id="rId79"/>
    <p:sldId id="534" r:id="rId80"/>
    <p:sldId id="535" r:id="rId81"/>
    <p:sldId id="536" r:id="rId82"/>
    <p:sldId id="537" r:id="rId83"/>
    <p:sldId id="538" r:id="rId84"/>
    <p:sldId id="539" r:id="rId85"/>
    <p:sldId id="1460" r:id="rId86"/>
    <p:sldId id="541" r:id="rId87"/>
    <p:sldId id="542" r:id="rId88"/>
    <p:sldId id="543" r:id="rId89"/>
    <p:sldId id="544" r:id="rId90"/>
    <p:sldId id="545" r:id="rId91"/>
    <p:sldId id="546" r:id="rId92"/>
    <p:sldId id="547" r:id="rId93"/>
    <p:sldId id="548" r:id="rId94"/>
    <p:sldId id="549" r:id="rId95"/>
    <p:sldId id="550" r:id="rId96"/>
    <p:sldId id="551" r:id="rId97"/>
    <p:sldId id="552" r:id="rId98"/>
    <p:sldId id="553" r:id="rId99"/>
    <p:sldId id="554" r:id="rId100"/>
    <p:sldId id="555" r:id="rId101"/>
    <p:sldId id="556" r:id="rId102"/>
    <p:sldId id="557" r:id="rId103"/>
    <p:sldId id="558" r:id="rId104"/>
    <p:sldId id="559" r:id="rId105"/>
    <p:sldId id="560" r:id="rId106"/>
    <p:sldId id="561" r:id="rId107"/>
    <p:sldId id="562" r:id="rId108"/>
    <p:sldId id="563" r:id="rId109"/>
    <p:sldId id="564" r:id="rId110"/>
    <p:sldId id="565" r:id="rId111"/>
    <p:sldId id="566" r:id="rId112"/>
    <p:sldId id="567" r:id="rId113"/>
    <p:sldId id="568" r:id="rId114"/>
    <p:sldId id="569" r:id="rId115"/>
    <p:sldId id="570" r:id="rId116"/>
    <p:sldId id="571" r:id="rId117"/>
    <p:sldId id="572" r:id="rId118"/>
    <p:sldId id="573" r:id="rId119"/>
    <p:sldId id="574" r:id="rId120"/>
    <p:sldId id="575" r:id="rId121"/>
    <p:sldId id="576" r:id="rId122"/>
    <p:sldId id="577" r:id="rId123"/>
    <p:sldId id="578" r:id="rId124"/>
    <p:sldId id="579" r:id="rId125"/>
    <p:sldId id="580" r:id="rId126"/>
    <p:sldId id="581" r:id="rId127"/>
    <p:sldId id="582" r:id="rId128"/>
    <p:sldId id="583" r:id="rId129"/>
    <p:sldId id="584" r:id="rId130"/>
    <p:sldId id="585" r:id="rId131"/>
    <p:sldId id="586" r:id="rId132"/>
    <p:sldId id="587" r:id="rId133"/>
    <p:sldId id="588" r:id="rId134"/>
    <p:sldId id="589" r:id="rId135"/>
    <p:sldId id="1461" r:id="rId136"/>
    <p:sldId id="591" r:id="rId137"/>
    <p:sldId id="592" r:id="rId138"/>
    <p:sldId id="593" r:id="rId139"/>
    <p:sldId id="594" r:id="rId140"/>
    <p:sldId id="596" r:id="rId141"/>
    <p:sldId id="597" r:id="rId142"/>
    <p:sldId id="598" r:id="rId143"/>
    <p:sldId id="599" r:id="rId144"/>
    <p:sldId id="600" r:id="rId145"/>
    <p:sldId id="601" r:id="rId146"/>
    <p:sldId id="602" r:id="rId147"/>
    <p:sldId id="603" r:id="rId148"/>
    <p:sldId id="606" r:id="rId149"/>
    <p:sldId id="608" r:id="rId150"/>
    <p:sldId id="615" r:id="rId151"/>
    <p:sldId id="616" r:id="rId152"/>
    <p:sldId id="623" r:id="rId153"/>
    <p:sldId id="624" r:id="rId154"/>
    <p:sldId id="631" r:id="rId155"/>
    <p:sldId id="632" r:id="rId156"/>
    <p:sldId id="637" r:id="rId157"/>
    <p:sldId id="638" r:id="rId158"/>
    <p:sldId id="639" r:id="rId159"/>
    <p:sldId id="640" r:id="rId160"/>
    <p:sldId id="641" r:id="rId161"/>
    <p:sldId id="648" r:id="rId162"/>
    <p:sldId id="649" r:id="rId163"/>
    <p:sldId id="656" r:id="rId164"/>
    <p:sldId id="657" r:id="rId165"/>
    <p:sldId id="659" r:id="rId166"/>
    <p:sldId id="660" r:id="rId167"/>
    <p:sldId id="661" r:id="rId168"/>
    <p:sldId id="664" r:id="rId169"/>
    <p:sldId id="665" r:id="rId170"/>
    <p:sldId id="672" r:id="rId171"/>
    <p:sldId id="673" r:id="rId172"/>
    <p:sldId id="676" r:id="rId173"/>
    <p:sldId id="677" r:id="rId174"/>
    <p:sldId id="680" r:id="rId175"/>
    <p:sldId id="681" r:id="rId176"/>
    <p:sldId id="684" r:id="rId177"/>
    <p:sldId id="685" r:id="rId178"/>
    <p:sldId id="686" r:id="rId179"/>
    <p:sldId id="689" r:id="rId180"/>
    <p:sldId id="690" r:id="rId181"/>
    <p:sldId id="697" r:id="rId182"/>
    <p:sldId id="698" r:id="rId183"/>
    <p:sldId id="701" r:id="rId184"/>
    <p:sldId id="702" r:id="rId185"/>
    <p:sldId id="705" r:id="rId186"/>
    <p:sldId id="706" r:id="rId187"/>
    <p:sldId id="1447" r:id="rId188"/>
    <p:sldId id="1448" r:id="rId189"/>
    <p:sldId id="711" r:id="rId190"/>
    <p:sldId id="722" r:id="rId191"/>
    <p:sldId id="723" r:id="rId192"/>
    <p:sldId id="770" r:id="rId193"/>
    <p:sldId id="771" r:id="rId194"/>
    <p:sldId id="782" r:id="rId195"/>
    <p:sldId id="783" r:id="rId196"/>
    <p:sldId id="734" r:id="rId197"/>
    <p:sldId id="735" r:id="rId198"/>
    <p:sldId id="746" r:id="rId199"/>
    <p:sldId id="747" r:id="rId200"/>
    <p:sldId id="758" r:id="rId201"/>
    <p:sldId id="759" r:id="rId202"/>
    <p:sldId id="784" r:id="rId203"/>
    <p:sldId id="795" r:id="rId204"/>
    <p:sldId id="796" r:id="rId205"/>
    <p:sldId id="807" r:id="rId206"/>
    <p:sldId id="808" r:id="rId207"/>
    <p:sldId id="809" r:id="rId208"/>
    <p:sldId id="820" r:id="rId209"/>
    <p:sldId id="821" r:id="rId210"/>
    <p:sldId id="832" r:id="rId211"/>
    <p:sldId id="833" r:id="rId212"/>
    <p:sldId id="844" r:id="rId213"/>
    <p:sldId id="845" r:id="rId214"/>
    <p:sldId id="846" r:id="rId215"/>
    <p:sldId id="857" r:id="rId216"/>
    <p:sldId id="858" r:id="rId217"/>
    <p:sldId id="869" r:id="rId218"/>
    <p:sldId id="870" r:id="rId219"/>
    <p:sldId id="881" r:id="rId220"/>
    <p:sldId id="882" r:id="rId221"/>
    <p:sldId id="883" r:id="rId222"/>
    <p:sldId id="884" r:id="rId223"/>
    <p:sldId id="885" r:id="rId224"/>
    <p:sldId id="886" r:id="rId225"/>
    <p:sldId id="887" r:id="rId226"/>
    <p:sldId id="894" r:id="rId227"/>
    <p:sldId id="895" r:id="rId228"/>
    <p:sldId id="1433" r:id="rId229"/>
    <p:sldId id="1434" r:id="rId230"/>
    <p:sldId id="901" r:id="rId231"/>
    <p:sldId id="902" r:id="rId232"/>
    <p:sldId id="903" r:id="rId233"/>
    <p:sldId id="904" r:id="rId234"/>
    <p:sldId id="905" r:id="rId235"/>
    <p:sldId id="912" r:id="rId236"/>
    <p:sldId id="913" r:id="rId237"/>
    <p:sldId id="914" r:id="rId238"/>
    <p:sldId id="916" r:id="rId239"/>
    <p:sldId id="918" r:id="rId240"/>
    <p:sldId id="1432" r:id="rId241"/>
    <p:sldId id="922" r:id="rId242"/>
    <p:sldId id="923" r:id="rId243"/>
    <p:sldId id="926" r:id="rId244"/>
    <p:sldId id="927" r:id="rId245"/>
    <p:sldId id="934" r:id="rId246"/>
    <p:sldId id="935" r:id="rId247"/>
    <p:sldId id="1435" r:id="rId248"/>
    <p:sldId id="1436" r:id="rId249"/>
    <p:sldId id="1437" r:id="rId250"/>
    <p:sldId id="1438" r:id="rId251"/>
    <p:sldId id="944" r:id="rId252"/>
    <p:sldId id="945" r:id="rId253"/>
    <p:sldId id="948" r:id="rId254"/>
    <p:sldId id="949" r:id="rId255"/>
    <p:sldId id="956" r:id="rId256"/>
    <p:sldId id="957" r:id="rId257"/>
    <p:sldId id="958" r:id="rId258"/>
    <p:sldId id="959" r:id="rId259"/>
    <p:sldId id="960" r:id="rId260"/>
    <p:sldId id="961" r:id="rId261"/>
    <p:sldId id="964" r:id="rId262"/>
    <p:sldId id="965" r:id="rId263"/>
    <p:sldId id="968" r:id="rId264"/>
    <p:sldId id="969" r:id="rId265"/>
    <p:sldId id="976" r:id="rId266"/>
    <p:sldId id="977" r:id="rId267"/>
    <p:sldId id="1462" r:id="rId268"/>
    <p:sldId id="979" r:id="rId269"/>
    <p:sldId id="980" r:id="rId270"/>
    <p:sldId id="981" r:id="rId271"/>
    <p:sldId id="982" r:id="rId272"/>
    <p:sldId id="983" r:id="rId273"/>
    <p:sldId id="984" r:id="rId274"/>
    <p:sldId id="985" r:id="rId275"/>
    <p:sldId id="986" r:id="rId276"/>
    <p:sldId id="987" r:id="rId277"/>
    <p:sldId id="988" r:id="rId278"/>
    <p:sldId id="989" r:id="rId279"/>
    <p:sldId id="990" r:id="rId280"/>
    <p:sldId id="991" r:id="rId281"/>
    <p:sldId id="992" r:id="rId282"/>
    <p:sldId id="993" r:id="rId283"/>
    <p:sldId id="994" r:id="rId284"/>
    <p:sldId id="995" r:id="rId285"/>
    <p:sldId id="996" r:id="rId286"/>
    <p:sldId id="997" r:id="rId287"/>
    <p:sldId id="998" r:id="rId288"/>
    <p:sldId id="999" r:id="rId289"/>
    <p:sldId id="1463" r:id="rId290"/>
    <p:sldId id="1001" r:id="rId291"/>
    <p:sldId id="1002" r:id="rId292"/>
    <p:sldId id="1003" r:id="rId293"/>
    <p:sldId id="1004" r:id="rId294"/>
    <p:sldId id="1005" r:id="rId295"/>
    <p:sldId id="1006" r:id="rId296"/>
    <p:sldId id="1007" r:id="rId297"/>
    <p:sldId id="1008" r:id="rId298"/>
    <p:sldId id="1009" r:id="rId299"/>
    <p:sldId id="1010" r:id="rId300"/>
    <p:sldId id="1011" r:id="rId301"/>
    <p:sldId id="1012" r:id="rId302"/>
    <p:sldId id="1013" r:id="rId303"/>
    <p:sldId id="1014" r:id="rId304"/>
    <p:sldId id="1015" r:id="rId305"/>
    <p:sldId id="1016" r:id="rId306"/>
    <p:sldId id="1017" r:id="rId307"/>
    <p:sldId id="1018" r:id="rId308"/>
    <p:sldId id="1019" r:id="rId309"/>
    <p:sldId id="1020" r:id="rId310"/>
    <p:sldId id="1021" r:id="rId311"/>
    <p:sldId id="1022" r:id="rId312"/>
    <p:sldId id="1023" r:id="rId313"/>
    <p:sldId id="1024" r:id="rId314"/>
    <p:sldId id="1025" r:id="rId315"/>
    <p:sldId id="1026" r:id="rId316"/>
    <p:sldId id="1027" r:id="rId317"/>
    <p:sldId id="1028" r:id="rId318"/>
    <p:sldId id="1029" r:id="rId319"/>
    <p:sldId id="1030" r:id="rId320"/>
    <p:sldId id="1031" r:id="rId321"/>
    <p:sldId id="1032" r:id="rId322"/>
    <p:sldId id="1033" r:id="rId323"/>
    <p:sldId id="1034" r:id="rId324"/>
    <p:sldId id="1035" r:id="rId325"/>
    <p:sldId id="1449" r:id="rId326"/>
    <p:sldId id="1450" r:id="rId327"/>
    <p:sldId id="1038" r:id="rId328"/>
    <p:sldId id="1039" r:id="rId329"/>
    <p:sldId id="1040" r:id="rId330"/>
    <p:sldId id="1041" r:id="rId331"/>
    <p:sldId id="1042" r:id="rId332"/>
    <p:sldId id="1043" r:id="rId333"/>
    <p:sldId id="1044" r:id="rId334"/>
    <p:sldId id="1045" r:id="rId335"/>
    <p:sldId id="1046" r:id="rId336"/>
    <p:sldId id="1050" r:id="rId337"/>
    <p:sldId id="1054" r:id="rId338"/>
    <p:sldId id="1057" r:id="rId339"/>
    <p:sldId id="1058" r:id="rId340"/>
    <p:sldId id="1059" r:id="rId341"/>
    <p:sldId id="1439" r:id="rId342"/>
    <p:sldId id="1060" r:id="rId343"/>
    <p:sldId id="1067" r:id="rId344"/>
    <p:sldId id="1068" r:id="rId345"/>
    <p:sldId id="1075" r:id="rId346"/>
    <p:sldId id="1076" r:id="rId347"/>
    <p:sldId id="1077" r:id="rId348"/>
    <p:sldId id="1078" r:id="rId349"/>
    <p:sldId id="1079" r:id="rId350"/>
    <p:sldId id="1080" r:id="rId351"/>
    <p:sldId id="1081" r:id="rId352"/>
    <p:sldId id="1440" r:id="rId353"/>
    <p:sldId id="1089" r:id="rId354"/>
    <p:sldId id="1092" r:id="rId355"/>
    <p:sldId id="1093" r:id="rId356"/>
    <p:sldId id="1094" r:id="rId357"/>
    <p:sldId id="1088" r:id="rId358"/>
    <p:sldId id="1097" r:id="rId359"/>
    <p:sldId id="1098" r:id="rId360"/>
    <p:sldId id="1105" r:id="rId361"/>
    <p:sldId id="1106" r:id="rId362"/>
    <p:sldId id="1107" r:id="rId363"/>
    <p:sldId id="1108" r:id="rId364"/>
    <p:sldId id="1109" r:id="rId365"/>
    <p:sldId id="1110" r:id="rId366"/>
    <p:sldId id="1111" r:id="rId367"/>
    <p:sldId id="1112" r:id="rId368"/>
    <p:sldId id="1115" r:id="rId369"/>
    <p:sldId id="1118" r:id="rId370"/>
    <p:sldId id="1121" r:id="rId371"/>
    <p:sldId id="1124" r:id="rId372"/>
    <p:sldId id="1127" r:id="rId373"/>
    <p:sldId id="1128" r:id="rId374"/>
    <p:sldId id="1129" r:id="rId375"/>
    <p:sldId id="1140" r:id="rId376"/>
    <p:sldId id="1141" r:id="rId377"/>
    <p:sldId id="1142" r:id="rId378"/>
    <p:sldId id="1143" r:id="rId379"/>
    <p:sldId id="1144" r:id="rId380"/>
    <p:sldId id="1145" r:id="rId381"/>
    <p:sldId id="1146" r:id="rId382"/>
    <p:sldId id="1147" r:id="rId383"/>
    <p:sldId id="1150" r:id="rId384"/>
    <p:sldId id="1154" r:id="rId385"/>
    <p:sldId id="1157" r:id="rId386"/>
    <p:sldId id="1160" r:id="rId387"/>
    <p:sldId id="1161" r:id="rId388"/>
    <p:sldId id="1162" r:id="rId389"/>
    <p:sldId id="1153" r:id="rId390"/>
    <p:sldId id="1167" r:id="rId391"/>
    <p:sldId id="1168" r:id="rId392"/>
    <p:sldId id="1173" r:id="rId393"/>
    <p:sldId id="1174" r:id="rId394"/>
    <p:sldId id="1175" r:id="rId395"/>
    <p:sldId id="1464" r:id="rId396"/>
    <p:sldId id="1177" r:id="rId397"/>
    <p:sldId id="1178" r:id="rId398"/>
    <p:sldId id="1179" r:id="rId399"/>
    <p:sldId id="1180" r:id="rId400"/>
    <p:sldId id="1181" r:id="rId401"/>
    <p:sldId id="1182" r:id="rId402"/>
    <p:sldId id="1183" r:id="rId403"/>
    <p:sldId id="1184" r:id="rId404"/>
    <p:sldId id="1185" r:id="rId405"/>
    <p:sldId id="1186" r:id="rId406"/>
    <p:sldId id="1187" r:id="rId407"/>
    <p:sldId id="1188" r:id="rId408"/>
    <p:sldId id="1189" r:id="rId409"/>
    <p:sldId id="1190" r:id="rId410"/>
    <p:sldId id="1191" r:id="rId411"/>
    <p:sldId id="1192" r:id="rId412"/>
    <p:sldId id="1193" r:id="rId413"/>
    <p:sldId id="1194" r:id="rId414"/>
    <p:sldId id="1195" r:id="rId415"/>
    <p:sldId id="1196" r:id="rId416"/>
    <p:sldId id="1197" r:id="rId417"/>
    <p:sldId id="1198" r:id="rId418"/>
    <p:sldId id="1199" r:id="rId419"/>
    <p:sldId id="1200" r:id="rId420"/>
    <p:sldId id="1201" r:id="rId421"/>
    <p:sldId id="1202" r:id="rId422"/>
    <p:sldId id="1203" r:id="rId423"/>
    <p:sldId id="1204" r:id="rId424"/>
    <p:sldId id="1205" r:id="rId425"/>
    <p:sldId id="1206" r:id="rId426"/>
    <p:sldId id="1207" r:id="rId427"/>
    <p:sldId id="1208" r:id="rId428"/>
    <p:sldId id="1209" r:id="rId429"/>
    <p:sldId id="1210" r:id="rId430"/>
    <p:sldId id="1211" r:id="rId431"/>
    <p:sldId id="1212" r:id="rId432"/>
    <p:sldId id="1213" r:id="rId433"/>
    <p:sldId id="1214" r:id="rId434"/>
    <p:sldId id="1215" r:id="rId435"/>
    <p:sldId id="1216" r:id="rId436"/>
    <p:sldId id="1217" r:id="rId437"/>
    <p:sldId id="1218" r:id="rId438"/>
    <p:sldId id="1219" r:id="rId439"/>
    <p:sldId id="1441" r:id="rId440"/>
    <p:sldId id="1220" r:id="rId441"/>
    <p:sldId id="1221" r:id="rId442"/>
    <p:sldId id="1222" r:id="rId443"/>
    <p:sldId id="1223" r:id="rId444"/>
    <p:sldId id="1224" r:id="rId445"/>
    <p:sldId id="1225" r:id="rId446"/>
    <p:sldId id="1226" r:id="rId447"/>
    <p:sldId id="1227" r:id="rId448"/>
    <p:sldId id="1228" r:id="rId449"/>
    <p:sldId id="1229" r:id="rId450"/>
    <p:sldId id="1230" r:id="rId451"/>
    <p:sldId id="1231" r:id="rId452"/>
    <p:sldId id="1232" r:id="rId453"/>
    <p:sldId id="1233" r:id="rId454"/>
    <p:sldId id="1234" r:id="rId455"/>
    <p:sldId id="1235" r:id="rId456"/>
    <p:sldId id="1236" r:id="rId457"/>
    <p:sldId id="1237" r:id="rId458"/>
    <p:sldId id="1238" r:id="rId459"/>
    <p:sldId id="1239" r:id="rId460"/>
    <p:sldId id="1240" r:id="rId461"/>
    <p:sldId id="1241" r:id="rId462"/>
    <p:sldId id="1242" r:id="rId463"/>
    <p:sldId id="1243" r:id="rId464"/>
    <p:sldId id="1244" r:id="rId465"/>
    <p:sldId id="1245" r:id="rId466"/>
    <p:sldId id="1246" r:id="rId467"/>
    <p:sldId id="1247" r:id="rId468"/>
    <p:sldId id="1248" r:id="rId469"/>
    <p:sldId id="1249" r:id="rId470"/>
    <p:sldId id="1250" r:id="rId471"/>
    <p:sldId id="1251" r:id="rId472"/>
    <p:sldId id="1252" r:id="rId473"/>
    <p:sldId id="1253" r:id="rId474"/>
    <p:sldId id="1254" r:id="rId475"/>
    <p:sldId id="1465" r:id="rId476"/>
    <p:sldId id="1257" r:id="rId477"/>
    <p:sldId id="1258" r:id="rId478"/>
    <p:sldId id="1259" r:id="rId479"/>
    <p:sldId id="1260" r:id="rId480"/>
    <p:sldId id="1261" r:id="rId481"/>
    <p:sldId id="1262" r:id="rId482"/>
    <p:sldId id="1263" r:id="rId483"/>
    <p:sldId id="1264" r:id="rId484"/>
    <p:sldId id="1265" r:id="rId485"/>
    <p:sldId id="1266" r:id="rId486"/>
    <p:sldId id="1267" r:id="rId487"/>
    <p:sldId id="1268" r:id="rId488"/>
    <p:sldId id="1269" r:id="rId489"/>
    <p:sldId id="1270" r:id="rId490"/>
    <p:sldId id="1271" r:id="rId491"/>
    <p:sldId id="1272" r:id="rId492"/>
    <p:sldId id="1273" r:id="rId493"/>
    <p:sldId id="1274" r:id="rId494"/>
    <p:sldId id="1275" r:id="rId495"/>
    <p:sldId id="1276" r:id="rId496"/>
    <p:sldId id="1277" r:id="rId497"/>
    <p:sldId id="1278" r:id="rId498"/>
    <p:sldId id="1279" r:id="rId499"/>
    <p:sldId id="1280" r:id="rId500"/>
    <p:sldId id="1281" r:id="rId501"/>
    <p:sldId id="1282" r:id="rId502"/>
    <p:sldId id="1283" r:id="rId503"/>
    <p:sldId id="1284" r:id="rId504"/>
    <p:sldId id="1285" r:id="rId505"/>
    <p:sldId id="1286" r:id="rId506"/>
    <p:sldId id="1287" r:id="rId507"/>
    <p:sldId id="1469" r:id="rId508"/>
    <p:sldId id="1288" r:id="rId509"/>
    <p:sldId id="1289" r:id="rId510"/>
    <p:sldId id="1290" r:id="rId511"/>
    <p:sldId id="1291" r:id="rId512"/>
    <p:sldId id="1292" r:id="rId513"/>
    <p:sldId id="1466" r:id="rId514"/>
    <p:sldId id="1295" r:id="rId515"/>
    <p:sldId id="1296" r:id="rId516"/>
    <p:sldId id="1297" r:id="rId517"/>
    <p:sldId id="1298" r:id="rId518"/>
    <p:sldId id="1299" r:id="rId519"/>
    <p:sldId id="1300" r:id="rId520"/>
    <p:sldId id="1301" r:id="rId521"/>
    <p:sldId id="1302" r:id="rId522"/>
    <p:sldId id="1303" r:id="rId523"/>
    <p:sldId id="1304" r:id="rId524"/>
    <p:sldId id="1305" r:id="rId525"/>
    <p:sldId id="1306" r:id="rId526"/>
    <p:sldId id="1307" r:id="rId527"/>
    <p:sldId id="1308" r:id="rId528"/>
    <p:sldId id="1309" r:id="rId529"/>
    <p:sldId id="1310" r:id="rId530"/>
    <p:sldId id="1311" r:id="rId531"/>
    <p:sldId id="1467" r:id="rId532"/>
    <p:sldId id="1313" r:id="rId533"/>
    <p:sldId id="1314" r:id="rId534"/>
    <p:sldId id="1315" r:id="rId535"/>
    <p:sldId id="1316" r:id="rId536"/>
    <p:sldId id="1317" r:id="rId537"/>
    <p:sldId id="1318" r:id="rId538"/>
    <p:sldId id="1319" r:id="rId539"/>
    <p:sldId id="1320" r:id="rId540"/>
    <p:sldId id="1321" r:id="rId541"/>
    <p:sldId id="1322" r:id="rId542"/>
    <p:sldId id="1323" r:id="rId543"/>
    <p:sldId id="1324" r:id="rId544"/>
    <p:sldId id="1325" r:id="rId545"/>
    <p:sldId id="1326" r:id="rId546"/>
    <p:sldId id="1327" r:id="rId547"/>
    <p:sldId id="1328" r:id="rId548"/>
    <p:sldId id="1329" r:id="rId549"/>
    <p:sldId id="1330" r:id="rId550"/>
    <p:sldId id="1331" r:id="rId551"/>
    <p:sldId id="1332" r:id="rId552"/>
    <p:sldId id="1333" r:id="rId553"/>
    <p:sldId id="1334" r:id="rId554"/>
    <p:sldId id="1335" r:id="rId555"/>
    <p:sldId id="1336" r:id="rId556"/>
    <p:sldId id="1337" r:id="rId557"/>
    <p:sldId id="1338" r:id="rId558"/>
    <p:sldId id="1339" r:id="rId559"/>
    <p:sldId id="1340" r:id="rId560"/>
    <p:sldId id="1341" r:id="rId561"/>
    <p:sldId id="1342" r:id="rId562"/>
    <p:sldId id="1343" r:id="rId563"/>
    <p:sldId id="1344" r:id="rId564"/>
    <p:sldId id="1345" r:id="rId565"/>
    <p:sldId id="1346" r:id="rId566"/>
    <p:sldId id="1347" r:id="rId567"/>
    <p:sldId id="1348" r:id="rId568"/>
    <p:sldId id="1349" r:id="rId569"/>
    <p:sldId id="1350" r:id="rId570"/>
    <p:sldId id="1351" r:id="rId571"/>
    <p:sldId id="1352" r:id="rId572"/>
    <p:sldId id="1353" r:id="rId573"/>
    <p:sldId id="1354" r:id="rId574"/>
    <p:sldId id="1355" r:id="rId575"/>
    <p:sldId id="1356" r:id="rId576"/>
    <p:sldId id="1357" r:id="rId577"/>
    <p:sldId id="1358" r:id="rId578"/>
    <p:sldId id="1359" r:id="rId579"/>
    <p:sldId id="1360" r:id="rId580"/>
    <p:sldId id="1361" r:id="rId581"/>
    <p:sldId id="1362" r:id="rId582"/>
    <p:sldId id="1363" r:id="rId583"/>
    <p:sldId id="1364" r:id="rId584"/>
    <p:sldId id="1365" r:id="rId585"/>
    <p:sldId id="1366" r:id="rId586"/>
    <p:sldId id="1367" r:id="rId587"/>
    <p:sldId id="1368" r:id="rId588"/>
    <p:sldId id="1369" r:id="rId589"/>
    <p:sldId id="1370" r:id="rId590"/>
    <p:sldId id="1371" r:id="rId591"/>
    <p:sldId id="1372" r:id="rId592"/>
    <p:sldId id="1373" r:id="rId593"/>
    <p:sldId id="1374" r:id="rId594"/>
    <p:sldId id="1375" r:id="rId595"/>
    <p:sldId id="1376" r:id="rId596"/>
    <p:sldId id="1377" r:id="rId597"/>
    <p:sldId id="1378" r:id="rId598"/>
    <p:sldId id="1442" r:id="rId599"/>
    <p:sldId id="1380" r:id="rId600"/>
    <p:sldId id="1381" r:id="rId601"/>
    <p:sldId id="1382" r:id="rId602"/>
    <p:sldId id="1454" r:id="rId603"/>
    <p:sldId id="1455" r:id="rId604"/>
    <p:sldId id="1456" r:id="rId605"/>
    <p:sldId id="1457" r:id="rId606"/>
    <p:sldId id="1387" r:id="rId607"/>
    <p:sldId id="1388" r:id="rId608"/>
    <p:sldId id="1389" r:id="rId609"/>
    <p:sldId id="1390" r:id="rId610"/>
    <p:sldId id="1391" r:id="rId611"/>
    <p:sldId id="1392" r:id="rId612"/>
    <p:sldId id="1393" r:id="rId613"/>
    <p:sldId id="1394" r:id="rId614"/>
    <p:sldId id="1395" r:id="rId615"/>
    <p:sldId id="1396" r:id="rId616"/>
    <p:sldId id="1397" r:id="rId617"/>
    <p:sldId id="1398" r:id="rId618"/>
    <p:sldId id="1399" r:id="rId619"/>
    <p:sldId id="1400" r:id="rId620"/>
    <p:sldId id="1401" r:id="rId621"/>
    <p:sldId id="1402" r:id="rId622"/>
    <p:sldId id="1403" r:id="rId623"/>
    <p:sldId id="1404" r:id="rId624"/>
    <p:sldId id="1405" r:id="rId625"/>
    <p:sldId id="1406" r:id="rId626"/>
    <p:sldId id="1407" r:id="rId627"/>
    <p:sldId id="1408" r:id="rId628"/>
    <p:sldId id="1409" r:id="rId629"/>
    <p:sldId id="1410" r:id="rId630"/>
    <p:sldId id="1411" r:id="rId631"/>
    <p:sldId id="1412" r:id="rId632"/>
    <p:sldId id="1413" r:id="rId633"/>
    <p:sldId id="1414" r:id="rId634"/>
    <p:sldId id="1415" r:id="rId635"/>
    <p:sldId id="1416" r:id="rId636"/>
    <p:sldId id="1453" r:id="rId637"/>
    <p:sldId id="1468" r:id="rId638"/>
    <p:sldId id="1443" r:id="rId639"/>
    <p:sldId id="1444" r:id="rId640"/>
    <p:sldId id="1420" r:id="rId641"/>
    <p:sldId id="1421" r:id="rId642"/>
    <p:sldId id="1422" r:id="rId643"/>
    <p:sldId id="1423" r:id="rId644"/>
    <p:sldId id="1424" r:id="rId645"/>
    <p:sldId id="1425" r:id="rId646"/>
    <p:sldId id="1426" r:id="rId647"/>
    <p:sldId id="1427" r:id="rId648"/>
    <p:sldId id="1428" r:id="rId649"/>
    <p:sldId id="1445" r:id="rId650"/>
    <p:sldId id="1429" r:id="rId651"/>
  </p:sldIdLst>
  <p:sldSz cx="9144000" cy="6858000" type="screen4x3"/>
  <p:notesSz cx="6810375" cy="9942513"/>
  <p:defaultTextStyle>
    <a:defPPr>
      <a:defRPr lang="ru-RU"/>
    </a:defPPr>
    <a:lvl1pPr algn="ctr" rtl="0" fontAlgn="base">
      <a:spcBef>
        <a:spcPct val="0"/>
      </a:spcBef>
      <a:spcAft>
        <a:spcPct val="0"/>
      </a:spcAft>
      <a:defRPr b="1" kern="1200">
        <a:solidFill>
          <a:schemeClr val="bg1"/>
        </a:solidFill>
        <a:latin typeface="Arial" charset="0"/>
        <a:ea typeface="+mn-ea"/>
        <a:cs typeface="+mn-cs"/>
      </a:defRPr>
    </a:lvl1pPr>
    <a:lvl2pPr marL="457200" algn="ctr" rtl="0" fontAlgn="base">
      <a:spcBef>
        <a:spcPct val="0"/>
      </a:spcBef>
      <a:spcAft>
        <a:spcPct val="0"/>
      </a:spcAft>
      <a:defRPr b="1" kern="1200">
        <a:solidFill>
          <a:schemeClr val="bg1"/>
        </a:solidFill>
        <a:latin typeface="Arial" charset="0"/>
        <a:ea typeface="+mn-ea"/>
        <a:cs typeface="+mn-cs"/>
      </a:defRPr>
    </a:lvl2pPr>
    <a:lvl3pPr marL="914400" algn="ctr" rtl="0" fontAlgn="base">
      <a:spcBef>
        <a:spcPct val="0"/>
      </a:spcBef>
      <a:spcAft>
        <a:spcPct val="0"/>
      </a:spcAft>
      <a:defRPr b="1" kern="1200">
        <a:solidFill>
          <a:schemeClr val="bg1"/>
        </a:solidFill>
        <a:latin typeface="Arial" charset="0"/>
        <a:ea typeface="+mn-ea"/>
        <a:cs typeface="+mn-cs"/>
      </a:defRPr>
    </a:lvl3pPr>
    <a:lvl4pPr marL="1371600" algn="ctr" rtl="0" fontAlgn="base">
      <a:spcBef>
        <a:spcPct val="0"/>
      </a:spcBef>
      <a:spcAft>
        <a:spcPct val="0"/>
      </a:spcAft>
      <a:defRPr b="1" kern="1200">
        <a:solidFill>
          <a:schemeClr val="bg1"/>
        </a:solidFill>
        <a:latin typeface="Arial" charset="0"/>
        <a:ea typeface="+mn-ea"/>
        <a:cs typeface="+mn-cs"/>
      </a:defRPr>
    </a:lvl4pPr>
    <a:lvl5pPr marL="1828800" algn="ctr" rtl="0" fontAlgn="base">
      <a:spcBef>
        <a:spcPct val="0"/>
      </a:spcBef>
      <a:spcAft>
        <a:spcPct val="0"/>
      </a:spcAft>
      <a:defRPr b="1" kern="1200">
        <a:solidFill>
          <a:schemeClr val="bg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b="1" kern="1200">
        <a:solidFill>
          <a:schemeClr val="bg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b="1" kern="1200">
        <a:solidFill>
          <a:schemeClr val="bg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b="1" kern="1200">
        <a:solidFill>
          <a:schemeClr val="bg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b="1" kern="1200">
        <a:solidFill>
          <a:schemeClr val="bg1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NICK" initials="N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FF"/>
    <a:srgbClr val="00FF00"/>
    <a:srgbClr val="FF66FF"/>
    <a:srgbClr val="00FFFF"/>
    <a:srgbClr val="FF9900"/>
    <a:srgbClr val="FF9966"/>
    <a:srgbClr val="FF9933"/>
    <a:srgbClr val="FF6600"/>
    <a:srgbClr val="FF99FF"/>
    <a:srgbClr val="0000CC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 snapVertSplitter="1" vertBarState="minimized" horzBarState="maximized">
    <p:restoredLeft sz="15682" autoAdjust="0"/>
    <p:restoredTop sz="94565" autoAdjust="0"/>
  </p:normalViewPr>
  <p:slideViewPr>
    <p:cSldViewPr>
      <p:cViewPr>
        <p:scale>
          <a:sx n="70" d="100"/>
          <a:sy n="70" d="100"/>
        </p:scale>
        <p:origin x="-1684" y="-6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66296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24" Type="http://schemas.openxmlformats.org/officeDocument/2006/relationships/slide" Target="slides/slide323.xml"/><Relationship Id="rId366" Type="http://schemas.openxmlformats.org/officeDocument/2006/relationships/slide" Target="slides/slide365.xml"/><Relationship Id="rId531" Type="http://schemas.openxmlformats.org/officeDocument/2006/relationships/slide" Target="slides/slide530.xml"/><Relationship Id="rId573" Type="http://schemas.openxmlformats.org/officeDocument/2006/relationships/slide" Target="slides/slide572.xml"/><Relationship Id="rId629" Type="http://schemas.openxmlformats.org/officeDocument/2006/relationships/slide" Target="slides/slide628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640" Type="http://schemas.openxmlformats.org/officeDocument/2006/relationships/slide" Target="slides/slide639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377" Type="http://schemas.openxmlformats.org/officeDocument/2006/relationships/slide" Target="slides/slide376.xml"/><Relationship Id="rId500" Type="http://schemas.openxmlformats.org/officeDocument/2006/relationships/slide" Target="slides/slide499.xml"/><Relationship Id="rId542" Type="http://schemas.openxmlformats.org/officeDocument/2006/relationships/slide" Target="slides/slide541.xml"/><Relationship Id="rId584" Type="http://schemas.openxmlformats.org/officeDocument/2006/relationships/slide" Target="slides/slide583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402" Type="http://schemas.openxmlformats.org/officeDocument/2006/relationships/slide" Target="slides/slide401.xml"/><Relationship Id="rId279" Type="http://schemas.openxmlformats.org/officeDocument/2006/relationships/slide" Target="slides/slide278.xml"/><Relationship Id="rId444" Type="http://schemas.openxmlformats.org/officeDocument/2006/relationships/slide" Target="slides/slide443.xml"/><Relationship Id="rId486" Type="http://schemas.openxmlformats.org/officeDocument/2006/relationships/slide" Target="slides/slide485.xml"/><Relationship Id="rId651" Type="http://schemas.openxmlformats.org/officeDocument/2006/relationships/slide" Target="slides/slide650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46" Type="http://schemas.openxmlformats.org/officeDocument/2006/relationships/slide" Target="slides/slide345.xml"/><Relationship Id="rId388" Type="http://schemas.openxmlformats.org/officeDocument/2006/relationships/slide" Target="slides/slide387.xml"/><Relationship Id="rId511" Type="http://schemas.openxmlformats.org/officeDocument/2006/relationships/slide" Target="slides/slide510.xml"/><Relationship Id="rId553" Type="http://schemas.openxmlformats.org/officeDocument/2006/relationships/slide" Target="slides/slide552.xml"/><Relationship Id="rId609" Type="http://schemas.openxmlformats.org/officeDocument/2006/relationships/slide" Target="slides/slide60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595" Type="http://schemas.openxmlformats.org/officeDocument/2006/relationships/slide" Target="slides/slide594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497" Type="http://schemas.openxmlformats.org/officeDocument/2006/relationships/slide" Target="slides/slide496.xml"/><Relationship Id="rId620" Type="http://schemas.openxmlformats.org/officeDocument/2006/relationships/slide" Target="slides/slide619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357" Type="http://schemas.openxmlformats.org/officeDocument/2006/relationships/slide" Target="slides/slide356.xml"/><Relationship Id="rId522" Type="http://schemas.openxmlformats.org/officeDocument/2006/relationships/slide" Target="slides/slide521.xml"/><Relationship Id="rId54" Type="http://schemas.openxmlformats.org/officeDocument/2006/relationships/slide" Target="slides/slide53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217" Type="http://schemas.openxmlformats.org/officeDocument/2006/relationships/slide" Target="slides/slide216.xml"/><Relationship Id="rId399" Type="http://schemas.openxmlformats.org/officeDocument/2006/relationships/slide" Target="slides/slide398.xml"/><Relationship Id="rId564" Type="http://schemas.openxmlformats.org/officeDocument/2006/relationships/slide" Target="slides/slide563.xml"/><Relationship Id="rId259" Type="http://schemas.openxmlformats.org/officeDocument/2006/relationships/slide" Target="slides/slide258.xml"/><Relationship Id="rId424" Type="http://schemas.openxmlformats.org/officeDocument/2006/relationships/slide" Target="slides/slide423.xml"/><Relationship Id="rId466" Type="http://schemas.openxmlformats.org/officeDocument/2006/relationships/slide" Target="slides/slide465.xml"/><Relationship Id="rId631" Type="http://schemas.openxmlformats.org/officeDocument/2006/relationships/slide" Target="slides/slide630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326" Type="http://schemas.openxmlformats.org/officeDocument/2006/relationships/slide" Target="slides/slide325.xml"/><Relationship Id="rId533" Type="http://schemas.openxmlformats.org/officeDocument/2006/relationships/slide" Target="slides/slide532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575" Type="http://schemas.openxmlformats.org/officeDocument/2006/relationships/slide" Target="slides/slide574.xml"/><Relationship Id="rId172" Type="http://schemas.openxmlformats.org/officeDocument/2006/relationships/slide" Target="slides/slide17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477" Type="http://schemas.openxmlformats.org/officeDocument/2006/relationships/slide" Target="slides/slide476.xml"/><Relationship Id="rId600" Type="http://schemas.openxmlformats.org/officeDocument/2006/relationships/slide" Target="slides/slide599.xml"/><Relationship Id="rId642" Type="http://schemas.openxmlformats.org/officeDocument/2006/relationships/slide" Target="slides/slide641.xml"/><Relationship Id="rId281" Type="http://schemas.openxmlformats.org/officeDocument/2006/relationships/slide" Target="slides/slide280.xml"/><Relationship Id="rId337" Type="http://schemas.openxmlformats.org/officeDocument/2006/relationships/slide" Target="slides/slide336.xml"/><Relationship Id="rId502" Type="http://schemas.openxmlformats.org/officeDocument/2006/relationships/slide" Target="slides/slide501.xml"/><Relationship Id="rId34" Type="http://schemas.openxmlformats.org/officeDocument/2006/relationships/slide" Target="slides/slide33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544" Type="http://schemas.openxmlformats.org/officeDocument/2006/relationships/slide" Target="slides/slide543.xml"/><Relationship Id="rId586" Type="http://schemas.openxmlformats.org/officeDocument/2006/relationships/slide" Target="slides/slide585.xml"/><Relationship Id="rId7" Type="http://schemas.openxmlformats.org/officeDocument/2006/relationships/slide" Target="slides/slide6.xml"/><Relationship Id="rId183" Type="http://schemas.openxmlformats.org/officeDocument/2006/relationships/slide" Target="slides/slide182.xml"/><Relationship Id="rId239" Type="http://schemas.openxmlformats.org/officeDocument/2006/relationships/slide" Target="slides/slide238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446" Type="http://schemas.openxmlformats.org/officeDocument/2006/relationships/slide" Target="slides/slide445.xml"/><Relationship Id="rId611" Type="http://schemas.openxmlformats.org/officeDocument/2006/relationships/slide" Target="slides/slide610.xml"/><Relationship Id="rId653" Type="http://schemas.openxmlformats.org/officeDocument/2006/relationships/handoutMaster" Target="handoutMasters/handoutMaster1.xml"/><Relationship Id="rId250" Type="http://schemas.openxmlformats.org/officeDocument/2006/relationships/slide" Target="slides/slide249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488" Type="http://schemas.openxmlformats.org/officeDocument/2006/relationships/slide" Target="slides/slide487.xml"/><Relationship Id="rId45" Type="http://schemas.openxmlformats.org/officeDocument/2006/relationships/slide" Target="slides/slide44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13" Type="http://schemas.openxmlformats.org/officeDocument/2006/relationships/slide" Target="slides/slide512.xml"/><Relationship Id="rId555" Type="http://schemas.openxmlformats.org/officeDocument/2006/relationships/slide" Target="slides/slide554.xml"/><Relationship Id="rId597" Type="http://schemas.openxmlformats.org/officeDocument/2006/relationships/slide" Target="slides/slide596.xml"/><Relationship Id="rId152" Type="http://schemas.openxmlformats.org/officeDocument/2006/relationships/slide" Target="slides/slide151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457" Type="http://schemas.openxmlformats.org/officeDocument/2006/relationships/slide" Target="slides/slide456.xml"/><Relationship Id="rId622" Type="http://schemas.openxmlformats.org/officeDocument/2006/relationships/slide" Target="slides/slide621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14" Type="http://schemas.openxmlformats.org/officeDocument/2006/relationships/slide" Target="slides/slide13.xml"/><Relationship Id="rId56" Type="http://schemas.openxmlformats.org/officeDocument/2006/relationships/slide" Target="slides/slide55.xml"/><Relationship Id="rId317" Type="http://schemas.openxmlformats.org/officeDocument/2006/relationships/slide" Target="slides/slide316.xml"/><Relationship Id="rId359" Type="http://schemas.openxmlformats.org/officeDocument/2006/relationships/slide" Target="slides/slide358.xml"/><Relationship Id="rId524" Type="http://schemas.openxmlformats.org/officeDocument/2006/relationships/slide" Target="slides/slide523.xml"/><Relationship Id="rId566" Type="http://schemas.openxmlformats.org/officeDocument/2006/relationships/slide" Target="slides/slide565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63" Type="http://schemas.openxmlformats.org/officeDocument/2006/relationships/slide" Target="slides/slide162.xml"/><Relationship Id="rId219" Type="http://schemas.openxmlformats.org/officeDocument/2006/relationships/slide" Target="slides/slide218.xml"/><Relationship Id="rId370" Type="http://schemas.openxmlformats.org/officeDocument/2006/relationships/slide" Target="slides/slide369.xml"/><Relationship Id="rId426" Type="http://schemas.openxmlformats.org/officeDocument/2006/relationships/slide" Target="slides/slide425.xml"/><Relationship Id="rId633" Type="http://schemas.openxmlformats.org/officeDocument/2006/relationships/slide" Target="slides/slide632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25" Type="http://schemas.openxmlformats.org/officeDocument/2006/relationships/slide" Target="slides/slide24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328" Type="http://schemas.openxmlformats.org/officeDocument/2006/relationships/slide" Target="slides/slide327.xml"/><Relationship Id="rId535" Type="http://schemas.openxmlformats.org/officeDocument/2006/relationships/slide" Target="slides/slide534.xml"/><Relationship Id="rId577" Type="http://schemas.openxmlformats.org/officeDocument/2006/relationships/slide" Target="slides/slide576.xml"/><Relationship Id="rId132" Type="http://schemas.openxmlformats.org/officeDocument/2006/relationships/slide" Target="slides/slide131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602" Type="http://schemas.openxmlformats.org/officeDocument/2006/relationships/slide" Target="slides/slide601.xml"/><Relationship Id="rId241" Type="http://schemas.openxmlformats.org/officeDocument/2006/relationships/slide" Target="slides/slide240.xml"/><Relationship Id="rId437" Type="http://schemas.openxmlformats.org/officeDocument/2006/relationships/slide" Target="slides/slide436.xml"/><Relationship Id="rId479" Type="http://schemas.openxmlformats.org/officeDocument/2006/relationships/slide" Target="slides/slide478.xml"/><Relationship Id="rId644" Type="http://schemas.openxmlformats.org/officeDocument/2006/relationships/slide" Target="slides/slide643.xml"/><Relationship Id="rId36" Type="http://schemas.openxmlformats.org/officeDocument/2006/relationships/slide" Target="slides/slide35.xml"/><Relationship Id="rId283" Type="http://schemas.openxmlformats.org/officeDocument/2006/relationships/slide" Target="slides/slide282.xml"/><Relationship Id="rId339" Type="http://schemas.openxmlformats.org/officeDocument/2006/relationships/slide" Target="slides/slide338.xml"/><Relationship Id="rId490" Type="http://schemas.openxmlformats.org/officeDocument/2006/relationships/slide" Target="slides/slide489.xml"/><Relationship Id="rId504" Type="http://schemas.openxmlformats.org/officeDocument/2006/relationships/slide" Target="slides/slide503.xml"/><Relationship Id="rId546" Type="http://schemas.openxmlformats.org/officeDocument/2006/relationships/slide" Target="slides/slide545.xml"/><Relationship Id="rId78" Type="http://schemas.openxmlformats.org/officeDocument/2006/relationships/slide" Target="slides/slide77.xml"/><Relationship Id="rId101" Type="http://schemas.openxmlformats.org/officeDocument/2006/relationships/slide" Target="slides/slide100.xml"/><Relationship Id="rId143" Type="http://schemas.openxmlformats.org/officeDocument/2006/relationships/slide" Target="slides/slide142.xml"/><Relationship Id="rId185" Type="http://schemas.openxmlformats.org/officeDocument/2006/relationships/slide" Target="slides/slide184.xml"/><Relationship Id="rId350" Type="http://schemas.openxmlformats.org/officeDocument/2006/relationships/slide" Target="slides/slide349.xml"/><Relationship Id="rId406" Type="http://schemas.openxmlformats.org/officeDocument/2006/relationships/slide" Target="slides/slide405.xml"/><Relationship Id="rId588" Type="http://schemas.openxmlformats.org/officeDocument/2006/relationships/slide" Target="slides/slide587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392" Type="http://schemas.openxmlformats.org/officeDocument/2006/relationships/slide" Target="slides/slide391.xml"/><Relationship Id="rId448" Type="http://schemas.openxmlformats.org/officeDocument/2006/relationships/slide" Target="slides/slide447.xml"/><Relationship Id="rId613" Type="http://schemas.openxmlformats.org/officeDocument/2006/relationships/slide" Target="slides/slide612.xml"/><Relationship Id="rId655" Type="http://schemas.openxmlformats.org/officeDocument/2006/relationships/presProps" Target="presProps.xml"/><Relationship Id="rId252" Type="http://schemas.openxmlformats.org/officeDocument/2006/relationships/slide" Target="slides/slide251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515" Type="http://schemas.openxmlformats.org/officeDocument/2006/relationships/slide" Target="slides/slide514.xml"/><Relationship Id="rId47" Type="http://schemas.openxmlformats.org/officeDocument/2006/relationships/slide" Target="slides/slide46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557" Type="http://schemas.openxmlformats.org/officeDocument/2006/relationships/slide" Target="slides/slide556.xml"/><Relationship Id="rId599" Type="http://schemas.openxmlformats.org/officeDocument/2006/relationships/slide" Target="slides/slide598.xml"/><Relationship Id="rId196" Type="http://schemas.openxmlformats.org/officeDocument/2006/relationships/slide" Target="slides/slide195.xml"/><Relationship Id="rId417" Type="http://schemas.openxmlformats.org/officeDocument/2006/relationships/slide" Target="slides/slide416.xml"/><Relationship Id="rId459" Type="http://schemas.openxmlformats.org/officeDocument/2006/relationships/slide" Target="slides/slide458.xml"/><Relationship Id="rId624" Type="http://schemas.openxmlformats.org/officeDocument/2006/relationships/slide" Target="slides/slide623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63" Type="http://schemas.openxmlformats.org/officeDocument/2006/relationships/slide" Target="slides/slide262.xml"/><Relationship Id="rId319" Type="http://schemas.openxmlformats.org/officeDocument/2006/relationships/slide" Target="slides/slide318.xml"/><Relationship Id="rId470" Type="http://schemas.openxmlformats.org/officeDocument/2006/relationships/slide" Target="slides/slide469.xml"/><Relationship Id="rId526" Type="http://schemas.openxmlformats.org/officeDocument/2006/relationships/slide" Target="slides/slide525.xml"/><Relationship Id="rId58" Type="http://schemas.openxmlformats.org/officeDocument/2006/relationships/slide" Target="slides/slide57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568" Type="http://schemas.openxmlformats.org/officeDocument/2006/relationships/slide" Target="slides/slide567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428" Type="http://schemas.openxmlformats.org/officeDocument/2006/relationships/slide" Target="slides/slide427.xml"/><Relationship Id="rId635" Type="http://schemas.openxmlformats.org/officeDocument/2006/relationships/slide" Target="slides/slide634.xml"/><Relationship Id="rId232" Type="http://schemas.openxmlformats.org/officeDocument/2006/relationships/slide" Target="slides/slide231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27" Type="http://schemas.openxmlformats.org/officeDocument/2006/relationships/slide" Target="slides/slide26.xml"/><Relationship Id="rId69" Type="http://schemas.openxmlformats.org/officeDocument/2006/relationships/slide" Target="slides/slide68.xml"/><Relationship Id="rId134" Type="http://schemas.openxmlformats.org/officeDocument/2006/relationships/slide" Target="slides/slide133.xml"/><Relationship Id="rId537" Type="http://schemas.openxmlformats.org/officeDocument/2006/relationships/slide" Target="slides/slide536.xml"/><Relationship Id="rId579" Type="http://schemas.openxmlformats.org/officeDocument/2006/relationships/slide" Target="slides/slide578.xml"/><Relationship Id="rId80" Type="http://schemas.openxmlformats.org/officeDocument/2006/relationships/slide" Target="slides/slide79.xml"/><Relationship Id="rId176" Type="http://schemas.openxmlformats.org/officeDocument/2006/relationships/slide" Target="slides/slide175.xml"/><Relationship Id="rId341" Type="http://schemas.openxmlformats.org/officeDocument/2006/relationships/slide" Target="slides/slide340.xml"/><Relationship Id="rId383" Type="http://schemas.openxmlformats.org/officeDocument/2006/relationships/slide" Target="slides/slide382.xml"/><Relationship Id="rId439" Type="http://schemas.openxmlformats.org/officeDocument/2006/relationships/slide" Target="slides/slide438.xml"/><Relationship Id="rId590" Type="http://schemas.openxmlformats.org/officeDocument/2006/relationships/slide" Target="slides/slide589.xml"/><Relationship Id="rId604" Type="http://schemas.openxmlformats.org/officeDocument/2006/relationships/slide" Target="slides/slide603.xml"/><Relationship Id="rId646" Type="http://schemas.openxmlformats.org/officeDocument/2006/relationships/slide" Target="slides/slide645.xml"/><Relationship Id="rId201" Type="http://schemas.openxmlformats.org/officeDocument/2006/relationships/slide" Target="slides/slide200.xml"/><Relationship Id="rId243" Type="http://schemas.openxmlformats.org/officeDocument/2006/relationships/slide" Target="slides/slide242.xml"/><Relationship Id="rId285" Type="http://schemas.openxmlformats.org/officeDocument/2006/relationships/slide" Target="slides/slide284.xml"/><Relationship Id="rId450" Type="http://schemas.openxmlformats.org/officeDocument/2006/relationships/slide" Target="slides/slide449.xml"/><Relationship Id="rId506" Type="http://schemas.openxmlformats.org/officeDocument/2006/relationships/slide" Target="slides/slide505.xml"/><Relationship Id="rId38" Type="http://schemas.openxmlformats.org/officeDocument/2006/relationships/slide" Target="slides/slide37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492" Type="http://schemas.openxmlformats.org/officeDocument/2006/relationships/slide" Target="slides/slide491.xml"/><Relationship Id="rId548" Type="http://schemas.openxmlformats.org/officeDocument/2006/relationships/slide" Target="slides/slide547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87" Type="http://schemas.openxmlformats.org/officeDocument/2006/relationships/slide" Target="slides/slide186.xml"/><Relationship Id="rId352" Type="http://schemas.openxmlformats.org/officeDocument/2006/relationships/slide" Target="slides/slide351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615" Type="http://schemas.openxmlformats.org/officeDocument/2006/relationships/slide" Target="slides/slide614.xml"/><Relationship Id="rId212" Type="http://schemas.openxmlformats.org/officeDocument/2006/relationships/slide" Target="slides/slide211.xml"/><Relationship Id="rId254" Type="http://schemas.openxmlformats.org/officeDocument/2006/relationships/slide" Target="slides/slide253.xml"/><Relationship Id="rId657" Type="http://schemas.openxmlformats.org/officeDocument/2006/relationships/theme" Target="theme/theme1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96" Type="http://schemas.openxmlformats.org/officeDocument/2006/relationships/slide" Target="slides/slide295.xml"/><Relationship Id="rId461" Type="http://schemas.openxmlformats.org/officeDocument/2006/relationships/slide" Target="slides/slide460.xml"/><Relationship Id="rId517" Type="http://schemas.openxmlformats.org/officeDocument/2006/relationships/slide" Target="slides/slide516.xml"/><Relationship Id="rId559" Type="http://schemas.openxmlformats.org/officeDocument/2006/relationships/slide" Target="slides/slide558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342" Type="http://schemas.openxmlformats.org/officeDocument/2006/relationships/slide" Target="slides/slide341.xml"/><Relationship Id="rId363" Type="http://schemas.openxmlformats.org/officeDocument/2006/relationships/slide" Target="slides/slide362.xml"/><Relationship Id="rId384" Type="http://schemas.openxmlformats.org/officeDocument/2006/relationships/slide" Target="slides/slide383.xml"/><Relationship Id="rId419" Type="http://schemas.openxmlformats.org/officeDocument/2006/relationships/slide" Target="slides/slide418.xml"/><Relationship Id="rId570" Type="http://schemas.openxmlformats.org/officeDocument/2006/relationships/slide" Target="slides/slide569.xml"/><Relationship Id="rId591" Type="http://schemas.openxmlformats.org/officeDocument/2006/relationships/slide" Target="slides/slide590.xml"/><Relationship Id="rId605" Type="http://schemas.openxmlformats.org/officeDocument/2006/relationships/slide" Target="slides/slide604.xml"/><Relationship Id="rId626" Type="http://schemas.openxmlformats.org/officeDocument/2006/relationships/slide" Target="slides/slide625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430" Type="http://schemas.openxmlformats.org/officeDocument/2006/relationships/slide" Target="slides/slide429.xml"/><Relationship Id="rId647" Type="http://schemas.openxmlformats.org/officeDocument/2006/relationships/slide" Target="slides/slide646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451" Type="http://schemas.openxmlformats.org/officeDocument/2006/relationships/slide" Target="slides/slide450.xml"/><Relationship Id="rId472" Type="http://schemas.openxmlformats.org/officeDocument/2006/relationships/slide" Target="slides/slide471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528" Type="http://schemas.openxmlformats.org/officeDocument/2006/relationships/slide" Target="slides/slide527.xml"/><Relationship Id="rId549" Type="http://schemas.openxmlformats.org/officeDocument/2006/relationships/slide" Target="slides/slide54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32" Type="http://schemas.openxmlformats.org/officeDocument/2006/relationships/slide" Target="slides/slide331.xml"/><Relationship Id="rId353" Type="http://schemas.openxmlformats.org/officeDocument/2006/relationships/slide" Target="slides/slide352.xml"/><Relationship Id="rId374" Type="http://schemas.openxmlformats.org/officeDocument/2006/relationships/slide" Target="slides/slide373.xml"/><Relationship Id="rId395" Type="http://schemas.openxmlformats.org/officeDocument/2006/relationships/slide" Target="slides/slide394.xml"/><Relationship Id="rId409" Type="http://schemas.openxmlformats.org/officeDocument/2006/relationships/slide" Target="slides/slide408.xml"/><Relationship Id="rId560" Type="http://schemas.openxmlformats.org/officeDocument/2006/relationships/slide" Target="slides/slide559.xml"/><Relationship Id="rId581" Type="http://schemas.openxmlformats.org/officeDocument/2006/relationships/slide" Target="slides/slide580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420" Type="http://schemas.openxmlformats.org/officeDocument/2006/relationships/slide" Target="slides/slide419.xml"/><Relationship Id="rId616" Type="http://schemas.openxmlformats.org/officeDocument/2006/relationships/slide" Target="slides/slide615.xml"/><Relationship Id="rId637" Type="http://schemas.openxmlformats.org/officeDocument/2006/relationships/slide" Target="slides/slide636.xml"/><Relationship Id="rId658" Type="http://schemas.openxmlformats.org/officeDocument/2006/relationships/tableStyles" Target="tableStyle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297" Type="http://schemas.openxmlformats.org/officeDocument/2006/relationships/slide" Target="slides/slide296.xml"/><Relationship Id="rId441" Type="http://schemas.openxmlformats.org/officeDocument/2006/relationships/slide" Target="slides/slide440.xml"/><Relationship Id="rId462" Type="http://schemas.openxmlformats.org/officeDocument/2006/relationships/slide" Target="slides/slide461.xml"/><Relationship Id="rId483" Type="http://schemas.openxmlformats.org/officeDocument/2006/relationships/slide" Target="slides/slide482.xml"/><Relationship Id="rId518" Type="http://schemas.openxmlformats.org/officeDocument/2006/relationships/slide" Target="slides/slide517.xml"/><Relationship Id="rId539" Type="http://schemas.openxmlformats.org/officeDocument/2006/relationships/slide" Target="slides/slide538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22" Type="http://schemas.openxmlformats.org/officeDocument/2006/relationships/slide" Target="slides/slide321.xml"/><Relationship Id="rId343" Type="http://schemas.openxmlformats.org/officeDocument/2006/relationships/slide" Target="slides/slide342.xml"/><Relationship Id="rId364" Type="http://schemas.openxmlformats.org/officeDocument/2006/relationships/slide" Target="slides/slide363.xml"/><Relationship Id="rId550" Type="http://schemas.openxmlformats.org/officeDocument/2006/relationships/slide" Target="slides/slide549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385" Type="http://schemas.openxmlformats.org/officeDocument/2006/relationships/slide" Target="slides/slide384.xml"/><Relationship Id="rId571" Type="http://schemas.openxmlformats.org/officeDocument/2006/relationships/slide" Target="slides/slide570.xml"/><Relationship Id="rId592" Type="http://schemas.openxmlformats.org/officeDocument/2006/relationships/slide" Target="slides/slide591.xml"/><Relationship Id="rId606" Type="http://schemas.openxmlformats.org/officeDocument/2006/relationships/slide" Target="slides/slide605.xml"/><Relationship Id="rId627" Type="http://schemas.openxmlformats.org/officeDocument/2006/relationships/slide" Target="slides/slide626.xml"/><Relationship Id="rId648" Type="http://schemas.openxmlformats.org/officeDocument/2006/relationships/slide" Target="slides/slide647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31" Type="http://schemas.openxmlformats.org/officeDocument/2006/relationships/slide" Target="slides/slide430.xml"/><Relationship Id="rId452" Type="http://schemas.openxmlformats.org/officeDocument/2006/relationships/slide" Target="slides/slide451.xml"/><Relationship Id="rId473" Type="http://schemas.openxmlformats.org/officeDocument/2006/relationships/slide" Target="slides/slide472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529" Type="http://schemas.openxmlformats.org/officeDocument/2006/relationships/slide" Target="slides/slide528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312" Type="http://schemas.openxmlformats.org/officeDocument/2006/relationships/slide" Target="slides/slide311.xml"/><Relationship Id="rId333" Type="http://schemas.openxmlformats.org/officeDocument/2006/relationships/slide" Target="slides/slide332.xml"/><Relationship Id="rId354" Type="http://schemas.openxmlformats.org/officeDocument/2006/relationships/slide" Target="slides/slide353.xml"/><Relationship Id="rId540" Type="http://schemas.openxmlformats.org/officeDocument/2006/relationships/slide" Target="slides/slide539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75" Type="http://schemas.openxmlformats.org/officeDocument/2006/relationships/slide" Target="slides/slide374.xml"/><Relationship Id="rId396" Type="http://schemas.openxmlformats.org/officeDocument/2006/relationships/slide" Target="slides/slide395.xml"/><Relationship Id="rId561" Type="http://schemas.openxmlformats.org/officeDocument/2006/relationships/slide" Target="slides/slide560.xml"/><Relationship Id="rId582" Type="http://schemas.openxmlformats.org/officeDocument/2006/relationships/slide" Target="slides/slide581.xml"/><Relationship Id="rId617" Type="http://schemas.openxmlformats.org/officeDocument/2006/relationships/slide" Target="slides/slide616.xml"/><Relationship Id="rId638" Type="http://schemas.openxmlformats.org/officeDocument/2006/relationships/slide" Target="slides/slide637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400" Type="http://schemas.openxmlformats.org/officeDocument/2006/relationships/slide" Target="slides/slide399.xml"/><Relationship Id="rId421" Type="http://schemas.openxmlformats.org/officeDocument/2006/relationships/slide" Target="slides/slide420.xml"/><Relationship Id="rId442" Type="http://schemas.openxmlformats.org/officeDocument/2006/relationships/slide" Target="slides/slide441.xml"/><Relationship Id="rId463" Type="http://schemas.openxmlformats.org/officeDocument/2006/relationships/slide" Target="slides/slide462.xml"/><Relationship Id="rId484" Type="http://schemas.openxmlformats.org/officeDocument/2006/relationships/slide" Target="slides/slide483.xml"/><Relationship Id="rId519" Type="http://schemas.openxmlformats.org/officeDocument/2006/relationships/slide" Target="slides/slide518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302" Type="http://schemas.openxmlformats.org/officeDocument/2006/relationships/slide" Target="slides/slide301.xml"/><Relationship Id="rId323" Type="http://schemas.openxmlformats.org/officeDocument/2006/relationships/slide" Target="slides/slide322.xml"/><Relationship Id="rId344" Type="http://schemas.openxmlformats.org/officeDocument/2006/relationships/slide" Target="slides/slide343.xml"/><Relationship Id="rId530" Type="http://schemas.openxmlformats.org/officeDocument/2006/relationships/slide" Target="slides/slide529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65" Type="http://schemas.openxmlformats.org/officeDocument/2006/relationships/slide" Target="slides/slide364.xml"/><Relationship Id="rId386" Type="http://schemas.openxmlformats.org/officeDocument/2006/relationships/slide" Target="slides/slide385.xml"/><Relationship Id="rId551" Type="http://schemas.openxmlformats.org/officeDocument/2006/relationships/slide" Target="slides/slide550.xml"/><Relationship Id="rId572" Type="http://schemas.openxmlformats.org/officeDocument/2006/relationships/slide" Target="slides/slide571.xml"/><Relationship Id="rId593" Type="http://schemas.openxmlformats.org/officeDocument/2006/relationships/slide" Target="slides/slide592.xml"/><Relationship Id="rId607" Type="http://schemas.openxmlformats.org/officeDocument/2006/relationships/slide" Target="slides/slide606.xml"/><Relationship Id="rId628" Type="http://schemas.openxmlformats.org/officeDocument/2006/relationships/slide" Target="slides/slide627.xml"/><Relationship Id="rId649" Type="http://schemas.openxmlformats.org/officeDocument/2006/relationships/slide" Target="slides/slide64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411" Type="http://schemas.openxmlformats.org/officeDocument/2006/relationships/slide" Target="slides/slide410.xml"/><Relationship Id="rId432" Type="http://schemas.openxmlformats.org/officeDocument/2006/relationships/slide" Target="slides/slide431.xml"/><Relationship Id="rId453" Type="http://schemas.openxmlformats.org/officeDocument/2006/relationships/slide" Target="slides/slide452.xml"/><Relationship Id="rId474" Type="http://schemas.openxmlformats.org/officeDocument/2006/relationships/slide" Target="slides/slide473.xml"/><Relationship Id="rId509" Type="http://schemas.openxmlformats.org/officeDocument/2006/relationships/slide" Target="slides/slide508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313" Type="http://schemas.openxmlformats.org/officeDocument/2006/relationships/slide" Target="slides/slide312.xml"/><Relationship Id="rId495" Type="http://schemas.openxmlformats.org/officeDocument/2006/relationships/slide" Target="slides/slide494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334" Type="http://schemas.openxmlformats.org/officeDocument/2006/relationships/slide" Target="slides/slide333.xml"/><Relationship Id="rId355" Type="http://schemas.openxmlformats.org/officeDocument/2006/relationships/slide" Target="slides/slide354.xml"/><Relationship Id="rId376" Type="http://schemas.openxmlformats.org/officeDocument/2006/relationships/slide" Target="slides/slide375.xml"/><Relationship Id="rId397" Type="http://schemas.openxmlformats.org/officeDocument/2006/relationships/slide" Target="slides/slide396.xml"/><Relationship Id="rId520" Type="http://schemas.openxmlformats.org/officeDocument/2006/relationships/slide" Target="slides/slide519.xml"/><Relationship Id="rId541" Type="http://schemas.openxmlformats.org/officeDocument/2006/relationships/slide" Target="slides/slide540.xml"/><Relationship Id="rId562" Type="http://schemas.openxmlformats.org/officeDocument/2006/relationships/slide" Target="slides/slide561.xml"/><Relationship Id="rId583" Type="http://schemas.openxmlformats.org/officeDocument/2006/relationships/slide" Target="slides/slide582.xml"/><Relationship Id="rId618" Type="http://schemas.openxmlformats.org/officeDocument/2006/relationships/slide" Target="slides/slide617.xml"/><Relationship Id="rId639" Type="http://schemas.openxmlformats.org/officeDocument/2006/relationships/slide" Target="slides/slide638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401" Type="http://schemas.openxmlformats.org/officeDocument/2006/relationships/slide" Target="slides/slide400.xml"/><Relationship Id="rId422" Type="http://schemas.openxmlformats.org/officeDocument/2006/relationships/slide" Target="slides/slide421.xml"/><Relationship Id="rId443" Type="http://schemas.openxmlformats.org/officeDocument/2006/relationships/slide" Target="slides/slide442.xml"/><Relationship Id="rId464" Type="http://schemas.openxmlformats.org/officeDocument/2006/relationships/slide" Target="slides/slide463.xml"/><Relationship Id="rId650" Type="http://schemas.openxmlformats.org/officeDocument/2006/relationships/slide" Target="slides/slide649.xml"/><Relationship Id="rId303" Type="http://schemas.openxmlformats.org/officeDocument/2006/relationships/slide" Target="slides/slide302.xml"/><Relationship Id="rId485" Type="http://schemas.openxmlformats.org/officeDocument/2006/relationships/slide" Target="slides/slide484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552" Type="http://schemas.openxmlformats.org/officeDocument/2006/relationships/slide" Target="slides/slide551.xml"/><Relationship Id="rId594" Type="http://schemas.openxmlformats.org/officeDocument/2006/relationships/slide" Target="slides/slide593.xml"/><Relationship Id="rId608" Type="http://schemas.openxmlformats.org/officeDocument/2006/relationships/slide" Target="slides/slide607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412" Type="http://schemas.openxmlformats.org/officeDocument/2006/relationships/slide" Target="slides/slide411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454" Type="http://schemas.openxmlformats.org/officeDocument/2006/relationships/slide" Target="slides/slide453.xml"/><Relationship Id="rId496" Type="http://schemas.openxmlformats.org/officeDocument/2006/relationships/slide" Target="slides/slide495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356" Type="http://schemas.openxmlformats.org/officeDocument/2006/relationships/slide" Target="slides/slide355.xml"/><Relationship Id="rId398" Type="http://schemas.openxmlformats.org/officeDocument/2006/relationships/slide" Target="slides/slide397.xml"/><Relationship Id="rId521" Type="http://schemas.openxmlformats.org/officeDocument/2006/relationships/slide" Target="slides/slide520.xml"/><Relationship Id="rId563" Type="http://schemas.openxmlformats.org/officeDocument/2006/relationships/slide" Target="slides/slide562.xml"/><Relationship Id="rId619" Type="http://schemas.openxmlformats.org/officeDocument/2006/relationships/slide" Target="slides/slide618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630" Type="http://schemas.openxmlformats.org/officeDocument/2006/relationships/slide" Target="slides/slide629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367" Type="http://schemas.openxmlformats.org/officeDocument/2006/relationships/slide" Target="slides/slide366.xml"/><Relationship Id="rId532" Type="http://schemas.openxmlformats.org/officeDocument/2006/relationships/slide" Target="slides/slide531.xml"/><Relationship Id="rId574" Type="http://schemas.openxmlformats.org/officeDocument/2006/relationships/slide" Target="slides/slide573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269" Type="http://schemas.openxmlformats.org/officeDocument/2006/relationships/slide" Target="slides/slide268.xml"/><Relationship Id="rId434" Type="http://schemas.openxmlformats.org/officeDocument/2006/relationships/slide" Target="slides/slide433.xml"/><Relationship Id="rId476" Type="http://schemas.openxmlformats.org/officeDocument/2006/relationships/slide" Target="slides/slide475.xml"/><Relationship Id="rId641" Type="http://schemas.openxmlformats.org/officeDocument/2006/relationships/slide" Target="slides/slide640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36" Type="http://schemas.openxmlformats.org/officeDocument/2006/relationships/slide" Target="slides/slide335.xml"/><Relationship Id="rId501" Type="http://schemas.openxmlformats.org/officeDocument/2006/relationships/slide" Target="slides/slide500.xml"/><Relationship Id="rId543" Type="http://schemas.openxmlformats.org/officeDocument/2006/relationships/slide" Target="slides/slide542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378" Type="http://schemas.openxmlformats.org/officeDocument/2006/relationships/slide" Target="slides/slide377.xml"/><Relationship Id="rId403" Type="http://schemas.openxmlformats.org/officeDocument/2006/relationships/slide" Target="slides/slide402.xml"/><Relationship Id="rId585" Type="http://schemas.openxmlformats.org/officeDocument/2006/relationships/slide" Target="slides/slide584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487" Type="http://schemas.openxmlformats.org/officeDocument/2006/relationships/slide" Target="slides/slide486.xml"/><Relationship Id="rId610" Type="http://schemas.openxmlformats.org/officeDocument/2006/relationships/slide" Target="slides/slide609.xml"/><Relationship Id="rId652" Type="http://schemas.openxmlformats.org/officeDocument/2006/relationships/notesMaster" Target="notesMasters/notesMaster1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47" Type="http://schemas.openxmlformats.org/officeDocument/2006/relationships/slide" Target="slides/slide346.xml"/><Relationship Id="rId512" Type="http://schemas.openxmlformats.org/officeDocument/2006/relationships/slide" Target="slides/slide511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554" Type="http://schemas.openxmlformats.org/officeDocument/2006/relationships/slide" Target="slides/slide553.xml"/><Relationship Id="rId596" Type="http://schemas.openxmlformats.org/officeDocument/2006/relationships/slide" Target="slides/slide595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49" Type="http://schemas.openxmlformats.org/officeDocument/2006/relationships/slide" Target="slides/slide248.xml"/><Relationship Id="rId414" Type="http://schemas.openxmlformats.org/officeDocument/2006/relationships/slide" Target="slides/slide413.xml"/><Relationship Id="rId456" Type="http://schemas.openxmlformats.org/officeDocument/2006/relationships/slide" Target="slides/slide455.xml"/><Relationship Id="rId498" Type="http://schemas.openxmlformats.org/officeDocument/2006/relationships/slide" Target="slides/slide497.xml"/><Relationship Id="rId621" Type="http://schemas.openxmlformats.org/officeDocument/2006/relationships/slide" Target="slides/slide620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16" Type="http://schemas.openxmlformats.org/officeDocument/2006/relationships/slide" Target="slides/slide315.xml"/><Relationship Id="rId523" Type="http://schemas.openxmlformats.org/officeDocument/2006/relationships/slide" Target="slides/slide522.xml"/><Relationship Id="rId55" Type="http://schemas.openxmlformats.org/officeDocument/2006/relationships/slide" Target="slides/slide54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565" Type="http://schemas.openxmlformats.org/officeDocument/2006/relationships/slide" Target="slides/slide564.xml"/><Relationship Id="rId162" Type="http://schemas.openxmlformats.org/officeDocument/2006/relationships/slide" Target="slides/slide161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467" Type="http://schemas.openxmlformats.org/officeDocument/2006/relationships/slide" Target="slides/slide466.xml"/><Relationship Id="rId632" Type="http://schemas.openxmlformats.org/officeDocument/2006/relationships/slide" Target="slides/slide631.xml"/><Relationship Id="rId271" Type="http://schemas.openxmlformats.org/officeDocument/2006/relationships/slide" Target="slides/slide270.xml"/><Relationship Id="rId24" Type="http://schemas.openxmlformats.org/officeDocument/2006/relationships/slide" Target="slides/slide23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369" Type="http://schemas.openxmlformats.org/officeDocument/2006/relationships/slide" Target="slides/slide368.xml"/><Relationship Id="rId534" Type="http://schemas.openxmlformats.org/officeDocument/2006/relationships/slide" Target="slides/slide533.xml"/><Relationship Id="rId576" Type="http://schemas.openxmlformats.org/officeDocument/2006/relationships/slide" Target="slides/slide575.xml"/><Relationship Id="rId173" Type="http://schemas.openxmlformats.org/officeDocument/2006/relationships/slide" Target="slides/slide172.xml"/><Relationship Id="rId229" Type="http://schemas.openxmlformats.org/officeDocument/2006/relationships/slide" Target="slides/slide228.xml"/><Relationship Id="rId380" Type="http://schemas.openxmlformats.org/officeDocument/2006/relationships/slide" Target="slides/slide379.xml"/><Relationship Id="rId436" Type="http://schemas.openxmlformats.org/officeDocument/2006/relationships/slide" Target="slides/slide435.xml"/><Relationship Id="rId601" Type="http://schemas.openxmlformats.org/officeDocument/2006/relationships/slide" Target="slides/slide600.xml"/><Relationship Id="rId643" Type="http://schemas.openxmlformats.org/officeDocument/2006/relationships/slide" Target="slides/slide642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35" Type="http://schemas.openxmlformats.org/officeDocument/2006/relationships/slide" Target="slides/slide34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38" Type="http://schemas.openxmlformats.org/officeDocument/2006/relationships/slide" Target="slides/slide337.xml"/><Relationship Id="rId503" Type="http://schemas.openxmlformats.org/officeDocument/2006/relationships/slide" Target="slides/slide502.xml"/><Relationship Id="rId545" Type="http://schemas.openxmlformats.org/officeDocument/2006/relationships/slide" Target="slides/slide544.xml"/><Relationship Id="rId587" Type="http://schemas.openxmlformats.org/officeDocument/2006/relationships/slide" Target="slides/slide586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405" Type="http://schemas.openxmlformats.org/officeDocument/2006/relationships/slide" Target="slides/slide404.xml"/><Relationship Id="rId447" Type="http://schemas.openxmlformats.org/officeDocument/2006/relationships/slide" Target="slides/slide446.xml"/><Relationship Id="rId612" Type="http://schemas.openxmlformats.org/officeDocument/2006/relationships/slide" Target="slides/slide611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654" Type="http://schemas.openxmlformats.org/officeDocument/2006/relationships/commentAuthors" Target="commentAuthors.xml"/><Relationship Id="rId46" Type="http://schemas.openxmlformats.org/officeDocument/2006/relationships/slide" Target="slides/slide45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49" Type="http://schemas.openxmlformats.org/officeDocument/2006/relationships/slide" Target="slides/slide348.xml"/><Relationship Id="rId514" Type="http://schemas.openxmlformats.org/officeDocument/2006/relationships/slide" Target="slides/slide513.xml"/><Relationship Id="rId556" Type="http://schemas.openxmlformats.org/officeDocument/2006/relationships/slide" Target="slides/slide555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3" Type="http://schemas.openxmlformats.org/officeDocument/2006/relationships/slide" Target="slides/slide152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360" Type="http://schemas.openxmlformats.org/officeDocument/2006/relationships/slide" Target="slides/slide359.xml"/><Relationship Id="rId416" Type="http://schemas.openxmlformats.org/officeDocument/2006/relationships/slide" Target="slides/slide415.xml"/><Relationship Id="rId598" Type="http://schemas.openxmlformats.org/officeDocument/2006/relationships/slide" Target="slides/slide597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623" Type="http://schemas.openxmlformats.org/officeDocument/2006/relationships/slide" Target="slides/slide622.xml"/><Relationship Id="rId15" Type="http://schemas.openxmlformats.org/officeDocument/2006/relationships/slide" Target="slides/slide14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318" Type="http://schemas.openxmlformats.org/officeDocument/2006/relationships/slide" Target="slides/slide317.xml"/><Relationship Id="rId525" Type="http://schemas.openxmlformats.org/officeDocument/2006/relationships/slide" Target="slides/slide524.xml"/><Relationship Id="rId567" Type="http://schemas.openxmlformats.org/officeDocument/2006/relationships/slide" Target="slides/slide566.xml"/><Relationship Id="rId99" Type="http://schemas.openxmlformats.org/officeDocument/2006/relationships/slide" Target="slides/slide98.xml"/><Relationship Id="rId122" Type="http://schemas.openxmlformats.org/officeDocument/2006/relationships/slide" Target="slides/slide121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427" Type="http://schemas.openxmlformats.org/officeDocument/2006/relationships/slide" Target="slides/slide426.xml"/><Relationship Id="rId469" Type="http://schemas.openxmlformats.org/officeDocument/2006/relationships/slide" Target="slides/slide468.xml"/><Relationship Id="rId634" Type="http://schemas.openxmlformats.org/officeDocument/2006/relationships/slide" Target="slides/slide633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73" Type="http://schemas.openxmlformats.org/officeDocument/2006/relationships/slide" Target="slides/slide272.xml"/><Relationship Id="rId329" Type="http://schemas.openxmlformats.org/officeDocument/2006/relationships/slide" Target="slides/slide328.xml"/><Relationship Id="rId480" Type="http://schemas.openxmlformats.org/officeDocument/2006/relationships/slide" Target="slides/slide479.xml"/><Relationship Id="rId536" Type="http://schemas.openxmlformats.org/officeDocument/2006/relationships/slide" Target="slides/slide535.xml"/><Relationship Id="rId68" Type="http://schemas.openxmlformats.org/officeDocument/2006/relationships/slide" Target="slides/slide67.xml"/><Relationship Id="rId133" Type="http://schemas.openxmlformats.org/officeDocument/2006/relationships/slide" Target="slides/slide132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578" Type="http://schemas.openxmlformats.org/officeDocument/2006/relationships/slide" Target="slides/slide577.xml"/><Relationship Id="rId200" Type="http://schemas.openxmlformats.org/officeDocument/2006/relationships/slide" Target="slides/slide199.xml"/><Relationship Id="rId382" Type="http://schemas.openxmlformats.org/officeDocument/2006/relationships/slide" Target="slides/slide381.xml"/><Relationship Id="rId438" Type="http://schemas.openxmlformats.org/officeDocument/2006/relationships/slide" Target="slides/slide437.xml"/><Relationship Id="rId603" Type="http://schemas.openxmlformats.org/officeDocument/2006/relationships/slide" Target="slides/slide602.xml"/><Relationship Id="rId645" Type="http://schemas.openxmlformats.org/officeDocument/2006/relationships/slide" Target="slides/slide644.xml"/><Relationship Id="rId242" Type="http://schemas.openxmlformats.org/officeDocument/2006/relationships/slide" Target="slides/slide241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505" Type="http://schemas.openxmlformats.org/officeDocument/2006/relationships/slide" Target="slides/slide504.xml"/><Relationship Id="rId37" Type="http://schemas.openxmlformats.org/officeDocument/2006/relationships/slide" Target="slides/slide36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44" Type="http://schemas.openxmlformats.org/officeDocument/2006/relationships/slide" Target="slides/slide143.xml"/><Relationship Id="rId547" Type="http://schemas.openxmlformats.org/officeDocument/2006/relationships/slide" Target="slides/slide546.xml"/><Relationship Id="rId589" Type="http://schemas.openxmlformats.org/officeDocument/2006/relationships/slide" Target="slides/slide588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51" Type="http://schemas.openxmlformats.org/officeDocument/2006/relationships/slide" Target="slides/slide350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449" Type="http://schemas.openxmlformats.org/officeDocument/2006/relationships/slide" Target="slides/slide448.xml"/><Relationship Id="rId614" Type="http://schemas.openxmlformats.org/officeDocument/2006/relationships/slide" Target="slides/slide613.xml"/><Relationship Id="rId656" Type="http://schemas.openxmlformats.org/officeDocument/2006/relationships/viewProps" Target="viewProps.xml"/><Relationship Id="rId211" Type="http://schemas.openxmlformats.org/officeDocument/2006/relationships/slide" Target="slides/slide210.xml"/><Relationship Id="rId253" Type="http://schemas.openxmlformats.org/officeDocument/2006/relationships/slide" Target="slides/slide252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460" Type="http://schemas.openxmlformats.org/officeDocument/2006/relationships/slide" Target="slides/slide459.xml"/><Relationship Id="rId516" Type="http://schemas.openxmlformats.org/officeDocument/2006/relationships/slide" Target="slides/slide515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558" Type="http://schemas.openxmlformats.org/officeDocument/2006/relationships/slide" Target="slides/slide557.xml"/><Relationship Id="rId155" Type="http://schemas.openxmlformats.org/officeDocument/2006/relationships/slide" Target="slides/slide154.xml"/><Relationship Id="rId197" Type="http://schemas.openxmlformats.org/officeDocument/2006/relationships/slide" Target="slides/slide196.xml"/><Relationship Id="rId362" Type="http://schemas.openxmlformats.org/officeDocument/2006/relationships/slide" Target="slides/slide361.xml"/><Relationship Id="rId418" Type="http://schemas.openxmlformats.org/officeDocument/2006/relationships/slide" Target="slides/slide417.xml"/><Relationship Id="rId625" Type="http://schemas.openxmlformats.org/officeDocument/2006/relationships/slide" Target="slides/slide624.xml"/><Relationship Id="rId222" Type="http://schemas.openxmlformats.org/officeDocument/2006/relationships/slide" Target="slides/slide221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17" Type="http://schemas.openxmlformats.org/officeDocument/2006/relationships/slide" Target="slides/slide16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527" Type="http://schemas.openxmlformats.org/officeDocument/2006/relationships/slide" Target="slides/slide526.xml"/><Relationship Id="rId569" Type="http://schemas.openxmlformats.org/officeDocument/2006/relationships/slide" Target="slides/slide568.xml"/><Relationship Id="rId70" Type="http://schemas.openxmlformats.org/officeDocument/2006/relationships/slide" Target="slides/slide69.xml"/><Relationship Id="rId166" Type="http://schemas.openxmlformats.org/officeDocument/2006/relationships/slide" Target="slides/slide165.xml"/><Relationship Id="rId331" Type="http://schemas.openxmlformats.org/officeDocument/2006/relationships/slide" Target="slides/slide330.xml"/><Relationship Id="rId373" Type="http://schemas.openxmlformats.org/officeDocument/2006/relationships/slide" Target="slides/slide372.xml"/><Relationship Id="rId429" Type="http://schemas.openxmlformats.org/officeDocument/2006/relationships/slide" Target="slides/slide428.xml"/><Relationship Id="rId580" Type="http://schemas.openxmlformats.org/officeDocument/2006/relationships/slide" Target="slides/slide579.xml"/><Relationship Id="rId636" Type="http://schemas.openxmlformats.org/officeDocument/2006/relationships/slide" Target="slides/slide635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28" Type="http://schemas.openxmlformats.org/officeDocument/2006/relationships/slide" Target="slides/slide27.xml"/><Relationship Id="rId275" Type="http://schemas.openxmlformats.org/officeDocument/2006/relationships/slide" Target="slides/slide274.xml"/><Relationship Id="rId300" Type="http://schemas.openxmlformats.org/officeDocument/2006/relationships/slide" Target="slides/slide299.xml"/><Relationship Id="rId482" Type="http://schemas.openxmlformats.org/officeDocument/2006/relationships/slide" Target="slides/slide481.xml"/><Relationship Id="rId538" Type="http://schemas.openxmlformats.org/officeDocument/2006/relationships/slide" Target="slides/slide537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1"/>
            <a:ext cx="2951162" cy="49712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57637" y="1"/>
            <a:ext cx="2951162" cy="49712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D7F7FCE-FA7F-43DB-8D3E-E310BF40BA95}" type="datetimeFigureOut">
              <a:rPr lang="ru-RU" smtClean="0"/>
              <a:pPr/>
              <a:t>24.05.2025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443662"/>
            <a:ext cx="2951162" cy="49712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57637" y="9443662"/>
            <a:ext cx="2951162" cy="49712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215598C-3C07-4BED-835D-A775E2579463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1"/>
            <a:ext cx="2951162" cy="4971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57637" y="1"/>
            <a:ext cx="2951162" cy="4971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1638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19163" y="746125"/>
            <a:ext cx="4972050" cy="372903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1038" y="4722694"/>
            <a:ext cx="5448300" cy="44741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43662"/>
            <a:ext cx="2951162" cy="4971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57637" y="9443662"/>
            <a:ext cx="2951162" cy="4971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3B46086F-DC21-45BE-B8B9-BF87333AD66B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5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3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6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7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8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9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1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2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4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3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4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5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0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3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4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5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6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2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6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7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4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5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7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4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5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2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4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5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6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7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8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9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0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1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2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4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5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6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7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8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9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0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1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2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4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5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0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1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2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3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3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1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2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9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0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1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2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1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2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3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7712CFC-AD28-4E34-8346-845B470B8CAC}" type="slidenum">
              <a:rPr lang="ru-RU" smtClean="0"/>
              <a:pPr/>
              <a:t>1</a:t>
            </a:fld>
            <a:endParaRPr lang="ru-RU" dirty="0" smtClean="0"/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F388A9B-6D9E-41E0-B0CA-2114F690E02D}" type="slidenum">
              <a:rPr lang="ru-RU" smtClean="0"/>
              <a:pPr/>
              <a:t>20</a:t>
            </a:fld>
            <a:endParaRPr lang="ru-RU" dirty="0" smtClean="0"/>
          </a:p>
        </p:txBody>
      </p:sp>
      <p:sp>
        <p:nvSpPr>
          <p:cNvPr id="19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68B09A1-6D98-4256-AF29-3537C987EA7F}" type="slidenum">
              <a:rPr lang="ru-RU" smtClean="0"/>
              <a:pPr/>
              <a:t>565</a:t>
            </a:fld>
            <a:endParaRPr lang="ru-RU" dirty="0" smtClean="0"/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8C2B08E-710A-4490-9566-BD6BCE8328CE}" type="slidenum">
              <a:rPr lang="ru-RU" smtClean="0"/>
              <a:pPr/>
              <a:t>583</a:t>
            </a:fld>
            <a:endParaRPr lang="ru-RU" dirty="0" smtClean="0"/>
          </a:p>
        </p:txBody>
      </p:sp>
      <p:sp>
        <p:nvSpPr>
          <p:cNvPr id="43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8C2B08E-710A-4490-9566-BD6BCE8328CE}" type="slidenum">
              <a:rPr lang="ru-RU" smtClean="0"/>
              <a:pPr/>
              <a:t>586</a:t>
            </a:fld>
            <a:endParaRPr lang="ru-RU" dirty="0" smtClean="0"/>
          </a:p>
        </p:txBody>
      </p:sp>
      <p:sp>
        <p:nvSpPr>
          <p:cNvPr id="43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8C2B08E-710A-4490-9566-BD6BCE8328CE}" type="slidenum">
              <a:rPr lang="ru-RU" smtClean="0"/>
              <a:pPr/>
              <a:t>587</a:t>
            </a:fld>
            <a:endParaRPr lang="ru-RU" dirty="0" smtClean="0"/>
          </a:p>
        </p:txBody>
      </p:sp>
      <p:sp>
        <p:nvSpPr>
          <p:cNvPr id="43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8C2B08E-710A-4490-9566-BD6BCE8328CE}" type="slidenum">
              <a:rPr lang="ru-RU" smtClean="0"/>
              <a:pPr/>
              <a:t>588</a:t>
            </a:fld>
            <a:endParaRPr lang="ru-RU" dirty="0" smtClean="0"/>
          </a:p>
        </p:txBody>
      </p:sp>
      <p:sp>
        <p:nvSpPr>
          <p:cNvPr id="43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8C2B08E-710A-4490-9566-BD6BCE8328CE}" type="slidenum">
              <a:rPr lang="ru-RU" smtClean="0"/>
              <a:pPr/>
              <a:t>589</a:t>
            </a:fld>
            <a:endParaRPr lang="ru-RU" dirty="0" smtClean="0"/>
          </a:p>
        </p:txBody>
      </p:sp>
      <p:sp>
        <p:nvSpPr>
          <p:cNvPr id="43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68B09A1-6D98-4256-AF29-3537C987EA7F}" type="slidenum">
              <a:rPr lang="ru-RU" smtClean="0"/>
              <a:pPr/>
              <a:t>591</a:t>
            </a:fld>
            <a:endParaRPr lang="ru-RU" dirty="0" smtClean="0"/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68B09A1-6D98-4256-AF29-3537C987EA7F}" type="slidenum">
              <a:rPr lang="ru-RU" smtClean="0"/>
              <a:pPr/>
              <a:t>592</a:t>
            </a:fld>
            <a:endParaRPr lang="ru-RU" dirty="0" smtClean="0"/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DC7A89D-FC77-4694-A0BD-C54045013223}" type="slidenum">
              <a:rPr lang="ru-RU" smtClean="0"/>
              <a:pPr/>
              <a:t>594</a:t>
            </a:fld>
            <a:endParaRPr lang="ru-RU" dirty="0" smtClean="0"/>
          </a:p>
        </p:txBody>
      </p:sp>
      <p:sp>
        <p:nvSpPr>
          <p:cNvPr id="35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3870BED-6994-4A56-8F39-495DA9DBACBD}" type="slidenum">
              <a:rPr lang="ru-RU"/>
              <a:pPr/>
              <a:t>602</a:t>
            </a:fld>
            <a:endParaRPr lang="ru-RU" dirty="0"/>
          </a:p>
        </p:txBody>
      </p:sp>
      <p:sp>
        <p:nvSpPr>
          <p:cNvPr id="512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AF4F1A2-C08F-45E3-9D62-72FBB29867FE}" type="slidenum">
              <a:rPr lang="ru-RU" smtClean="0"/>
              <a:pPr/>
              <a:t>21</a:t>
            </a:fld>
            <a:endParaRPr lang="ru-RU" dirty="0" smtClean="0"/>
          </a:p>
        </p:txBody>
      </p:sp>
      <p:sp>
        <p:nvSpPr>
          <p:cNvPr id="59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3870BED-6994-4A56-8F39-495DA9DBACBD}" type="slidenum">
              <a:rPr lang="ru-RU"/>
              <a:pPr/>
              <a:t>603</a:t>
            </a:fld>
            <a:endParaRPr lang="ru-RU" dirty="0"/>
          </a:p>
        </p:txBody>
      </p:sp>
      <p:sp>
        <p:nvSpPr>
          <p:cNvPr id="512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3870BED-6994-4A56-8F39-495DA9DBACBD}" type="slidenum">
              <a:rPr lang="ru-RU"/>
              <a:pPr/>
              <a:t>604</a:t>
            </a:fld>
            <a:endParaRPr lang="ru-RU" dirty="0"/>
          </a:p>
        </p:txBody>
      </p:sp>
      <p:sp>
        <p:nvSpPr>
          <p:cNvPr id="512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3870BED-6994-4A56-8F39-495DA9DBACBD}" type="slidenum">
              <a:rPr lang="ru-RU"/>
              <a:pPr/>
              <a:t>605</a:t>
            </a:fld>
            <a:endParaRPr lang="ru-RU" dirty="0"/>
          </a:p>
        </p:txBody>
      </p:sp>
      <p:sp>
        <p:nvSpPr>
          <p:cNvPr id="512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AF4F1A2-C08F-45E3-9D62-72FBB29867FE}" type="slidenum">
              <a:rPr lang="ru-RU" smtClean="0"/>
              <a:pPr/>
              <a:t>610</a:t>
            </a:fld>
            <a:endParaRPr lang="ru-RU" dirty="0" smtClean="0"/>
          </a:p>
        </p:txBody>
      </p:sp>
      <p:sp>
        <p:nvSpPr>
          <p:cNvPr id="59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68B09A1-6D98-4256-AF29-3537C987EA7F}" type="slidenum">
              <a:rPr lang="ru-RU" smtClean="0"/>
              <a:pPr/>
              <a:t>623</a:t>
            </a:fld>
            <a:endParaRPr lang="ru-RU" dirty="0" smtClean="0"/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62E42F3-76DD-4516-AE5B-AD9B3320FA3E}" type="slidenum">
              <a:rPr lang="ru-RU" smtClean="0"/>
              <a:pPr/>
              <a:t>624</a:t>
            </a:fld>
            <a:endParaRPr lang="ru-RU" dirty="0" smtClean="0"/>
          </a:p>
        </p:txBody>
      </p:sp>
      <p:sp>
        <p:nvSpPr>
          <p:cNvPr id="64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  <p:sp>
        <p:nvSpPr>
          <p:cNvPr id="5" name="Дата 4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endParaRPr lang="ru-RU" dirty="0"/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68B09A1-6D98-4256-AF29-3537C987EA7F}" type="slidenum">
              <a:rPr lang="ru-RU" smtClean="0"/>
              <a:pPr/>
              <a:t>625</a:t>
            </a:fld>
            <a:endParaRPr lang="ru-RU" dirty="0" smtClean="0"/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68B09A1-6D98-4256-AF29-3537C987EA7F}" type="slidenum">
              <a:rPr lang="ru-RU" smtClean="0"/>
              <a:pPr/>
              <a:t>626</a:t>
            </a:fld>
            <a:endParaRPr lang="ru-RU" dirty="0" smtClean="0"/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DC7A89D-FC77-4694-A0BD-C54045013223}" type="slidenum">
              <a:rPr lang="ru-RU" smtClean="0"/>
              <a:pPr/>
              <a:t>632</a:t>
            </a:fld>
            <a:endParaRPr lang="ru-RU" dirty="0" smtClean="0"/>
          </a:p>
        </p:txBody>
      </p:sp>
      <p:sp>
        <p:nvSpPr>
          <p:cNvPr id="35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D94C6DA-C361-4579-954D-B3AC7A378109}" type="slidenum">
              <a:rPr lang="ru-RU" smtClean="0"/>
              <a:pPr/>
              <a:t>633</a:t>
            </a:fld>
            <a:endParaRPr lang="ru-RU" dirty="0" smtClean="0"/>
          </a:p>
        </p:txBody>
      </p:sp>
      <p:sp>
        <p:nvSpPr>
          <p:cNvPr id="68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D8F27C2-3ACF-475E-9BD4-2EB01784B638}" type="slidenum">
              <a:rPr lang="ru-RU" smtClean="0"/>
              <a:pPr/>
              <a:t>23</a:t>
            </a:fld>
            <a:endParaRPr lang="ru-RU" dirty="0" smtClean="0"/>
          </a:p>
        </p:txBody>
      </p:sp>
      <p:sp>
        <p:nvSpPr>
          <p:cNvPr id="20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2A8202F-ACA6-463A-8199-F1F640EDB6F2}" type="slidenum">
              <a:rPr lang="ru-RU" smtClean="0"/>
              <a:pPr/>
              <a:t>636</a:t>
            </a:fld>
            <a:endParaRPr lang="ru-RU" dirty="0" smtClean="0"/>
          </a:p>
        </p:txBody>
      </p:sp>
      <p:sp>
        <p:nvSpPr>
          <p:cNvPr id="23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7712CFC-AD28-4E34-8346-845B470B8CAC}" type="slidenum">
              <a:rPr lang="ru-RU" smtClean="0"/>
              <a:pPr/>
              <a:t>637</a:t>
            </a:fld>
            <a:endParaRPr lang="ru-RU" dirty="0" smtClean="0"/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2A8202F-ACA6-463A-8199-F1F640EDB6F2}" type="slidenum">
              <a:rPr lang="ru-RU" smtClean="0"/>
              <a:pPr/>
              <a:t>650</a:t>
            </a:fld>
            <a:endParaRPr lang="ru-RU" dirty="0" smtClean="0"/>
          </a:p>
        </p:txBody>
      </p:sp>
      <p:sp>
        <p:nvSpPr>
          <p:cNvPr id="23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D94DD68-A771-4222-BA4B-E2431544ABAA}" type="slidenum">
              <a:rPr lang="ru-RU" smtClean="0"/>
              <a:pPr/>
              <a:t>24</a:t>
            </a:fld>
            <a:endParaRPr lang="ru-RU" dirty="0" smtClean="0"/>
          </a:p>
        </p:txBody>
      </p:sp>
      <p:sp>
        <p:nvSpPr>
          <p:cNvPr id="21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7712CFC-AD28-4E34-8346-845B470B8CAC}" type="slidenum">
              <a:rPr lang="ru-RU" smtClean="0"/>
              <a:pPr/>
              <a:t>25</a:t>
            </a:fld>
            <a:endParaRPr lang="ru-RU" dirty="0" smtClean="0"/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7005F52-F6FF-4F22-92E9-41A8591B5377}" type="slidenum">
              <a:rPr lang="ru-RU" smtClean="0"/>
              <a:pPr/>
              <a:t>26</a:t>
            </a:fld>
            <a:endParaRPr lang="ru-RU" dirty="0" smtClean="0"/>
          </a:p>
        </p:txBody>
      </p:sp>
      <p:sp>
        <p:nvSpPr>
          <p:cNvPr id="20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7712CFC-AD28-4E34-8346-845B470B8CAC}" type="slidenum">
              <a:rPr lang="ru-RU" smtClean="0"/>
              <a:pPr/>
              <a:t>85</a:t>
            </a:fld>
            <a:endParaRPr lang="ru-RU" dirty="0" smtClean="0"/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7712CFC-AD28-4E34-8346-845B470B8CAC}" type="slidenum">
              <a:rPr lang="ru-RU" smtClean="0"/>
              <a:pPr/>
              <a:t>135</a:t>
            </a:fld>
            <a:endParaRPr lang="ru-RU" dirty="0" smtClean="0"/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511F9E1-511B-46FE-98B0-F19D3492BFE4}" type="slidenum">
              <a:rPr lang="ru-RU" smtClean="0"/>
              <a:pPr/>
              <a:t>142</a:t>
            </a:fld>
            <a:endParaRPr lang="ru-RU" dirty="0" smtClean="0"/>
          </a:p>
        </p:txBody>
      </p:sp>
      <p:sp>
        <p:nvSpPr>
          <p:cNvPr id="56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7712CFC-AD28-4E34-8346-845B470B8CAC}" type="slidenum">
              <a:rPr lang="ru-RU" smtClean="0"/>
              <a:pPr/>
              <a:t>267</a:t>
            </a:fld>
            <a:endParaRPr lang="ru-RU" dirty="0" smtClean="0"/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884749F-7B6D-4D7A-8C77-075EED42FE5E}" type="slidenum">
              <a:rPr lang="ru-RU" smtClean="0"/>
              <a:pPr/>
              <a:t>3</a:t>
            </a:fld>
            <a:endParaRPr lang="ru-RU" dirty="0" smtClean="0"/>
          </a:p>
        </p:txBody>
      </p:sp>
      <p:sp>
        <p:nvSpPr>
          <p:cNvPr id="18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467FC7C-8679-4A13-8EC6-717F9719F757}" type="slidenum">
              <a:rPr lang="ru-RU" smtClean="0"/>
              <a:pPr/>
              <a:t>288</a:t>
            </a:fld>
            <a:endParaRPr lang="ru-RU" dirty="0" smtClean="0"/>
          </a:p>
        </p:txBody>
      </p:sp>
      <p:sp>
        <p:nvSpPr>
          <p:cNvPr id="20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7712CFC-AD28-4E34-8346-845B470B8CAC}" type="slidenum">
              <a:rPr lang="ru-RU" smtClean="0"/>
              <a:pPr/>
              <a:t>289</a:t>
            </a:fld>
            <a:endParaRPr lang="ru-RU" dirty="0" smtClean="0"/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7DD301D-54CE-44F4-9C3A-9E4D5B5540CA}" type="slidenum">
              <a:rPr lang="ru-RU" smtClean="0"/>
              <a:pPr/>
              <a:t>292</a:t>
            </a:fld>
            <a:endParaRPr lang="ru-RU" dirty="0" smtClean="0"/>
          </a:p>
        </p:txBody>
      </p:sp>
      <p:sp>
        <p:nvSpPr>
          <p:cNvPr id="38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9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C60D3CA-54D8-42E1-A131-9592BA5D7366}" type="slidenum">
              <a:rPr lang="ru-RU" smtClean="0"/>
              <a:pPr/>
              <a:t>324</a:t>
            </a:fld>
            <a:endParaRPr lang="ru-RU" dirty="0" smtClean="0"/>
          </a:p>
        </p:txBody>
      </p:sp>
      <p:sp>
        <p:nvSpPr>
          <p:cNvPr id="44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  <p:sp>
        <p:nvSpPr>
          <p:cNvPr id="5" name="Дата 4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endParaRPr lang="ru-RU" dirty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68B09A1-6D98-4256-AF29-3537C987EA7F}" type="slidenum">
              <a:rPr lang="ru-RU" smtClean="0"/>
              <a:pPr/>
              <a:t>330</a:t>
            </a:fld>
            <a:endParaRPr lang="ru-RU" dirty="0" smtClean="0"/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68B09A1-6D98-4256-AF29-3537C987EA7F}" type="slidenum">
              <a:rPr lang="ru-RU" smtClean="0"/>
              <a:pPr/>
              <a:t>333</a:t>
            </a:fld>
            <a:endParaRPr lang="ru-RU" dirty="0" smtClean="0"/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68B09A1-6D98-4256-AF29-3537C987EA7F}" type="slidenum">
              <a:rPr lang="ru-RU" smtClean="0"/>
              <a:pPr/>
              <a:t>334</a:t>
            </a:fld>
            <a:endParaRPr lang="ru-RU" dirty="0" smtClean="0"/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68B09A1-6D98-4256-AF29-3537C987EA7F}" type="slidenum">
              <a:rPr lang="ru-RU" smtClean="0"/>
              <a:pPr/>
              <a:t>335</a:t>
            </a:fld>
            <a:endParaRPr lang="ru-RU" dirty="0" smtClean="0"/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68B09A1-6D98-4256-AF29-3537C987EA7F}" type="slidenum">
              <a:rPr lang="ru-RU" smtClean="0"/>
              <a:pPr/>
              <a:t>336</a:t>
            </a:fld>
            <a:endParaRPr lang="ru-RU" dirty="0" smtClean="0"/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68B09A1-6D98-4256-AF29-3537C987EA7F}" type="slidenum">
              <a:rPr lang="ru-RU" smtClean="0"/>
              <a:pPr/>
              <a:t>337</a:t>
            </a:fld>
            <a:endParaRPr lang="ru-RU" dirty="0" smtClean="0"/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D6A8A5B-4FB2-4FDC-B4D4-AB7459E607E5}" type="slidenum">
              <a:rPr lang="ru-RU" smtClean="0"/>
              <a:pPr/>
              <a:t>4</a:t>
            </a:fld>
            <a:endParaRPr lang="ru-RU" dirty="0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68B09A1-6D98-4256-AF29-3537C987EA7F}" type="slidenum">
              <a:rPr lang="ru-RU" smtClean="0"/>
              <a:pPr/>
              <a:t>338</a:t>
            </a:fld>
            <a:endParaRPr lang="ru-RU" dirty="0" smtClean="0"/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A8292AE-3B2D-48E3-B217-6144795E7D13}" type="slidenum">
              <a:rPr lang="ru-RU"/>
              <a:pPr/>
              <a:t>342</a:t>
            </a:fld>
            <a:endParaRPr lang="ru-RU" dirty="0"/>
          </a:p>
        </p:txBody>
      </p:sp>
      <p:sp>
        <p:nvSpPr>
          <p:cNvPr id="43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A2DF1A3-CD02-494A-AD3A-C0714B8200D2}" type="slidenum">
              <a:rPr lang="ru-RU" smtClean="0"/>
              <a:pPr/>
              <a:t>347</a:t>
            </a:fld>
            <a:endParaRPr lang="ru-RU" dirty="0" smtClean="0"/>
          </a:p>
        </p:txBody>
      </p:sp>
      <p:sp>
        <p:nvSpPr>
          <p:cNvPr id="40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A2DF1A3-CD02-494A-AD3A-C0714B8200D2}" type="slidenum">
              <a:rPr lang="ru-RU" smtClean="0"/>
              <a:pPr/>
              <a:t>349</a:t>
            </a:fld>
            <a:endParaRPr lang="ru-RU" dirty="0" smtClean="0"/>
          </a:p>
        </p:txBody>
      </p:sp>
      <p:sp>
        <p:nvSpPr>
          <p:cNvPr id="40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A2DF1A3-CD02-494A-AD3A-C0714B8200D2}" type="slidenum">
              <a:rPr lang="ru-RU" smtClean="0"/>
              <a:pPr/>
              <a:t>350</a:t>
            </a:fld>
            <a:endParaRPr lang="ru-RU" dirty="0" smtClean="0"/>
          </a:p>
        </p:txBody>
      </p:sp>
      <p:sp>
        <p:nvSpPr>
          <p:cNvPr id="40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A2DF1A3-CD02-494A-AD3A-C0714B8200D2}" type="slidenum">
              <a:rPr lang="ru-RU" smtClean="0"/>
              <a:pPr/>
              <a:t>351</a:t>
            </a:fld>
            <a:endParaRPr lang="ru-RU" dirty="0" smtClean="0"/>
          </a:p>
        </p:txBody>
      </p:sp>
      <p:sp>
        <p:nvSpPr>
          <p:cNvPr id="40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A2DF1A3-CD02-494A-AD3A-C0714B8200D2}" type="slidenum">
              <a:rPr lang="ru-RU" smtClean="0"/>
              <a:pPr/>
              <a:t>352</a:t>
            </a:fld>
            <a:endParaRPr lang="ru-RU" dirty="0" smtClean="0"/>
          </a:p>
        </p:txBody>
      </p:sp>
      <p:sp>
        <p:nvSpPr>
          <p:cNvPr id="40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A2DF1A3-CD02-494A-AD3A-C0714B8200D2}" type="slidenum">
              <a:rPr lang="ru-RU" smtClean="0"/>
              <a:pPr/>
              <a:t>353</a:t>
            </a:fld>
            <a:endParaRPr lang="ru-RU" dirty="0" smtClean="0"/>
          </a:p>
        </p:txBody>
      </p:sp>
      <p:sp>
        <p:nvSpPr>
          <p:cNvPr id="40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A2DF1A3-CD02-494A-AD3A-C0714B8200D2}" type="slidenum">
              <a:rPr lang="ru-RU" smtClean="0"/>
              <a:pPr/>
              <a:t>354</a:t>
            </a:fld>
            <a:endParaRPr lang="ru-RU" dirty="0" smtClean="0"/>
          </a:p>
        </p:txBody>
      </p:sp>
      <p:sp>
        <p:nvSpPr>
          <p:cNvPr id="40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9F31D01-11D4-4F7F-8E93-B5D4F4735228}" type="slidenum">
              <a:rPr lang="ru-RU" smtClean="0"/>
              <a:pPr/>
              <a:t>362</a:t>
            </a:fld>
            <a:endParaRPr lang="ru-RU" dirty="0" smtClean="0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F388A9B-6D9E-41E0-B0CA-2114F690E02D}" type="slidenum">
              <a:rPr lang="ru-RU" smtClean="0"/>
              <a:pPr/>
              <a:t>7</a:t>
            </a:fld>
            <a:endParaRPr lang="ru-RU" dirty="0" smtClean="0"/>
          </a:p>
        </p:txBody>
      </p:sp>
      <p:sp>
        <p:nvSpPr>
          <p:cNvPr id="19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9F31D01-11D4-4F7F-8E93-B5D4F4735228}" type="slidenum">
              <a:rPr lang="ru-RU" smtClean="0"/>
              <a:pPr/>
              <a:t>365</a:t>
            </a:fld>
            <a:endParaRPr lang="ru-RU" dirty="0" smtClean="0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9F31D01-11D4-4F7F-8E93-B5D4F4735228}" type="slidenum">
              <a:rPr lang="ru-RU" smtClean="0"/>
              <a:pPr/>
              <a:t>366</a:t>
            </a:fld>
            <a:endParaRPr lang="ru-RU" dirty="0" smtClean="0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9F31D01-11D4-4F7F-8E93-B5D4F4735228}" type="slidenum">
              <a:rPr lang="ru-RU" smtClean="0"/>
              <a:pPr/>
              <a:t>367</a:t>
            </a:fld>
            <a:endParaRPr lang="ru-RU" dirty="0" smtClean="0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9F31D01-11D4-4F7F-8E93-B5D4F4735228}" type="slidenum">
              <a:rPr lang="ru-RU" smtClean="0"/>
              <a:pPr/>
              <a:t>368</a:t>
            </a:fld>
            <a:endParaRPr lang="ru-RU" dirty="0" smtClean="0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9F31D01-11D4-4F7F-8E93-B5D4F4735228}" type="slidenum">
              <a:rPr lang="ru-RU" smtClean="0"/>
              <a:pPr/>
              <a:t>369</a:t>
            </a:fld>
            <a:endParaRPr lang="ru-RU" dirty="0" smtClean="0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9F31D01-11D4-4F7F-8E93-B5D4F4735228}" type="slidenum">
              <a:rPr lang="ru-RU" smtClean="0"/>
              <a:pPr/>
              <a:t>370</a:t>
            </a:fld>
            <a:endParaRPr lang="ru-RU" dirty="0" smtClean="0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9F31D01-11D4-4F7F-8E93-B5D4F4735228}" type="slidenum">
              <a:rPr lang="ru-RU" smtClean="0"/>
              <a:pPr/>
              <a:t>371</a:t>
            </a:fld>
            <a:endParaRPr lang="ru-RU" dirty="0" smtClean="0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9F31D01-11D4-4F7F-8E93-B5D4F4735228}" type="slidenum">
              <a:rPr lang="ru-RU" smtClean="0"/>
              <a:pPr/>
              <a:t>372</a:t>
            </a:fld>
            <a:endParaRPr lang="ru-RU" dirty="0" smtClean="0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8C2B08E-710A-4490-9566-BD6BCE8328CE}" type="slidenum">
              <a:rPr lang="ru-RU" smtClean="0"/>
              <a:pPr/>
              <a:t>377</a:t>
            </a:fld>
            <a:endParaRPr lang="ru-RU" dirty="0" smtClean="0"/>
          </a:p>
        </p:txBody>
      </p:sp>
      <p:sp>
        <p:nvSpPr>
          <p:cNvPr id="43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8C2B08E-710A-4490-9566-BD6BCE8328CE}" type="slidenum">
              <a:rPr lang="ru-RU" smtClean="0"/>
              <a:pPr/>
              <a:t>380</a:t>
            </a:fld>
            <a:endParaRPr lang="ru-RU" dirty="0" smtClean="0"/>
          </a:p>
        </p:txBody>
      </p:sp>
      <p:sp>
        <p:nvSpPr>
          <p:cNvPr id="43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AF4F1A2-C08F-45E3-9D62-72FBB29867FE}" type="slidenum">
              <a:rPr lang="ru-RU" smtClean="0"/>
              <a:pPr/>
              <a:t>8</a:t>
            </a:fld>
            <a:endParaRPr lang="ru-RU" dirty="0" smtClean="0"/>
          </a:p>
        </p:txBody>
      </p:sp>
      <p:sp>
        <p:nvSpPr>
          <p:cNvPr id="59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8C2B08E-710A-4490-9566-BD6BCE8328CE}" type="slidenum">
              <a:rPr lang="ru-RU" smtClean="0"/>
              <a:pPr/>
              <a:t>381</a:t>
            </a:fld>
            <a:endParaRPr lang="ru-RU" dirty="0" smtClean="0"/>
          </a:p>
        </p:txBody>
      </p:sp>
      <p:sp>
        <p:nvSpPr>
          <p:cNvPr id="43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8C2B08E-710A-4490-9566-BD6BCE8328CE}" type="slidenum">
              <a:rPr lang="ru-RU" smtClean="0"/>
              <a:pPr/>
              <a:t>382</a:t>
            </a:fld>
            <a:endParaRPr lang="ru-RU" dirty="0" smtClean="0"/>
          </a:p>
        </p:txBody>
      </p:sp>
      <p:sp>
        <p:nvSpPr>
          <p:cNvPr id="43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8C2B08E-710A-4490-9566-BD6BCE8328CE}" type="slidenum">
              <a:rPr lang="ru-RU" smtClean="0"/>
              <a:pPr/>
              <a:t>383</a:t>
            </a:fld>
            <a:endParaRPr lang="ru-RU" dirty="0" smtClean="0"/>
          </a:p>
        </p:txBody>
      </p:sp>
      <p:sp>
        <p:nvSpPr>
          <p:cNvPr id="43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8C2B08E-710A-4490-9566-BD6BCE8328CE}" type="slidenum">
              <a:rPr lang="ru-RU" smtClean="0"/>
              <a:pPr/>
              <a:t>384</a:t>
            </a:fld>
            <a:endParaRPr lang="ru-RU" dirty="0" smtClean="0"/>
          </a:p>
        </p:txBody>
      </p:sp>
      <p:sp>
        <p:nvSpPr>
          <p:cNvPr id="43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8C2B08E-710A-4490-9566-BD6BCE8328CE}" type="slidenum">
              <a:rPr lang="ru-RU" smtClean="0"/>
              <a:pPr/>
              <a:t>385</a:t>
            </a:fld>
            <a:endParaRPr lang="ru-RU" dirty="0" smtClean="0"/>
          </a:p>
        </p:txBody>
      </p:sp>
      <p:sp>
        <p:nvSpPr>
          <p:cNvPr id="43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8C2B08E-710A-4490-9566-BD6BCE8328CE}" type="slidenum">
              <a:rPr lang="ru-RU" smtClean="0"/>
              <a:pPr/>
              <a:t>386</a:t>
            </a:fld>
            <a:endParaRPr lang="ru-RU" dirty="0" smtClean="0"/>
          </a:p>
        </p:txBody>
      </p:sp>
      <p:sp>
        <p:nvSpPr>
          <p:cNvPr id="43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A926499-ECF0-4363-BAAF-0403218F95CF}" type="slidenum">
              <a:rPr lang="ru-RU" smtClean="0"/>
              <a:pPr/>
              <a:t>394</a:t>
            </a:fld>
            <a:endParaRPr lang="ru-RU" dirty="0" smtClean="0"/>
          </a:p>
        </p:txBody>
      </p:sp>
      <p:sp>
        <p:nvSpPr>
          <p:cNvPr id="44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7712CFC-AD28-4E34-8346-845B470B8CAC}" type="slidenum">
              <a:rPr lang="ru-RU" smtClean="0"/>
              <a:pPr/>
              <a:t>395</a:t>
            </a:fld>
            <a:endParaRPr lang="ru-RU" dirty="0" smtClean="0"/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5138FFF-E37F-4B3A-999E-E8C4F329C72A}" type="slidenum">
              <a:rPr lang="ru-RU" smtClean="0"/>
              <a:pPr/>
              <a:t>452</a:t>
            </a:fld>
            <a:endParaRPr lang="ru-RU" dirty="0" smtClean="0"/>
          </a:p>
        </p:txBody>
      </p:sp>
      <p:sp>
        <p:nvSpPr>
          <p:cNvPr id="105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54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5138FFF-E37F-4B3A-999E-E8C4F329C72A}" type="slidenum">
              <a:rPr lang="ru-RU" smtClean="0"/>
              <a:pPr/>
              <a:t>453</a:t>
            </a:fld>
            <a:endParaRPr lang="ru-RU" dirty="0" smtClean="0"/>
          </a:p>
        </p:txBody>
      </p:sp>
      <p:sp>
        <p:nvSpPr>
          <p:cNvPr id="105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54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F388A9B-6D9E-41E0-B0CA-2114F690E02D}" type="slidenum">
              <a:rPr lang="ru-RU" smtClean="0"/>
              <a:pPr/>
              <a:t>11</a:t>
            </a:fld>
            <a:endParaRPr lang="ru-RU" dirty="0" smtClean="0"/>
          </a:p>
        </p:txBody>
      </p:sp>
      <p:sp>
        <p:nvSpPr>
          <p:cNvPr id="19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5138FFF-E37F-4B3A-999E-E8C4F329C72A}" type="slidenum">
              <a:rPr lang="ru-RU" smtClean="0"/>
              <a:pPr/>
              <a:t>454</a:t>
            </a:fld>
            <a:endParaRPr lang="ru-RU" dirty="0" smtClean="0"/>
          </a:p>
        </p:txBody>
      </p:sp>
      <p:sp>
        <p:nvSpPr>
          <p:cNvPr id="105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54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4E53F0D-D066-4268-9C8F-35C364603E01}" type="slidenum">
              <a:rPr lang="ru-RU" smtClean="0"/>
              <a:pPr/>
              <a:t>455</a:t>
            </a:fld>
            <a:endParaRPr lang="ru-RU" dirty="0" smtClean="0"/>
          </a:p>
        </p:txBody>
      </p:sp>
      <p:sp>
        <p:nvSpPr>
          <p:cNvPr id="107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75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370B014-5FE3-4280-B849-F0E6FFB603DF}" type="slidenum">
              <a:rPr lang="ru-RU" smtClean="0"/>
              <a:pPr/>
              <a:t>456</a:t>
            </a:fld>
            <a:endParaRPr lang="ru-RU" dirty="0" smtClean="0"/>
          </a:p>
        </p:txBody>
      </p:sp>
      <p:sp>
        <p:nvSpPr>
          <p:cNvPr id="108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4F0FF97-5CAF-4590-9C54-898FF02759E8}" type="slidenum">
              <a:rPr lang="ru-RU" smtClean="0"/>
              <a:pPr/>
              <a:t>457</a:t>
            </a:fld>
            <a:endParaRPr lang="ru-RU" dirty="0" smtClean="0"/>
          </a:p>
        </p:txBody>
      </p:sp>
      <p:sp>
        <p:nvSpPr>
          <p:cNvPr id="116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67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4F0FF97-5CAF-4590-9C54-898FF02759E8}" type="slidenum">
              <a:rPr lang="ru-RU" smtClean="0"/>
              <a:pPr/>
              <a:t>458</a:t>
            </a:fld>
            <a:endParaRPr lang="ru-RU" dirty="0" smtClean="0"/>
          </a:p>
        </p:txBody>
      </p:sp>
      <p:sp>
        <p:nvSpPr>
          <p:cNvPr id="116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67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4F0FF97-5CAF-4590-9C54-898FF02759E8}" type="slidenum">
              <a:rPr lang="ru-RU" smtClean="0"/>
              <a:pPr/>
              <a:t>459</a:t>
            </a:fld>
            <a:endParaRPr lang="ru-RU" dirty="0" smtClean="0"/>
          </a:p>
        </p:txBody>
      </p:sp>
      <p:sp>
        <p:nvSpPr>
          <p:cNvPr id="116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67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54C871E-7E11-4107-94EC-313503F68AC8}" type="slidenum">
              <a:rPr lang="ru-RU" smtClean="0"/>
              <a:pPr/>
              <a:t>460</a:t>
            </a:fld>
            <a:endParaRPr lang="ru-RU" dirty="0" smtClean="0"/>
          </a:p>
        </p:txBody>
      </p:sp>
      <p:sp>
        <p:nvSpPr>
          <p:cNvPr id="118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87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92030BD-A633-413B-BAE5-C972B376946F}" type="slidenum">
              <a:rPr lang="ru-RU" smtClean="0"/>
              <a:pPr/>
              <a:t>461</a:t>
            </a:fld>
            <a:endParaRPr lang="ru-RU" dirty="0" smtClean="0"/>
          </a:p>
        </p:txBody>
      </p:sp>
      <p:sp>
        <p:nvSpPr>
          <p:cNvPr id="119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9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38F0187-740C-4926-871A-FCAB21ED7898}" type="slidenum">
              <a:rPr lang="ru-RU" smtClean="0"/>
              <a:pPr/>
              <a:t>462</a:t>
            </a:fld>
            <a:endParaRPr lang="ru-RU" dirty="0" smtClean="0"/>
          </a:p>
        </p:txBody>
      </p:sp>
      <p:sp>
        <p:nvSpPr>
          <p:cNvPr id="120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08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38F0187-740C-4926-871A-FCAB21ED7898}" type="slidenum">
              <a:rPr lang="ru-RU" smtClean="0"/>
              <a:pPr/>
              <a:t>463</a:t>
            </a:fld>
            <a:endParaRPr lang="ru-RU" dirty="0" smtClean="0"/>
          </a:p>
        </p:txBody>
      </p:sp>
      <p:sp>
        <p:nvSpPr>
          <p:cNvPr id="120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08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BB781FC-0104-448F-841B-AF1B6084CD7E}" type="slidenum">
              <a:rPr lang="ru-RU" smtClean="0"/>
              <a:pPr/>
              <a:t>12</a:t>
            </a:fld>
            <a:endParaRPr lang="ru-RU" dirty="0" smtClean="0"/>
          </a:p>
        </p:txBody>
      </p:sp>
      <p:sp>
        <p:nvSpPr>
          <p:cNvPr id="58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EFB52F4-90F1-4C95-9639-ED5868D1496E}" type="slidenum">
              <a:rPr lang="ru-RU" smtClean="0"/>
              <a:pPr/>
              <a:t>464</a:t>
            </a:fld>
            <a:endParaRPr lang="ru-RU" dirty="0" smtClean="0"/>
          </a:p>
        </p:txBody>
      </p:sp>
      <p:sp>
        <p:nvSpPr>
          <p:cNvPr id="121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18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1D6BA24-52B3-4D90-B276-1B701AD6C636}" type="slidenum">
              <a:rPr lang="ru-RU" smtClean="0"/>
              <a:pPr/>
              <a:t>465</a:t>
            </a:fld>
            <a:endParaRPr lang="ru-RU" dirty="0" smtClean="0"/>
          </a:p>
        </p:txBody>
      </p:sp>
      <p:sp>
        <p:nvSpPr>
          <p:cNvPr id="122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28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150349A-5687-4C12-BC10-028F2C5F3814}" type="slidenum">
              <a:rPr lang="ru-RU" smtClean="0"/>
              <a:pPr/>
              <a:t>466</a:t>
            </a:fld>
            <a:endParaRPr lang="ru-RU" dirty="0" smtClean="0"/>
          </a:p>
        </p:txBody>
      </p:sp>
      <p:sp>
        <p:nvSpPr>
          <p:cNvPr id="123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2FFEFF9-D77A-4F2C-914E-912CB1E4AFDA}" type="slidenum">
              <a:rPr lang="ru-RU" smtClean="0"/>
              <a:pPr/>
              <a:t>467</a:t>
            </a:fld>
            <a:endParaRPr lang="ru-RU" dirty="0" smtClean="0"/>
          </a:p>
        </p:txBody>
      </p:sp>
      <p:sp>
        <p:nvSpPr>
          <p:cNvPr id="130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2FFEFF9-D77A-4F2C-914E-912CB1E4AFDA}" type="slidenum">
              <a:rPr lang="ru-RU" smtClean="0"/>
              <a:pPr/>
              <a:t>468</a:t>
            </a:fld>
            <a:endParaRPr lang="ru-RU" dirty="0" smtClean="0"/>
          </a:p>
        </p:txBody>
      </p:sp>
      <p:sp>
        <p:nvSpPr>
          <p:cNvPr id="130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0058315-ADD9-4431-9BAB-3BBAD8C994A1}" type="slidenum">
              <a:rPr lang="ru-RU" smtClean="0"/>
              <a:pPr/>
              <a:t>469</a:t>
            </a:fld>
            <a:endParaRPr lang="ru-RU" dirty="0" smtClean="0"/>
          </a:p>
        </p:txBody>
      </p:sp>
      <p:sp>
        <p:nvSpPr>
          <p:cNvPr id="131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1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E99E6CE-7F6A-4E20-8089-B314154C2E97}" type="slidenum">
              <a:rPr lang="ru-RU" smtClean="0"/>
              <a:pPr/>
              <a:t>470</a:t>
            </a:fld>
            <a:endParaRPr lang="ru-RU" dirty="0" smtClean="0"/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9846FD6-6BB0-4582-92C1-BE1AED7E3FA3}" type="slidenum">
              <a:rPr lang="ru-RU" smtClean="0"/>
              <a:pPr/>
              <a:t>471</a:t>
            </a:fld>
            <a:endParaRPr lang="ru-RU" dirty="0" smtClean="0"/>
          </a:p>
        </p:txBody>
      </p:sp>
      <p:sp>
        <p:nvSpPr>
          <p:cNvPr id="133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9846FD6-6BB0-4582-92C1-BE1AED7E3FA3}" type="slidenum">
              <a:rPr lang="ru-RU" smtClean="0"/>
              <a:pPr/>
              <a:t>472</a:t>
            </a:fld>
            <a:endParaRPr lang="ru-RU" dirty="0" smtClean="0"/>
          </a:p>
        </p:txBody>
      </p:sp>
      <p:sp>
        <p:nvSpPr>
          <p:cNvPr id="133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F13DF56-63F9-4629-A136-653B83AB2755}" type="slidenum">
              <a:rPr lang="ru-RU" smtClean="0"/>
              <a:pPr/>
              <a:t>473</a:t>
            </a:fld>
            <a:endParaRPr lang="ru-RU" dirty="0" smtClean="0"/>
          </a:p>
        </p:txBody>
      </p:sp>
      <p:sp>
        <p:nvSpPr>
          <p:cNvPr id="134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41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F388A9B-6D9E-41E0-B0CA-2114F690E02D}" type="slidenum">
              <a:rPr lang="ru-RU" smtClean="0"/>
              <a:pPr/>
              <a:t>15</a:t>
            </a:fld>
            <a:endParaRPr lang="ru-RU" dirty="0" smtClean="0"/>
          </a:p>
        </p:txBody>
      </p:sp>
      <p:sp>
        <p:nvSpPr>
          <p:cNvPr id="19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2C4C92B-B95E-441A-B21E-8E26CA92DBE6}" type="slidenum">
              <a:rPr lang="ru-RU" smtClean="0"/>
              <a:pPr/>
              <a:t>474</a:t>
            </a:fld>
            <a:endParaRPr lang="ru-RU" dirty="0" smtClean="0"/>
          </a:p>
        </p:txBody>
      </p:sp>
      <p:sp>
        <p:nvSpPr>
          <p:cNvPr id="135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5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7712CFC-AD28-4E34-8346-845B470B8CAC}" type="slidenum">
              <a:rPr lang="ru-RU" smtClean="0"/>
              <a:pPr/>
              <a:t>475</a:t>
            </a:fld>
            <a:endParaRPr lang="ru-RU" dirty="0" smtClean="0"/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DC7A89D-FC77-4694-A0BD-C54045013223}" type="slidenum">
              <a:rPr lang="ru-RU" smtClean="0"/>
              <a:pPr/>
              <a:t>500</a:t>
            </a:fld>
            <a:endParaRPr lang="ru-RU" dirty="0" smtClean="0"/>
          </a:p>
        </p:txBody>
      </p:sp>
      <p:sp>
        <p:nvSpPr>
          <p:cNvPr id="35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DC7A89D-FC77-4694-A0BD-C54045013223}" type="slidenum">
              <a:rPr lang="ru-RU" smtClean="0"/>
              <a:pPr/>
              <a:t>501</a:t>
            </a:fld>
            <a:endParaRPr lang="ru-RU" dirty="0" smtClean="0"/>
          </a:p>
        </p:txBody>
      </p:sp>
      <p:sp>
        <p:nvSpPr>
          <p:cNvPr id="35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DC7A89D-FC77-4694-A0BD-C54045013223}" type="slidenum">
              <a:rPr lang="ru-RU" smtClean="0"/>
              <a:pPr/>
              <a:t>502</a:t>
            </a:fld>
            <a:endParaRPr lang="ru-RU" dirty="0" smtClean="0"/>
          </a:p>
        </p:txBody>
      </p:sp>
      <p:sp>
        <p:nvSpPr>
          <p:cNvPr id="35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DC7A89D-FC77-4694-A0BD-C54045013223}" type="slidenum">
              <a:rPr lang="ru-RU" smtClean="0"/>
              <a:pPr/>
              <a:t>503</a:t>
            </a:fld>
            <a:endParaRPr lang="ru-RU" dirty="0" smtClean="0"/>
          </a:p>
        </p:txBody>
      </p:sp>
      <p:sp>
        <p:nvSpPr>
          <p:cNvPr id="35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7712CFC-AD28-4E34-8346-845B470B8CAC}" type="slidenum">
              <a:rPr lang="ru-RU" smtClean="0"/>
              <a:pPr/>
              <a:t>513</a:t>
            </a:fld>
            <a:endParaRPr lang="ru-RU" dirty="0" smtClean="0"/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7712CFC-AD28-4E34-8346-845B470B8CAC}" type="slidenum">
              <a:rPr lang="ru-RU" smtClean="0"/>
              <a:pPr/>
              <a:t>531</a:t>
            </a:fld>
            <a:endParaRPr lang="ru-RU" dirty="0" smtClean="0"/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9BDF801-A44E-41AF-9113-8E8712E62452}" type="slidenum">
              <a:rPr lang="ru-RU" smtClean="0"/>
              <a:pPr/>
              <a:t>532</a:t>
            </a:fld>
            <a:endParaRPr lang="ru-RU" dirty="0" smtClean="0"/>
          </a:p>
        </p:txBody>
      </p:sp>
      <p:sp>
        <p:nvSpPr>
          <p:cNvPr id="47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1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2F795D4-A5D6-4DB8-AB05-416C1EC8B2C7}" type="slidenum">
              <a:rPr lang="ru-RU" smtClean="0"/>
              <a:pPr/>
              <a:t>534</a:t>
            </a:fld>
            <a:endParaRPr lang="ru-RU" dirty="0" smtClean="0"/>
          </a:p>
        </p:txBody>
      </p:sp>
      <p:sp>
        <p:nvSpPr>
          <p:cNvPr id="48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1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AF4F1A2-C08F-45E3-9D62-72FBB29867FE}" type="slidenum">
              <a:rPr lang="ru-RU" smtClean="0"/>
              <a:pPr/>
              <a:t>16</a:t>
            </a:fld>
            <a:endParaRPr lang="ru-RU" dirty="0" smtClean="0"/>
          </a:p>
        </p:txBody>
      </p:sp>
      <p:sp>
        <p:nvSpPr>
          <p:cNvPr id="59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68B09A1-6D98-4256-AF29-3537C987EA7F}" type="slidenum">
              <a:rPr lang="ru-RU" smtClean="0"/>
              <a:pPr/>
              <a:t>549</a:t>
            </a:fld>
            <a:endParaRPr lang="ru-RU" dirty="0" smtClean="0"/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68B09A1-6D98-4256-AF29-3537C987EA7F}" type="slidenum">
              <a:rPr lang="ru-RU" smtClean="0"/>
              <a:pPr/>
              <a:t>550</a:t>
            </a:fld>
            <a:endParaRPr lang="ru-RU" dirty="0" smtClean="0"/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68B09A1-6D98-4256-AF29-3537C987EA7F}" type="slidenum">
              <a:rPr lang="ru-RU" smtClean="0"/>
              <a:pPr/>
              <a:t>551</a:t>
            </a:fld>
            <a:endParaRPr lang="ru-RU" dirty="0" smtClean="0"/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68B09A1-6D98-4256-AF29-3537C987EA7F}" type="slidenum">
              <a:rPr lang="ru-RU" smtClean="0"/>
              <a:pPr/>
              <a:t>552</a:t>
            </a:fld>
            <a:endParaRPr lang="ru-RU" dirty="0" smtClean="0"/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68B09A1-6D98-4256-AF29-3537C987EA7F}" type="slidenum">
              <a:rPr lang="ru-RU" smtClean="0"/>
              <a:pPr/>
              <a:t>554</a:t>
            </a:fld>
            <a:endParaRPr lang="ru-RU" dirty="0" smtClean="0"/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68B09A1-6D98-4256-AF29-3537C987EA7F}" type="slidenum">
              <a:rPr lang="ru-RU" smtClean="0"/>
              <a:pPr/>
              <a:t>555</a:t>
            </a:fld>
            <a:endParaRPr lang="ru-RU" dirty="0" smtClean="0"/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8C2B08E-710A-4490-9566-BD6BCE8328CE}" type="slidenum">
              <a:rPr lang="ru-RU" smtClean="0"/>
              <a:pPr/>
              <a:t>561</a:t>
            </a:fld>
            <a:endParaRPr lang="ru-RU" dirty="0" smtClean="0"/>
          </a:p>
        </p:txBody>
      </p:sp>
      <p:sp>
        <p:nvSpPr>
          <p:cNvPr id="43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8C2B08E-710A-4490-9566-BD6BCE8328CE}" type="slidenum">
              <a:rPr lang="ru-RU" smtClean="0"/>
              <a:pPr/>
              <a:t>562</a:t>
            </a:fld>
            <a:endParaRPr lang="ru-RU" dirty="0" smtClean="0"/>
          </a:p>
        </p:txBody>
      </p:sp>
      <p:sp>
        <p:nvSpPr>
          <p:cNvPr id="43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8C2B08E-710A-4490-9566-BD6BCE8328CE}" type="slidenum">
              <a:rPr lang="ru-RU" smtClean="0"/>
              <a:pPr/>
              <a:t>563</a:t>
            </a:fld>
            <a:endParaRPr lang="ru-RU" dirty="0" smtClean="0"/>
          </a:p>
        </p:txBody>
      </p:sp>
      <p:sp>
        <p:nvSpPr>
          <p:cNvPr id="43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8C2B08E-710A-4490-9566-BD6BCE8328CE}" type="slidenum">
              <a:rPr lang="ru-RU" smtClean="0"/>
              <a:pPr/>
              <a:t>564</a:t>
            </a:fld>
            <a:endParaRPr lang="ru-RU" dirty="0" smtClean="0"/>
          </a:p>
        </p:txBody>
      </p:sp>
      <p:sp>
        <p:nvSpPr>
          <p:cNvPr id="43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dirty="0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F8887A-717B-4F43-AA8C-DF4C38AA485F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72B8C7-BED2-4F32-B772-A7232E5372F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2126C6-B591-4D8F-A3D8-1CF19B816FF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Заголовок, схема или организационная диаграмм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SmartArt 2"/>
          <p:cNvSpPr>
            <a:spLocks noGrp="1"/>
          </p:cNvSpPr>
          <p:nvPr>
            <p:ph type="dgm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ru-RU" noProof="0" dirty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8B77E7-FD35-498C-A525-8882D7831D7F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ru-RU" noProof="0" dirty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A83183-9597-4180-B66F-0FFAF013696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endParaRPr lang="ru-RU" noProof="0" dirty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9107BD-E5B4-4B06-92BF-D19D5BBE93C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4AF7E0-E58F-4EEA-8D4E-EF48D462C47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C918CA-F719-4368-A2B7-15C22CBC43A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38E601-685E-413C-A945-C0CBA470E34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02C590-5032-49BF-8182-8AF3FA43A091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8B6CE5-23E6-45F3-B6CD-888F37AE716E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24FE41-4911-4D45-9BF0-E919685306C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5AD1E1-0929-4F7D-BF78-8E1712092711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dirty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2C175B-66C6-438F-B2FD-841B8D0B72E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b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E3BBA833-2A96-44E6-B6D0-521DCAB1EC7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3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3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3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3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3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3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3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3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3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3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3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3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3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3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3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/Relationships>
</file>

<file path=ppt/slides/_rels/slide3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3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3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3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3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4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/Relationships>
</file>

<file path=ppt/slides/_rels/slide4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4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4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/Relationships>
</file>

<file path=ppt/slides/_rels/slide4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4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4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/Relationships>
</file>

<file path=ppt/slides/_rels/slide4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/Relationships>
</file>

<file path=ppt/slides/_rels/slide4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/Relationships>
</file>

<file path=ppt/slides/_rels/slide4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/Relationships>
</file>

<file path=ppt/slides/_rels/slide4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/Relationships>
</file>

<file path=ppt/slides/_rels/slide4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/Relationships>
</file>

<file path=ppt/slides/_rels/slide4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/Relationships>
</file>

<file path=ppt/slides/_rels/slide4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/Relationships>
</file>

<file path=ppt/slides/_rels/slide4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/Relationships>
</file>

<file path=ppt/slides/_rels/slide4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/Relationships>
</file>

<file path=ppt/slides/_rels/slide4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/Relationships>
</file>

<file path=ppt/slides/_rels/slide4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/Relationships>
</file>

<file path=ppt/slides/_rels/slide4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/Relationships>
</file>

<file path=ppt/slides/_rels/slide4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/Relationships>
</file>

<file path=ppt/slides/_rels/slide4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4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/Relationships>
</file>

<file path=ppt/slides/_rels/slide5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/Relationships>
</file>

<file path=ppt/slides/_rels/slide5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/Relationships>
</file>

<file path=ppt/slides/_rels/slide5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/Relationships>
</file>

<file path=ppt/slides/_rels/slide5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5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5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/Relationships>
</file>

<file path=ppt/slides/_rels/slide5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4.xml"/></Relationships>
</file>

<file path=ppt/slides/_rels/slide5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/Relationships>
</file>

<file path=ppt/slides/_rels/slide5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/Relationships>
</file>

<file path=ppt/slides/_rels/slide5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5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/Relationships>
</file>

<file path=ppt/slides/_rels/slide5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/Relationships>
</file>

<file path=ppt/slides/_rels/slide5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/Relationships>
</file>

<file path=ppt/slides/_rels/slide5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/Relationships>
</file>

<file path=ppt/slides/_rels/slide5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.xml"/></Relationships>
</file>

<file path=ppt/slides/_rels/slide5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.xml"/></Relationships>
</file>

<file path=ppt/slides/_rels/slide5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2.xml"/></Relationships>
</file>

<file path=ppt/slides/_rels/slide5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/Relationships>
</file>

<file path=ppt/slides/_rels/slide5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/Relationships>
</file>

<file path=ppt/slides/_rels/slide5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/Relationships>
</file>

<file path=ppt/slides/_rels/slide5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/Relationships>
</file>

<file path=ppt/slides/_rels/slide5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/Relationships>
</file>

<file path=ppt/slides/_rels/slide5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/Relationships>
</file>

<file path=ppt/slides/_rels/slide5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/Relationships>
</file>

<file path=ppt/slides/_rels/slide5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.xml"/></Relationships>
</file>

<file path=ppt/slides/_rels/slide6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/Relationships>
</file>

<file path=ppt/slides/_rels/slide6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/Relationships>
</file>

<file path=ppt/slides/_rels/slide6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/Relationships>
</file>

<file path=ppt/slides/_rels/slide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/Relationships>
</file>

<file path=ppt/slides/_rels/slide6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/Relationships>
</file>

<file path=ppt/slides/_rels/slide6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/Relationships>
</file>

<file path=ppt/slides/_rels/slide6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2.xml"/></Relationships>
</file>

<file path=ppt/slides/_rels/slide6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2.xml"/></Relationships>
</file>

<file path=ppt/slides/_rels/slide6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.xml"/></Relationships>
</file>

<file path=ppt/slides/_rels/slide6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2.xml"/></Relationships>
</file>

<file path=ppt/slides/_rels/slide6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2.xml"/></Relationships>
</file>

<file path=ppt/slides/_rels/slide6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7.xml"/></Relationships>
</file>

<file path=ppt/slides/_rels/slide6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6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80000" y="2340000"/>
            <a:ext cx="8784000" cy="1440000"/>
          </a:xfrm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Н. И. Бирюков, Д. С </a:t>
            </a:r>
            <a:r>
              <a:rPr lang="ru-RU" sz="2800" b="1" dirty="0" err="1" smtClean="0">
                <a:solidFill>
                  <a:schemeClr val="bg1"/>
                </a:solidFill>
              </a:rPr>
              <a:t>Горшенёв</a:t>
            </a:r>
            <a:r>
              <a:rPr lang="ru-RU" sz="2800" b="1" dirty="0" smtClean="0">
                <a:solidFill>
                  <a:schemeClr val="bg1"/>
                </a:solidFill>
              </a:rPr>
              <a:t>, О. М. Решетова</a:t>
            </a:r>
            <a:r>
              <a:rPr lang="ru-RU" sz="4000" b="1" dirty="0" smtClean="0">
                <a:solidFill>
                  <a:schemeClr val="bg1"/>
                </a:solidFill>
              </a:rPr>
              <a:t/>
            </a:r>
            <a:br>
              <a:rPr lang="ru-RU" sz="4000" b="1" dirty="0" smtClean="0">
                <a:solidFill>
                  <a:schemeClr val="bg1"/>
                </a:solidFill>
              </a:rPr>
            </a:br>
            <a:r>
              <a:rPr lang="ru-RU" sz="1200" b="1" dirty="0" smtClean="0">
                <a:solidFill>
                  <a:schemeClr val="bg1"/>
                </a:solidFill>
              </a:rPr>
              <a:t/>
            </a:r>
            <a:br>
              <a:rPr lang="ru-RU" sz="12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bg1"/>
                </a:solidFill>
              </a:rPr>
              <a:t>Основы формальной логики</a:t>
            </a:r>
            <a:endParaRPr lang="ru-RU" sz="3600" b="1" dirty="0" smtClean="0">
              <a:solidFill>
                <a:schemeClr val="bg1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0513" y="4320000"/>
            <a:ext cx="8561387" cy="2304000"/>
          </a:xfrm>
          <a:noFill/>
        </p:spPr>
        <p:txBody>
          <a:bodyPr/>
          <a:lstStyle/>
          <a:p>
            <a:pPr eaLnBrk="1" hangingPunct="1"/>
            <a:r>
              <a:rPr lang="ru-RU" sz="2400" b="1" dirty="0" smtClean="0">
                <a:solidFill>
                  <a:schemeClr val="bg1"/>
                </a:solidFill>
              </a:rPr>
              <a:t>Глава 1</a:t>
            </a:r>
            <a:br>
              <a:rPr lang="ru-RU" sz="24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/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bg1"/>
                </a:solidFill>
              </a:rPr>
              <a:t>Предмет, законы и функции логики</a:t>
            </a:r>
          </a:p>
        </p:txBody>
      </p:sp>
      <p:pic>
        <p:nvPicPr>
          <p:cNvPr id="7" name="Picture 3" descr="D:\Disk_N\NICK\POWERPOINT\=Archive\Безимени-3 копия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6000" y="540000"/>
            <a:ext cx="1295400" cy="847725"/>
          </a:xfrm>
          <a:prstGeom prst="rect">
            <a:avLst/>
          </a:prstGeom>
          <a:noFill/>
        </p:spPr>
      </p:pic>
      <p:pic>
        <p:nvPicPr>
          <p:cNvPr id="8" name="Picture 6" descr="chouet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7992000" y="576007"/>
            <a:ext cx="708660" cy="971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4"/>
          <p:cNvSpPr>
            <a:spLocks noChangeArrowheads="1"/>
          </p:cNvSpPr>
          <p:nvPr/>
        </p:nvSpPr>
        <p:spPr bwMode="auto">
          <a:xfrm>
            <a:off x="1443038" y="539750"/>
            <a:ext cx="6400800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lnSpc>
                <a:spcPct val="100000"/>
              </a:lnSpc>
            </a:pPr>
            <a:r>
              <a:rPr lang="ru-RU" sz="2000" b="1" dirty="0">
                <a:solidFill>
                  <a:schemeClr val="bg1"/>
                </a:solidFill>
              </a:rPr>
              <a:t>МОСКОВСКИЙ ГОСУДАРСТВЕННЫЙ ИНСТИТУТ МЕЖДУНАРОДНЫХ ОТНОШЕНИЙ</a:t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/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>Кафедра </a:t>
            </a:r>
            <a:r>
              <a:rPr lang="ru-RU" sz="2000" b="1" dirty="0" smtClean="0">
                <a:solidFill>
                  <a:schemeClr val="bg1"/>
                </a:solidFill>
              </a:rPr>
              <a:t>философии</a:t>
            </a:r>
            <a:r>
              <a:rPr lang="en-US" sz="2000" b="1" dirty="0" smtClean="0">
                <a:solidFill>
                  <a:schemeClr val="bg1"/>
                </a:solidFill>
              </a:rPr>
              <a:t> </a:t>
            </a:r>
            <a:r>
              <a:rPr lang="ru-RU" sz="2000" b="1" dirty="0" smtClean="0">
                <a:solidFill>
                  <a:schemeClr val="bg1"/>
                </a:solidFill>
              </a:rPr>
              <a:t>им. А. Ф. Шишкина</a:t>
            </a:r>
            <a:endParaRPr lang="ru-RU" sz="20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Законы логики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Закон тождества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80000" y="1368000"/>
            <a:ext cx="6984000" cy="1008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dirty="0" smtClean="0"/>
              <a:t>Если в пределах одного рассуждения понятия (термины) </a:t>
            </a:r>
            <a:br>
              <a:rPr lang="ru-RU" dirty="0" smtClean="0"/>
            </a:br>
            <a:r>
              <a:rPr lang="ru-RU" dirty="0" smtClean="0"/>
              <a:t>употреблять </a:t>
            </a:r>
            <a:r>
              <a:rPr lang="ru-RU" dirty="0" smtClean="0">
                <a:solidFill>
                  <a:srgbClr val="FF66FF"/>
                </a:solidFill>
              </a:rPr>
              <a:t>в разных смыслах</a:t>
            </a:r>
            <a:r>
              <a:rPr lang="ru-RU" dirty="0" smtClean="0"/>
              <a:t>, можно получить </a:t>
            </a:r>
            <a:br>
              <a:rPr lang="ru-RU" dirty="0" smtClean="0"/>
            </a:br>
            <a:r>
              <a:rPr lang="ru-RU" dirty="0" smtClean="0">
                <a:solidFill>
                  <a:srgbClr val="FF66FF"/>
                </a:solidFill>
              </a:rPr>
              <a:t>нелепые выводы</a:t>
            </a:r>
            <a:r>
              <a:rPr lang="ru-RU" dirty="0" smtClean="0"/>
              <a:t> вроде нижеследующих:</a:t>
            </a:r>
            <a:endParaRPr lang="ru-RU" dirty="0"/>
          </a:p>
        </p:txBody>
      </p:sp>
      <p:sp>
        <p:nvSpPr>
          <p:cNvPr id="5" name="TextBox 4"/>
          <p:cNvSpPr txBox="1"/>
          <p:nvPr/>
        </p:nvSpPr>
        <p:spPr>
          <a:xfrm>
            <a:off x="648000" y="2376000"/>
            <a:ext cx="7848000" cy="2772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>
              <a:spcAft>
                <a:spcPts val="600"/>
              </a:spcAft>
            </a:pPr>
            <a:r>
              <a:rPr lang="ru-RU" sz="1600" dirty="0" smtClean="0"/>
              <a:t>Всякий </a:t>
            </a:r>
            <a:r>
              <a:rPr lang="ru-RU" sz="1600" dirty="0" smtClean="0">
                <a:solidFill>
                  <a:srgbClr val="00FFFF"/>
                </a:solidFill>
              </a:rPr>
              <a:t>слон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FF00"/>
                </a:solidFill>
              </a:rPr>
              <a:t>имеет хобот</a:t>
            </a:r>
            <a:r>
              <a:rPr lang="ru-RU" sz="1600" dirty="0" smtClean="0"/>
              <a:t>.</a:t>
            </a:r>
          </a:p>
          <a:p>
            <a:pPr>
              <a:spcAft>
                <a:spcPts val="600"/>
              </a:spcAft>
            </a:pPr>
            <a:r>
              <a:rPr lang="ru-RU" sz="1600" dirty="0" smtClean="0">
                <a:solidFill>
                  <a:srgbClr val="00FF00"/>
                </a:solidFill>
              </a:rPr>
              <a:t>Шахматные фигуры</a:t>
            </a:r>
            <a:r>
              <a:rPr lang="ru-RU" sz="1600" dirty="0" smtClean="0"/>
              <a:t>, которые в начальном положении занимают третьи </a:t>
            </a:r>
            <a:br>
              <a:rPr lang="ru-RU" sz="1600" dirty="0" smtClean="0"/>
            </a:br>
            <a:r>
              <a:rPr lang="ru-RU" sz="1600" dirty="0" smtClean="0"/>
              <a:t>от вертикальных краёв шахматной доски клетки в крайних горизонтальных рядах и могут перемещаться только по диагоналям, </a:t>
            </a:r>
            <a:br>
              <a:rPr lang="ru-RU" sz="1600" dirty="0" smtClean="0"/>
            </a:br>
            <a:r>
              <a:rPr lang="ru-RU" sz="1600" dirty="0" smtClean="0"/>
              <a:t>но не по горизонтальным и вертикальным рядам, суть </a:t>
            </a:r>
            <a:r>
              <a:rPr lang="ru-RU" sz="1600" dirty="0" smtClean="0">
                <a:solidFill>
                  <a:srgbClr val="00FFFF"/>
                </a:solidFill>
              </a:rPr>
              <a:t>слоны</a:t>
            </a:r>
            <a:r>
              <a:rPr lang="ru-RU" sz="1600" dirty="0" smtClean="0"/>
              <a:t>.</a:t>
            </a:r>
          </a:p>
          <a:p>
            <a:pPr>
              <a:spcAft>
                <a:spcPts val="0"/>
              </a:spcAft>
            </a:pPr>
            <a:r>
              <a:rPr lang="ru-RU" sz="1600" dirty="0" smtClean="0"/>
              <a:t>Следовательно, 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шахматные фигуры</a:t>
            </a:r>
            <a:r>
              <a:rPr lang="ru-RU" sz="1600" dirty="0" smtClean="0"/>
              <a:t>, которые в начальном положении занимают третьи </a:t>
            </a:r>
            <a:br>
              <a:rPr lang="ru-RU" sz="1600" dirty="0" smtClean="0"/>
            </a:br>
            <a:r>
              <a:rPr lang="ru-RU" sz="1600" dirty="0" smtClean="0"/>
              <a:t>от вертикальных краёв шахматной доски клетки в крайних горизонтальных рядах и могут перемещаться только по диагоналям, </a:t>
            </a:r>
            <a:br>
              <a:rPr lang="ru-RU" sz="1600" dirty="0" smtClean="0"/>
            </a:br>
            <a:r>
              <a:rPr lang="ru-RU" sz="1600" dirty="0" smtClean="0"/>
              <a:t>но не по горизонтальным и вертикальным рядам, </a:t>
            </a:r>
            <a:r>
              <a:rPr lang="ru-RU" sz="1600" dirty="0" smtClean="0">
                <a:solidFill>
                  <a:srgbClr val="FFFF66"/>
                </a:solidFill>
              </a:rPr>
              <a:t>имеют хобот</a:t>
            </a:r>
            <a:r>
              <a:rPr lang="ru-RU" sz="1600" dirty="0" smtClean="0"/>
              <a:t>.</a:t>
            </a:r>
            <a:r>
              <a:rPr lang="ru-RU" sz="1600" dirty="0" smtClean="0">
                <a:solidFill>
                  <a:srgbClr val="FFFF66"/>
                </a:solidFill>
              </a:rPr>
              <a:t> </a:t>
            </a:r>
            <a:endParaRPr lang="ru-RU" sz="1600" dirty="0">
              <a:solidFill>
                <a:srgbClr val="FFFF66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36000" y="5400000"/>
            <a:ext cx="3168000" cy="122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>
              <a:spcAft>
                <a:spcPts val="300"/>
              </a:spcAft>
            </a:pPr>
            <a:r>
              <a:rPr lang="ru-RU" sz="1600" dirty="0" smtClean="0"/>
              <a:t>Все </a:t>
            </a:r>
            <a:r>
              <a:rPr lang="ru-RU" sz="1600" dirty="0" smtClean="0">
                <a:solidFill>
                  <a:srgbClr val="00FF00"/>
                </a:solidFill>
              </a:rPr>
              <a:t>люди</a:t>
            </a:r>
            <a:r>
              <a:rPr lang="ru-RU" sz="1600" dirty="0" smtClean="0"/>
              <a:t> – </a:t>
            </a:r>
            <a:r>
              <a:rPr lang="ru-RU" sz="1600" dirty="0" smtClean="0">
                <a:solidFill>
                  <a:srgbClr val="FF66FF"/>
                </a:solidFill>
              </a:rPr>
              <a:t>братья</a:t>
            </a:r>
            <a:r>
              <a:rPr lang="ru-RU" sz="1600" dirty="0" smtClean="0"/>
              <a:t>.</a:t>
            </a:r>
          </a:p>
          <a:p>
            <a:pPr>
              <a:spcAft>
                <a:spcPts val="300"/>
              </a:spcAft>
            </a:pPr>
            <a:r>
              <a:rPr lang="ru-RU" sz="1600" dirty="0" smtClean="0"/>
              <a:t>Мои </a:t>
            </a:r>
            <a:r>
              <a:rPr lang="ru-RU" sz="1600" dirty="0" smtClean="0">
                <a:solidFill>
                  <a:srgbClr val="00FFFF"/>
                </a:solidFill>
              </a:rPr>
              <a:t>сёстры</a:t>
            </a:r>
            <a:r>
              <a:rPr lang="ru-RU" sz="1600" dirty="0" smtClean="0"/>
              <a:t> – </a:t>
            </a:r>
            <a:r>
              <a:rPr lang="ru-RU" sz="1600" dirty="0" smtClean="0">
                <a:solidFill>
                  <a:srgbClr val="00FF00"/>
                </a:solidFill>
              </a:rPr>
              <a:t>люди</a:t>
            </a:r>
            <a:r>
              <a:rPr lang="ru-RU" sz="1600" dirty="0" smtClean="0"/>
              <a:t>.</a:t>
            </a:r>
          </a:p>
          <a:p>
            <a:pPr>
              <a:spcAft>
                <a:spcPts val="0"/>
              </a:spcAft>
            </a:pPr>
            <a:r>
              <a:rPr lang="ru-RU" sz="1600" dirty="0" smtClean="0"/>
              <a:t>Следовательно, </a:t>
            </a:r>
            <a:br>
              <a:rPr lang="ru-RU" sz="1600" dirty="0" smtClean="0"/>
            </a:br>
            <a:r>
              <a:rPr lang="ru-RU" sz="1600" dirty="0" smtClean="0"/>
              <a:t>мои </a:t>
            </a:r>
            <a:r>
              <a:rPr lang="ru-RU" sz="1600" dirty="0" smtClean="0">
                <a:solidFill>
                  <a:srgbClr val="00FFFF"/>
                </a:solidFill>
              </a:rPr>
              <a:t>сёстры</a:t>
            </a:r>
            <a:r>
              <a:rPr lang="ru-RU" sz="1600" dirty="0" smtClean="0"/>
              <a:t> – </a:t>
            </a:r>
            <a:r>
              <a:rPr lang="ru-RU" sz="1600" dirty="0" smtClean="0">
                <a:solidFill>
                  <a:srgbClr val="FF66FF"/>
                </a:solidFill>
              </a:rPr>
              <a:t>братья</a:t>
            </a:r>
            <a:r>
              <a:rPr lang="ru-RU" sz="1600" dirty="0" smtClean="0"/>
              <a:t>.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endParaRPr lang="ru-RU" sz="1600" dirty="0">
              <a:solidFill>
                <a:srgbClr val="FF66FF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040000" y="5400000"/>
            <a:ext cx="3168000" cy="122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>
              <a:spcAft>
                <a:spcPts val="300"/>
              </a:spcAft>
            </a:pPr>
            <a:r>
              <a:rPr lang="ru-RU" sz="1600" dirty="0" smtClean="0">
                <a:solidFill>
                  <a:srgbClr val="FF9933"/>
                </a:solidFill>
              </a:rPr>
              <a:t>Все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дети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разбежались</a:t>
            </a:r>
            <a:r>
              <a:rPr lang="ru-RU" sz="1600" dirty="0" smtClean="0"/>
              <a:t>.</a:t>
            </a:r>
          </a:p>
          <a:p>
            <a:pPr>
              <a:spcAft>
                <a:spcPts val="300"/>
              </a:spcAft>
            </a:pPr>
            <a:r>
              <a:rPr lang="ru-RU" sz="1600" dirty="0" smtClean="0">
                <a:solidFill>
                  <a:srgbClr val="00FFFF"/>
                </a:solidFill>
              </a:rPr>
              <a:t>Вася</a:t>
            </a:r>
            <a:r>
              <a:rPr lang="ru-RU" sz="1600" dirty="0" smtClean="0"/>
              <a:t> – </a:t>
            </a:r>
            <a:r>
              <a:rPr lang="ru-RU" sz="1600" dirty="0" smtClean="0">
                <a:solidFill>
                  <a:srgbClr val="00FF00"/>
                </a:solidFill>
              </a:rPr>
              <a:t>ребёнок</a:t>
            </a:r>
            <a:r>
              <a:rPr lang="ru-RU" sz="1600" dirty="0" smtClean="0"/>
              <a:t>.</a:t>
            </a:r>
          </a:p>
          <a:p>
            <a:pPr>
              <a:spcAft>
                <a:spcPts val="0"/>
              </a:spcAft>
            </a:pPr>
            <a:r>
              <a:rPr lang="ru-RU" sz="1600" dirty="0" smtClean="0"/>
              <a:t>Следовательно, 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>
                <a:solidFill>
                  <a:srgbClr val="00FFFF"/>
                </a:solidFill>
              </a:rPr>
              <a:t>Вася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разбежался</a:t>
            </a:r>
            <a:r>
              <a:rPr lang="ru-RU" sz="1600" dirty="0" smtClean="0"/>
              <a:t>.</a:t>
            </a:r>
            <a:r>
              <a:rPr lang="ru-RU" sz="1600" dirty="0" smtClean="0">
                <a:solidFill>
                  <a:srgbClr val="FFFF66"/>
                </a:solidFill>
              </a:rPr>
              <a:t> </a:t>
            </a:r>
            <a:endParaRPr lang="ru-RU" sz="1600" dirty="0">
              <a:solidFill>
                <a:srgbClr val="FFFF66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uiExpand="1" build="p" animBg="1"/>
      <p:bldP spid="6" grpId="0" uiExpand="1" build="p" animBg="1"/>
      <p:bldP spid="7" grpId="0" uiExpand="1" build="p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7200" y="144000"/>
            <a:ext cx="8949600" cy="1143000"/>
          </a:xfrm>
        </p:spPr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endParaRPr lang="ru-RU" sz="2800" b="1" dirty="0">
              <a:solidFill>
                <a:schemeClr val="accent3"/>
              </a:solidFill>
            </a:endParaRPr>
          </a:p>
        </p:txBody>
      </p:sp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4752000" y="1188000"/>
            <a:ext cx="4032000" cy="252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Отношение контрадикторности </a:t>
            </a:r>
            <a:r>
              <a:rPr lang="ru-RU" sz="2000" dirty="0" smtClean="0"/>
              <a:t>–</a:t>
            </a:r>
            <a:r>
              <a:rPr lang="ru-RU" sz="2000" dirty="0" smtClean="0">
                <a:solidFill>
                  <a:srgbClr val="FFFF00"/>
                </a:solidFill>
              </a:rPr>
              <a:t>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логическое отношение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между двумя суждениями</a:t>
            </a:r>
            <a:r>
              <a:rPr lang="ru-RU" dirty="0">
                <a:solidFill>
                  <a:schemeClr val="accent3"/>
                </a:solidFill>
              </a:rPr>
              <a:t>, </a:t>
            </a:r>
            <a:r>
              <a:rPr lang="ru-RU" dirty="0" smtClean="0">
                <a:solidFill>
                  <a:schemeClr val="accent3"/>
                </a:solidFill>
              </a:rPr>
              <a:t>заключающееся в том,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что данные суждения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не могут быть </a:t>
            </a:r>
            <a:r>
              <a:rPr lang="ru-RU" dirty="0" smtClean="0">
                <a:solidFill>
                  <a:srgbClr val="00FF00"/>
                </a:solidFill>
              </a:rPr>
              <a:t>ни оба истинными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ни оба ложными</a:t>
            </a:r>
            <a:r>
              <a:rPr lang="ru-RU" sz="1600" dirty="0"/>
              <a:t>.</a:t>
            </a:r>
          </a:p>
        </p:txBody>
      </p:sp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360000" y="1188000"/>
            <a:ext cx="4032000" cy="252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2000" dirty="0">
                <a:solidFill>
                  <a:srgbClr val="FFFF00"/>
                </a:solidFill>
                <a:cs typeface="Arial" charset="0"/>
              </a:rPr>
              <a:t>Отношение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/>
            </a:r>
            <a:br>
              <a:rPr lang="ru-RU" sz="2000" dirty="0" smtClean="0">
                <a:solidFill>
                  <a:srgbClr val="FFFF00"/>
                </a:solidFill>
                <a:cs typeface="Arial" charset="0"/>
              </a:rPr>
            </a:b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равнозначности </a:t>
            </a:r>
            <a:r>
              <a:rPr lang="ru-RU" sz="2000" dirty="0" smtClean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логическое отношение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между двумя суждениями</a:t>
            </a:r>
            <a:r>
              <a:rPr lang="ru-RU" dirty="0">
                <a:solidFill>
                  <a:schemeClr val="accent3"/>
                </a:solidFill>
              </a:rPr>
              <a:t>, </a:t>
            </a:r>
            <a:r>
              <a:rPr lang="ru-RU" dirty="0" smtClean="0">
                <a:solidFill>
                  <a:schemeClr val="accent3"/>
                </a:solidFill>
              </a:rPr>
              <a:t/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заключающееся в том,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что данные суждения</a:t>
            </a:r>
            <a:r>
              <a:rPr lang="ru-RU" dirty="0">
                <a:solidFill>
                  <a:schemeClr val="accent3"/>
                </a:solidFill>
              </a:rPr>
              <a:t> </a:t>
            </a:r>
            <a:r>
              <a:rPr lang="ru-RU" dirty="0" smtClean="0">
                <a:solidFill>
                  <a:schemeClr val="accent3"/>
                </a:solidFill>
              </a:rPr>
              <a:t/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могут </a:t>
            </a:r>
            <a:r>
              <a:rPr lang="ru-RU" dirty="0">
                <a:solidFill>
                  <a:srgbClr val="00FFFF"/>
                </a:solidFill>
              </a:rPr>
              <a:t>быть</a:t>
            </a:r>
            <a:r>
              <a:rPr lang="ru-RU" dirty="0"/>
              <a:t> </a:t>
            </a:r>
            <a:r>
              <a:rPr lang="ru-RU" dirty="0" smtClean="0">
                <a:solidFill>
                  <a:srgbClr val="00FF00"/>
                </a:solidFill>
              </a:rPr>
              <a:t>либо оба истинными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>
                <a:solidFill>
                  <a:srgbClr val="00FFFF"/>
                </a:solidFill>
              </a:rPr>
              <a:t/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FF66FF"/>
                </a:solidFill>
              </a:rPr>
              <a:t>либо оба </a:t>
            </a:r>
            <a:r>
              <a:rPr lang="ru-RU" dirty="0">
                <a:solidFill>
                  <a:srgbClr val="FF66FF"/>
                </a:solidFill>
              </a:rPr>
              <a:t>ложными</a:t>
            </a:r>
            <a:r>
              <a:rPr lang="ru-RU" sz="1600" dirty="0"/>
              <a:t>.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360000" y="4068000"/>
            <a:ext cx="4032000" cy="252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/>
          <a:lstStyle/>
          <a:p>
            <a:pPr algn="ctr">
              <a:defRPr/>
            </a:pPr>
            <a:r>
              <a:rPr lang="ru-RU" sz="2000" dirty="0">
                <a:solidFill>
                  <a:srgbClr val="FFFF00"/>
                </a:solidFill>
                <a:cs typeface="Arial" charset="0"/>
              </a:rPr>
              <a:t>Отношение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/>
            </a:r>
            <a:br>
              <a:rPr lang="ru-RU" sz="2000" dirty="0" smtClean="0">
                <a:solidFill>
                  <a:srgbClr val="FFFF00"/>
                </a:solidFill>
                <a:cs typeface="Arial" charset="0"/>
              </a:rPr>
            </a:b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контрарности</a:t>
            </a:r>
            <a:r>
              <a:rPr lang="ru-RU" sz="2000" dirty="0" smtClean="0">
                <a:cs typeface="Arial" charset="0"/>
              </a:rPr>
              <a:t> </a:t>
            </a:r>
            <a:r>
              <a:rPr lang="ru-RU" sz="2000" dirty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логическое отношение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между двумя суждениями, заключающееся в том,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что данные суждения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не </a:t>
            </a:r>
            <a:r>
              <a:rPr lang="ru-RU" dirty="0">
                <a:solidFill>
                  <a:srgbClr val="00FFFF"/>
                </a:solidFill>
              </a:rPr>
              <a:t>могут быть </a:t>
            </a:r>
            <a:r>
              <a:rPr lang="ru-RU" dirty="0" smtClean="0">
                <a:solidFill>
                  <a:srgbClr val="00FF00"/>
                </a:solidFill>
              </a:rPr>
              <a:t>оба истинными</a:t>
            </a:r>
            <a:r>
              <a:rPr lang="ru-RU" dirty="0"/>
              <a:t>,</a:t>
            </a:r>
            <a:r>
              <a:rPr lang="ru-RU" dirty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но </a:t>
            </a:r>
            <a:r>
              <a:rPr lang="ru-RU" dirty="0">
                <a:solidFill>
                  <a:srgbClr val="00FFFF"/>
                </a:solidFill>
              </a:rPr>
              <a:t>могут </a:t>
            </a:r>
            <a:r>
              <a:rPr lang="ru-RU" dirty="0" smtClean="0">
                <a:solidFill>
                  <a:srgbClr val="00FFFF"/>
                </a:solidFill>
              </a:rPr>
              <a:t>быть </a:t>
            </a:r>
            <a:r>
              <a:rPr lang="ru-RU" dirty="0" smtClean="0">
                <a:solidFill>
                  <a:srgbClr val="FF66FF"/>
                </a:solidFill>
              </a:rPr>
              <a:t>оба </a:t>
            </a:r>
            <a:r>
              <a:rPr lang="ru-RU" dirty="0">
                <a:solidFill>
                  <a:srgbClr val="FF66FF"/>
                </a:solidFill>
              </a:rPr>
              <a:t>ложными</a:t>
            </a:r>
            <a:r>
              <a:rPr lang="ru-RU" sz="1600" dirty="0"/>
              <a:t>.</a:t>
            </a: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4752000" y="4068000"/>
            <a:ext cx="4032000" cy="252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/>
          <a:lstStyle/>
          <a:p>
            <a:pPr algn="ctr">
              <a:defRPr/>
            </a:pPr>
            <a:r>
              <a:rPr lang="ru-RU" sz="2000" dirty="0">
                <a:solidFill>
                  <a:srgbClr val="FFFF00"/>
                </a:solidFill>
                <a:cs typeface="Arial" charset="0"/>
              </a:rPr>
              <a:t>Отношение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/>
            </a:r>
            <a:br>
              <a:rPr lang="ru-RU" sz="2000" dirty="0" smtClean="0">
                <a:solidFill>
                  <a:srgbClr val="FFFF00"/>
                </a:solidFill>
                <a:cs typeface="Arial" charset="0"/>
              </a:rPr>
            </a:b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субконтрарности </a:t>
            </a:r>
            <a:r>
              <a:rPr lang="ru-RU" sz="2000" dirty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логическое отношение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между двумя суждениями, заключающееся в том,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что данные суждения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не </a:t>
            </a:r>
            <a:r>
              <a:rPr lang="ru-RU" dirty="0">
                <a:solidFill>
                  <a:srgbClr val="00FFFF"/>
                </a:solidFill>
              </a:rPr>
              <a:t>могут быть </a:t>
            </a:r>
            <a:r>
              <a:rPr lang="ru-RU" dirty="0" smtClean="0">
                <a:solidFill>
                  <a:srgbClr val="FF66FF"/>
                </a:solidFill>
              </a:rPr>
              <a:t>оба ложными</a:t>
            </a:r>
            <a:r>
              <a:rPr lang="ru-RU" dirty="0"/>
              <a:t>, </a:t>
            </a:r>
            <a:r>
              <a:rPr lang="ru-RU" dirty="0" smtClean="0">
                <a:solidFill>
                  <a:srgbClr val="FF66FF"/>
                </a:solidFill>
              </a:rPr>
              <a:t/>
            </a:r>
            <a:br>
              <a:rPr lang="ru-RU" dirty="0" smtClean="0">
                <a:solidFill>
                  <a:srgbClr val="FF66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но </a:t>
            </a:r>
            <a:r>
              <a:rPr lang="ru-RU" dirty="0">
                <a:solidFill>
                  <a:srgbClr val="00FFFF"/>
                </a:solidFill>
              </a:rPr>
              <a:t>могут </a:t>
            </a:r>
            <a:r>
              <a:rPr lang="ru-RU" dirty="0" smtClean="0">
                <a:solidFill>
                  <a:srgbClr val="00FFFF"/>
                </a:solidFill>
              </a:rPr>
              <a:t>быть </a:t>
            </a:r>
            <a:r>
              <a:rPr lang="ru-RU" dirty="0" smtClean="0">
                <a:solidFill>
                  <a:srgbClr val="00FF00"/>
                </a:solidFill>
              </a:rPr>
              <a:t>оба истинными</a:t>
            </a:r>
            <a:r>
              <a:rPr lang="ru-RU" dirty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8" grpId="0" animBg="1"/>
      <p:bldP spid="6" grpId="0" animBg="1"/>
      <p:bldP spid="7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7200" y="144000"/>
            <a:ext cx="8949600" cy="1143000"/>
          </a:xfrm>
        </p:spPr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endParaRPr lang="ru-RU" sz="2800" b="1" dirty="0">
              <a:solidFill>
                <a:schemeClr val="accent3"/>
              </a:solidFill>
            </a:endParaRPr>
          </a:p>
        </p:txBody>
      </p:sp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540000" y="1980000"/>
            <a:ext cx="8064000" cy="316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/>
          <a:lstStyle/>
          <a:p>
            <a:pPr algn="ctr">
              <a:defRPr/>
            </a:pPr>
            <a:r>
              <a:rPr lang="ru-RU" sz="2000" dirty="0">
                <a:solidFill>
                  <a:srgbClr val="FFFF00"/>
                </a:solidFill>
                <a:cs typeface="Arial" charset="0"/>
              </a:rPr>
              <a:t>Отношение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подчинения </a:t>
            </a:r>
            <a:r>
              <a:rPr lang="ru-RU" sz="2000" dirty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логическое отношение между двумя суждениями</a:t>
            </a:r>
            <a:r>
              <a:rPr lang="ru-RU" dirty="0">
                <a:solidFill>
                  <a:schemeClr val="accent3"/>
                </a:solidFill>
              </a:rPr>
              <a:t>, </a:t>
            </a:r>
            <a:r>
              <a:rPr lang="ru-RU" dirty="0" smtClean="0">
                <a:solidFill>
                  <a:schemeClr val="accent3"/>
                </a:solidFill>
              </a:rPr>
              <a:t>при котором </a:t>
            </a:r>
          </a:p>
          <a:p>
            <a:pPr algn="ctr">
              <a:buFont typeface="Wingdings" pitchFamily="2" charset="2"/>
              <a:buChar char="Ø"/>
              <a:defRPr/>
            </a:pPr>
            <a:r>
              <a:rPr lang="ru-RU" dirty="0" smtClean="0"/>
              <a:t>  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(именуемого </a:t>
            </a:r>
            <a:r>
              <a:rPr lang="ru-RU" dirty="0" smtClean="0">
                <a:solidFill>
                  <a:srgbClr val="FF9966"/>
                </a:solidFill>
              </a:rPr>
              <a:t>подчиняющим</a:t>
            </a:r>
            <a:r>
              <a:rPr lang="ru-RU" dirty="0" smtClean="0"/>
              <a:t>)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следует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(именуемого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9966"/>
                </a:solidFill>
              </a:rPr>
              <a:t>подчинённым</a:t>
            </a:r>
            <a:r>
              <a:rPr lang="ru-RU" dirty="0" smtClean="0"/>
              <a:t>), </a:t>
            </a:r>
          </a:p>
          <a:p>
            <a:pPr algn="ctr">
              <a:buFont typeface="Wingdings" pitchFamily="2" charset="2"/>
              <a:buChar char="Ø"/>
              <a:defRPr/>
            </a:pPr>
            <a:r>
              <a:rPr lang="ru-RU" dirty="0" smtClean="0"/>
              <a:t>  соответственно, 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>
                <a:solidFill>
                  <a:srgbClr val="FF66FF"/>
                </a:solidFill>
              </a:rPr>
              <a:t>ложности</a:t>
            </a:r>
            <a:r>
              <a:rPr lang="ru-RU" dirty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9966"/>
                </a:solidFill>
              </a:rPr>
              <a:t>подчинённого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следует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9966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суждения,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</a:p>
          <a:p>
            <a:pPr algn="ctr">
              <a:buFont typeface="Wingdings" pitchFamily="2" charset="2"/>
              <a:buChar char="Ø"/>
              <a:defRPr/>
            </a:pPr>
            <a:r>
              <a:rPr lang="ru-RU" dirty="0" smtClean="0"/>
              <a:t>  но из</a:t>
            </a:r>
            <a:r>
              <a:rPr lang="ru-RU" dirty="0" smtClean="0">
                <a:solidFill>
                  <a:srgbClr val="FF66FF"/>
                </a:solidFill>
              </a:rPr>
              <a:t> ложности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9966"/>
                </a:solidFill>
              </a:rPr>
              <a:t>подчиняющего</a:t>
            </a:r>
            <a:r>
              <a:rPr lang="ru-RU" dirty="0" smtClean="0"/>
              <a:t> суждения</a:t>
            </a:r>
            <a:r>
              <a:rPr lang="ru-RU" dirty="0" smtClean="0">
                <a:solidFill>
                  <a:srgbClr val="FF66FF"/>
                </a:solidFill>
              </a:rPr>
              <a:t> </a:t>
            </a:r>
            <a:br>
              <a:rPr lang="ru-RU" dirty="0" smtClean="0">
                <a:solidFill>
                  <a:srgbClr val="FF66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66FF"/>
                </a:solidFill>
              </a:rPr>
              <a:t> </a:t>
            </a:r>
            <a:r>
              <a:rPr lang="ru-RU" dirty="0" smtClean="0"/>
              <a:t>ни</a:t>
            </a:r>
            <a:r>
              <a:rPr lang="ru-RU" dirty="0" smtClean="0">
                <a:solidFill>
                  <a:srgbClr val="FF66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9966"/>
                </a:solidFill>
              </a:rPr>
              <a:t>подчинённого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суждения, </a:t>
            </a:r>
          </a:p>
          <a:p>
            <a:pPr algn="ctr">
              <a:buFont typeface="Wingdings" pitchFamily="2" charset="2"/>
              <a:buChar char="Ø"/>
              <a:defRPr/>
            </a:pPr>
            <a:r>
              <a:rPr lang="ru-RU" dirty="0" smtClean="0"/>
              <a:t>  соответственно, 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9966"/>
                </a:solidFill>
              </a:rPr>
              <a:t>подчинённого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br>
              <a:rPr lang="ru-RU" dirty="0" smtClean="0"/>
            </a:b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>
                <a:solidFill>
                  <a:srgbClr val="FF66FF"/>
                </a:solidFill>
              </a:rPr>
              <a:t> </a:t>
            </a:r>
            <a:r>
              <a:rPr lang="ru-RU" dirty="0" smtClean="0"/>
              <a:t>ни</a:t>
            </a:r>
            <a:r>
              <a:rPr lang="ru-RU" dirty="0" smtClean="0">
                <a:solidFill>
                  <a:srgbClr val="FF66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66FF"/>
                </a:solidFill>
              </a:rPr>
              <a:t> </a:t>
            </a:r>
            <a:r>
              <a:rPr lang="ru-RU" dirty="0" smtClean="0"/>
              <a:t>ни</a:t>
            </a:r>
            <a:r>
              <a:rPr lang="ru-RU" dirty="0" smtClean="0">
                <a:solidFill>
                  <a:srgbClr val="FF66FF"/>
                </a:solidFill>
              </a:rPr>
              <a:t> ложность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9966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суждения.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80000" y="5400000"/>
            <a:ext cx="6984000" cy="72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dirty="0" smtClean="0"/>
              <a:t>Отношение подчинения – единственное </a:t>
            </a:r>
            <a:r>
              <a:rPr lang="ru-RU" dirty="0" smtClean="0">
                <a:solidFill>
                  <a:srgbClr val="00FFFF"/>
                </a:solidFill>
              </a:rPr>
              <a:t>несимметричное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логическое отношение между суждениями.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 animBg="1"/>
      <p:bldP spid="4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Прямоугольник 15"/>
          <p:cNvSpPr>
            <a:spLocks noChangeArrowheads="1"/>
          </p:cNvSpPr>
          <p:nvPr/>
        </p:nvSpPr>
        <p:spPr bwMode="auto">
          <a:xfrm>
            <a:off x="3312000" y="5652000"/>
            <a:ext cx="2520950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равнозначно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9" name="Прямоугольник 28"/>
          <p:cNvSpPr>
            <a:spLocks noChangeArrowheads="1"/>
          </p:cNvSpPr>
          <p:nvPr/>
        </p:nvSpPr>
        <p:spPr bwMode="auto">
          <a:xfrm>
            <a:off x="3312000" y="4392000"/>
            <a:ext cx="2520950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равнозначно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6" name="Прямоугольник 25"/>
          <p:cNvSpPr>
            <a:spLocks noChangeArrowheads="1"/>
          </p:cNvSpPr>
          <p:nvPr/>
        </p:nvSpPr>
        <p:spPr bwMode="auto">
          <a:xfrm>
            <a:off x="3312000" y="3132000"/>
            <a:ext cx="2520950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равнозначно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3" name="Прямоугольник 22"/>
          <p:cNvSpPr>
            <a:spLocks noChangeArrowheads="1"/>
          </p:cNvSpPr>
          <p:nvPr/>
        </p:nvSpPr>
        <p:spPr bwMode="auto">
          <a:xfrm>
            <a:off x="3312000" y="1872000"/>
            <a:ext cx="2520950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равнозначно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7200" y="108000"/>
            <a:ext cx="8949600" cy="936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Отношение равнозначности</a:t>
            </a:r>
            <a:endParaRPr lang="ru-RU" sz="2800" dirty="0">
              <a:solidFill>
                <a:schemeClr val="accent3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0" y="1476000"/>
            <a:ext cx="1836000" cy="489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rgbClr val="FFFF00"/>
                </a:solidFill>
              </a:rPr>
              <a:t>Равнозначные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суждения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могут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либо </a:t>
            </a: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истинными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либо </a:t>
            </a: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FF66FF"/>
                </a:solidFill>
              </a:rPr>
              <a:t>ложными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0" name="TextBox 19"/>
          <p:cNvSpPr txBox="1"/>
          <p:nvPr/>
        </p:nvSpPr>
        <p:spPr>
          <a:xfrm>
            <a:off x="7308000" y="1476000"/>
            <a:ext cx="1836000" cy="489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FF00"/>
                </a:solidFill>
              </a:rPr>
              <a:t>равнозначное</a:t>
            </a:r>
            <a:r>
              <a:rPr lang="ru-RU" sz="1600" dirty="0" smtClean="0">
                <a:solidFill>
                  <a:schemeClr val="accent3"/>
                </a:solidFill>
              </a:rPr>
              <a:t> суждение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rgbClr val="00FF00"/>
                </a:solidFill>
              </a:rPr>
              <a:t/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то и </a:t>
            </a: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chemeClr val="accent3"/>
                </a:solidFill>
              </a:rPr>
              <a:t> 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chemeClr val="accent3"/>
                </a:solidFill>
              </a:rPr>
              <a:t> то и </a:t>
            </a: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1" name="Скругленный прямоугольник 20"/>
          <p:cNvSpPr>
            <a:spLocks noChangeArrowheads="1"/>
          </p:cNvSpPr>
          <p:nvPr/>
        </p:nvSpPr>
        <p:spPr bwMode="auto">
          <a:xfrm>
            <a:off x="1836000" y="147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Слон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больше 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Моськи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2" name="Скругленный прямоугольник 21"/>
          <p:cNvSpPr>
            <a:spLocks noChangeArrowheads="1"/>
          </p:cNvSpPr>
          <p:nvPr/>
        </p:nvSpPr>
        <p:spPr bwMode="auto">
          <a:xfrm>
            <a:off x="5580000" y="147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Моська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меньше 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слона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4" name="Скругленный прямоугольник 23"/>
          <p:cNvSpPr>
            <a:spLocks noChangeArrowheads="1"/>
          </p:cNvSpPr>
          <p:nvPr/>
        </p:nvSpPr>
        <p:spPr bwMode="auto">
          <a:xfrm>
            <a:off x="1836000" y="273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Таяние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снегов –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причина 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паводка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5" name="Скругленный прямоугольник 24"/>
          <p:cNvSpPr>
            <a:spLocks noChangeArrowheads="1"/>
          </p:cNvSpPr>
          <p:nvPr/>
        </p:nvSpPr>
        <p:spPr bwMode="auto">
          <a:xfrm>
            <a:off x="5580000" y="273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Паводок –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следствие 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таяния снегов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7" name="Скругленный прямоугольник 26"/>
          <p:cNvSpPr>
            <a:spLocks noChangeArrowheads="1"/>
          </p:cNvSpPr>
          <p:nvPr/>
        </p:nvSpPr>
        <p:spPr bwMode="auto">
          <a:xfrm>
            <a:off x="1836000" y="399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Филипп –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отец 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Александра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8" name="Скругленный прямоугольник 27"/>
          <p:cNvSpPr>
            <a:spLocks noChangeArrowheads="1"/>
          </p:cNvSpPr>
          <p:nvPr/>
        </p:nvSpPr>
        <p:spPr bwMode="auto">
          <a:xfrm>
            <a:off x="5580000" y="399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Александр –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сын 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Филиппа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4" name="Скругленный прямоугольник 13"/>
          <p:cNvSpPr>
            <a:spLocks noChangeArrowheads="1"/>
          </p:cNvSpPr>
          <p:nvPr/>
        </p:nvSpPr>
        <p:spPr bwMode="auto">
          <a:xfrm>
            <a:off x="1836000" y="525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Углы </a:t>
            </a:r>
            <a:r>
              <a:rPr lang="ru-RU" dirty="0" smtClean="0">
                <a:solidFill>
                  <a:srgbClr val="FF0000"/>
                </a:solidFill>
              </a:rPr>
              <a:t>равно-стороннего треугольника </a:t>
            </a:r>
            <a:r>
              <a:rPr lang="ru-RU" dirty="0" smtClean="0">
                <a:solidFill>
                  <a:srgbClr val="0000FF"/>
                </a:solidFill>
              </a:rPr>
              <a:t>равны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5" name="Скругленный прямоугольник 14"/>
          <p:cNvSpPr>
            <a:spLocks noChangeArrowheads="1"/>
          </p:cNvSpPr>
          <p:nvPr/>
        </p:nvSpPr>
        <p:spPr bwMode="auto">
          <a:xfrm>
            <a:off x="5580000" y="525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Стороны </a:t>
            </a:r>
            <a:r>
              <a:rPr lang="ru-RU" dirty="0" smtClean="0">
                <a:solidFill>
                  <a:srgbClr val="FF0000"/>
                </a:solidFill>
              </a:rPr>
              <a:t>рав-ноугольного треугольника </a:t>
            </a:r>
            <a:r>
              <a:rPr lang="ru-RU" dirty="0" smtClean="0">
                <a:solidFill>
                  <a:srgbClr val="0000FF"/>
                </a:solidFill>
              </a:rPr>
              <a:t>равны</a:t>
            </a:r>
            <a:endParaRPr lang="ru-RU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800" decel="100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800" decel="100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9" grpId="0" animBg="1"/>
      <p:bldP spid="26" grpId="0" animBg="1"/>
      <p:bldP spid="23" grpId="0" animBg="1"/>
      <p:bldP spid="19" grpId="0"/>
      <p:bldP spid="20" grpId="0"/>
      <p:bldP spid="21" grpId="0" animBg="1"/>
      <p:bldP spid="22" grpId="0" animBg="1"/>
      <p:bldP spid="24" grpId="0" animBg="1"/>
      <p:bldP spid="25" grpId="0" animBg="1"/>
      <p:bldP spid="27" grpId="0" animBg="1"/>
      <p:bldP spid="28" grpId="0" animBg="1"/>
      <p:bldP spid="14" grpId="0" animBg="1"/>
      <p:bldP spid="15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7200" y="108000"/>
            <a:ext cx="8949600" cy="936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Логический квадрат</a:t>
            </a:r>
            <a:endParaRPr lang="ru-RU" sz="2800" dirty="0">
              <a:solidFill>
                <a:schemeClr val="accent3"/>
              </a:solidFill>
            </a:endParaRPr>
          </a:p>
        </p:txBody>
      </p:sp>
      <p:sp>
        <p:nvSpPr>
          <p:cNvPr id="7" name="Прямоугольник 6"/>
          <p:cNvSpPr>
            <a:spLocks noChangeArrowheads="1"/>
          </p:cNvSpPr>
          <p:nvPr/>
        </p:nvSpPr>
        <p:spPr bwMode="auto">
          <a:xfrm>
            <a:off x="3311525" y="1620000"/>
            <a:ext cx="2520950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контрарность</a:t>
            </a:r>
          </a:p>
        </p:txBody>
      </p:sp>
      <p:sp>
        <p:nvSpPr>
          <p:cNvPr id="8" name="Прямоугольник 7"/>
          <p:cNvSpPr>
            <a:spLocks noChangeArrowheads="1"/>
          </p:cNvSpPr>
          <p:nvPr/>
        </p:nvSpPr>
        <p:spPr bwMode="auto">
          <a:xfrm>
            <a:off x="3311525" y="5040000"/>
            <a:ext cx="2520950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субконтрарность</a:t>
            </a:r>
          </a:p>
        </p:txBody>
      </p:sp>
      <p:sp>
        <p:nvSpPr>
          <p:cNvPr id="9" name="Прямоугольник 8"/>
          <p:cNvSpPr>
            <a:spLocks noChangeArrowheads="1"/>
          </p:cNvSpPr>
          <p:nvPr/>
        </p:nvSpPr>
        <p:spPr bwMode="auto">
          <a:xfrm rot="-5400000">
            <a:off x="1602582" y="3330000"/>
            <a:ext cx="2519362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подчинение</a:t>
            </a:r>
          </a:p>
        </p:txBody>
      </p:sp>
      <p:sp>
        <p:nvSpPr>
          <p:cNvPr id="10" name="Прямоугольник 9"/>
          <p:cNvSpPr>
            <a:spLocks noChangeArrowheads="1"/>
          </p:cNvSpPr>
          <p:nvPr/>
        </p:nvSpPr>
        <p:spPr bwMode="auto">
          <a:xfrm rot="5400000">
            <a:off x="5022057" y="3330000"/>
            <a:ext cx="2519362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подчинение</a:t>
            </a:r>
          </a:p>
        </p:txBody>
      </p:sp>
      <p:sp>
        <p:nvSpPr>
          <p:cNvPr id="11" name="Прямоугольник 10"/>
          <p:cNvSpPr>
            <a:spLocks noChangeArrowheads="1"/>
          </p:cNvSpPr>
          <p:nvPr/>
        </p:nvSpPr>
        <p:spPr bwMode="auto">
          <a:xfrm rot="2700000">
            <a:off x="2592387" y="3312000"/>
            <a:ext cx="3959225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контрадикторность</a:t>
            </a:r>
          </a:p>
        </p:txBody>
      </p:sp>
      <p:sp>
        <p:nvSpPr>
          <p:cNvPr id="12" name="Прямоугольник 11"/>
          <p:cNvSpPr>
            <a:spLocks noChangeArrowheads="1"/>
          </p:cNvSpPr>
          <p:nvPr/>
        </p:nvSpPr>
        <p:spPr bwMode="auto">
          <a:xfrm rot="-2700000">
            <a:off x="2592388" y="3312000"/>
            <a:ext cx="3959225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контрадикторность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08000" y="1332000"/>
            <a:ext cx="2088000" cy="936000"/>
          </a:xfrm>
          <a:prstGeom prst="rect">
            <a:avLst/>
          </a:prstGeom>
          <a:noFill/>
        </p:spPr>
        <p:txBody>
          <a:bodyPr wrap="none" anchor="ctr" anchorCtr="1">
            <a:noAutofit/>
          </a:bodyPr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Обще-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dirty="0">
                <a:solidFill>
                  <a:schemeClr val="accent3"/>
                </a:solidFill>
              </a:rPr>
              <a:t/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6948000" y="1332000"/>
            <a:ext cx="2088000" cy="936000"/>
          </a:xfrm>
          <a:prstGeom prst="rect">
            <a:avLst/>
          </a:prstGeom>
          <a:noFill/>
        </p:spPr>
        <p:txBody>
          <a:bodyPr wrap="none" anchor="ctr" anchorCtr="1">
            <a:noAutofit/>
          </a:bodyPr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Обще-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dirty="0">
                <a:solidFill>
                  <a:schemeClr val="accent3"/>
                </a:solidFill>
              </a:rPr>
              <a:t/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08000" y="4716000"/>
            <a:ext cx="2088000" cy="936000"/>
          </a:xfrm>
          <a:prstGeom prst="rect">
            <a:avLst/>
          </a:prstGeom>
          <a:noFill/>
        </p:spPr>
        <p:txBody>
          <a:bodyPr wrap="none" anchor="ctr" anchorCtr="1">
            <a:noAutofit/>
          </a:bodyPr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Частно-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dirty="0">
                <a:solidFill>
                  <a:schemeClr val="accent3"/>
                </a:solidFill>
              </a:rPr>
              <a:t/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948000" y="4716000"/>
            <a:ext cx="2088000" cy="936000"/>
          </a:xfrm>
          <a:prstGeom prst="rect">
            <a:avLst/>
          </a:prstGeom>
          <a:noFill/>
        </p:spPr>
        <p:txBody>
          <a:bodyPr wrap="none" anchor="ctr" anchorCtr="1">
            <a:noAutofit/>
          </a:bodyPr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Частно-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dirty="0">
                <a:solidFill>
                  <a:schemeClr val="accent3"/>
                </a:solidFill>
              </a:rPr>
              <a:t/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9" name="TextBox 18"/>
          <p:cNvSpPr txBox="1"/>
          <p:nvPr/>
        </p:nvSpPr>
        <p:spPr>
          <a:xfrm rot="16200000">
            <a:off x="756000" y="3276000"/>
            <a:ext cx="1295400" cy="431800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txBody>
          <a:bodyPr wrap="none" anchor="ctr" anchorCtr="1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>
                <a:solidFill>
                  <a:schemeClr val="accent3"/>
                </a:solidFill>
              </a:rPr>
              <a:t>FF</a:t>
            </a:r>
            <a:r>
              <a:rPr lang="en-US" dirty="0">
                <a:solidFill>
                  <a:srgbClr val="00FFFF"/>
                </a:solidFill>
              </a:rPr>
              <a:t>I</a:t>
            </a:r>
            <a:r>
              <a:rPr lang="en-US" dirty="0">
                <a:solidFill>
                  <a:schemeClr val="accent3"/>
                </a:solidFill>
              </a:rPr>
              <a:t>RMO</a:t>
            </a:r>
            <a:endParaRPr lang="ru-RU" dirty="0">
              <a:solidFill>
                <a:schemeClr val="accent3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 rot="5400000">
            <a:off x="7092000" y="3276000"/>
            <a:ext cx="1295400" cy="431800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txBody>
          <a:bodyPr wrap="none" anchor="ctr" anchorCtr="1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schemeClr val="accent3"/>
                </a:solidFill>
              </a:rPr>
              <a:t>N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>
                <a:solidFill>
                  <a:schemeClr val="accent3"/>
                </a:solidFill>
              </a:rPr>
              <a:t>G</a:t>
            </a:r>
            <a:r>
              <a:rPr lang="en-US" dirty="0">
                <a:solidFill>
                  <a:srgbClr val="00FFFF"/>
                </a:solidFill>
              </a:rPr>
              <a:t>O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3" name="Скругленный прямоугольник 2"/>
          <p:cNvSpPr>
            <a:spLocks noChangeArrowheads="1"/>
          </p:cNvSpPr>
          <p:nvPr/>
        </p:nvSpPr>
        <p:spPr bwMode="auto">
          <a:xfrm>
            <a:off x="2411413" y="1332000"/>
            <a:ext cx="900112" cy="900113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A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" name="Скругленный прямоугольник 3"/>
          <p:cNvSpPr>
            <a:spLocks noChangeArrowheads="1"/>
          </p:cNvSpPr>
          <p:nvPr/>
        </p:nvSpPr>
        <p:spPr bwMode="auto">
          <a:xfrm>
            <a:off x="5832475" y="1332000"/>
            <a:ext cx="900113" cy="900113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E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5832475" y="4752000"/>
            <a:ext cx="900113" cy="900113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O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5" name="Скругленный прямоугольник 4"/>
          <p:cNvSpPr>
            <a:spLocks noChangeArrowheads="1"/>
          </p:cNvSpPr>
          <p:nvPr/>
        </p:nvSpPr>
        <p:spPr bwMode="auto">
          <a:xfrm>
            <a:off x="2411413" y="4752000"/>
            <a:ext cx="900112" cy="900113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I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32000" y="5868000"/>
            <a:ext cx="8280000" cy="90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chemeClr val="accent3"/>
                </a:solidFill>
              </a:rPr>
              <a:t>Логический квадрат иллюстрирует логические отношения между суждениями </a:t>
            </a:r>
            <a:r>
              <a:rPr lang="ru-RU" sz="1600" dirty="0" smtClean="0">
                <a:solidFill>
                  <a:srgbClr val="00FFFF"/>
                </a:solidFill>
              </a:rPr>
              <a:t>«с одинаковой материей»</a:t>
            </a:r>
            <a:r>
              <a:rPr lang="ru-RU" sz="1600" dirty="0" smtClean="0">
                <a:solidFill>
                  <a:schemeClr val="accent3"/>
                </a:solidFill>
              </a:rPr>
              <a:t> (т. е. с одинаковыми субъектами и одинаковыми предикатами), </a:t>
            </a:r>
            <a:r>
              <a:rPr lang="ru-RU" sz="1600" dirty="0" smtClean="0">
                <a:solidFill>
                  <a:srgbClr val="00FF00"/>
                </a:solidFill>
              </a:rPr>
              <a:t>различающимися лишь по качеству и/или количеству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800" decel="10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5" grpId="0"/>
      <p:bldP spid="16" grpId="0"/>
      <p:bldP spid="17" grpId="0"/>
      <p:bldP spid="18" grpId="0"/>
      <p:bldP spid="19" grpId="0" animBg="1"/>
      <p:bldP spid="20" grpId="0" animBg="1"/>
      <p:bldP spid="3" grpId="0" animBg="1"/>
      <p:bldP spid="4" grpId="0" animBg="1"/>
      <p:bldP spid="6" grpId="0" animBg="1"/>
      <p:bldP spid="5" grpId="0" animBg="1"/>
      <p:bldP spid="21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7200" y="108000"/>
            <a:ext cx="8949600" cy="936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Отношение контрадикторности</a:t>
            </a:r>
            <a:endParaRPr lang="ru-RU" sz="2800" dirty="0">
              <a:solidFill>
                <a:schemeClr val="accent3"/>
              </a:solidFill>
            </a:endParaRPr>
          </a:p>
        </p:txBody>
      </p:sp>
      <p:sp>
        <p:nvSpPr>
          <p:cNvPr id="11" name="Прямоугольник 10"/>
          <p:cNvSpPr>
            <a:spLocks noChangeArrowheads="1"/>
          </p:cNvSpPr>
          <p:nvPr/>
        </p:nvSpPr>
        <p:spPr bwMode="auto">
          <a:xfrm rot="2700000">
            <a:off x="2592387" y="3779838"/>
            <a:ext cx="3959225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контрадикторность</a:t>
            </a:r>
          </a:p>
        </p:txBody>
      </p:sp>
      <p:sp>
        <p:nvSpPr>
          <p:cNvPr id="12" name="Прямоугольник 11"/>
          <p:cNvSpPr>
            <a:spLocks noChangeArrowheads="1"/>
          </p:cNvSpPr>
          <p:nvPr/>
        </p:nvSpPr>
        <p:spPr bwMode="auto">
          <a:xfrm rot="-2700000">
            <a:off x="2592388" y="3816350"/>
            <a:ext cx="3959225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контрадикторность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0" y="1152525"/>
            <a:ext cx="2196000" cy="864000"/>
          </a:xfrm>
          <a:prstGeom prst="rect">
            <a:avLst/>
          </a:prstGeom>
          <a:noFill/>
        </p:spPr>
        <p:txBody>
          <a:bodyPr wrap="none" anchor="ctr" anchorCtr="1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6948000" y="1152524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0" y="5904000"/>
            <a:ext cx="2160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948000" y="5904000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3" name="Скругленный прямоугольник 2"/>
          <p:cNvSpPr>
            <a:spLocks noChangeArrowheads="1"/>
          </p:cNvSpPr>
          <p:nvPr/>
        </p:nvSpPr>
        <p:spPr bwMode="auto">
          <a:xfrm>
            <a:off x="219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Всякое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4" name="Скругленный прямоугольник 3"/>
          <p:cNvSpPr>
            <a:spLocks noChangeArrowheads="1"/>
          </p:cNvSpPr>
          <p:nvPr/>
        </p:nvSpPr>
        <p:spPr bwMode="auto">
          <a:xfrm>
            <a:off x="561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Ни одно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561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5" name="Скругленный прямоугольник 4"/>
          <p:cNvSpPr>
            <a:spLocks noChangeArrowheads="1"/>
          </p:cNvSpPr>
          <p:nvPr/>
        </p:nvSpPr>
        <p:spPr bwMode="auto">
          <a:xfrm>
            <a:off x="219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0" y="2736000"/>
            <a:ext cx="2196000" cy="252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суждения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не могут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ни </a:t>
            </a: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истинными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ни </a:t>
            </a: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ложными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rgbClr val="FF66FF"/>
                </a:solidFill>
              </a:rPr>
              <a:t/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т. е. одно из них обязательно истинно, а другое обязательно ложно.</a:t>
            </a:r>
            <a:endParaRPr lang="ru-RU" sz="1600" dirty="0"/>
          </a:p>
        </p:txBody>
      </p:sp>
      <p:sp>
        <p:nvSpPr>
          <p:cNvPr id="22" name="TextBox 21"/>
          <p:cNvSpPr txBox="1"/>
          <p:nvPr/>
        </p:nvSpPr>
        <p:spPr>
          <a:xfrm>
            <a:off x="6948032" y="2916000"/>
            <a:ext cx="2196000" cy="2124000"/>
          </a:xfrm>
          <a:prstGeom prst="rect">
            <a:avLst/>
          </a:prstGeom>
          <a:noFill/>
        </p:spPr>
        <p:txBody>
          <a:bodyPr wrap="square" lIns="72000" rIns="72000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из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контрадикторных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суждений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и наоборот: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5" grpId="0"/>
      <p:bldP spid="16" grpId="0"/>
      <p:bldP spid="17" grpId="0"/>
      <p:bldP spid="18" grpId="0"/>
      <p:bldP spid="3" grpId="0" animBg="1"/>
      <p:bldP spid="4" grpId="0" animBg="1"/>
      <p:bldP spid="6" grpId="0" animBg="1"/>
      <p:bldP spid="5" grpId="0" animBg="1"/>
      <p:bldP spid="21" grpId="0"/>
      <p:bldP spid="22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7200" y="108000"/>
            <a:ext cx="8949600" cy="936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Отношение контрарности</a:t>
            </a:r>
            <a:endParaRPr lang="ru-RU" sz="2800" dirty="0">
              <a:solidFill>
                <a:schemeClr val="accent3"/>
              </a:solidFill>
            </a:endParaRPr>
          </a:p>
        </p:txBody>
      </p:sp>
      <p:sp>
        <p:nvSpPr>
          <p:cNvPr id="7" name="Прямоугольник 6"/>
          <p:cNvSpPr>
            <a:spLocks noChangeArrowheads="1"/>
          </p:cNvSpPr>
          <p:nvPr/>
        </p:nvSpPr>
        <p:spPr bwMode="auto">
          <a:xfrm>
            <a:off x="3311525" y="2087563"/>
            <a:ext cx="2520950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контрарность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0" y="1152525"/>
            <a:ext cx="2196000" cy="864000"/>
          </a:xfrm>
          <a:prstGeom prst="rect">
            <a:avLst/>
          </a:prstGeom>
          <a:noFill/>
        </p:spPr>
        <p:txBody>
          <a:bodyPr wrap="none" anchor="ctr" anchorCtr="1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6948000" y="1152524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0" y="5904000"/>
            <a:ext cx="2160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948000" y="5904000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3" name="Скругленный прямоугольник 2"/>
          <p:cNvSpPr>
            <a:spLocks noChangeArrowheads="1"/>
          </p:cNvSpPr>
          <p:nvPr/>
        </p:nvSpPr>
        <p:spPr bwMode="auto">
          <a:xfrm>
            <a:off x="219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Всякое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4" name="Скругленный прямоугольник 3"/>
          <p:cNvSpPr>
            <a:spLocks noChangeArrowheads="1"/>
          </p:cNvSpPr>
          <p:nvPr/>
        </p:nvSpPr>
        <p:spPr bwMode="auto">
          <a:xfrm>
            <a:off x="561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Ни одно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561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5" name="Скругленный прямоугольник 4"/>
          <p:cNvSpPr>
            <a:spLocks noChangeArrowheads="1"/>
          </p:cNvSpPr>
          <p:nvPr/>
        </p:nvSpPr>
        <p:spPr bwMode="auto">
          <a:xfrm>
            <a:off x="219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0" y="2916000"/>
            <a:ext cx="2196000" cy="212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rgbClr val="FFFF00"/>
                </a:solidFill>
              </a:rPr>
              <a:t>Контрарные</a:t>
            </a:r>
            <a:r>
              <a:rPr lang="ru-RU" sz="1600" dirty="0" smtClean="0">
                <a:solidFill>
                  <a:schemeClr val="accent3"/>
                </a:solidFill>
              </a:rPr>
              <a:t> суждения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не могут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истинными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но могут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ложными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0" name="TextBox 19"/>
          <p:cNvSpPr txBox="1"/>
          <p:nvPr/>
        </p:nvSpPr>
        <p:spPr>
          <a:xfrm>
            <a:off x="6948032" y="2916000"/>
            <a:ext cx="2196000" cy="212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из </a:t>
            </a:r>
            <a:r>
              <a:rPr lang="ru-RU" sz="1600" dirty="0" smtClean="0">
                <a:solidFill>
                  <a:srgbClr val="FFFF00"/>
                </a:solidFill>
              </a:rPr>
              <a:t>контрарных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суждений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chemeClr val="accent3"/>
                </a:solidFill>
              </a:rPr>
              <a:t> но 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может быть как </a:t>
            </a:r>
            <a:r>
              <a:rPr lang="ru-RU" sz="1600" dirty="0" smtClean="0">
                <a:solidFill>
                  <a:srgbClr val="00FF00"/>
                </a:solidFill>
              </a:rPr>
              <a:t>истинным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rgbClr val="00FF00"/>
                </a:solidFill>
              </a:rPr>
              <a:t/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так и </a:t>
            </a:r>
            <a:r>
              <a:rPr lang="ru-RU" sz="1600" dirty="0" smtClean="0">
                <a:solidFill>
                  <a:srgbClr val="FF66FF"/>
                </a:solidFill>
              </a:rPr>
              <a:t>ложным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9" grpId="0"/>
      <p:bldP spid="20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7200" y="108000"/>
            <a:ext cx="8949600" cy="936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Отношение субконтрарности</a:t>
            </a:r>
            <a:endParaRPr lang="ru-RU" sz="2800" dirty="0">
              <a:solidFill>
                <a:schemeClr val="accent3"/>
              </a:solidFill>
            </a:endParaRPr>
          </a:p>
        </p:txBody>
      </p:sp>
      <p:sp>
        <p:nvSpPr>
          <p:cNvPr id="8" name="Прямоугольник 7"/>
          <p:cNvSpPr>
            <a:spLocks noChangeArrowheads="1"/>
          </p:cNvSpPr>
          <p:nvPr/>
        </p:nvSpPr>
        <p:spPr bwMode="auto">
          <a:xfrm>
            <a:off x="3311525" y="5508625"/>
            <a:ext cx="2520950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субконтрарность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0" y="1152525"/>
            <a:ext cx="2196000" cy="864000"/>
          </a:xfrm>
          <a:prstGeom prst="rect">
            <a:avLst/>
          </a:prstGeom>
          <a:noFill/>
        </p:spPr>
        <p:txBody>
          <a:bodyPr wrap="none" anchor="ctr" anchorCtr="1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6948000" y="1152524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0" y="5904000"/>
            <a:ext cx="2160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948000" y="5904000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3" name="Скругленный прямоугольник 2"/>
          <p:cNvSpPr>
            <a:spLocks noChangeArrowheads="1"/>
          </p:cNvSpPr>
          <p:nvPr/>
        </p:nvSpPr>
        <p:spPr bwMode="auto">
          <a:xfrm>
            <a:off x="219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Всякое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4" name="Скругленный прямоугольник 3"/>
          <p:cNvSpPr>
            <a:spLocks noChangeArrowheads="1"/>
          </p:cNvSpPr>
          <p:nvPr/>
        </p:nvSpPr>
        <p:spPr bwMode="auto">
          <a:xfrm>
            <a:off x="561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Ни одно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561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5" name="Скругленный прямоугольник 4"/>
          <p:cNvSpPr>
            <a:spLocks noChangeArrowheads="1"/>
          </p:cNvSpPr>
          <p:nvPr/>
        </p:nvSpPr>
        <p:spPr bwMode="auto">
          <a:xfrm>
            <a:off x="219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0" y="2916000"/>
            <a:ext cx="2196000" cy="212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rgbClr val="FFFF00"/>
                </a:solidFill>
              </a:rPr>
              <a:t>Субконтрарные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суждения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не могут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ложными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rgbClr val="FF66FF"/>
                </a:solidFill>
              </a:rPr>
              <a:t/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но могут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истинными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0" name="TextBox 19"/>
          <p:cNvSpPr txBox="1"/>
          <p:nvPr/>
        </p:nvSpPr>
        <p:spPr>
          <a:xfrm>
            <a:off x="6948032" y="2916000"/>
            <a:ext cx="2196000" cy="212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из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субконтрарных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суждений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rgbClr val="FF66FF"/>
                </a:solidFill>
              </a:rPr>
              <a:t/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chemeClr val="accent3"/>
                </a:solidFill>
              </a:rPr>
              <a:t>но 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может быть как </a:t>
            </a:r>
            <a:r>
              <a:rPr lang="ru-RU" sz="1600" dirty="0" smtClean="0">
                <a:solidFill>
                  <a:srgbClr val="00FF00"/>
                </a:solidFill>
              </a:rPr>
              <a:t>истинным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rgbClr val="00FF00"/>
                </a:solidFill>
              </a:rPr>
              <a:t/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так и </a:t>
            </a:r>
            <a:r>
              <a:rPr lang="ru-RU" sz="1600" dirty="0" smtClean="0">
                <a:solidFill>
                  <a:srgbClr val="FF66FF"/>
                </a:solidFill>
              </a:rPr>
              <a:t>ложным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9" grpId="0"/>
      <p:bldP spid="20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7200" y="108000"/>
            <a:ext cx="8949600" cy="936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Отношение подчинения</a:t>
            </a:r>
            <a:endParaRPr lang="ru-RU" sz="2800" dirty="0">
              <a:solidFill>
                <a:schemeClr val="accent3"/>
              </a:solidFill>
            </a:endParaRPr>
          </a:p>
        </p:txBody>
      </p:sp>
      <p:sp>
        <p:nvSpPr>
          <p:cNvPr id="9" name="Прямоугольник 8"/>
          <p:cNvSpPr>
            <a:spLocks noChangeArrowheads="1"/>
          </p:cNvSpPr>
          <p:nvPr/>
        </p:nvSpPr>
        <p:spPr bwMode="auto">
          <a:xfrm rot="-5400000">
            <a:off x="1602582" y="3798094"/>
            <a:ext cx="2519362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подчинение</a:t>
            </a:r>
          </a:p>
        </p:txBody>
      </p:sp>
      <p:sp>
        <p:nvSpPr>
          <p:cNvPr id="10" name="Прямоугольник 9"/>
          <p:cNvSpPr>
            <a:spLocks noChangeArrowheads="1"/>
          </p:cNvSpPr>
          <p:nvPr/>
        </p:nvSpPr>
        <p:spPr bwMode="auto">
          <a:xfrm rot="5400000">
            <a:off x="5022057" y="3798094"/>
            <a:ext cx="2519362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подчинение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0" y="1152525"/>
            <a:ext cx="2196000" cy="864000"/>
          </a:xfrm>
          <a:prstGeom prst="rect">
            <a:avLst/>
          </a:prstGeom>
          <a:noFill/>
        </p:spPr>
        <p:txBody>
          <a:bodyPr wrap="none" anchor="ctr" anchorCtr="1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6948000" y="1152524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0" y="5904000"/>
            <a:ext cx="2160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948000" y="5904000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3" name="Скругленный прямоугольник 2"/>
          <p:cNvSpPr>
            <a:spLocks noChangeArrowheads="1"/>
          </p:cNvSpPr>
          <p:nvPr/>
        </p:nvSpPr>
        <p:spPr bwMode="auto">
          <a:xfrm>
            <a:off x="219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Всякое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4" name="Скругленный прямоугольник 3"/>
          <p:cNvSpPr>
            <a:spLocks noChangeArrowheads="1"/>
          </p:cNvSpPr>
          <p:nvPr/>
        </p:nvSpPr>
        <p:spPr bwMode="auto">
          <a:xfrm>
            <a:off x="561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Ни одно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561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5" name="Скругленный прямоугольник 4"/>
          <p:cNvSpPr>
            <a:spLocks noChangeArrowheads="1"/>
          </p:cNvSpPr>
          <p:nvPr/>
        </p:nvSpPr>
        <p:spPr bwMode="auto">
          <a:xfrm>
            <a:off x="219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0" y="2556000"/>
            <a:ext cx="2196000" cy="284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подчиняющее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суждение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подчинённое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также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chemeClr val="accent3"/>
                </a:solidFill>
              </a:rPr>
              <a:t> но если </a:t>
            </a:r>
            <a:r>
              <a:rPr lang="ru-RU" sz="1600" dirty="0" smtClean="0">
                <a:solidFill>
                  <a:srgbClr val="FFFF00"/>
                </a:solidFill>
              </a:rPr>
              <a:t>подчиняющее</a:t>
            </a:r>
            <a:r>
              <a:rPr lang="ru-RU" sz="1600" dirty="0" smtClean="0">
                <a:solidFill>
                  <a:schemeClr val="accent3"/>
                </a:solidFill>
              </a:rPr>
              <a:t> суждение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r>
              <a:rPr lang="ru-RU" sz="1600" dirty="0" smtClean="0">
                <a:solidFill>
                  <a:srgbClr val="FFFF00"/>
                </a:solidFill>
              </a:rPr>
              <a:t>подчинённое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может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как </a:t>
            </a:r>
            <a:r>
              <a:rPr lang="ru-RU" sz="1600" dirty="0" smtClean="0">
                <a:solidFill>
                  <a:srgbClr val="00FF00"/>
                </a:solidFill>
              </a:rPr>
              <a:t>истинным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rgbClr val="00FF00"/>
                </a:solidFill>
              </a:rPr>
              <a:t/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так и </a:t>
            </a:r>
            <a:r>
              <a:rPr lang="ru-RU" sz="1600" dirty="0" smtClean="0">
                <a:solidFill>
                  <a:srgbClr val="FF66FF"/>
                </a:solidFill>
              </a:rPr>
              <a:t>ложным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0" name="TextBox 19"/>
          <p:cNvSpPr txBox="1"/>
          <p:nvPr/>
        </p:nvSpPr>
        <p:spPr>
          <a:xfrm>
            <a:off x="6948032" y="2556000"/>
            <a:ext cx="2196000" cy="284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подчинённое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суждение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подчиняющее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также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chemeClr val="accent3"/>
                </a:solidFill>
              </a:rPr>
              <a:t>но если </a:t>
            </a:r>
            <a:r>
              <a:rPr lang="ru-RU" sz="1600" dirty="0" smtClean="0">
                <a:solidFill>
                  <a:srgbClr val="FFFF00"/>
                </a:solidFill>
              </a:rPr>
              <a:t>подчинённое</a:t>
            </a:r>
            <a:r>
              <a:rPr lang="ru-RU" sz="1600" dirty="0" smtClean="0">
                <a:solidFill>
                  <a:schemeClr val="accent3"/>
                </a:solidFill>
              </a:rPr>
              <a:t> суждение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FFFF00"/>
                </a:solidFill>
              </a:rPr>
              <a:t>подчиняющее</a:t>
            </a:r>
            <a:r>
              <a:rPr lang="ru-RU" sz="1600" dirty="0" smtClean="0">
                <a:solidFill>
                  <a:schemeClr val="accent3"/>
                </a:solidFill>
              </a:rPr>
              <a:t> может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как </a:t>
            </a:r>
            <a:r>
              <a:rPr lang="ru-RU" sz="1600" dirty="0" smtClean="0">
                <a:solidFill>
                  <a:srgbClr val="00FF00"/>
                </a:solidFill>
              </a:rPr>
              <a:t>истинным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rgbClr val="00FF00"/>
                </a:solidFill>
              </a:rPr>
              <a:t/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так и </a:t>
            </a:r>
            <a:r>
              <a:rPr lang="ru-RU" sz="1600" dirty="0" smtClean="0">
                <a:solidFill>
                  <a:srgbClr val="FF66FF"/>
                </a:solidFill>
              </a:rPr>
              <a:t>ложным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9" grpId="0"/>
      <p:bldP spid="20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80000" y="828000"/>
            <a:ext cx="8784000" cy="58680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Не следует думать, что в логических отношениях </a:t>
            </a:r>
            <a:r>
              <a:rPr lang="ru-RU" sz="1800" b="1" dirty="0" smtClean="0">
                <a:solidFill>
                  <a:srgbClr val="FFFF00"/>
                </a:solidFill>
              </a:rPr>
              <a:t>подчинения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r>
              <a:rPr lang="ru-RU" sz="1800" b="1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FFFF00"/>
                </a:solidFill>
              </a:rPr>
              <a:t> контрарности</a:t>
            </a:r>
            <a:r>
              <a:rPr lang="ru-RU" sz="1800" b="1" dirty="0" smtClean="0">
                <a:solidFill>
                  <a:schemeClr val="accent3"/>
                </a:solidFill>
              </a:rPr>
              <a:t> и </a:t>
            </a:r>
            <a:r>
              <a:rPr lang="ru-RU" sz="1800" b="1" dirty="0" smtClean="0">
                <a:solidFill>
                  <a:srgbClr val="FFFF00"/>
                </a:solidFill>
              </a:rPr>
              <a:t>субконтрарности</a:t>
            </a:r>
            <a:r>
              <a:rPr lang="ru-RU" sz="1800" b="1" dirty="0" smtClean="0">
                <a:solidFill>
                  <a:schemeClr val="accent3"/>
                </a:solidFill>
              </a:rPr>
              <a:t> могут находиться только суждения </a:t>
            </a:r>
            <a:r>
              <a:rPr lang="ru-RU" sz="1800" b="1" dirty="0" smtClean="0">
                <a:solidFill>
                  <a:srgbClr val="00FFFF"/>
                </a:solidFill>
              </a:rPr>
              <a:t>«с одинаковой материей»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00FFFF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различающиеся лишь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по качеству и/или количеству, а в отношении </a:t>
            </a:r>
            <a:r>
              <a:rPr lang="ru-RU" sz="1800" b="1" dirty="0" smtClean="0">
                <a:solidFill>
                  <a:srgbClr val="FFFF00"/>
                </a:solidFill>
              </a:rPr>
              <a:t>равнозначности</a:t>
            </a:r>
            <a:r>
              <a:rPr lang="ru-RU" sz="1800" b="1" dirty="0" smtClean="0">
                <a:solidFill>
                  <a:schemeClr val="accent3"/>
                </a:solidFill>
              </a:rPr>
              <a:t> – только суждения с </a:t>
            </a:r>
            <a:r>
              <a:rPr lang="ru-RU" sz="1800" b="1" dirty="0" smtClean="0">
                <a:solidFill>
                  <a:srgbClr val="00FFFF"/>
                </a:solidFill>
              </a:rPr>
              <a:t>равнозначащими</a:t>
            </a:r>
            <a:r>
              <a:rPr lang="ru-RU" sz="1800" b="1" dirty="0" smtClean="0">
                <a:solidFill>
                  <a:schemeClr val="accent3"/>
                </a:solidFill>
              </a:rPr>
              <a:t> или </a:t>
            </a:r>
            <a:r>
              <a:rPr lang="ru-RU" sz="1800" b="1" dirty="0" smtClean="0">
                <a:solidFill>
                  <a:srgbClr val="00FFFF"/>
                </a:solidFill>
              </a:rPr>
              <a:t>соотносительными</a:t>
            </a:r>
            <a:r>
              <a:rPr lang="ru-RU" sz="1800" b="1" dirty="0" smtClean="0">
                <a:solidFill>
                  <a:schemeClr val="accent3"/>
                </a:solidFill>
              </a:rPr>
              <a:t> терминами.</a:t>
            </a:r>
          </a:p>
          <a:p>
            <a:pPr marL="342900" lvl="1" indent="-342900">
              <a:lnSpc>
                <a:spcPct val="90000"/>
              </a:lnSpc>
              <a:buFont typeface="Wingdings" pitchFamily="2" charset="2"/>
              <a:buChar char="q"/>
            </a:pPr>
            <a:r>
              <a:rPr lang="ru-RU" sz="1800" b="1" dirty="0" smtClean="0">
                <a:solidFill>
                  <a:schemeClr val="accent3"/>
                </a:solidFill>
              </a:rPr>
              <a:t>В отношении </a:t>
            </a:r>
            <a:r>
              <a:rPr lang="ru-RU" sz="1800" b="1" dirty="0" smtClean="0">
                <a:solidFill>
                  <a:srgbClr val="FFFF00"/>
                </a:solidFill>
              </a:rPr>
              <a:t>равнозначности</a:t>
            </a:r>
            <a:r>
              <a:rPr lang="ru-RU" sz="1800" b="1" dirty="0" smtClean="0">
                <a:solidFill>
                  <a:schemeClr val="accent3"/>
                </a:solidFill>
              </a:rPr>
              <a:t> будут находиться, например, </a:t>
            </a:r>
            <a:r>
              <a:rPr lang="ru-RU" sz="1800" b="1" dirty="0" smtClean="0">
                <a:solidFill>
                  <a:srgbClr val="00FF00"/>
                </a:solidFill>
              </a:rPr>
              <a:t>одинаковые по качеству и количеству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 с </a:t>
            </a:r>
            <a:r>
              <a:rPr lang="ru-RU" sz="1800" b="1" dirty="0" smtClean="0">
                <a:solidFill>
                  <a:srgbClr val="00FFFF"/>
                </a:solidFill>
              </a:rPr>
              <a:t>равнозначащими субъектами</a:t>
            </a:r>
            <a:r>
              <a:rPr lang="ru-RU" sz="1800" b="1" dirty="0" smtClean="0">
                <a:solidFill>
                  <a:schemeClr val="accent3"/>
                </a:solidFill>
              </a:rPr>
              <a:t> и одинаковыми предикатами.</a:t>
            </a:r>
          </a:p>
          <a:p>
            <a:pPr>
              <a:lnSpc>
                <a:spcPct val="90000"/>
              </a:lnSpc>
              <a:buFont typeface="Wingdings" pitchFamily="2" charset="2"/>
              <a:buChar char="q"/>
            </a:pPr>
            <a:r>
              <a:rPr lang="ru-RU" sz="1800" b="1" dirty="0" smtClean="0">
                <a:solidFill>
                  <a:schemeClr val="accent3"/>
                </a:solidFill>
              </a:rPr>
              <a:t>В отношении </a:t>
            </a:r>
            <a:r>
              <a:rPr lang="ru-RU" sz="1800" b="1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sz="1800" b="1" dirty="0" smtClean="0">
                <a:solidFill>
                  <a:schemeClr val="accent3"/>
                </a:solidFill>
              </a:rPr>
              <a:t> будут находиться </a:t>
            </a:r>
            <a:r>
              <a:rPr lang="ru-RU" sz="1800" b="1" dirty="0" smtClean="0">
                <a:solidFill>
                  <a:srgbClr val="00FF00"/>
                </a:solidFill>
              </a:rPr>
              <a:t>одинаковые </a:t>
            </a:r>
            <a:br>
              <a:rPr lang="ru-RU" sz="1800" b="1" dirty="0" smtClean="0">
                <a:solidFill>
                  <a:srgbClr val="00FF00"/>
                </a:solidFill>
              </a:rPr>
            </a:br>
            <a:r>
              <a:rPr lang="ru-RU" sz="1800" b="1" dirty="0" smtClean="0">
                <a:solidFill>
                  <a:srgbClr val="00FF00"/>
                </a:solidFill>
              </a:rPr>
              <a:t>по качеству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chemeClr val="accent3"/>
                </a:solidFill>
              </a:rPr>
              <a:t> но </a:t>
            </a:r>
            <a:r>
              <a:rPr lang="ru-RU" sz="1800" b="1" dirty="0" smtClean="0">
                <a:solidFill>
                  <a:srgbClr val="00FF00"/>
                </a:solidFill>
              </a:rPr>
              <a:t>различные по количеству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с одинаковыми субъектами и </a:t>
            </a:r>
            <a:r>
              <a:rPr lang="ru-RU" sz="1800" b="1" dirty="0" smtClean="0">
                <a:solidFill>
                  <a:srgbClr val="00FFFF"/>
                </a:solidFill>
              </a:rPr>
              <a:t>контрадикторными предикатами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342900" lvl="1" indent="-342900">
              <a:lnSpc>
                <a:spcPct val="90000"/>
              </a:lnSpc>
              <a:buFont typeface="Wingdings" pitchFamily="2" charset="2"/>
              <a:buChar char="q"/>
            </a:pPr>
            <a:r>
              <a:rPr lang="ru-RU" sz="1800" b="1" dirty="0" smtClean="0">
                <a:solidFill>
                  <a:schemeClr val="accent3"/>
                </a:solidFill>
              </a:rPr>
              <a:t>В отношении </a:t>
            </a:r>
            <a:r>
              <a:rPr lang="ru-RU" sz="1800" b="1" dirty="0" smtClean="0">
                <a:solidFill>
                  <a:srgbClr val="FFFF00"/>
                </a:solidFill>
              </a:rPr>
              <a:t>контрарности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будут находиться </a:t>
            </a:r>
            <a:r>
              <a:rPr lang="ru-RU" sz="1800" b="1" dirty="0" smtClean="0">
                <a:solidFill>
                  <a:srgbClr val="00FF00"/>
                </a:solidFill>
              </a:rPr>
              <a:t>общие </a:t>
            </a:r>
            <a:r>
              <a:rPr lang="ru-RU" sz="1800" b="1" dirty="0" smtClean="0">
                <a:solidFill>
                  <a:schemeClr val="accent3"/>
                </a:solidFill>
              </a:rPr>
              <a:t>суждения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с одинаковыми субъектами и </a:t>
            </a:r>
            <a:r>
              <a:rPr lang="ru-RU" sz="1800" b="1" dirty="0" smtClean="0">
                <a:solidFill>
                  <a:srgbClr val="00FFFF"/>
                </a:solidFill>
              </a:rPr>
              <a:t>контрадикторными предикатами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или </a:t>
            </a:r>
            <a:r>
              <a:rPr lang="ru-RU" sz="1800" b="1" dirty="0" smtClean="0">
                <a:solidFill>
                  <a:srgbClr val="00FF00"/>
                </a:solidFill>
              </a:rPr>
              <a:t>общеутвердительные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 с одинаковыми субъектами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 </a:t>
            </a:r>
            <a:r>
              <a:rPr lang="ru-RU" sz="1800" b="1" dirty="0" smtClean="0">
                <a:solidFill>
                  <a:srgbClr val="00FFFF"/>
                </a:solidFill>
              </a:rPr>
              <a:t>контрарными предикатами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или </a:t>
            </a:r>
            <a:r>
              <a:rPr lang="ru-RU" sz="1800" b="1" dirty="0" smtClean="0">
                <a:solidFill>
                  <a:srgbClr val="00FF00"/>
                </a:solidFill>
              </a:rPr>
              <a:t>общие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 с </a:t>
            </a:r>
            <a:r>
              <a:rPr lang="ru-RU" sz="1800" b="1" dirty="0" smtClean="0">
                <a:solidFill>
                  <a:srgbClr val="00FFFF"/>
                </a:solidFill>
              </a:rPr>
              <a:t>субъектами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r>
              <a:rPr lang="ru-RU" sz="1800" b="1" dirty="0" smtClean="0">
                <a:solidFill>
                  <a:schemeClr val="accent3"/>
                </a:solidFill>
              </a:rPr>
              <a:t>представленными парой из </a:t>
            </a:r>
            <a:r>
              <a:rPr lang="ru-RU" sz="1800" b="1" dirty="0" smtClean="0">
                <a:solidFill>
                  <a:srgbClr val="00FFFF"/>
                </a:solidFill>
              </a:rPr>
              <a:t>подчиняющего</a:t>
            </a:r>
            <a:r>
              <a:rPr lang="ru-RU" sz="1800" b="1" dirty="0" smtClean="0">
                <a:solidFill>
                  <a:schemeClr val="accent3"/>
                </a:solidFill>
              </a:rPr>
              <a:t> и </a:t>
            </a:r>
            <a:r>
              <a:rPr lang="ru-RU" sz="1800" b="1" dirty="0" smtClean="0">
                <a:solidFill>
                  <a:srgbClr val="00FFFF"/>
                </a:solidFill>
              </a:rPr>
              <a:t>подчинённого</a:t>
            </a:r>
            <a:r>
              <a:rPr lang="ru-RU" sz="1800" b="1" dirty="0" smtClean="0">
                <a:solidFill>
                  <a:schemeClr val="accent3"/>
                </a:solidFill>
              </a:rPr>
              <a:t> понятий,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 </a:t>
            </a:r>
            <a:r>
              <a:rPr lang="ru-RU" sz="1800" b="1" dirty="0" smtClean="0">
                <a:solidFill>
                  <a:srgbClr val="00FFFF"/>
                </a:solidFill>
              </a:rPr>
              <a:t>контрадикторными предикатами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342900" lvl="1" indent="-342900">
              <a:lnSpc>
                <a:spcPct val="90000"/>
              </a:lnSpc>
              <a:buFont typeface="Wingdings" pitchFamily="2" charset="2"/>
              <a:buChar char="q"/>
            </a:pPr>
            <a:r>
              <a:rPr lang="ru-RU" sz="1800" b="1" dirty="0" smtClean="0">
                <a:solidFill>
                  <a:schemeClr val="accent3"/>
                </a:solidFill>
              </a:rPr>
              <a:t>В отношении </a:t>
            </a:r>
            <a:r>
              <a:rPr lang="ru-RU" sz="1800" b="1" dirty="0" smtClean="0">
                <a:solidFill>
                  <a:srgbClr val="FFFF00"/>
                </a:solidFill>
              </a:rPr>
              <a:t>субконтрарности</a:t>
            </a:r>
            <a:r>
              <a:rPr lang="ru-RU" sz="1800" b="1" dirty="0" smtClean="0">
                <a:solidFill>
                  <a:schemeClr val="accent3"/>
                </a:solidFill>
              </a:rPr>
              <a:t> будут находиться </a:t>
            </a:r>
            <a:r>
              <a:rPr lang="ru-RU" sz="1800" b="1" dirty="0" smtClean="0">
                <a:solidFill>
                  <a:srgbClr val="00FF00"/>
                </a:solidFill>
              </a:rPr>
              <a:t>частные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с одинаковыми субъектами и </a:t>
            </a:r>
            <a:r>
              <a:rPr lang="ru-RU" sz="1800" b="1" dirty="0" smtClean="0">
                <a:solidFill>
                  <a:srgbClr val="00FFFF"/>
                </a:solidFill>
              </a:rPr>
              <a:t>контрадикторными предикатами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90000"/>
              </a:lnSpc>
              <a:buFont typeface="Wingdings" pitchFamily="2" charset="2"/>
              <a:buChar char="q"/>
            </a:pPr>
            <a:r>
              <a:rPr lang="ru-RU" sz="1800" b="1" dirty="0" smtClean="0">
                <a:solidFill>
                  <a:schemeClr val="accent3"/>
                </a:solidFill>
              </a:rPr>
              <a:t>В отношении </a:t>
            </a:r>
            <a:r>
              <a:rPr lang="ru-RU" sz="1800" b="1" dirty="0" smtClean="0">
                <a:solidFill>
                  <a:srgbClr val="FFFF00"/>
                </a:solidFill>
              </a:rPr>
              <a:t>подчинения</a:t>
            </a:r>
            <a:r>
              <a:rPr lang="ru-RU" sz="1800" b="1" dirty="0" smtClean="0">
                <a:solidFill>
                  <a:schemeClr val="accent3"/>
                </a:solidFill>
              </a:rPr>
              <a:t> будут находиться, например, </a:t>
            </a:r>
            <a:r>
              <a:rPr lang="ru-RU" sz="1800" b="1" dirty="0" smtClean="0">
                <a:solidFill>
                  <a:srgbClr val="00FF00"/>
                </a:solidFill>
              </a:rPr>
              <a:t>общие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 с </a:t>
            </a:r>
            <a:r>
              <a:rPr lang="ru-RU" sz="1800" b="1" dirty="0" smtClean="0">
                <a:solidFill>
                  <a:srgbClr val="00FFFF"/>
                </a:solidFill>
              </a:rPr>
              <a:t>субъектами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chemeClr val="accent3"/>
                </a:solidFill>
              </a:rPr>
              <a:t> представленными парой из </a:t>
            </a:r>
            <a:r>
              <a:rPr lang="ru-RU" sz="1800" b="1" dirty="0" smtClean="0">
                <a:solidFill>
                  <a:srgbClr val="00FFFF"/>
                </a:solidFill>
              </a:rPr>
              <a:t>подчиняющего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 </a:t>
            </a:r>
            <a:r>
              <a:rPr lang="ru-RU" sz="1800" b="1" dirty="0" smtClean="0">
                <a:solidFill>
                  <a:srgbClr val="00FFFF"/>
                </a:solidFill>
              </a:rPr>
              <a:t>подчинённого</a:t>
            </a:r>
            <a:r>
              <a:rPr lang="ru-RU" sz="1800" b="1" dirty="0" smtClean="0">
                <a:solidFill>
                  <a:schemeClr val="accent3"/>
                </a:solidFill>
              </a:rPr>
              <a:t> понятий, и одинаковыми предикатами.</a:t>
            </a:r>
          </a:p>
        </p:txBody>
      </p:sp>
      <p:sp>
        <p:nvSpPr>
          <p:cNvPr id="5" name="Заголовок 1"/>
          <p:cNvSpPr txBox="1">
            <a:spLocks/>
          </p:cNvSpPr>
          <p:nvPr/>
        </p:nvSpPr>
        <p:spPr>
          <a:xfrm>
            <a:off x="0" y="144000"/>
            <a:ext cx="9144000" cy="576000"/>
          </a:xfrm>
          <a:prstGeom prst="rect">
            <a:avLst/>
          </a:prstGeom>
        </p:spPr>
        <p:txBody>
          <a:bodyPr anchor="ctr" anchorCtr="1"/>
          <a:lstStyle/>
          <a:p>
            <a:pPr lvl="0" algn="ctr" eaLnBrk="0" hangingPunct="0">
              <a:defRPr/>
            </a:pPr>
            <a:r>
              <a:rPr lang="ru-RU" sz="3200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602000"/>
            <a:ext cx="8229600" cy="4932000"/>
          </a:xfrm>
        </p:spPr>
        <p:txBody>
          <a:bodyPr/>
          <a:lstStyle/>
          <a:p>
            <a:pPr>
              <a:buClr>
                <a:schemeClr val="accent3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Не следует думать, что в отношении </a:t>
            </a:r>
            <a:r>
              <a:rPr lang="ru-RU" sz="1800" b="1" dirty="0" smtClean="0">
                <a:solidFill>
                  <a:srgbClr val="FFFF00"/>
                </a:solidFill>
              </a:rPr>
              <a:t>равнозначности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могут находиться только суждения с </a:t>
            </a:r>
            <a:r>
              <a:rPr lang="ru-RU" sz="1800" b="1" dirty="0" smtClean="0">
                <a:solidFill>
                  <a:srgbClr val="00FFFF"/>
                </a:solidFill>
              </a:rPr>
              <a:t>равнозначащими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или </a:t>
            </a:r>
            <a:r>
              <a:rPr lang="ru-RU" sz="1800" b="1" dirty="0" smtClean="0">
                <a:solidFill>
                  <a:srgbClr val="00FFFF"/>
                </a:solidFill>
              </a:rPr>
              <a:t>соотносительными</a:t>
            </a:r>
            <a:r>
              <a:rPr lang="ru-RU" sz="1800" b="1" dirty="0" smtClean="0">
                <a:solidFill>
                  <a:schemeClr val="accent3"/>
                </a:solidFill>
              </a:rPr>
              <a:t> терминами.</a:t>
            </a:r>
          </a:p>
          <a:p>
            <a:pPr>
              <a:buClr>
                <a:schemeClr val="accent3"/>
              </a:buClr>
              <a:buFont typeface="Wingdings" pitchFamily="2" charset="2"/>
              <a:buChar char="q"/>
            </a:pPr>
            <a:r>
              <a:rPr lang="ru-RU" sz="1800" b="1" dirty="0" smtClean="0">
                <a:solidFill>
                  <a:schemeClr val="accent3"/>
                </a:solidFill>
              </a:rPr>
              <a:t>В отношении </a:t>
            </a:r>
            <a:r>
              <a:rPr lang="ru-RU" sz="1800" b="1" dirty="0" smtClean="0">
                <a:solidFill>
                  <a:srgbClr val="FFFF00"/>
                </a:solidFill>
              </a:rPr>
              <a:t>равнозначности</a:t>
            </a:r>
            <a:r>
              <a:rPr lang="ru-RU" sz="1800" b="1" dirty="0" smtClean="0">
                <a:solidFill>
                  <a:schemeClr val="accent3"/>
                </a:solidFill>
              </a:rPr>
              <a:t> будут также находиться: </a:t>
            </a:r>
          </a:p>
          <a:p>
            <a:pPr lvl="1">
              <a:buClr>
                <a:schemeClr val="accent3"/>
              </a:buClr>
              <a:buFont typeface="Courier New" pitchFamily="49" charset="0"/>
              <a:buChar char="o"/>
            </a:pPr>
            <a:r>
              <a:rPr lang="ru-RU" sz="1800" b="1" dirty="0" smtClean="0">
                <a:solidFill>
                  <a:srgbClr val="00FF00"/>
                </a:solidFill>
              </a:rPr>
              <a:t>одинаковые по количеству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(оба общие или оба частные),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но </a:t>
            </a:r>
            <a:r>
              <a:rPr lang="ru-RU" sz="1800" b="1" dirty="0" smtClean="0">
                <a:solidFill>
                  <a:srgbClr val="00FF00"/>
                </a:solidFill>
              </a:rPr>
              <a:t>различающиеся по качеству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(одно утвердительное,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другое отрицательное) суждения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с одинаковыми субъектами и </a:t>
            </a:r>
            <a:r>
              <a:rPr lang="ru-RU" sz="1800" b="1" dirty="0" smtClean="0">
                <a:solidFill>
                  <a:srgbClr val="00FFFF"/>
                </a:solidFill>
              </a:rPr>
              <a:t>контрадикторными предикатами:</a:t>
            </a:r>
          </a:p>
          <a:p>
            <a:pPr marL="1440000" lvl="4" indent="-342900">
              <a:spcBef>
                <a:spcPts val="600"/>
              </a:spcBef>
              <a:buClr>
                <a:schemeClr val="accent3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человек </a:t>
            </a:r>
            <a:r>
              <a:rPr lang="ru-RU" sz="1800" b="1" dirty="0" smtClean="0">
                <a:solidFill>
                  <a:srgbClr val="00FFFF"/>
                </a:solidFill>
              </a:rPr>
              <a:t>смертен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marL="1440000" lvl="4" indent="-342900">
              <a:spcBef>
                <a:spcPts val="0"/>
              </a:spcBef>
              <a:buClr>
                <a:schemeClr val="accent3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rgbClr val="FF9966"/>
                </a:solidFill>
              </a:rPr>
              <a:t>Ни один</a:t>
            </a:r>
            <a:r>
              <a:rPr lang="ru-RU" sz="1800" b="1" dirty="0" smtClean="0">
                <a:solidFill>
                  <a:schemeClr val="accent3"/>
                </a:solidFill>
              </a:rPr>
              <a:t> человек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бессмертен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440000" lvl="4" indent="-342900">
              <a:spcBef>
                <a:spcPts val="600"/>
              </a:spcBef>
              <a:buClr>
                <a:schemeClr val="accent3"/>
              </a:buClr>
              <a:buFont typeface="Wingdings" pitchFamily="2" charset="2"/>
              <a:buChar char="v"/>
            </a:pP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человек </a:t>
            </a:r>
            <a:r>
              <a:rPr lang="ru-RU" sz="1800" b="1" dirty="0" smtClean="0">
                <a:solidFill>
                  <a:srgbClr val="00FFFF"/>
                </a:solidFill>
              </a:rPr>
              <a:t>бессмертен</a:t>
            </a:r>
            <a:r>
              <a:rPr lang="ru-RU" sz="1800" b="1" dirty="0" smtClean="0">
                <a:solidFill>
                  <a:srgbClr val="FF66FF"/>
                </a:solidFill>
              </a:rPr>
              <a:t> 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endParaRPr lang="ru-RU" sz="1800" b="1" dirty="0" smtClean="0">
              <a:solidFill>
                <a:srgbClr val="FFFF00"/>
              </a:solidFill>
            </a:endParaRPr>
          </a:p>
          <a:p>
            <a:pPr marL="1440000" lvl="4" indent="-342900">
              <a:spcBef>
                <a:spcPts val="0"/>
              </a:spcBef>
              <a:buClr>
                <a:schemeClr val="accent3"/>
              </a:buClr>
              <a:buFont typeface="Wingdings" pitchFamily="2" charset="2"/>
              <a:buChar char="v"/>
            </a:pPr>
            <a:r>
              <a:rPr lang="ru-RU" sz="1800" b="1" dirty="0" smtClean="0">
                <a:solidFill>
                  <a:srgbClr val="FF9966"/>
                </a:solidFill>
              </a:rPr>
              <a:t>Ни один</a:t>
            </a:r>
            <a:r>
              <a:rPr lang="ru-RU" sz="1800" b="1" dirty="0" smtClean="0">
                <a:solidFill>
                  <a:schemeClr val="accent3"/>
                </a:solidFill>
              </a:rPr>
              <a:t> человек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смертен</a:t>
            </a:r>
            <a:r>
              <a:rPr lang="ru-RU" sz="1800" b="1" dirty="0" smtClean="0">
                <a:solidFill>
                  <a:srgbClr val="FF66FF"/>
                </a:solidFill>
              </a:rPr>
              <a:t> (ложно)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marL="1440000" lvl="4" indent="-342900">
              <a:spcBef>
                <a:spcPts val="600"/>
              </a:spcBef>
              <a:buClr>
                <a:schemeClr val="accent3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rgbClr val="FF9966"/>
                </a:solidFill>
              </a:rPr>
              <a:t>Некоторым</a:t>
            </a:r>
            <a:r>
              <a:rPr lang="ru-RU" sz="1800" b="1" dirty="0" smtClean="0">
                <a:solidFill>
                  <a:schemeClr val="accent3"/>
                </a:solidFill>
              </a:rPr>
              <a:t> людям </a:t>
            </a:r>
            <a:r>
              <a:rPr lang="ru-RU" sz="1800" b="1" dirty="0" smtClean="0">
                <a:solidFill>
                  <a:srgbClr val="00FFFF"/>
                </a:solidFill>
              </a:rPr>
              <a:t>20 или больше лет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</a:p>
          <a:p>
            <a:pPr marL="1440000" lvl="4" indent="-342900">
              <a:spcBef>
                <a:spcPts val="0"/>
              </a:spcBef>
              <a:buClr>
                <a:schemeClr val="accent3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rgbClr val="FF9966"/>
                </a:solidFill>
              </a:rPr>
              <a:t>Некоторым</a:t>
            </a:r>
            <a:r>
              <a:rPr lang="ru-RU" sz="1800" b="1" dirty="0" smtClean="0">
                <a:solidFill>
                  <a:schemeClr val="accent3"/>
                </a:solidFill>
              </a:rPr>
              <a:t> людям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меньше 20 лет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marL="1440000" lvl="4" indent="-342900">
              <a:spcBef>
                <a:spcPts val="600"/>
              </a:spcBef>
              <a:buClr>
                <a:schemeClr val="accent3"/>
              </a:buClr>
              <a:buFont typeface="Wingdings" pitchFamily="2" charset="2"/>
              <a:buChar char="v"/>
            </a:pPr>
            <a:r>
              <a:rPr lang="ru-RU" sz="1800" b="1" dirty="0" smtClean="0">
                <a:solidFill>
                  <a:srgbClr val="FF9966"/>
                </a:solidFill>
              </a:rPr>
              <a:t>Некоторым</a:t>
            </a:r>
            <a:r>
              <a:rPr lang="ru-RU" sz="1800" b="1" dirty="0" smtClean="0">
                <a:solidFill>
                  <a:schemeClr val="accent3"/>
                </a:solidFill>
              </a:rPr>
              <a:t> людям </a:t>
            </a:r>
            <a:r>
              <a:rPr lang="ru-RU" sz="1800" b="1" dirty="0" smtClean="0">
                <a:solidFill>
                  <a:srgbClr val="00FFFF"/>
                </a:solidFill>
              </a:rPr>
              <a:t>200 или больше лет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</a:p>
          <a:p>
            <a:pPr marL="1440000" lvl="4" indent="-342900">
              <a:spcBef>
                <a:spcPts val="0"/>
              </a:spcBef>
              <a:buClr>
                <a:schemeClr val="accent3"/>
              </a:buClr>
              <a:buFont typeface="Wingdings" pitchFamily="2" charset="2"/>
              <a:buChar char="v"/>
            </a:pPr>
            <a:r>
              <a:rPr lang="ru-RU" sz="1800" b="1" dirty="0" smtClean="0">
                <a:solidFill>
                  <a:srgbClr val="FF9966"/>
                </a:solidFill>
              </a:rPr>
              <a:t>Некоторым</a:t>
            </a:r>
            <a:r>
              <a:rPr lang="ru-RU" sz="1800" b="1" dirty="0" smtClean="0">
                <a:solidFill>
                  <a:schemeClr val="accent3"/>
                </a:solidFill>
              </a:rPr>
              <a:t> людям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меньше 200 лет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endParaRPr lang="ru-RU" sz="1800" b="1" dirty="0" smtClean="0">
              <a:solidFill>
                <a:srgbClr val="00FF00"/>
              </a:solidFill>
            </a:endParaRPr>
          </a:p>
        </p:txBody>
      </p:sp>
      <p:sp>
        <p:nvSpPr>
          <p:cNvPr id="5" name="Заголовок 1"/>
          <p:cNvSpPr>
            <a:spLocks noGrp="1"/>
          </p:cNvSpPr>
          <p:nvPr>
            <p:ph type="title"/>
          </p:nvPr>
        </p:nvSpPr>
        <p:spPr>
          <a:xfrm>
            <a:off x="97200" y="273600"/>
            <a:ext cx="8949600" cy="1080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Отношение равнозначности</a:t>
            </a:r>
            <a:endParaRPr lang="ru-RU" sz="28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27" name="AutoShape 3"/>
          <p:cNvSpPr>
            <a:spLocks noChangeArrowheads="1"/>
          </p:cNvSpPr>
          <p:nvPr/>
        </p:nvSpPr>
        <p:spPr bwMode="auto">
          <a:xfrm>
            <a:off x="3060000" y="1728000"/>
            <a:ext cx="3024000" cy="10795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sz="2400" dirty="0">
                <a:solidFill>
                  <a:srgbClr val="FF0000"/>
                </a:solidFill>
              </a:rPr>
              <a:t>Законы логики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13028" name="AutoShape 4"/>
          <p:cNvSpPr>
            <a:spLocks noChangeArrowheads="1"/>
          </p:cNvSpPr>
          <p:nvPr/>
        </p:nvSpPr>
        <p:spPr bwMode="auto">
          <a:xfrm>
            <a:off x="144000" y="3312000"/>
            <a:ext cx="2160000" cy="10795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Закон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>
                <a:solidFill>
                  <a:srgbClr val="0000FF"/>
                </a:solidFill>
              </a:rPr>
              <a:t>тождества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513029" name="Line 5"/>
          <p:cNvSpPr>
            <a:spLocks noChangeShapeType="1"/>
          </p:cNvSpPr>
          <p:nvPr/>
        </p:nvSpPr>
        <p:spPr bwMode="auto">
          <a:xfrm>
            <a:off x="1224000" y="3060000"/>
            <a:ext cx="3348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cxnSp>
        <p:nvCxnSpPr>
          <p:cNvPr id="513030" name="AutoShape 6"/>
          <p:cNvCxnSpPr>
            <a:cxnSpLocks noChangeShapeType="1"/>
          </p:cNvCxnSpPr>
          <p:nvPr/>
        </p:nvCxnSpPr>
        <p:spPr bwMode="auto">
          <a:xfrm>
            <a:off x="4572000" y="2808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513031" name="AutoShape 7"/>
          <p:cNvCxnSpPr>
            <a:cxnSpLocks noChangeShapeType="1"/>
          </p:cNvCxnSpPr>
          <p:nvPr/>
        </p:nvCxnSpPr>
        <p:spPr bwMode="auto">
          <a:xfrm>
            <a:off x="1224000" y="3060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513032" name="AutoShape 8"/>
          <p:cNvCxnSpPr>
            <a:cxnSpLocks noChangeShapeType="1"/>
          </p:cNvCxnSpPr>
          <p:nvPr/>
        </p:nvCxnSpPr>
        <p:spPr bwMode="auto">
          <a:xfrm>
            <a:off x="5688000" y="3060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513034" name="AutoShape 10"/>
          <p:cNvSpPr>
            <a:spLocks noChangeArrowheads="1"/>
          </p:cNvSpPr>
          <p:nvPr/>
        </p:nvSpPr>
        <p:spPr bwMode="auto">
          <a:xfrm>
            <a:off x="4608000" y="3312000"/>
            <a:ext cx="2160000" cy="10795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Закон исключённого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>
                <a:solidFill>
                  <a:srgbClr val="0000FF"/>
                </a:solidFill>
              </a:rPr>
              <a:t>третьего</a:t>
            </a:r>
          </a:p>
        </p:txBody>
      </p:sp>
      <p:sp>
        <p:nvSpPr>
          <p:cNvPr id="513036" name="Line 12"/>
          <p:cNvSpPr>
            <a:spLocks noChangeShapeType="1"/>
          </p:cNvSpPr>
          <p:nvPr/>
        </p:nvSpPr>
        <p:spPr bwMode="auto">
          <a:xfrm>
            <a:off x="4571999" y="3060000"/>
            <a:ext cx="1116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513043" name="Text Box 19"/>
          <p:cNvSpPr txBox="1">
            <a:spLocks noChangeArrowheads="1"/>
          </p:cNvSpPr>
          <p:nvPr/>
        </p:nvSpPr>
        <p:spPr bwMode="auto">
          <a:xfrm>
            <a:off x="176912" y="4473983"/>
            <a:ext cx="2160000" cy="16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sz="1600" dirty="0" smtClean="0"/>
              <a:t>Термин </a:t>
            </a:r>
            <a:r>
              <a:rPr lang="ru-RU" sz="1600" dirty="0" smtClean="0">
                <a:solidFill>
                  <a:srgbClr val="FF66FF"/>
                </a:solidFill>
              </a:rPr>
              <a:t>не должен</a:t>
            </a:r>
            <a:r>
              <a:rPr lang="ru-RU" sz="1600" dirty="0" smtClean="0">
                <a:solidFill>
                  <a:srgbClr val="00FFFF"/>
                </a:solidFill>
              </a:rPr>
              <a:t> использоваться </a:t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в разных смыслах</a:t>
            </a:r>
            <a:r>
              <a:rPr lang="ru-RU" sz="1600" dirty="0" smtClean="0"/>
              <a:t> в пределах одного рассуждения.</a:t>
            </a:r>
            <a:endParaRPr lang="ru-RU" sz="1600" dirty="0" smtClean="0">
              <a:solidFill>
                <a:srgbClr val="00FFFF"/>
              </a:solidFill>
            </a:endParaRPr>
          </a:p>
        </p:txBody>
      </p:sp>
      <p:sp>
        <p:nvSpPr>
          <p:cNvPr id="513033" name="AutoShape 9"/>
          <p:cNvSpPr>
            <a:spLocks noChangeArrowheads="1"/>
          </p:cNvSpPr>
          <p:nvPr/>
        </p:nvSpPr>
        <p:spPr bwMode="auto">
          <a:xfrm>
            <a:off x="2376000" y="3312000"/>
            <a:ext cx="2160000" cy="10795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Закон противоречия</a:t>
            </a:r>
            <a:endParaRPr lang="ru-RU" dirty="0">
              <a:solidFill>
                <a:srgbClr val="FF0000"/>
              </a:solidFill>
            </a:endParaRPr>
          </a:p>
        </p:txBody>
      </p:sp>
      <p:cxnSp>
        <p:nvCxnSpPr>
          <p:cNvPr id="24" name="AutoShape 11"/>
          <p:cNvCxnSpPr>
            <a:cxnSpLocks noChangeShapeType="1"/>
          </p:cNvCxnSpPr>
          <p:nvPr/>
        </p:nvCxnSpPr>
        <p:spPr bwMode="auto">
          <a:xfrm>
            <a:off x="3456000" y="3060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23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Законы логики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Закон противоречия</a:t>
            </a:r>
          </a:p>
        </p:txBody>
      </p:sp>
      <p:sp>
        <p:nvSpPr>
          <p:cNvPr id="19" name="AutoShape 10"/>
          <p:cNvSpPr>
            <a:spLocks noChangeArrowheads="1"/>
          </p:cNvSpPr>
          <p:nvPr/>
        </p:nvSpPr>
        <p:spPr bwMode="auto">
          <a:xfrm>
            <a:off x="6840000" y="3312000"/>
            <a:ext cx="2160000" cy="10795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Закон достаточного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основания</a:t>
            </a:r>
            <a:endParaRPr lang="ru-RU" dirty="0">
              <a:solidFill>
                <a:srgbClr val="0000FF"/>
              </a:solidFill>
            </a:endParaRPr>
          </a:p>
        </p:txBody>
      </p:sp>
      <p:cxnSp>
        <p:nvCxnSpPr>
          <p:cNvPr id="26" name="AutoShape 8"/>
          <p:cNvCxnSpPr>
            <a:cxnSpLocks noChangeShapeType="1"/>
          </p:cNvCxnSpPr>
          <p:nvPr/>
        </p:nvCxnSpPr>
        <p:spPr bwMode="auto">
          <a:xfrm>
            <a:off x="7920000" y="3060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27" name="Line 5"/>
          <p:cNvSpPr>
            <a:spLocks noChangeShapeType="1"/>
          </p:cNvSpPr>
          <p:nvPr/>
        </p:nvSpPr>
        <p:spPr bwMode="auto">
          <a:xfrm>
            <a:off x="5688000" y="3060000"/>
            <a:ext cx="2232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29" name="TextBox 28"/>
          <p:cNvSpPr txBox="1">
            <a:spLocks noChangeArrowheads="1"/>
          </p:cNvSpPr>
          <p:nvPr/>
        </p:nvSpPr>
        <p:spPr bwMode="auto">
          <a:xfrm>
            <a:off x="168270" y="6117623"/>
            <a:ext cx="216000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sz="1600" dirty="0" smtClean="0"/>
              <a:t>А не есть не-А.</a:t>
            </a:r>
            <a:endParaRPr lang="ru-RU" sz="1600" dirty="0"/>
          </a:p>
        </p:txBody>
      </p:sp>
      <p:sp>
        <p:nvSpPr>
          <p:cNvPr id="18" name="Text Box 15"/>
          <p:cNvSpPr txBox="1">
            <a:spLocks noChangeArrowheads="1"/>
          </p:cNvSpPr>
          <p:nvPr/>
        </p:nvSpPr>
        <p:spPr bwMode="auto">
          <a:xfrm>
            <a:off x="2408912" y="4444967"/>
            <a:ext cx="2160000" cy="16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sz="1600" dirty="0" smtClean="0"/>
              <a:t>Два противоречащих суждения </a:t>
            </a:r>
          </a:p>
          <a:p>
            <a:r>
              <a:rPr lang="ru-RU" sz="1600" dirty="0" smtClean="0">
                <a:solidFill>
                  <a:srgbClr val="00FFFF"/>
                </a:solidFill>
              </a:rPr>
              <a:t>не </a:t>
            </a:r>
            <a:r>
              <a:rPr lang="ru-RU" sz="1600" dirty="0">
                <a:solidFill>
                  <a:srgbClr val="00FFFF"/>
                </a:solidFill>
              </a:rPr>
              <a:t>могут </a:t>
            </a:r>
            <a:r>
              <a:rPr lang="ru-RU" sz="1600" dirty="0" smtClean="0">
                <a:solidFill>
                  <a:srgbClr val="00FFFF"/>
                </a:solidFill>
              </a:rPr>
              <a:t>быть </a:t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оба </a:t>
            </a:r>
            <a:r>
              <a:rPr lang="ru-RU" sz="1600" dirty="0" smtClean="0">
                <a:solidFill>
                  <a:srgbClr val="00FF00"/>
                </a:solidFill>
              </a:rPr>
              <a:t>истинными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2376000" y="5913407"/>
            <a:ext cx="2304000" cy="7469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>
            <a:noAutofit/>
          </a:bodyPr>
          <a:lstStyle/>
          <a:p>
            <a:r>
              <a:rPr lang="ru-RU" sz="1600" dirty="0" smtClean="0"/>
              <a:t>Неверно, что А и не-</a:t>
            </a:r>
            <a:r>
              <a:rPr lang="en-US" sz="1600" dirty="0" smtClean="0"/>
              <a:t>A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5130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5130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033" grpId="0" animBg="1"/>
      <p:bldP spid="513033" grpId="1" animBg="1"/>
      <p:bldP spid="18" grpId="0"/>
      <p:bldP spid="20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44000" y="1602000"/>
            <a:ext cx="8820000" cy="4860000"/>
          </a:xfrm>
        </p:spPr>
        <p:txBody>
          <a:bodyPr/>
          <a:lstStyle/>
          <a:p>
            <a:pPr>
              <a:buClr>
                <a:schemeClr val="accent3"/>
              </a:buClr>
              <a:buFont typeface="Wingdings" pitchFamily="2" charset="2"/>
              <a:buChar char="q"/>
            </a:pPr>
            <a:r>
              <a:rPr lang="ru-RU" sz="1800" b="1" dirty="0" smtClean="0">
                <a:solidFill>
                  <a:schemeClr val="accent3"/>
                </a:solidFill>
              </a:rPr>
              <a:t>В отношении </a:t>
            </a:r>
            <a:r>
              <a:rPr lang="ru-RU" sz="1800" b="1" dirty="0" smtClean="0">
                <a:solidFill>
                  <a:srgbClr val="FFFF00"/>
                </a:solidFill>
              </a:rPr>
              <a:t>равнозначности</a:t>
            </a:r>
            <a:r>
              <a:rPr lang="ru-RU" sz="1800" b="1" dirty="0" smtClean="0">
                <a:solidFill>
                  <a:schemeClr val="accent3"/>
                </a:solidFill>
              </a:rPr>
              <a:t> будут также находиться: </a:t>
            </a:r>
          </a:p>
          <a:p>
            <a:pPr lvl="1">
              <a:buClr>
                <a:schemeClr val="accent3"/>
              </a:buClr>
              <a:buFont typeface="Courier New" pitchFamily="49" charset="0"/>
              <a:buChar char="o"/>
            </a:pPr>
            <a:r>
              <a:rPr lang="ru-RU" sz="1800" b="1" dirty="0" smtClean="0">
                <a:solidFill>
                  <a:schemeClr val="bg1"/>
                </a:solidFill>
              </a:rPr>
              <a:t>пары</a:t>
            </a:r>
            <a:r>
              <a:rPr lang="ru-RU" sz="1800" b="1" dirty="0" smtClean="0">
                <a:solidFill>
                  <a:srgbClr val="00FF00"/>
                </a:solidFill>
              </a:rPr>
              <a:t> общеотрицательных</a:t>
            </a:r>
            <a:r>
              <a:rPr lang="ru-RU" sz="1800" b="1" dirty="0" smtClean="0">
                <a:solidFill>
                  <a:schemeClr val="accent3"/>
                </a:solidFill>
              </a:rPr>
              <a:t> (но, за исключением суждений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с равнозначными или соотносительными терминами,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не пары </a:t>
            </a:r>
            <a:r>
              <a:rPr lang="ru-RU" sz="1800" b="1" dirty="0" smtClean="0">
                <a:solidFill>
                  <a:srgbClr val="FF66FF"/>
                </a:solidFill>
              </a:rPr>
              <a:t>общеутвердительных!</a:t>
            </a:r>
            <a:r>
              <a:rPr lang="ru-RU" sz="1800" b="1" dirty="0" smtClean="0">
                <a:solidFill>
                  <a:schemeClr val="accent3"/>
                </a:solidFill>
              </a:rPr>
              <a:t>)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или пары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частноутвердительных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br>
              <a:rPr lang="ru-RU" sz="1800" b="1" dirty="0" smtClean="0">
                <a:solidFill>
                  <a:srgbClr val="FFFF00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(но, за исключением суждений, подчинённых равнозначным общеотрицательным, не пары </a:t>
            </a:r>
            <a:r>
              <a:rPr lang="ru-RU" sz="1800" b="1" dirty="0" smtClean="0">
                <a:solidFill>
                  <a:srgbClr val="FF66FF"/>
                </a:solidFill>
              </a:rPr>
              <a:t>частноотрицательных!</a:t>
            </a:r>
            <a:r>
              <a:rPr lang="ru-RU" sz="1800" b="1" dirty="0" smtClean="0">
                <a:solidFill>
                  <a:schemeClr val="accent3"/>
                </a:solidFill>
              </a:rPr>
              <a:t>) суждений, таких что </a:t>
            </a:r>
            <a:r>
              <a:rPr lang="ru-RU" sz="1800" b="1" dirty="0" smtClean="0">
                <a:solidFill>
                  <a:srgbClr val="00FFFF"/>
                </a:solidFill>
              </a:rPr>
              <a:t>субъект </a:t>
            </a:r>
            <a:r>
              <a:rPr lang="ru-RU" sz="1800" b="1" dirty="0" smtClean="0">
                <a:solidFill>
                  <a:schemeClr val="bg1"/>
                </a:solidFill>
              </a:rPr>
              <a:t>одного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 является </a:t>
            </a:r>
            <a:r>
              <a:rPr lang="ru-RU" sz="1800" b="1" dirty="0" smtClean="0">
                <a:solidFill>
                  <a:srgbClr val="00FFFF"/>
                </a:solidFill>
              </a:rPr>
              <a:t>предикатом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другого,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а </a:t>
            </a:r>
            <a:r>
              <a:rPr lang="ru-RU" sz="1800" b="1" dirty="0" smtClean="0">
                <a:solidFill>
                  <a:srgbClr val="00FFFF"/>
                </a:solidFill>
              </a:rPr>
              <a:t>предикат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одного</a:t>
            </a:r>
            <a:r>
              <a:rPr lang="ru-RU" sz="1800" b="1" dirty="0" smtClean="0">
                <a:solidFill>
                  <a:schemeClr val="accent3"/>
                </a:solidFill>
              </a:rPr>
              <a:t> – </a:t>
            </a:r>
            <a:r>
              <a:rPr lang="ru-RU" sz="1800" b="1" dirty="0" smtClean="0">
                <a:solidFill>
                  <a:srgbClr val="00FFFF"/>
                </a:solidFill>
              </a:rPr>
              <a:t>субъектом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другого:</a:t>
            </a:r>
          </a:p>
          <a:p>
            <a:pPr marL="1296000" lvl="4" indent="-342900">
              <a:spcBef>
                <a:spcPts val="600"/>
              </a:spcBef>
              <a:buClr>
                <a:schemeClr val="accent3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rgbClr val="FF9966"/>
                </a:solidFill>
              </a:rPr>
              <a:t>Ни один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француз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китаец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296000" lvl="4" indent="-342900">
              <a:spcBef>
                <a:spcPts val="0"/>
              </a:spcBef>
              <a:buClr>
                <a:schemeClr val="accent3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rgbClr val="FF9966"/>
                </a:solidFill>
              </a:rPr>
              <a:t>Ни один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китаец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француз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296000" lvl="4" indent="-342900">
              <a:spcBef>
                <a:spcPts val="600"/>
              </a:spcBef>
              <a:buClr>
                <a:schemeClr val="accent3"/>
              </a:buClr>
              <a:buFont typeface="Wingdings" pitchFamily="2" charset="2"/>
              <a:buChar char="v"/>
            </a:pP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французы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китайцы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marL="1296000" lvl="4" indent="-342900">
              <a:spcBef>
                <a:spcPts val="0"/>
              </a:spcBef>
              <a:buClr>
                <a:schemeClr val="accent3"/>
              </a:buClr>
              <a:buFont typeface="Wingdings" pitchFamily="2" charset="2"/>
              <a:buChar char="v"/>
            </a:pP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китайцы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французы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296000" lvl="4" indent="-342900">
              <a:spcBef>
                <a:spcPts val="600"/>
              </a:spcBef>
              <a:buClr>
                <a:schemeClr val="accent3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французы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китайцы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</a:p>
          <a:p>
            <a:pPr marL="1296000" lvl="4" indent="-342900">
              <a:spcBef>
                <a:spcPts val="0"/>
              </a:spcBef>
              <a:buClr>
                <a:schemeClr val="accent3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китайцы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французы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296000" lvl="4" indent="-342900">
              <a:spcBef>
                <a:spcPts val="600"/>
              </a:spcBef>
              <a:buClr>
                <a:schemeClr val="accent3"/>
              </a:buClr>
              <a:buFont typeface="Wingdings" pitchFamily="2" charset="2"/>
              <a:buChar char="v"/>
            </a:pP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равносторонний треугольник равноуголен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296000" lvl="4" indent="-342900">
              <a:spcBef>
                <a:spcPts val="0"/>
              </a:spcBef>
              <a:buClr>
                <a:schemeClr val="accent3"/>
              </a:buClr>
              <a:buFont typeface="Wingdings" pitchFamily="2" charset="2"/>
              <a:buChar char="v"/>
            </a:pP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равноугольный треугольник равносторонен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" name="Заголовок 1"/>
          <p:cNvSpPr>
            <a:spLocks noGrp="1"/>
          </p:cNvSpPr>
          <p:nvPr>
            <p:ph type="title"/>
          </p:nvPr>
        </p:nvSpPr>
        <p:spPr>
          <a:xfrm>
            <a:off x="97200" y="273600"/>
            <a:ext cx="8949600" cy="1080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Отношение равнозначности</a:t>
            </a:r>
            <a:endParaRPr lang="ru-RU" sz="28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440000"/>
            <a:ext cx="8229600" cy="5148000"/>
          </a:xfrm>
        </p:spPr>
        <p:txBody>
          <a:bodyPr/>
          <a:lstStyle/>
          <a:p>
            <a:pPr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Не следует думать, что в отношении</a:t>
            </a:r>
            <a:r>
              <a:rPr lang="ru-RU" sz="1800" b="1" dirty="0" smtClean="0">
                <a:solidFill>
                  <a:srgbClr val="00FFFF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sz="1800" b="1" dirty="0" smtClean="0">
                <a:solidFill>
                  <a:srgbClr val="00FFFF"/>
                </a:solidFill>
              </a:rPr>
              <a:t> </a:t>
            </a:r>
            <a:br>
              <a:rPr lang="ru-RU" sz="1800" b="1" dirty="0" smtClean="0">
                <a:solidFill>
                  <a:srgbClr val="00FFFF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могут находиться лишь суждения </a:t>
            </a:r>
            <a:r>
              <a:rPr lang="ru-RU" sz="1800" b="1" dirty="0" smtClean="0">
                <a:solidFill>
                  <a:srgbClr val="00FFFF"/>
                </a:solidFill>
              </a:rPr>
              <a:t>«с одинаковой материей»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r>
              <a:rPr lang="ru-RU" sz="1800" b="1" dirty="0" smtClean="0">
                <a:solidFill>
                  <a:srgbClr val="00FF00"/>
                </a:solidFill>
              </a:rPr>
              <a:t>различающиеся и по качеству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(одно утвердительное, другое отрицательное), </a:t>
            </a:r>
            <a:r>
              <a:rPr lang="ru-RU" sz="1800" b="1" dirty="0" smtClean="0">
                <a:solidFill>
                  <a:srgbClr val="00FF00"/>
                </a:solidFill>
              </a:rPr>
              <a:t>и по количеству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(одно общее, другое частное). </a:t>
            </a:r>
          </a:p>
          <a:p>
            <a:pPr>
              <a:buFont typeface="Wingdings" pitchFamily="2" charset="2"/>
              <a:buChar char="q"/>
            </a:pPr>
            <a:r>
              <a:rPr lang="ru-RU" sz="1800" b="1" dirty="0" smtClean="0">
                <a:solidFill>
                  <a:schemeClr val="accent3"/>
                </a:solidFill>
              </a:rPr>
              <a:t>В отношении </a:t>
            </a:r>
            <a:r>
              <a:rPr lang="ru-RU" sz="1800" b="1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sz="1800" b="1" dirty="0" smtClean="0">
                <a:solidFill>
                  <a:srgbClr val="00FFFF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будут находиться и </a:t>
            </a:r>
            <a:r>
              <a:rPr lang="ru-RU" sz="1800" b="1" dirty="0" smtClean="0">
                <a:solidFill>
                  <a:srgbClr val="00FF00"/>
                </a:solidFill>
              </a:rPr>
              <a:t>одинаковые по качеству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оба утвердительные или оба отрицательные),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но </a:t>
            </a:r>
            <a:r>
              <a:rPr lang="ru-RU" sz="1800" b="1" dirty="0" smtClean="0">
                <a:solidFill>
                  <a:srgbClr val="00FF00"/>
                </a:solidFill>
              </a:rPr>
              <a:t>различные по количеству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одно общее, другое частное</a:t>
            </a:r>
            <a:r>
              <a:rPr lang="ru-RU" sz="1800" b="1" dirty="0" smtClean="0">
                <a:solidFill>
                  <a:schemeClr val="accent3"/>
                </a:solidFill>
              </a:rPr>
              <a:t>) суждения с одинаковыми субъектами и </a:t>
            </a:r>
            <a:r>
              <a:rPr lang="ru-RU" sz="1800" b="1" dirty="0" smtClean="0">
                <a:solidFill>
                  <a:srgbClr val="00FFFF"/>
                </a:solidFill>
              </a:rPr>
              <a:t>контрадикторными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br>
              <a:rPr lang="ru-RU" sz="1800" b="1" dirty="0" smtClean="0">
                <a:solidFill>
                  <a:srgbClr val="FFFF00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(но не </a:t>
            </a:r>
            <a:r>
              <a:rPr lang="ru-RU" sz="1800" b="1" dirty="0" smtClean="0">
                <a:solidFill>
                  <a:srgbClr val="FF66FF"/>
                </a:solidFill>
              </a:rPr>
              <a:t>контрарными!</a:t>
            </a:r>
            <a:r>
              <a:rPr lang="ru-RU" sz="1800" b="1" dirty="0" smtClean="0">
                <a:solidFill>
                  <a:schemeClr val="accent3"/>
                </a:solidFill>
              </a:rPr>
              <a:t>)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предикатами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600"/>
              </a:spcBef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человек </a:t>
            </a:r>
            <a:r>
              <a:rPr lang="ru-RU" sz="1800" b="1" dirty="0" smtClean="0">
                <a:solidFill>
                  <a:srgbClr val="00FFFF"/>
                </a:solidFill>
              </a:rPr>
              <a:t>смертен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0"/>
              </a:spcBef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люди </a:t>
            </a:r>
            <a:r>
              <a:rPr lang="ru-RU" sz="1800" b="1" dirty="0" smtClean="0">
                <a:solidFill>
                  <a:srgbClr val="00FFFF"/>
                </a:solidFill>
              </a:rPr>
              <a:t>бессмертны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60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скворец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самец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скворцы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самки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rgbClr val="FF9966"/>
                </a:solidFill>
              </a:rPr>
              <a:t> Ни один</a:t>
            </a:r>
            <a:r>
              <a:rPr lang="ru-RU" sz="1800" b="1" dirty="0" smtClean="0">
                <a:solidFill>
                  <a:schemeClr val="accent3"/>
                </a:solidFill>
              </a:rPr>
              <a:t> человек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смертен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0"/>
              </a:spcBef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люди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бессмертны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60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Ни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один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скворец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самец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скворцы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самки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" name="Заголовок 1"/>
          <p:cNvSpPr>
            <a:spLocks noGrp="1"/>
          </p:cNvSpPr>
          <p:nvPr>
            <p:ph type="title"/>
          </p:nvPr>
        </p:nvSpPr>
        <p:spPr>
          <a:xfrm>
            <a:off x="97200" y="273600"/>
            <a:ext cx="8949600" cy="11448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Отношение контрадикторности</a:t>
            </a:r>
            <a:endParaRPr lang="ru-RU" sz="28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602000"/>
            <a:ext cx="8229600" cy="4525200"/>
          </a:xfrm>
        </p:spPr>
        <p:txBody>
          <a:bodyPr/>
          <a:lstStyle/>
          <a:p>
            <a:pPr>
              <a:buFont typeface="Wingdings" pitchFamily="2" charset="2"/>
              <a:buChar char="q"/>
            </a:pPr>
            <a:r>
              <a:rPr lang="ru-RU" sz="1800" b="1" dirty="0" smtClean="0">
                <a:solidFill>
                  <a:schemeClr val="accent3"/>
                </a:solidFill>
              </a:rPr>
              <a:t>Не следует думать, что в отношении</a:t>
            </a:r>
            <a:r>
              <a:rPr lang="ru-RU" sz="1800" b="1" dirty="0" smtClean="0">
                <a:solidFill>
                  <a:srgbClr val="00FFFF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контрарности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могут находиться лишь </a:t>
            </a:r>
            <a:r>
              <a:rPr lang="ru-RU" sz="1800" b="1" dirty="0" smtClean="0">
                <a:solidFill>
                  <a:srgbClr val="00FF00"/>
                </a:solidFill>
              </a:rPr>
              <a:t>противоположные по качеству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(одно утвердительное, другое отрицательное)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rgbClr val="00FF00"/>
                </a:solidFill>
              </a:rPr>
              <a:t>общие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 </a:t>
            </a:r>
            <a:r>
              <a:rPr lang="ru-RU" sz="1800" b="1" dirty="0" smtClean="0">
                <a:solidFill>
                  <a:srgbClr val="00FFFF"/>
                </a:solidFill>
              </a:rPr>
              <a:t>«с одинаковой материей»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>
              <a:buFont typeface="Wingdings" pitchFamily="2" charset="2"/>
              <a:buChar char="q"/>
            </a:pPr>
            <a:r>
              <a:rPr lang="ru-RU" sz="1800" b="1" dirty="0" smtClean="0">
                <a:solidFill>
                  <a:schemeClr val="accent3"/>
                </a:solidFill>
              </a:rPr>
              <a:t>В отношении </a:t>
            </a:r>
            <a:r>
              <a:rPr lang="ru-RU" sz="1800" b="1" dirty="0" smtClean="0">
                <a:solidFill>
                  <a:srgbClr val="FFFF00"/>
                </a:solidFill>
              </a:rPr>
              <a:t>контрарности</a:t>
            </a:r>
            <a:r>
              <a:rPr lang="ru-RU" sz="1800" b="1" dirty="0" smtClean="0">
                <a:solidFill>
                  <a:schemeClr val="accent3"/>
                </a:solidFill>
              </a:rPr>
              <a:t> будут также находиться: </a:t>
            </a:r>
          </a:p>
          <a:p>
            <a:pPr lvl="1">
              <a:buClr>
                <a:schemeClr val="accent3"/>
              </a:buClr>
              <a:buFont typeface="Courier New" pitchFamily="49" charset="0"/>
              <a:buChar char="o"/>
            </a:pPr>
            <a:r>
              <a:rPr lang="ru-RU" sz="1800" b="1" dirty="0" smtClean="0">
                <a:solidFill>
                  <a:srgbClr val="00FF00"/>
                </a:solidFill>
              </a:rPr>
              <a:t>одинаковые по качеству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(оба утвердительные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или оба отрицательные)</a:t>
            </a:r>
            <a:r>
              <a:rPr lang="ru-RU" sz="1800" b="1" dirty="0" smtClean="0">
                <a:solidFill>
                  <a:srgbClr val="00FF00"/>
                </a:solidFill>
              </a:rPr>
              <a:t> общие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 с одинаковыми субъектами и </a:t>
            </a:r>
            <a:r>
              <a:rPr lang="ru-RU" sz="1800" b="1" dirty="0" smtClean="0">
                <a:solidFill>
                  <a:srgbClr val="00FFFF"/>
                </a:solidFill>
              </a:rPr>
              <a:t>контрадикторными предикатами</a:t>
            </a:r>
            <a:r>
              <a:rPr lang="ru-RU" sz="1800" b="1" dirty="0" smtClean="0">
                <a:solidFill>
                  <a:schemeClr val="bg1"/>
                </a:solidFill>
              </a:rPr>
              <a:t>: </a:t>
            </a:r>
          </a:p>
          <a:p>
            <a:pPr marL="1908000" lvl="5" indent="-342900">
              <a:spcBef>
                <a:spcPts val="600"/>
              </a:spcBef>
              <a:buClr>
                <a:schemeClr val="accent3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человек </a:t>
            </a:r>
            <a:r>
              <a:rPr lang="ru-RU" sz="1800" b="1" dirty="0" smtClean="0">
                <a:solidFill>
                  <a:srgbClr val="00FFFF"/>
                </a:solidFill>
              </a:rPr>
              <a:t>смертен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908000" lvl="5" indent="-342900">
              <a:spcBef>
                <a:spcPts val="0"/>
              </a:spcBef>
              <a:buClr>
                <a:schemeClr val="accent3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человек </a:t>
            </a:r>
            <a:r>
              <a:rPr lang="ru-RU" sz="1800" b="1" dirty="0" smtClean="0">
                <a:solidFill>
                  <a:srgbClr val="00FFFF"/>
                </a:solidFill>
              </a:rPr>
              <a:t>бессмертен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908000" lvl="5" indent="-342900">
              <a:spcBef>
                <a:spcPts val="600"/>
              </a:spcBef>
              <a:buClr>
                <a:schemeClr val="accent3"/>
              </a:buClr>
              <a:buFont typeface="Wingdings" pitchFamily="2" charset="2"/>
              <a:buChar char="v"/>
            </a:pPr>
            <a:r>
              <a:rPr lang="ru-RU" sz="1800" b="1" dirty="0" smtClean="0">
                <a:solidFill>
                  <a:srgbClr val="FF9966"/>
                </a:solidFill>
              </a:rPr>
              <a:t>Ни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один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человек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слеп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908000" lvl="5" indent="-342900">
              <a:spcBef>
                <a:spcPts val="0"/>
              </a:spcBef>
              <a:buClr>
                <a:schemeClr val="accent3"/>
              </a:buClr>
              <a:buFont typeface="Wingdings" pitchFamily="2" charset="2"/>
              <a:buChar char="v"/>
            </a:pPr>
            <a:r>
              <a:rPr lang="ru-RU" sz="1800" b="1" dirty="0" smtClean="0">
                <a:solidFill>
                  <a:srgbClr val="FF9966"/>
                </a:solidFill>
              </a:rPr>
              <a:t>Ни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один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человек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зряч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" name="Заголовок 1"/>
          <p:cNvSpPr>
            <a:spLocks noGrp="1"/>
          </p:cNvSpPr>
          <p:nvPr>
            <p:ph type="title"/>
          </p:nvPr>
        </p:nvSpPr>
        <p:spPr>
          <a:xfrm>
            <a:off x="97200" y="273600"/>
            <a:ext cx="8949600" cy="1080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Отношение контрарности</a:t>
            </a:r>
            <a:endParaRPr lang="ru-RU" sz="28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602000"/>
            <a:ext cx="8229600" cy="4968000"/>
          </a:xfrm>
        </p:spPr>
        <p:txBody>
          <a:bodyPr/>
          <a:lstStyle/>
          <a:p>
            <a:pPr>
              <a:buFont typeface="Wingdings" pitchFamily="2" charset="2"/>
              <a:buChar char="q"/>
            </a:pPr>
            <a:r>
              <a:rPr lang="ru-RU" sz="1800" b="1" dirty="0" smtClean="0">
                <a:solidFill>
                  <a:schemeClr val="accent3"/>
                </a:solidFill>
              </a:rPr>
              <a:t>В отношении </a:t>
            </a:r>
            <a:r>
              <a:rPr lang="ru-RU" sz="1800" b="1" dirty="0" smtClean="0">
                <a:solidFill>
                  <a:srgbClr val="FFFF00"/>
                </a:solidFill>
              </a:rPr>
              <a:t>контрарности</a:t>
            </a:r>
            <a:r>
              <a:rPr lang="ru-RU" sz="1800" b="1" dirty="0" smtClean="0">
                <a:solidFill>
                  <a:schemeClr val="accent3"/>
                </a:solidFill>
              </a:rPr>
              <a:t> будут также находиться: </a:t>
            </a:r>
          </a:p>
          <a:p>
            <a:pPr lvl="1">
              <a:buClr>
                <a:schemeClr val="accent3"/>
              </a:buClr>
              <a:buFont typeface="Courier New" pitchFamily="49" charset="0"/>
              <a:buChar char="o"/>
            </a:pPr>
            <a:r>
              <a:rPr lang="ru-RU" sz="1800" b="1" dirty="0" smtClean="0">
                <a:solidFill>
                  <a:srgbClr val="00FF00"/>
                </a:solidFill>
              </a:rPr>
              <a:t>одинаковые по качеству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(оба утвердительные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или оба отрицательные)</a:t>
            </a:r>
            <a:r>
              <a:rPr lang="ru-RU" sz="1800" b="1" dirty="0" smtClean="0">
                <a:solidFill>
                  <a:srgbClr val="00FF00"/>
                </a:solidFill>
              </a:rPr>
              <a:t> общие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 с </a:t>
            </a:r>
            <a:r>
              <a:rPr lang="ru-RU" sz="1800" b="1" dirty="0" smtClean="0">
                <a:solidFill>
                  <a:srgbClr val="00FFFF"/>
                </a:solidFill>
              </a:rPr>
              <a:t>субъектами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r>
              <a:rPr lang="ru-RU" sz="1800" b="1" dirty="0" smtClean="0">
                <a:solidFill>
                  <a:schemeClr val="accent3"/>
                </a:solidFill>
              </a:rPr>
              <a:t>представленными парой из </a:t>
            </a:r>
            <a:r>
              <a:rPr lang="ru-RU" sz="1800" b="1" dirty="0" smtClean="0">
                <a:solidFill>
                  <a:srgbClr val="00FFFF"/>
                </a:solidFill>
              </a:rPr>
              <a:t>подчиняющего</a:t>
            </a:r>
            <a:r>
              <a:rPr lang="ru-RU" sz="1800" b="1" dirty="0" smtClean="0">
                <a:solidFill>
                  <a:schemeClr val="accent3"/>
                </a:solidFill>
              </a:rPr>
              <a:t> и </a:t>
            </a:r>
            <a:r>
              <a:rPr lang="ru-RU" sz="1800" b="1" dirty="0" smtClean="0">
                <a:solidFill>
                  <a:srgbClr val="00FFFF"/>
                </a:solidFill>
              </a:rPr>
              <a:t>подчинённого</a:t>
            </a:r>
            <a:r>
              <a:rPr lang="ru-RU" sz="1800" b="1" dirty="0" smtClean="0">
                <a:solidFill>
                  <a:schemeClr val="accent3"/>
                </a:solidFill>
              </a:rPr>
              <a:t> понятий, и </a:t>
            </a:r>
            <a:r>
              <a:rPr lang="ru-RU" sz="1800" b="1" dirty="0" smtClean="0">
                <a:solidFill>
                  <a:srgbClr val="00FFFF"/>
                </a:solidFill>
              </a:rPr>
              <a:t>контрадикторными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(но не </a:t>
            </a:r>
            <a:r>
              <a:rPr lang="ru-RU" sz="1800" b="1" dirty="0" smtClean="0">
                <a:solidFill>
                  <a:srgbClr val="FF66FF"/>
                </a:solidFill>
              </a:rPr>
              <a:t>контрарными!</a:t>
            </a:r>
            <a:r>
              <a:rPr lang="ru-RU" sz="1800" b="1" dirty="0" smtClean="0">
                <a:solidFill>
                  <a:schemeClr val="accent3"/>
                </a:solidFill>
              </a:rPr>
              <a:t>)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предикатами</a:t>
            </a:r>
            <a:r>
              <a:rPr lang="ru-RU" sz="1800" b="1" dirty="0" smtClean="0">
                <a:solidFill>
                  <a:schemeClr val="bg1"/>
                </a:solidFill>
              </a:rPr>
              <a:t>:</a:t>
            </a:r>
          </a:p>
          <a:p>
            <a:pPr marL="1800000" lvl="5" indent="-342900">
              <a:spcBef>
                <a:spcPts val="600"/>
              </a:spcBef>
              <a:buClr>
                <a:schemeClr val="accent3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человек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инопланетянин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5" indent="-342900">
              <a:spcBef>
                <a:spcPts val="0"/>
              </a:spcBef>
              <a:buClr>
                <a:schemeClr val="accent3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грек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землянин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5" indent="-342900">
              <a:spcBef>
                <a:spcPts val="600"/>
              </a:spcBef>
              <a:buClr>
                <a:schemeClr val="accent3"/>
              </a:buClr>
              <a:buFont typeface="Wingdings" pitchFamily="2" charset="2"/>
              <a:buChar char="v"/>
            </a:pPr>
            <a:r>
              <a:rPr lang="ru-RU" sz="1800" b="1" dirty="0" smtClean="0">
                <a:solidFill>
                  <a:srgbClr val="FF9966"/>
                </a:solidFill>
              </a:rPr>
              <a:t>Ни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один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человек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слеп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5" indent="-342900">
              <a:spcBef>
                <a:spcPts val="0"/>
              </a:spcBef>
              <a:buClr>
                <a:schemeClr val="accent3"/>
              </a:buClr>
              <a:buFont typeface="Wingdings" pitchFamily="2" charset="2"/>
              <a:buChar char="v"/>
            </a:pPr>
            <a:r>
              <a:rPr lang="ru-RU" sz="1800" b="1" dirty="0" smtClean="0">
                <a:solidFill>
                  <a:srgbClr val="FF9966"/>
                </a:solidFill>
              </a:rPr>
              <a:t>Ни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один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грек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зряч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lvl="1">
              <a:buClr>
                <a:schemeClr val="accent3"/>
              </a:buClr>
              <a:buFont typeface="Courier New" pitchFamily="49" charset="0"/>
              <a:buChar char="o"/>
            </a:pPr>
            <a:r>
              <a:rPr lang="ru-RU" sz="1800" b="1" dirty="0" smtClean="0">
                <a:solidFill>
                  <a:srgbClr val="00FF00"/>
                </a:solidFill>
              </a:rPr>
              <a:t>общеутвердительные</a:t>
            </a:r>
            <a:r>
              <a:rPr lang="ru-RU" sz="1800" b="1" dirty="0" smtClean="0">
                <a:solidFill>
                  <a:schemeClr val="accent3"/>
                </a:solidFill>
              </a:rPr>
              <a:t> (но не </a:t>
            </a:r>
            <a:r>
              <a:rPr lang="ru-RU" sz="1800" b="1" dirty="0" smtClean="0">
                <a:solidFill>
                  <a:srgbClr val="FF66FF"/>
                </a:solidFill>
              </a:rPr>
              <a:t>общеотрицательные!</a:t>
            </a:r>
            <a:r>
              <a:rPr lang="ru-RU" sz="1800" b="1" dirty="0" smtClean="0">
                <a:solidFill>
                  <a:schemeClr val="accent3"/>
                </a:solidFill>
              </a:rPr>
              <a:t>) суждения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с одинаковыми субъектами и </a:t>
            </a:r>
            <a:r>
              <a:rPr lang="ru-RU" sz="1800" b="1" dirty="0" smtClean="0">
                <a:solidFill>
                  <a:srgbClr val="00FFFF"/>
                </a:solidFill>
              </a:rPr>
              <a:t>контрарными предикатами</a:t>
            </a:r>
            <a:r>
              <a:rPr lang="ru-RU" sz="1800" b="1" dirty="0" smtClean="0">
                <a:solidFill>
                  <a:schemeClr val="bg1"/>
                </a:solidFill>
              </a:rPr>
              <a:t>:</a:t>
            </a:r>
          </a:p>
          <a:p>
            <a:pPr marL="1800000" lvl="5" indent="-342900">
              <a:spcBef>
                <a:spcPts val="600"/>
              </a:spcBef>
              <a:buClr>
                <a:schemeClr val="accent3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rgbClr val="FF9966"/>
                </a:solidFill>
              </a:rPr>
              <a:t>Всякое</a:t>
            </a:r>
            <a:r>
              <a:rPr lang="ru-RU" sz="1800" b="1" dirty="0" smtClean="0">
                <a:solidFill>
                  <a:schemeClr val="accent3"/>
                </a:solidFill>
              </a:rPr>
              <a:t> яблоко </a:t>
            </a:r>
            <a:r>
              <a:rPr lang="ru-RU" sz="1800" b="1" dirty="0" smtClean="0">
                <a:solidFill>
                  <a:srgbClr val="00FFFF"/>
                </a:solidFill>
              </a:rPr>
              <a:t>красное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5" indent="-342900">
              <a:spcBef>
                <a:spcPts val="0"/>
              </a:spcBef>
              <a:buClr>
                <a:schemeClr val="bg1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rgbClr val="FF9966"/>
                </a:solidFill>
              </a:rPr>
              <a:t>Всякое</a:t>
            </a:r>
            <a:r>
              <a:rPr lang="ru-RU" sz="1800" b="1" dirty="0" smtClean="0">
                <a:solidFill>
                  <a:schemeClr val="accent3"/>
                </a:solidFill>
              </a:rPr>
              <a:t> яблоко </a:t>
            </a:r>
            <a:r>
              <a:rPr lang="ru-RU" sz="1800" b="1" dirty="0" smtClean="0">
                <a:solidFill>
                  <a:srgbClr val="00FFFF"/>
                </a:solidFill>
              </a:rPr>
              <a:t>зелёное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5" indent="-342900">
              <a:spcBef>
                <a:spcPts val="600"/>
              </a:spcBef>
              <a:buClr>
                <a:schemeClr val="accent3"/>
              </a:buClr>
              <a:buFont typeface="Wingdings" pitchFamily="2" charset="2"/>
              <a:buChar char="v"/>
            </a:pP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человек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одноглавый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5" indent="-342900">
              <a:spcBef>
                <a:spcPts val="0"/>
              </a:spcBef>
              <a:buClr>
                <a:schemeClr val="bg1"/>
              </a:buClr>
              <a:buFont typeface="Wingdings" pitchFamily="2" charset="2"/>
              <a:buChar char="v"/>
            </a:pP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человек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двуглавый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" name="Заголовок 1"/>
          <p:cNvSpPr>
            <a:spLocks noGrp="1"/>
          </p:cNvSpPr>
          <p:nvPr>
            <p:ph type="title"/>
          </p:nvPr>
        </p:nvSpPr>
        <p:spPr>
          <a:xfrm>
            <a:off x="97200" y="273600"/>
            <a:ext cx="8949600" cy="1080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Отношение контрарности</a:t>
            </a:r>
            <a:endParaRPr lang="ru-RU" sz="28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602000"/>
            <a:ext cx="8229600" cy="4932000"/>
          </a:xfrm>
        </p:spPr>
        <p:txBody>
          <a:bodyPr/>
          <a:lstStyle/>
          <a:p>
            <a:pPr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Не следует думать, что в отношении </a:t>
            </a:r>
            <a:r>
              <a:rPr lang="ru-RU" sz="1800" b="1" dirty="0" smtClean="0">
                <a:solidFill>
                  <a:srgbClr val="FFFF00"/>
                </a:solidFill>
              </a:rPr>
              <a:t>субконтрарности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могут находиться только </a:t>
            </a:r>
            <a:r>
              <a:rPr lang="ru-RU" sz="1800" b="1" dirty="0" smtClean="0">
                <a:solidFill>
                  <a:srgbClr val="00FF00"/>
                </a:solidFill>
              </a:rPr>
              <a:t>противоположные по качеству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(одно утвердительное, другое отрицательное)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rgbClr val="00FF00"/>
                </a:solidFill>
              </a:rPr>
              <a:t>частные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 </a:t>
            </a:r>
            <a:r>
              <a:rPr lang="ru-RU" sz="1800" b="1" dirty="0" smtClean="0">
                <a:solidFill>
                  <a:srgbClr val="00FFFF"/>
                </a:solidFill>
              </a:rPr>
              <a:t>«с одинаковой материей»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endParaRPr lang="ru-RU" sz="1800" b="1" dirty="0" smtClean="0">
              <a:solidFill>
                <a:schemeClr val="accent3"/>
              </a:solidFill>
            </a:endParaRPr>
          </a:p>
          <a:p>
            <a:pPr>
              <a:buFont typeface="Wingdings" pitchFamily="2" charset="2"/>
              <a:buChar char="q"/>
            </a:pPr>
            <a:r>
              <a:rPr lang="ru-RU" sz="1800" b="1" dirty="0" smtClean="0">
                <a:solidFill>
                  <a:schemeClr val="accent3"/>
                </a:solidFill>
              </a:rPr>
              <a:t>В отношении </a:t>
            </a:r>
            <a:r>
              <a:rPr lang="ru-RU" sz="1800" b="1" dirty="0" smtClean="0">
                <a:solidFill>
                  <a:srgbClr val="FFFF00"/>
                </a:solidFill>
              </a:rPr>
              <a:t>субконтрарности</a:t>
            </a:r>
            <a:r>
              <a:rPr lang="ru-RU" sz="1800" b="1" dirty="0" smtClean="0">
                <a:solidFill>
                  <a:schemeClr val="accent3"/>
                </a:solidFill>
              </a:rPr>
              <a:t> будут находиться </a:t>
            </a:r>
            <a:r>
              <a:rPr lang="ru-RU" sz="1800" b="1" dirty="0" smtClean="0">
                <a:solidFill>
                  <a:srgbClr val="00FF00"/>
                </a:solidFill>
              </a:rPr>
              <a:t>частные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 </a:t>
            </a:r>
            <a:r>
              <a:rPr lang="ru-RU" sz="1800" b="1" dirty="0" smtClean="0">
                <a:solidFill>
                  <a:srgbClr val="00FF00"/>
                </a:solidFill>
              </a:rPr>
              <a:t>одинакового качества</a:t>
            </a:r>
            <a:r>
              <a:rPr lang="ru-RU" sz="1800" b="1" dirty="0" smtClean="0">
                <a:solidFill>
                  <a:schemeClr val="accent3"/>
                </a:solidFill>
              </a:rPr>
              <a:t> (оба утвердительные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или оба отрицательные) с одинаковыми субъектами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 </a:t>
            </a:r>
            <a:r>
              <a:rPr lang="ru-RU" sz="1800" b="1" dirty="0" smtClean="0">
                <a:solidFill>
                  <a:srgbClr val="00FFFF"/>
                </a:solidFill>
              </a:rPr>
              <a:t>контрадикторными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(но не </a:t>
            </a:r>
            <a:r>
              <a:rPr lang="ru-RU" sz="1800" b="1" dirty="0" smtClean="0">
                <a:solidFill>
                  <a:srgbClr val="FF66FF"/>
                </a:solidFill>
              </a:rPr>
              <a:t>контрарными!</a:t>
            </a:r>
            <a:r>
              <a:rPr lang="ru-RU" sz="1800" b="1" dirty="0" smtClean="0">
                <a:solidFill>
                  <a:schemeClr val="bg1"/>
                </a:solidFill>
              </a:rPr>
              <a:t>)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предикатами</a:t>
            </a:r>
            <a:r>
              <a:rPr lang="ru-RU" sz="1800" b="1" dirty="0" smtClean="0">
                <a:solidFill>
                  <a:schemeClr val="bg1"/>
                </a:solidFill>
              </a:rPr>
              <a:t>:</a:t>
            </a:r>
          </a:p>
          <a:p>
            <a:pPr marL="1657350" lvl="4" indent="-342900"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люди </a:t>
            </a:r>
            <a:r>
              <a:rPr lang="ru-RU" sz="1800" b="1" dirty="0" smtClean="0">
                <a:solidFill>
                  <a:srgbClr val="00FFFF"/>
                </a:solidFill>
              </a:rPr>
              <a:t>слепы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657350" lvl="4" indent="-342900">
              <a:spcBef>
                <a:spcPts val="0"/>
              </a:spcBef>
              <a:buClr>
                <a:schemeClr val="bg1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люди </a:t>
            </a:r>
            <a:r>
              <a:rPr lang="ru-RU" sz="1800" b="1" dirty="0" smtClean="0">
                <a:solidFill>
                  <a:srgbClr val="00FFFF"/>
                </a:solidFill>
              </a:rPr>
              <a:t>зрячи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657350" lvl="4" indent="-342900"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v"/>
            </a:pP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люди </a:t>
            </a:r>
            <a:r>
              <a:rPr lang="ru-RU" sz="1800" b="1" dirty="0" smtClean="0">
                <a:solidFill>
                  <a:srgbClr val="00FFFF"/>
                </a:solidFill>
              </a:rPr>
              <a:t>безрогие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657350" lvl="4" indent="-342900">
              <a:spcBef>
                <a:spcPts val="0"/>
              </a:spcBef>
              <a:buClr>
                <a:schemeClr val="bg1"/>
              </a:buClr>
              <a:buFont typeface="Wingdings" pitchFamily="2" charset="2"/>
              <a:buChar char="v"/>
            </a:pP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люди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рогатые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endParaRPr lang="en-US" sz="1800" b="1" dirty="0" smtClean="0">
              <a:solidFill>
                <a:schemeClr val="bg1"/>
              </a:solidFill>
            </a:endParaRPr>
          </a:p>
          <a:p>
            <a:pPr lvl="3"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Ø"/>
            </a:pPr>
            <a:r>
              <a:rPr lang="en-US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дельфины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самцы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lvl="3">
              <a:spcBef>
                <a:spcPts val="0"/>
              </a:spcBef>
              <a:buClr>
                <a:schemeClr val="bg1"/>
              </a:buClr>
              <a:buFont typeface="Wingdings" pitchFamily="2" charset="2"/>
              <a:buChar char="Ø"/>
            </a:pPr>
            <a:r>
              <a:rPr lang="en-US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дельфины</a:t>
            </a:r>
            <a:r>
              <a:rPr lang="en-US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самки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lvl="3"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v"/>
            </a:pPr>
            <a:r>
              <a:rPr lang="en-US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жирафы </a:t>
            </a:r>
            <a:r>
              <a:rPr lang="ru-RU" sz="1800" b="1" dirty="0" smtClean="0">
                <a:solidFill>
                  <a:srgbClr val="00FFFF"/>
                </a:solidFill>
              </a:rPr>
              <a:t>крылаты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lvl="3">
              <a:spcBef>
                <a:spcPts val="0"/>
              </a:spcBef>
              <a:buClr>
                <a:schemeClr val="bg1"/>
              </a:buClr>
              <a:buFont typeface="Wingdings" pitchFamily="2" charset="2"/>
              <a:buChar char="v"/>
            </a:pPr>
            <a:r>
              <a:rPr lang="en-US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жирафы</a:t>
            </a:r>
            <a:r>
              <a:rPr lang="en-US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бескрылы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" name="Заголовок 1"/>
          <p:cNvSpPr>
            <a:spLocks noGrp="1"/>
          </p:cNvSpPr>
          <p:nvPr>
            <p:ph type="title"/>
          </p:nvPr>
        </p:nvSpPr>
        <p:spPr>
          <a:xfrm>
            <a:off x="97200" y="273600"/>
            <a:ext cx="8949600" cy="11448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Отношение </a:t>
            </a:r>
            <a:r>
              <a:rPr lang="ru-RU" sz="2800" b="1" dirty="0" smtClean="0">
                <a:solidFill>
                  <a:schemeClr val="bg1"/>
                </a:solidFill>
              </a:rPr>
              <a:t>субконтрарности</a:t>
            </a:r>
            <a:endParaRPr lang="ru-RU" sz="28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80000" y="1440000"/>
            <a:ext cx="8784000" cy="5184000"/>
          </a:xfrm>
        </p:spPr>
        <p:txBody>
          <a:bodyPr/>
          <a:lstStyle/>
          <a:p>
            <a:pPr>
              <a:spcBef>
                <a:spcPts val="432"/>
              </a:spcBef>
              <a:buFont typeface="Wingdings" pitchFamily="2" charset="2"/>
              <a:buChar char="q"/>
            </a:pPr>
            <a:r>
              <a:rPr lang="ru-RU" sz="1800" b="1" dirty="0" smtClean="0">
                <a:solidFill>
                  <a:schemeClr val="accent3"/>
                </a:solidFill>
              </a:rPr>
              <a:t>Не следует думать, что в отношении </a:t>
            </a:r>
            <a:r>
              <a:rPr lang="ru-RU" sz="1800" b="1" dirty="0" smtClean="0">
                <a:solidFill>
                  <a:srgbClr val="FFFF00"/>
                </a:solidFill>
              </a:rPr>
              <a:t>подчинения</a:t>
            </a:r>
            <a:r>
              <a:rPr lang="ru-RU" sz="1800" b="1" dirty="0" smtClean="0">
                <a:solidFill>
                  <a:schemeClr val="accent3"/>
                </a:solidFill>
              </a:rPr>
              <a:t> могут находиться только </a:t>
            </a:r>
            <a:r>
              <a:rPr lang="ru-RU" sz="1800" b="1" dirty="0" smtClean="0">
                <a:solidFill>
                  <a:srgbClr val="00FF00"/>
                </a:solidFill>
              </a:rPr>
              <a:t>одинаковые по качеству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(оба утвердительные или оба отрицательные), но </a:t>
            </a:r>
            <a:r>
              <a:rPr lang="ru-RU" sz="1800" b="1" dirty="0" smtClean="0">
                <a:solidFill>
                  <a:srgbClr val="00FF00"/>
                </a:solidFill>
              </a:rPr>
              <a:t>различающиеся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по количеству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(одно общее, другое частное) суждения </a:t>
            </a:r>
            <a:r>
              <a:rPr lang="ru-RU" sz="1800" b="1" dirty="0" smtClean="0">
                <a:solidFill>
                  <a:srgbClr val="00FFFF"/>
                </a:solidFill>
              </a:rPr>
              <a:t>«с одинаковой материей»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>
              <a:spcBef>
                <a:spcPts val="432"/>
              </a:spcBef>
              <a:buFont typeface="Wingdings" pitchFamily="2" charset="2"/>
              <a:buChar char="q"/>
            </a:pPr>
            <a:r>
              <a:rPr lang="ru-RU" sz="1800" b="1" dirty="0" smtClean="0">
                <a:solidFill>
                  <a:schemeClr val="accent3"/>
                </a:solidFill>
              </a:rPr>
              <a:t>В отношении </a:t>
            </a:r>
            <a:r>
              <a:rPr lang="ru-RU" sz="1800" b="1" dirty="0" smtClean="0">
                <a:solidFill>
                  <a:srgbClr val="FFFF00"/>
                </a:solidFill>
              </a:rPr>
              <a:t>подчинения</a:t>
            </a:r>
            <a:r>
              <a:rPr lang="ru-RU" sz="1800" b="1" dirty="0" smtClean="0">
                <a:solidFill>
                  <a:schemeClr val="accent3"/>
                </a:solidFill>
              </a:rPr>
              <a:t> будут находиться также: </a:t>
            </a:r>
          </a:p>
          <a:p>
            <a:pPr lvl="1">
              <a:spcBef>
                <a:spcPts val="600"/>
              </a:spcBef>
              <a:buClr>
                <a:schemeClr val="accent3"/>
              </a:buClr>
              <a:buFont typeface="Courier New" pitchFamily="49" charset="0"/>
              <a:buChar char="o"/>
            </a:pPr>
            <a:r>
              <a:rPr lang="ru-RU" sz="1800" b="1" dirty="0" smtClean="0">
                <a:solidFill>
                  <a:srgbClr val="00FF00"/>
                </a:solidFill>
              </a:rPr>
              <a:t>одинаковые по качеству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(оба утвердительные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или оба отрицательные) </a:t>
            </a:r>
            <a:r>
              <a:rPr lang="ru-RU" sz="1800" b="1" dirty="0" smtClean="0">
                <a:solidFill>
                  <a:srgbClr val="00FF00"/>
                </a:solidFill>
              </a:rPr>
              <a:t>общие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 с </a:t>
            </a:r>
            <a:r>
              <a:rPr lang="ru-RU" sz="1800" b="1" dirty="0" smtClean="0">
                <a:solidFill>
                  <a:srgbClr val="00FFFF"/>
                </a:solidFill>
              </a:rPr>
              <a:t>субъектами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представленными парой из </a:t>
            </a:r>
            <a:r>
              <a:rPr lang="ru-RU" sz="1800" b="1" dirty="0" smtClean="0">
                <a:solidFill>
                  <a:srgbClr val="00FFFF"/>
                </a:solidFill>
              </a:rPr>
              <a:t>подчиняющего</a:t>
            </a:r>
            <a:r>
              <a:rPr lang="ru-RU" sz="1800" b="1" dirty="0" smtClean="0">
                <a:solidFill>
                  <a:schemeClr val="accent3"/>
                </a:solidFill>
              </a:rPr>
              <a:t> и </a:t>
            </a:r>
            <a:r>
              <a:rPr lang="ru-RU" sz="1800" b="1" dirty="0" smtClean="0">
                <a:solidFill>
                  <a:srgbClr val="00FFFF"/>
                </a:solidFill>
              </a:rPr>
              <a:t>подчинённого</a:t>
            </a:r>
            <a:r>
              <a:rPr lang="ru-RU" sz="1800" b="1" dirty="0" smtClean="0">
                <a:solidFill>
                  <a:schemeClr val="accent3"/>
                </a:solidFill>
              </a:rPr>
              <a:t> понятий, и одинаковыми предикатами:</a:t>
            </a:r>
          </a:p>
          <a:p>
            <a:pPr marL="1800000" lvl="4">
              <a:spcBef>
                <a:spcPts val="600"/>
              </a:spcBef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человек</a:t>
            </a:r>
            <a:r>
              <a:rPr lang="ru-RU" sz="1800" b="1" dirty="0" smtClean="0">
                <a:solidFill>
                  <a:schemeClr val="accent3"/>
                </a:solidFill>
              </a:rPr>
              <a:t> смертен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0"/>
              </a:spcBef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грек</a:t>
            </a:r>
            <a:r>
              <a:rPr lang="ru-RU" sz="1800" b="1" dirty="0" smtClean="0">
                <a:solidFill>
                  <a:schemeClr val="accent3"/>
                </a:solidFill>
              </a:rPr>
              <a:t> смертен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60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Ни один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человек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chemeClr val="bg1"/>
                </a:solidFill>
              </a:rPr>
              <a:t> китаец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Ни один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грек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chemeClr val="bg1"/>
                </a:solidFill>
              </a:rPr>
              <a:t> китаец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ромб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accent3"/>
                </a:solidFill>
              </a:rPr>
              <a:t> четырёхугольник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0"/>
              </a:spcBef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квадрат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accent3"/>
                </a:solidFill>
              </a:rPr>
              <a:t> четырёхугольник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60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многоугольник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четырёхугольник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квадрат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accent3"/>
                </a:solidFill>
              </a:rPr>
              <a:t> четырёхугольник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" name="Заголовок 1"/>
          <p:cNvSpPr>
            <a:spLocks noGrp="1"/>
          </p:cNvSpPr>
          <p:nvPr>
            <p:ph type="title"/>
          </p:nvPr>
        </p:nvSpPr>
        <p:spPr>
          <a:xfrm>
            <a:off x="97200" y="273600"/>
            <a:ext cx="8949600" cy="11448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Отношение подчинения</a:t>
            </a:r>
            <a:endParaRPr lang="ru-RU" sz="28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80000" y="1440000"/>
            <a:ext cx="8784000" cy="5184000"/>
          </a:xfrm>
        </p:spPr>
        <p:txBody>
          <a:bodyPr/>
          <a:lstStyle/>
          <a:p>
            <a:pPr>
              <a:spcBef>
                <a:spcPts val="432"/>
              </a:spcBef>
              <a:buFont typeface="Wingdings" pitchFamily="2" charset="2"/>
              <a:buChar char="q"/>
            </a:pPr>
            <a:r>
              <a:rPr lang="ru-RU" sz="1800" b="1" dirty="0" smtClean="0">
                <a:solidFill>
                  <a:schemeClr val="accent3"/>
                </a:solidFill>
              </a:rPr>
              <a:t>В отношении </a:t>
            </a:r>
            <a:r>
              <a:rPr lang="ru-RU" sz="1800" b="1" dirty="0" smtClean="0">
                <a:solidFill>
                  <a:srgbClr val="FFFF00"/>
                </a:solidFill>
              </a:rPr>
              <a:t>подчинения</a:t>
            </a:r>
            <a:r>
              <a:rPr lang="ru-RU" sz="1800" b="1" dirty="0" smtClean="0">
                <a:solidFill>
                  <a:schemeClr val="accent3"/>
                </a:solidFill>
              </a:rPr>
              <a:t> будут находиться также: </a:t>
            </a:r>
          </a:p>
          <a:p>
            <a:pPr lvl="1">
              <a:spcBef>
                <a:spcPts val="600"/>
              </a:spcBef>
              <a:buClr>
                <a:schemeClr val="accent3"/>
              </a:buClr>
              <a:buFont typeface="Courier New" pitchFamily="49" charset="0"/>
              <a:buChar char="o"/>
            </a:pPr>
            <a:r>
              <a:rPr lang="ru-RU" sz="1800" b="1" dirty="0" smtClean="0">
                <a:solidFill>
                  <a:srgbClr val="00FF00"/>
                </a:solidFill>
              </a:rPr>
              <a:t>одинаковые по качеству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(оба утвердительные или оба отрицательные), но </a:t>
            </a:r>
            <a:r>
              <a:rPr lang="ru-RU" sz="1800" b="1" dirty="0" smtClean="0">
                <a:solidFill>
                  <a:srgbClr val="00FF00"/>
                </a:solidFill>
              </a:rPr>
              <a:t>различные по количеству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(одно общее,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другое частное) суждения с </a:t>
            </a:r>
            <a:r>
              <a:rPr lang="ru-RU" sz="1800" b="1" dirty="0" smtClean="0">
                <a:solidFill>
                  <a:srgbClr val="00FFFF"/>
                </a:solidFill>
              </a:rPr>
              <a:t>субъектами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chemeClr val="accent3"/>
                </a:solidFill>
              </a:rPr>
              <a:t> представленными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парой из </a:t>
            </a:r>
            <a:r>
              <a:rPr lang="ru-RU" sz="1800" b="1" dirty="0" smtClean="0">
                <a:solidFill>
                  <a:srgbClr val="00FFFF"/>
                </a:solidFill>
              </a:rPr>
              <a:t>подчиняющего</a:t>
            </a:r>
            <a:r>
              <a:rPr lang="ru-RU" sz="1800" b="1" dirty="0" smtClean="0">
                <a:solidFill>
                  <a:schemeClr val="accent3"/>
                </a:solidFill>
              </a:rPr>
              <a:t> (в общем суждении) и </a:t>
            </a:r>
            <a:r>
              <a:rPr lang="ru-RU" sz="1800" b="1" dirty="0" smtClean="0">
                <a:solidFill>
                  <a:srgbClr val="00FFFF"/>
                </a:solidFill>
              </a:rPr>
              <a:t>подчинённого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(в частном суждении) понятий, и одинаковыми предикатами:</a:t>
            </a:r>
          </a:p>
          <a:p>
            <a:pPr marL="1800000" lvl="4">
              <a:spcBef>
                <a:spcPts val="600"/>
              </a:spcBef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человек</a:t>
            </a:r>
            <a:r>
              <a:rPr lang="ru-RU" sz="1800" b="1" dirty="0" smtClean="0">
                <a:solidFill>
                  <a:schemeClr val="accent3"/>
                </a:solidFill>
              </a:rPr>
              <a:t> смертен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0"/>
              </a:spcBef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греки</a:t>
            </a:r>
            <a:r>
              <a:rPr lang="ru-RU" sz="1800" b="1" dirty="0" smtClean="0">
                <a:solidFill>
                  <a:schemeClr val="accent3"/>
                </a:solidFill>
              </a:rPr>
              <a:t> смертны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60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Ни один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человек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chemeClr val="bg1"/>
                </a:solidFill>
              </a:rPr>
              <a:t> китаец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греки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chemeClr val="bg1"/>
                </a:solidFill>
              </a:rPr>
              <a:t> китайцы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ромб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accent3"/>
                </a:solidFill>
              </a:rPr>
              <a:t> четырёхугольник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0"/>
              </a:spcBef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квадраты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accent3"/>
                </a:solidFill>
              </a:rPr>
              <a:t> четырёхугольники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60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многоугольник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четырёхугольник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квадраты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accent3"/>
                </a:solidFill>
              </a:rPr>
              <a:t> четырёхугольники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" name="Заголовок 1"/>
          <p:cNvSpPr>
            <a:spLocks noGrp="1"/>
          </p:cNvSpPr>
          <p:nvPr>
            <p:ph type="title"/>
          </p:nvPr>
        </p:nvSpPr>
        <p:spPr>
          <a:xfrm>
            <a:off x="97200" y="273600"/>
            <a:ext cx="8949600" cy="11448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Отношение подчинения</a:t>
            </a:r>
            <a:endParaRPr lang="ru-RU" sz="28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80000" y="1440000"/>
            <a:ext cx="8784000" cy="5328000"/>
          </a:xfrm>
        </p:spPr>
        <p:txBody>
          <a:bodyPr/>
          <a:lstStyle/>
          <a:p>
            <a:pPr>
              <a:spcBef>
                <a:spcPts val="432"/>
              </a:spcBef>
              <a:buFont typeface="Wingdings" pitchFamily="2" charset="2"/>
              <a:buChar char="q"/>
            </a:pPr>
            <a:r>
              <a:rPr lang="ru-RU" sz="1800" b="1" dirty="0" smtClean="0">
                <a:solidFill>
                  <a:schemeClr val="accent3"/>
                </a:solidFill>
              </a:rPr>
              <a:t>В отношении </a:t>
            </a:r>
            <a:r>
              <a:rPr lang="ru-RU" sz="1800" b="1" dirty="0" smtClean="0">
                <a:solidFill>
                  <a:srgbClr val="FFFF00"/>
                </a:solidFill>
              </a:rPr>
              <a:t>подчинения</a:t>
            </a:r>
            <a:r>
              <a:rPr lang="ru-RU" sz="1800" b="1" dirty="0" smtClean="0">
                <a:solidFill>
                  <a:schemeClr val="accent3"/>
                </a:solidFill>
              </a:rPr>
              <a:t> будут находиться также: </a:t>
            </a:r>
          </a:p>
          <a:p>
            <a:pPr lvl="1">
              <a:lnSpc>
                <a:spcPct val="95000"/>
              </a:lnSpc>
              <a:spcBef>
                <a:spcPts val="600"/>
              </a:spcBef>
              <a:buClr>
                <a:schemeClr val="accent3"/>
              </a:buClr>
              <a:buFont typeface="Courier New" pitchFamily="49" charset="0"/>
              <a:buChar char="o"/>
            </a:pPr>
            <a:r>
              <a:rPr lang="ru-RU" sz="1800" b="1" dirty="0" smtClean="0">
                <a:solidFill>
                  <a:srgbClr val="00FF00"/>
                </a:solidFill>
              </a:rPr>
              <a:t>одинаковые по качеству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(оба утвердительные или оба отрицательные), но </a:t>
            </a:r>
            <a:r>
              <a:rPr lang="ru-RU" sz="1800" b="1" dirty="0" smtClean="0">
                <a:solidFill>
                  <a:srgbClr val="00FF00"/>
                </a:solidFill>
              </a:rPr>
              <a:t>различные по количеству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(одно общее,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другое частное) суждения с </a:t>
            </a:r>
            <a:r>
              <a:rPr lang="ru-RU" sz="1800" b="1" dirty="0" smtClean="0">
                <a:solidFill>
                  <a:srgbClr val="00FFFF"/>
                </a:solidFill>
              </a:rPr>
              <a:t>субъектами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chemeClr val="accent3"/>
                </a:solidFill>
              </a:rPr>
              <a:t> представленными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парой из </a:t>
            </a:r>
            <a:r>
              <a:rPr lang="ru-RU" sz="1800" b="1" dirty="0" smtClean="0">
                <a:solidFill>
                  <a:srgbClr val="00FFFF"/>
                </a:solidFill>
              </a:rPr>
              <a:t>подчинённого</a:t>
            </a:r>
            <a:r>
              <a:rPr lang="ru-RU" sz="1800" b="1" dirty="0" smtClean="0">
                <a:solidFill>
                  <a:schemeClr val="accent3"/>
                </a:solidFill>
              </a:rPr>
              <a:t> (в общем суждении) и </a:t>
            </a:r>
            <a:r>
              <a:rPr lang="ru-RU" sz="1800" b="1" dirty="0" smtClean="0">
                <a:solidFill>
                  <a:srgbClr val="00FFFF"/>
                </a:solidFill>
              </a:rPr>
              <a:t>подчиняющего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(в частном суждении) понятий, и одинаковыми предикатами :</a:t>
            </a:r>
          </a:p>
          <a:p>
            <a:pPr marL="1440000" lvl="3">
              <a:lnSpc>
                <a:spcPct val="95000"/>
              </a:lnSpc>
              <a:spcBef>
                <a:spcPts val="600"/>
              </a:spcBef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Всякая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кошка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– </a:t>
            </a:r>
            <a:r>
              <a:rPr lang="ru-RU" sz="1800" b="1" dirty="0" smtClean="0">
                <a:solidFill>
                  <a:schemeClr val="accent3"/>
                </a:solidFill>
              </a:rPr>
              <a:t>млекопитающее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440000" lvl="3">
              <a:lnSpc>
                <a:spcPct val="95000"/>
              </a:lnSpc>
              <a:spcBef>
                <a:spcPts val="0"/>
              </a:spcBef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животные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– </a:t>
            </a:r>
            <a:r>
              <a:rPr lang="ru-RU" sz="1800" b="1" dirty="0" smtClean="0">
                <a:solidFill>
                  <a:schemeClr val="accent3"/>
                </a:solidFill>
              </a:rPr>
              <a:t>млекопитающие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440000" lvl="3">
              <a:lnSpc>
                <a:spcPct val="95000"/>
              </a:lnSpc>
              <a:spcBef>
                <a:spcPts val="60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Всякая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кошка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крылата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440000" lvl="3">
              <a:lnSpc>
                <a:spcPct val="95000"/>
              </a:lnSpc>
              <a:spcBef>
                <a:spcPts val="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животные</a:t>
            </a:r>
            <a:r>
              <a:rPr lang="ru-RU" sz="1800" b="1" dirty="0" smtClean="0">
                <a:solidFill>
                  <a:schemeClr val="accent3"/>
                </a:solidFill>
              </a:rPr>
              <a:t> крылаты </a:t>
            </a:r>
            <a:r>
              <a:rPr lang="ru-RU" sz="1800" b="1" dirty="0" smtClean="0">
                <a:solidFill>
                  <a:srgbClr val="00FF00"/>
                </a:solidFill>
              </a:rPr>
              <a:t>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440000" lvl="3">
              <a:lnSpc>
                <a:spcPct val="9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квадрат</a:t>
            </a:r>
            <a:r>
              <a:rPr lang="ru-RU" sz="1800" b="1" dirty="0" smtClean="0">
                <a:solidFill>
                  <a:schemeClr val="accent3"/>
                </a:solidFill>
              </a:rPr>
              <a:t> равноуголен </a:t>
            </a:r>
            <a:r>
              <a:rPr lang="ru-RU" sz="1800" b="1" dirty="0" smtClean="0">
                <a:solidFill>
                  <a:srgbClr val="00FF00"/>
                </a:solidFill>
              </a:rPr>
              <a:t>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440000" lvl="3">
              <a:lnSpc>
                <a:spcPct val="95000"/>
              </a:lnSpc>
              <a:spcBef>
                <a:spcPts val="0"/>
              </a:spcBef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ромбы</a:t>
            </a:r>
            <a:r>
              <a:rPr lang="ru-RU" sz="1800" b="1" dirty="0" smtClean="0">
                <a:solidFill>
                  <a:schemeClr val="accent3"/>
                </a:solidFill>
              </a:rPr>
              <a:t> равноугольны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440000" lvl="3">
              <a:lnSpc>
                <a:spcPct val="95000"/>
              </a:lnSpc>
              <a:spcBef>
                <a:spcPts val="60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ромб</a:t>
            </a:r>
            <a:r>
              <a:rPr lang="ru-RU" sz="1800" b="1" dirty="0" smtClean="0">
                <a:solidFill>
                  <a:schemeClr val="accent3"/>
                </a:solidFill>
              </a:rPr>
              <a:t> равноуголен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440000" lvl="3">
              <a:lnSpc>
                <a:spcPct val="95000"/>
              </a:lnSpc>
              <a:spcBef>
                <a:spcPts val="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четырёхугольники</a:t>
            </a:r>
            <a:r>
              <a:rPr lang="ru-RU" sz="1800" b="1" dirty="0" smtClean="0">
                <a:solidFill>
                  <a:schemeClr val="accent3"/>
                </a:solidFill>
              </a:rPr>
              <a:t> равноугольны </a:t>
            </a:r>
            <a:r>
              <a:rPr lang="ru-RU" sz="1800" b="1" dirty="0" smtClean="0">
                <a:solidFill>
                  <a:srgbClr val="00FF00"/>
                </a:solidFill>
              </a:rPr>
              <a:t>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440000" lvl="3">
              <a:lnSpc>
                <a:spcPct val="95000"/>
              </a:lnSpc>
              <a:spcBef>
                <a:spcPts val="600"/>
              </a:spcBef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Ни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один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грек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chemeClr val="bg1"/>
                </a:solidFill>
              </a:rPr>
              <a:t> китаец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440000" lvl="3">
              <a:lnSpc>
                <a:spcPct val="95000"/>
              </a:lnSpc>
              <a:spcBef>
                <a:spcPts val="0"/>
              </a:spcBef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люди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chemeClr val="bg1"/>
                </a:solidFill>
              </a:rPr>
              <a:t> китайцы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440000" lvl="3">
              <a:lnSpc>
                <a:spcPct val="9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v"/>
            </a:pP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Ни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один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ромб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chemeClr val="accent3"/>
                </a:solidFill>
              </a:rPr>
              <a:t> равноуголен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440000" lvl="3">
              <a:lnSpc>
                <a:spcPct val="95000"/>
              </a:lnSpc>
              <a:spcBef>
                <a:spcPts val="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четырёхугольники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chemeClr val="accent3"/>
                </a:solidFill>
              </a:rPr>
              <a:t> равноугольны </a:t>
            </a:r>
            <a:r>
              <a:rPr lang="ru-RU" sz="1800" b="1" dirty="0" smtClean="0">
                <a:solidFill>
                  <a:srgbClr val="00FF00"/>
                </a:solidFill>
              </a:rPr>
              <a:t>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" name="Заголовок 1"/>
          <p:cNvSpPr>
            <a:spLocks noGrp="1"/>
          </p:cNvSpPr>
          <p:nvPr>
            <p:ph type="title"/>
          </p:nvPr>
        </p:nvSpPr>
        <p:spPr>
          <a:xfrm>
            <a:off x="97200" y="273600"/>
            <a:ext cx="8949600" cy="11448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Отношение подчинения</a:t>
            </a:r>
            <a:endParaRPr lang="ru-RU" sz="28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80000" y="1440000"/>
            <a:ext cx="8784000" cy="5184000"/>
          </a:xfrm>
        </p:spPr>
        <p:txBody>
          <a:bodyPr/>
          <a:lstStyle/>
          <a:p>
            <a:pPr>
              <a:spcBef>
                <a:spcPts val="432"/>
              </a:spcBef>
              <a:buFont typeface="Wingdings" pitchFamily="2" charset="2"/>
              <a:buChar char="q"/>
            </a:pPr>
            <a:r>
              <a:rPr lang="ru-RU" sz="1800" b="1" dirty="0" smtClean="0">
                <a:solidFill>
                  <a:schemeClr val="accent3"/>
                </a:solidFill>
              </a:rPr>
              <a:t>В отношении </a:t>
            </a:r>
            <a:r>
              <a:rPr lang="ru-RU" sz="1800" b="1" dirty="0" smtClean="0">
                <a:solidFill>
                  <a:srgbClr val="FFFF00"/>
                </a:solidFill>
              </a:rPr>
              <a:t>подчинения</a:t>
            </a:r>
            <a:r>
              <a:rPr lang="ru-RU" sz="1800" b="1" dirty="0" smtClean="0">
                <a:solidFill>
                  <a:schemeClr val="accent3"/>
                </a:solidFill>
              </a:rPr>
              <a:t> будут находиться также: </a:t>
            </a:r>
          </a:p>
          <a:p>
            <a:pPr lvl="1">
              <a:spcBef>
                <a:spcPts val="600"/>
              </a:spcBef>
              <a:buClr>
                <a:schemeClr val="accent3"/>
              </a:buClr>
              <a:buFont typeface="Courier New" pitchFamily="49" charset="0"/>
              <a:buChar char="o"/>
            </a:pPr>
            <a:r>
              <a:rPr lang="ru-RU" sz="1800" b="1" dirty="0" smtClean="0">
                <a:solidFill>
                  <a:srgbClr val="00FF00"/>
                </a:solidFill>
              </a:rPr>
              <a:t>одинаковые по количеству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(оба </a:t>
            </a:r>
            <a:r>
              <a:rPr lang="ru-RU" sz="1800" b="1" dirty="0" smtClean="0">
                <a:solidFill>
                  <a:srgbClr val="00FF00"/>
                </a:solidFill>
              </a:rPr>
              <a:t>общие</a:t>
            </a:r>
            <a:r>
              <a:rPr lang="ru-RU" sz="1800" b="1" dirty="0" smtClean="0">
                <a:solidFill>
                  <a:schemeClr val="accent3"/>
                </a:solidFill>
              </a:rPr>
              <a:t> или оба частные),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а также </a:t>
            </a:r>
            <a:r>
              <a:rPr lang="ru-RU" sz="1800" b="1" dirty="0" smtClean="0">
                <a:solidFill>
                  <a:srgbClr val="00FF00"/>
                </a:solidFill>
              </a:rPr>
              <a:t>различные по количеству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(</a:t>
            </a:r>
            <a:r>
              <a:rPr lang="ru-RU" sz="1800" b="1" dirty="0" smtClean="0">
                <a:solidFill>
                  <a:srgbClr val="00FF00"/>
                </a:solidFill>
              </a:rPr>
              <a:t>общее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подчиняющее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 </a:t>
            </a:r>
            <a:r>
              <a:rPr lang="ru-RU" sz="1800" b="1" dirty="0" smtClean="0">
                <a:solidFill>
                  <a:srgbClr val="00FF00"/>
                </a:solidFill>
              </a:rPr>
              <a:t>частное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подчинённое</a:t>
            </a:r>
            <a:r>
              <a:rPr lang="ru-RU" sz="1800" b="1" dirty="0" smtClean="0">
                <a:solidFill>
                  <a:schemeClr val="accent3"/>
                </a:solidFill>
              </a:rPr>
              <a:t>)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утвердительные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 с одинаковыми </a:t>
            </a:r>
            <a:r>
              <a:rPr lang="ru-RU" sz="1800" b="1" dirty="0" smtClean="0">
                <a:solidFill>
                  <a:srgbClr val="00FFFF"/>
                </a:solidFill>
              </a:rPr>
              <a:t>субъектами</a:t>
            </a:r>
            <a:r>
              <a:rPr lang="ru-RU" sz="1800" b="1" dirty="0" smtClean="0">
                <a:solidFill>
                  <a:schemeClr val="accent3"/>
                </a:solidFill>
              </a:rPr>
              <a:t> или с </a:t>
            </a:r>
            <a:r>
              <a:rPr lang="ru-RU" sz="1800" b="1" dirty="0" smtClean="0">
                <a:solidFill>
                  <a:srgbClr val="00FFFF"/>
                </a:solidFill>
              </a:rPr>
              <a:t>субъектами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представленными парой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из </a:t>
            </a:r>
            <a:r>
              <a:rPr lang="ru-RU" sz="1800" b="1" dirty="0" smtClean="0">
                <a:solidFill>
                  <a:srgbClr val="00FFFF"/>
                </a:solidFill>
              </a:rPr>
              <a:t>подчиняющего</a:t>
            </a:r>
            <a:r>
              <a:rPr lang="ru-RU" sz="1800" b="1" dirty="0" smtClean="0">
                <a:solidFill>
                  <a:schemeClr val="accent3"/>
                </a:solidFill>
              </a:rPr>
              <a:t> и </a:t>
            </a:r>
            <a:r>
              <a:rPr lang="ru-RU" sz="1800" b="1" dirty="0" smtClean="0">
                <a:solidFill>
                  <a:srgbClr val="00FFFF"/>
                </a:solidFill>
              </a:rPr>
              <a:t>подчинённого</a:t>
            </a:r>
            <a:r>
              <a:rPr lang="ru-RU" sz="1800" b="1" dirty="0" smtClean="0">
                <a:solidFill>
                  <a:schemeClr val="accent3"/>
                </a:solidFill>
              </a:rPr>
              <a:t> понятий, и с </a:t>
            </a:r>
            <a:r>
              <a:rPr lang="ru-RU" sz="1800" b="1" dirty="0" smtClean="0">
                <a:solidFill>
                  <a:srgbClr val="00FFFF"/>
                </a:solidFill>
              </a:rPr>
              <a:t>предикатами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r>
              <a:rPr lang="ru-RU" sz="1800" b="1" dirty="0" smtClean="0">
                <a:solidFill>
                  <a:schemeClr val="accent3"/>
                </a:solidFill>
              </a:rPr>
              <a:t>представленными парой из </a:t>
            </a:r>
            <a:r>
              <a:rPr lang="ru-RU" sz="1800" b="1" dirty="0" smtClean="0">
                <a:solidFill>
                  <a:srgbClr val="00FFFF"/>
                </a:solidFill>
              </a:rPr>
              <a:t>подчинённого</a:t>
            </a:r>
            <a:r>
              <a:rPr lang="ru-RU" sz="1800" b="1" dirty="0" smtClean="0">
                <a:solidFill>
                  <a:schemeClr val="accent3"/>
                </a:solidFill>
              </a:rPr>
              <a:t> и </a:t>
            </a:r>
            <a:r>
              <a:rPr lang="ru-RU" sz="1800" b="1" dirty="0" smtClean="0">
                <a:solidFill>
                  <a:srgbClr val="00FFFF"/>
                </a:solidFill>
              </a:rPr>
              <a:t>подчиняющего</a:t>
            </a:r>
            <a:r>
              <a:rPr lang="ru-RU" sz="1800" b="1" dirty="0" smtClean="0">
                <a:solidFill>
                  <a:schemeClr val="accent3"/>
                </a:solidFill>
              </a:rPr>
              <a:t> понятий (причём предикат подчиняющего суждения является подчинённым по отношению к предикату подчинённого суждения понятием):</a:t>
            </a:r>
          </a:p>
          <a:p>
            <a:pPr marL="1800000" lvl="4">
              <a:spcBef>
                <a:spcPts val="600"/>
              </a:spcBef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слон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млекопитающее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0"/>
              </a:spcBef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слон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животное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60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люди </a:t>
            </a:r>
            <a:r>
              <a:rPr lang="ru-RU" sz="1800" b="1" dirty="0" smtClean="0">
                <a:solidFill>
                  <a:srgbClr val="00FFFF"/>
                </a:solidFill>
              </a:rPr>
              <a:t>умеют читать по-русски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люди </a:t>
            </a:r>
            <a:r>
              <a:rPr lang="ru-RU" sz="1800" b="1" dirty="0" smtClean="0">
                <a:solidFill>
                  <a:srgbClr val="00FFFF"/>
                </a:solidFill>
              </a:rPr>
              <a:t>умеют читать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600"/>
              </a:spcBef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ромб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треугольник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endParaRPr lang="ru-RU" sz="1800" b="1" dirty="0" smtClean="0">
              <a:solidFill>
                <a:schemeClr val="accent3"/>
              </a:solidFill>
            </a:endParaRPr>
          </a:p>
          <a:p>
            <a:pPr marL="1800000" lvl="4">
              <a:spcBef>
                <a:spcPts val="0"/>
              </a:spcBef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ромбы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многоугольники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marL="1800000" lvl="4">
              <a:spcBef>
                <a:spcPts val="60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ромб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треугольник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Всякий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квадрат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–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многоугольник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</a:p>
        </p:txBody>
      </p:sp>
      <p:sp>
        <p:nvSpPr>
          <p:cNvPr id="5" name="Заголовок 1"/>
          <p:cNvSpPr>
            <a:spLocks noGrp="1"/>
          </p:cNvSpPr>
          <p:nvPr>
            <p:ph type="title"/>
          </p:nvPr>
        </p:nvSpPr>
        <p:spPr>
          <a:xfrm>
            <a:off x="97200" y="273600"/>
            <a:ext cx="8949600" cy="11448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Отношение подчинения</a:t>
            </a:r>
            <a:endParaRPr lang="ru-RU" sz="28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80000" y="1440000"/>
            <a:ext cx="8784000" cy="5184000"/>
          </a:xfrm>
        </p:spPr>
        <p:txBody>
          <a:bodyPr/>
          <a:lstStyle/>
          <a:p>
            <a:pPr>
              <a:spcBef>
                <a:spcPts val="432"/>
              </a:spcBef>
              <a:buFont typeface="Wingdings" pitchFamily="2" charset="2"/>
              <a:buChar char="q"/>
            </a:pPr>
            <a:r>
              <a:rPr lang="ru-RU" sz="1800" b="1" dirty="0" smtClean="0">
                <a:solidFill>
                  <a:schemeClr val="accent3"/>
                </a:solidFill>
              </a:rPr>
              <a:t>В отношении </a:t>
            </a:r>
            <a:r>
              <a:rPr lang="ru-RU" sz="1800" b="1" dirty="0" smtClean="0">
                <a:solidFill>
                  <a:srgbClr val="FFFF00"/>
                </a:solidFill>
              </a:rPr>
              <a:t>подчинения</a:t>
            </a:r>
            <a:r>
              <a:rPr lang="ru-RU" sz="1800" b="1" dirty="0" smtClean="0">
                <a:solidFill>
                  <a:schemeClr val="accent3"/>
                </a:solidFill>
              </a:rPr>
              <a:t> будут находиться также: </a:t>
            </a:r>
          </a:p>
          <a:p>
            <a:pPr lvl="1">
              <a:spcBef>
                <a:spcPts val="600"/>
              </a:spcBef>
              <a:buClr>
                <a:schemeClr val="accent3"/>
              </a:buClr>
              <a:buFont typeface="Courier New" pitchFamily="49" charset="0"/>
              <a:buChar char="o"/>
            </a:pPr>
            <a:r>
              <a:rPr lang="ru-RU" sz="1800" b="1" dirty="0" smtClean="0">
                <a:solidFill>
                  <a:srgbClr val="00FF00"/>
                </a:solidFill>
              </a:rPr>
              <a:t>одинаковые по количеству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(оба </a:t>
            </a:r>
            <a:r>
              <a:rPr lang="ru-RU" sz="1800" b="1" dirty="0" smtClean="0">
                <a:solidFill>
                  <a:srgbClr val="00FF00"/>
                </a:solidFill>
              </a:rPr>
              <a:t>общие</a:t>
            </a:r>
            <a:r>
              <a:rPr lang="ru-RU" sz="1800" b="1" dirty="0" smtClean="0">
                <a:solidFill>
                  <a:schemeClr val="accent3"/>
                </a:solidFill>
              </a:rPr>
              <a:t> или оба частные),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а также </a:t>
            </a:r>
            <a:r>
              <a:rPr lang="ru-RU" sz="1800" b="1" dirty="0" smtClean="0">
                <a:solidFill>
                  <a:srgbClr val="00FF00"/>
                </a:solidFill>
              </a:rPr>
              <a:t>различные по количеству</a:t>
            </a:r>
            <a:r>
              <a:rPr lang="ru-RU" sz="1800" b="1" dirty="0" smtClean="0">
                <a:solidFill>
                  <a:schemeClr val="accent3"/>
                </a:solidFill>
              </a:rPr>
              <a:t> (</a:t>
            </a:r>
            <a:r>
              <a:rPr lang="ru-RU" sz="1800" b="1" dirty="0" smtClean="0">
                <a:solidFill>
                  <a:srgbClr val="00FF00"/>
                </a:solidFill>
              </a:rPr>
              <a:t>общее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подчиняющее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 </a:t>
            </a:r>
            <a:r>
              <a:rPr lang="ru-RU" sz="1800" b="1" dirty="0" smtClean="0">
                <a:solidFill>
                  <a:srgbClr val="00FF00"/>
                </a:solidFill>
              </a:rPr>
              <a:t>частное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подчинённое</a:t>
            </a:r>
            <a:r>
              <a:rPr lang="ru-RU" sz="1800" b="1" dirty="0" smtClean="0">
                <a:solidFill>
                  <a:schemeClr val="accent3"/>
                </a:solidFill>
              </a:rPr>
              <a:t>)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отрицательные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 с одинаковыми </a:t>
            </a:r>
            <a:r>
              <a:rPr lang="ru-RU" sz="1800" b="1" dirty="0" smtClean="0">
                <a:solidFill>
                  <a:srgbClr val="00FFFF"/>
                </a:solidFill>
              </a:rPr>
              <a:t>субъектами</a:t>
            </a:r>
            <a:r>
              <a:rPr lang="ru-RU" sz="1800" b="1" dirty="0" smtClean="0">
                <a:solidFill>
                  <a:schemeClr val="accent3"/>
                </a:solidFill>
              </a:rPr>
              <a:t> (а также с </a:t>
            </a:r>
            <a:r>
              <a:rPr lang="ru-RU" sz="1800" b="1" dirty="0" smtClean="0">
                <a:solidFill>
                  <a:srgbClr val="00FFFF"/>
                </a:solidFill>
              </a:rPr>
              <a:t>субъектами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chemeClr val="accent3"/>
                </a:solidFill>
              </a:rPr>
              <a:t> представленными парой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из </a:t>
            </a:r>
            <a:r>
              <a:rPr lang="ru-RU" sz="1800" b="1" dirty="0" smtClean="0">
                <a:solidFill>
                  <a:srgbClr val="00FFFF"/>
                </a:solidFill>
              </a:rPr>
              <a:t>подчиняющего</a:t>
            </a:r>
            <a:r>
              <a:rPr lang="ru-RU" sz="1800" b="1" dirty="0" smtClean="0">
                <a:solidFill>
                  <a:schemeClr val="accent3"/>
                </a:solidFill>
              </a:rPr>
              <a:t> и </a:t>
            </a:r>
            <a:r>
              <a:rPr lang="ru-RU" sz="1800" b="1" dirty="0" smtClean="0">
                <a:solidFill>
                  <a:srgbClr val="00FFFF"/>
                </a:solidFill>
              </a:rPr>
              <a:t>подчинённого</a:t>
            </a:r>
            <a:r>
              <a:rPr lang="ru-RU" sz="1800" b="1" dirty="0" smtClean="0">
                <a:solidFill>
                  <a:schemeClr val="accent3"/>
                </a:solidFill>
              </a:rPr>
              <a:t> понятий) и с </a:t>
            </a:r>
            <a:r>
              <a:rPr lang="ru-RU" sz="1800" b="1" dirty="0" smtClean="0">
                <a:solidFill>
                  <a:srgbClr val="00FFFF"/>
                </a:solidFill>
              </a:rPr>
              <a:t>предикатами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r>
              <a:rPr lang="ru-RU" sz="1800" b="1" dirty="0" smtClean="0">
                <a:solidFill>
                  <a:schemeClr val="accent3"/>
                </a:solidFill>
              </a:rPr>
              <a:t>представленными парой из </a:t>
            </a:r>
            <a:r>
              <a:rPr lang="ru-RU" sz="1800" b="1" dirty="0" smtClean="0">
                <a:solidFill>
                  <a:srgbClr val="00FFFF"/>
                </a:solidFill>
              </a:rPr>
              <a:t>подчиняющего</a:t>
            </a:r>
            <a:r>
              <a:rPr lang="ru-RU" sz="1800" b="1" dirty="0" smtClean="0">
                <a:solidFill>
                  <a:schemeClr val="accent3"/>
                </a:solidFill>
              </a:rPr>
              <a:t> и </a:t>
            </a:r>
            <a:r>
              <a:rPr lang="ru-RU" sz="1800" b="1" dirty="0" smtClean="0">
                <a:solidFill>
                  <a:srgbClr val="00FFFF"/>
                </a:solidFill>
              </a:rPr>
              <a:t>подчинённого</a:t>
            </a:r>
            <a:r>
              <a:rPr lang="ru-RU" sz="1800" b="1" dirty="0" smtClean="0">
                <a:solidFill>
                  <a:schemeClr val="accent3"/>
                </a:solidFill>
              </a:rPr>
              <a:t> понятий (причём предикат подчиняющего суждения будет подчиняющим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по отношению к предикату подчинённого суждения понятием):</a:t>
            </a:r>
          </a:p>
          <a:p>
            <a:pPr marL="1800000" lvl="4">
              <a:spcBef>
                <a:spcPts val="600"/>
              </a:spcBef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Ни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один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слон </a:t>
            </a:r>
            <a:r>
              <a:rPr lang="ru-RU" sz="1800" b="1" dirty="0" smtClean="0">
                <a:solidFill>
                  <a:srgbClr val="00FF00"/>
                </a:solidFill>
              </a:rPr>
              <a:t>не </a:t>
            </a:r>
            <a:r>
              <a:rPr lang="ru-RU" sz="1800" b="1" dirty="0" smtClean="0">
                <a:solidFill>
                  <a:srgbClr val="00FFFF"/>
                </a:solidFill>
              </a:rPr>
              <a:t>птица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0"/>
              </a:spcBef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Ни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один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слон </a:t>
            </a:r>
            <a:r>
              <a:rPr lang="ru-RU" sz="1800" b="1" dirty="0" smtClean="0">
                <a:solidFill>
                  <a:srgbClr val="00FF00"/>
                </a:solidFill>
              </a:rPr>
              <a:t>не </a:t>
            </a:r>
            <a:r>
              <a:rPr lang="ru-RU" sz="1800" b="1" dirty="0" smtClean="0">
                <a:solidFill>
                  <a:srgbClr val="00FFFF"/>
                </a:solidFill>
              </a:rPr>
              <a:t>воробей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60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люди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умеют читать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люди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не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умеют читать по-русски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600"/>
              </a:spcBef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Ни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один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слон </a:t>
            </a:r>
            <a:r>
              <a:rPr lang="ru-RU" sz="1800" b="1" dirty="0" smtClean="0">
                <a:solidFill>
                  <a:srgbClr val="00FF00"/>
                </a:solidFill>
              </a:rPr>
              <a:t>не </a:t>
            </a:r>
            <a:r>
              <a:rPr lang="ru-RU" sz="1800" b="1" dirty="0" smtClean="0">
                <a:solidFill>
                  <a:srgbClr val="00FFFF"/>
                </a:solidFill>
              </a:rPr>
              <a:t>животное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0"/>
              </a:spcBef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Некоторые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слоны </a:t>
            </a:r>
            <a:r>
              <a:rPr lang="ru-RU" sz="1800" b="1" dirty="0" smtClean="0">
                <a:solidFill>
                  <a:srgbClr val="00FF00"/>
                </a:solidFill>
              </a:rPr>
              <a:t>не </a:t>
            </a:r>
            <a:r>
              <a:rPr lang="ru-RU" sz="1800" b="1" dirty="0" smtClean="0">
                <a:solidFill>
                  <a:srgbClr val="00FFFF"/>
                </a:solidFill>
              </a:rPr>
              <a:t>птицы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60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Ни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одно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млекопитающее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не </a:t>
            </a:r>
            <a:r>
              <a:rPr lang="ru-RU" sz="1800" b="1" dirty="0" smtClean="0">
                <a:solidFill>
                  <a:srgbClr val="00FFFF"/>
                </a:solidFill>
              </a:rPr>
              <a:t>животное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(ложно)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1800000" lvl="4">
              <a:spcBef>
                <a:spcPts val="0"/>
              </a:spcBef>
              <a:buFont typeface="Wingdings" pitchFamily="2" charset="2"/>
              <a:buChar char="v"/>
            </a:pP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Ни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один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слон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не </a:t>
            </a:r>
            <a:r>
              <a:rPr lang="ru-RU" sz="1800" b="1" dirty="0" smtClean="0">
                <a:solidFill>
                  <a:srgbClr val="00FFFF"/>
                </a:solidFill>
              </a:rPr>
              <a:t>заяц</a:t>
            </a:r>
            <a:r>
              <a:rPr lang="ru-RU" sz="1800" b="1" dirty="0" smtClean="0">
                <a:solidFill>
                  <a:srgbClr val="00FF00"/>
                </a:solidFill>
              </a:rPr>
              <a:t> (истинно)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</a:p>
        </p:txBody>
      </p:sp>
      <p:sp>
        <p:nvSpPr>
          <p:cNvPr id="5" name="Заголовок 1"/>
          <p:cNvSpPr>
            <a:spLocks noGrp="1"/>
          </p:cNvSpPr>
          <p:nvPr>
            <p:ph type="title"/>
          </p:nvPr>
        </p:nvSpPr>
        <p:spPr>
          <a:xfrm>
            <a:off x="97200" y="273600"/>
            <a:ext cx="8949600" cy="11448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Отношение подчинения</a:t>
            </a:r>
            <a:endParaRPr lang="ru-RU" sz="28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92075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Законы логики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Закон противоречия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  <p:sp>
        <p:nvSpPr>
          <p:cNvPr id="505859" name="AutoShape 3"/>
          <p:cNvSpPr>
            <a:spLocks noChangeArrowheads="1"/>
          </p:cNvSpPr>
          <p:nvPr/>
        </p:nvSpPr>
        <p:spPr bwMode="auto">
          <a:xfrm rot="10800000">
            <a:off x="108000" y="1296000"/>
            <a:ext cx="7668000" cy="5400000"/>
          </a:xfrm>
          <a:prstGeom prst="verticalScrol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rot="10800000" wrap="none" anchor="ctr" anchorCtr="1"/>
          <a:lstStyle/>
          <a:p>
            <a:pPr algn="ctr">
              <a:lnSpc>
                <a:spcPct val="85000"/>
              </a:lnSpc>
            </a:pPr>
            <a:r>
              <a:rPr lang="ru-RU" sz="1800" b="1" baseline="0" dirty="0" smtClean="0">
                <a:solidFill>
                  <a:srgbClr val="0000FF"/>
                </a:solidFill>
              </a:rPr>
              <a:t>А самое </a:t>
            </a:r>
            <a:r>
              <a:rPr lang="ru-RU" sz="1800" b="1" baseline="0" dirty="0">
                <a:solidFill>
                  <a:srgbClr val="0000FF"/>
                </a:solidFill>
              </a:rPr>
              <a:t>достоверное из всех начал </a:t>
            </a:r>
            <a:r>
              <a:rPr lang="ru-RU" sz="1800" b="1" baseline="0" dirty="0" smtClean="0">
                <a:solidFill>
                  <a:srgbClr val="0000FF"/>
                </a:solidFill>
              </a:rPr>
              <a:t>–</a:t>
            </a:r>
            <a:r>
              <a:rPr lang="ru-RU" sz="1800" b="1" dirty="0" smtClean="0">
                <a:solidFill>
                  <a:srgbClr val="0000FF"/>
                </a:solidFill>
              </a:rPr>
              <a:t> </a:t>
            </a:r>
            <a:br>
              <a:rPr lang="ru-RU" sz="1800" b="1" dirty="0" smtClean="0">
                <a:solidFill>
                  <a:srgbClr val="0000FF"/>
                </a:solidFill>
              </a:rPr>
            </a:br>
            <a:r>
              <a:rPr lang="ru-RU" sz="1800" b="1" baseline="0" dirty="0" smtClean="0">
                <a:solidFill>
                  <a:srgbClr val="0000FF"/>
                </a:solidFill>
              </a:rPr>
              <a:t>то</a:t>
            </a:r>
            <a:r>
              <a:rPr lang="ru-RU" sz="1800" b="1" baseline="0" dirty="0">
                <a:solidFill>
                  <a:srgbClr val="0000FF"/>
                </a:solidFill>
              </a:rPr>
              <a:t>, </a:t>
            </a:r>
            <a:r>
              <a:rPr lang="ru-RU" sz="1800" b="1" baseline="0" dirty="0" smtClean="0">
                <a:solidFill>
                  <a:srgbClr val="A50021"/>
                </a:solidFill>
              </a:rPr>
              <a:t>относительно </a:t>
            </a:r>
            <a:r>
              <a:rPr lang="ru-RU" sz="1800" b="1" baseline="0" dirty="0">
                <a:solidFill>
                  <a:srgbClr val="A50021"/>
                </a:solidFill>
              </a:rPr>
              <a:t>которого невозможно ошибиться</a:t>
            </a:r>
            <a:r>
              <a:rPr lang="ru-RU" sz="1800" b="1" baseline="0" dirty="0">
                <a:solidFill>
                  <a:srgbClr val="0000FF"/>
                </a:solidFill>
              </a:rPr>
              <a:t>,</a:t>
            </a:r>
          </a:p>
          <a:p>
            <a:pPr algn="ctr">
              <a:lnSpc>
                <a:spcPct val="85000"/>
              </a:lnSpc>
            </a:pPr>
            <a:r>
              <a:rPr lang="ru-RU" sz="1800" b="1" baseline="0" dirty="0">
                <a:solidFill>
                  <a:srgbClr val="0000FF"/>
                </a:solidFill>
              </a:rPr>
              <a:t>ибо такое начало должно быть </a:t>
            </a:r>
            <a:r>
              <a:rPr lang="ru-RU" sz="1800" b="1" baseline="0" dirty="0">
                <a:solidFill>
                  <a:srgbClr val="A50021"/>
                </a:solidFill>
              </a:rPr>
              <a:t>наиболее очевидным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1800" b="1" baseline="0" dirty="0">
                <a:solidFill>
                  <a:srgbClr val="0000FF"/>
                </a:solidFill>
              </a:rPr>
              <a:t>(ведь все обманываются в том, что не очевидно)</a:t>
            </a:r>
          </a:p>
          <a:p>
            <a:pPr algn="ctr">
              <a:lnSpc>
                <a:spcPct val="85000"/>
              </a:lnSpc>
            </a:pPr>
            <a:r>
              <a:rPr lang="ru-RU" sz="1800" b="1" baseline="0" dirty="0">
                <a:solidFill>
                  <a:srgbClr val="0000FF"/>
                </a:solidFill>
              </a:rPr>
              <a:t>и </a:t>
            </a:r>
            <a:r>
              <a:rPr lang="ru-RU" sz="1800" b="1" baseline="0" dirty="0">
                <a:solidFill>
                  <a:srgbClr val="A50021"/>
                </a:solidFill>
              </a:rPr>
              <a:t>свободным от </a:t>
            </a:r>
            <a:r>
              <a:rPr lang="ru-RU" sz="1800" b="1" baseline="0" dirty="0" smtClean="0">
                <a:solidFill>
                  <a:srgbClr val="A50021"/>
                </a:solidFill>
              </a:rPr>
              <a:t>всякой </a:t>
            </a:r>
            <a:r>
              <a:rPr lang="ru-RU" sz="1800" b="1" baseline="0" dirty="0">
                <a:solidFill>
                  <a:srgbClr val="A50021"/>
                </a:solidFill>
              </a:rPr>
              <a:t>предположительности</a:t>
            </a:r>
            <a:r>
              <a:rPr lang="ru-RU" sz="1800" b="1" baseline="0" dirty="0">
                <a:solidFill>
                  <a:srgbClr val="0000FF"/>
                </a:solidFill>
              </a:rPr>
              <a:t>.</a:t>
            </a:r>
          </a:p>
          <a:p>
            <a:pPr algn="ctr">
              <a:lnSpc>
                <a:spcPct val="85000"/>
              </a:lnSpc>
            </a:pPr>
            <a:r>
              <a:rPr lang="ru-RU" sz="1800" b="1" baseline="0" dirty="0">
                <a:solidFill>
                  <a:srgbClr val="0000FF"/>
                </a:solidFill>
              </a:rPr>
              <a:t>Действительно, начало, которое необходимо знать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1800" b="1" baseline="0" dirty="0">
                <a:solidFill>
                  <a:srgbClr val="0000FF"/>
                </a:solidFill>
              </a:rPr>
              <a:t>всякому постигающему что-либо из существующего,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1800" b="1" baseline="0" dirty="0">
                <a:solidFill>
                  <a:srgbClr val="0000FF"/>
                </a:solidFill>
              </a:rPr>
              <a:t>не есть предположение; а то, что необходимо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1800" b="1" baseline="0" dirty="0" smtClean="0">
                <a:solidFill>
                  <a:srgbClr val="0000FF"/>
                </a:solidFill>
              </a:rPr>
              <a:t>уже знать </a:t>
            </a:r>
            <a:r>
              <a:rPr lang="ru-RU" sz="1800" b="1" baseline="0" dirty="0">
                <a:solidFill>
                  <a:srgbClr val="0000FF"/>
                </a:solidFill>
              </a:rPr>
              <a:t>тому, кто познаёт хоть что-нибудь,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1800" b="1" baseline="0" dirty="0">
                <a:solidFill>
                  <a:srgbClr val="0000FF"/>
                </a:solidFill>
              </a:rPr>
              <a:t>он должен иметь, уже приступая к рассмотрению.</a:t>
            </a:r>
          </a:p>
          <a:p>
            <a:pPr algn="ctr">
              <a:lnSpc>
                <a:spcPct val="85000"/>
              </a:lnSpc>
            </a:pPr>
            <a:r>
              <a:rPr lang="ru-RU" sz="1800" b="1" baseline="0" dirty="0">
                <a:solidFill>
                  <a:srgbClr val="0000FF"/>
                </a:solidFill>
              </a:rPr>
              <a:t>Таким образом, ясно, что именно такое начало есть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1800" b="1" baseline="0" dirty="0">
                <a:solidFill>
                  <a:srgbClr val="0000FF"/>
                </a:solidFill>
              </a:rPr>
              <a:t>наиболее достоверное из всех; а что это за начало,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1800" b="1" baseline="0" dirty="0">
                <a:solidFill>
                  <a:srgbClr val="0000FF"/>
                </a:solidFill>
              </a:rPr>
              <a:t>укажем теперь. А именно: </a:t>
            </a:r>
            <a:r>
              <a:rPr lang="ru-RU" sz="1800" b="1" baseline="0" dirty="0">
                <a:solidFill>
                  <a:srgbClr val="FF0000"/>
                </a:solidFill>
              </a:rPr>
              <a:t>невозможно, чтобы одно </a:t>
            </a:r>
            <a:r>
              <a:rPr lang="ru-RU" sz="1800" b="1" baseline="0" dirty="0" smtClean="0">
                <a:solidFill>
                  <a:srgbClr val="FF0000"/>
                </a:solidFill>
              </a:rPr>
              <a:t/>
            </a:r>
            <a:br>
              <a:rPr lang="ru-RU" sz="1800" b="1" baseline="0" dirty="0" smtClean="0">
                <a:solidFill>
                  <a:srgbClr val="FF0000"/>
                </a:solidFill>
              </a:rPr>
            </a:br>
            <a:r>
              <a:rPr lang="ru-RU" sz="1800" b="1" baseline="0" dirty="0" smtClean="0">
                <a:solidFill>
                  <a:srgbClr val="FF0000"/>
                </a:solidFill>
              </a:rPr>
              <a:t>и то </a:t>
            </a:r>
            <a:r>
              <a:rPr lang="ru-RU" sz="1800" b="1" baseline="0" dirty="0">
                <a:solidFill>
                  <a:srgbClr val="FF0000"/>
                </a:solidFill>
              </a:rPr>
              <a:t>же в одно и то же время было и не было присуще</a:t>
            </a:r>
            <a:br>
              <a:rPr lang="ru-RU" sz="1800" b="1" baseline="0" dirty="0">
                <a:solidFill>
                  <a:srgbClr val="FF0000"/>
                </a:solidFill>
              </a:rPr>
            </a:br>
            <a:r>
              <a:rPr lang="ru-RU" sz="1800" b="1" baseline="0" dirty="0">
                <a:solidFill>
                  <a:srgbClr val="FF0000"/>
                </a:solidFill>
              </a:rPr>
              <a:t>одному и тому же в одном и том же отношении</a:t>
            </a:r>
            <a:r>
              <a:rPr lang="ru-RU" sz="1800" b="1" baseline="0" dirty="0">
                <a:solidFill>
                  <a:srgbClr val="0000FF"/>
                </a:solidFill>
              </a:rPr>
              <a:t> </a:t>
            </a:r>
            <a:r>
              <a:rPr lang="ru-RU" sz="1800" b="1" baseline="0" dirty="0" smtClean="0">
                <a:solidFill>
                  <a:srgbClr val="0000FF"/>
                </a:solidFill>
              </a:rPr>
              <a:t>(</a:t>
            </a:r>
            <a:r>
              <a:rPr lang="ru-RU" sz="1800" b="1" baseline="0" dirty="0">
                <a:solidFill>
                  <a:srgbClr val="0000FF"/>
                </a:solidFill>
              </a:rPr>
              <a:t>и </a:t>
            </a:r>
            <a:r>
              <a:rPr lang="ru-RU" sz="1800" b="1" baseline="0" dirty="0" smtClean="0">
                <a:solidFill>
                  <a:srgbClr val="0000FF"/>
                </a:solidFill>
              </a:rPr>
              <a:t>всё</a:t>
            </a:r>
            <a:br>
              <a:rPr lang="ru-RU" sz="1800" b="1" baseline="0" dirty="0" smtClean="0">
                <a:solidFill>
                  <a:srgbClr val="0000FF"/>
                </a:solidFill>
              </a:rPr>
            </a:br>
            <a:r>
              <a:rPr lang="ru-RU" sz="1800" b="1" baseline="0" dirty="0" smtClean="0">
                <a:solidFill>
                  <a:srgbClr val="0000FF"/>
                </a:solidFill>
              </a:rPr>
              <a:t>другое</a:t>
            </a:r>
            <a:r>
              <a:rPr lang="ru-RU" sz="1800" b="1" baseline="0" dirty="0">
                <a:solidFill>
                  <a:srgbClr val="0000FF"/>
                </a:solidFill>
              </a:rPr>
              <a:t>, что мы могли бы ещё уточнить, пусть </a:t>
            </a:r>
            <a:r>
              <a:rPr lang="ru-RU" sz="1800" b="1" baseline="0" dirty="0" smtClean="0">
                <a:solidFill>
                  <a:srgbClr val="0000FF"/>
                </a:solidFill>
              </a:rPr>
              <a:t>будет</a:t>
            </a:r>
            <a:br>
              <a:rPr lang="ru-RU" sz="1800" b="1" baseline="0" dirty="0" smtClean="0">
                <a:solidFill>
                  <a:srgbClr val="0000FF"/>
                </a:solidFill>
              </a:rPr>
            </a:br>
            <a:r>
              <a:rPr lang="ru-RU" sz="1800" b="1" baseline="0" dirty="0" smtClean="0">
                <a:solidFill>
                  <a:srgbClr val="0000FF"/>
                </a:solidFill>
              </a:rPr>
              <a:t>уточнено </a:t>
            </a:r>
            <a:r>
              <a:rPr lang="ru-RU" sz="1800" b="1" baseline="0" dirty="0">
                <a:solidFill>
                  <a:srgbClr val="0000FF"/>
                </a:solidFill>
              </a:rPr>
              <a:t>во избежание словесных затруднений) –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1800" b="1" baseline="0" dirty="0">
                <a:solidFill>
                  <a:srgbClr val="0000FF"/>
                </a:solidFill>
              </a:rPr>
              <a:t>это, конечно, </a:t>
            </a:r>
            <a:r>
              <a:rPr lang="ru-RU" sz="1800" b="1" baseline="0" dirty="0">
                <a:solidFill>
                  <a:srgbClr val="A50021"/>
                </a:solidFill>
              </a:rPr>
              <a:t>самое достоверное из всех начал</a:t>
            </a:r>
            <a:r>
              <a:rPr lang="ru-RU" sz="1800" b="1" baseline="0" dirty="0">
                <a:solidFill>
                  <a:srgbClr val="0000FF"/>
                </a:solidFill>
              </a:rPr>
              <a:t>,</a:t>
            </a:r>
            <a:r>
              <a:rPr lang="ru-RU" sz="1800" b="1" baseline="0" dirty="0">
                <a:solidFill>
                  <a:srgbClr val="A50021"/>
                </a:solidFill>
              </a:rPr>
              <a:t/>
            </a:r>
            <a:br>
              <a:rPr lang="ru-RU" sz="1800" b="1" baseline="0" dirty="0">
                <a:solidFill>
                  <a:srgbClr val="A50021"/>
                </a:solidFill>
              </a:rPr>
            </a:br>
            <a:r>
              <a:rPr lang="ru-RU" sz="1800" b="1" baseline="0" dirty="0">
                <a:solidFill>
                  <a:srgbClr val="0000FF"/>
                </a:solidFill>
              </a:rPr>
              <a:t>к нему подходит данное выше определение.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endParaRPr lang="ru-RU" sz="1800" b="1" baseline="0" dirty="0">
              <a:solidFill>
                <a:srgbClr val="FF0000"/>
              </a:solidFill>
            </a:endParaRPr>
          </a:p>
        </p:txBody>
      </p:sp>
      <p:sp>
        <p:nvSpPr>
          <p:cNvPr id="505860" name="Text Box 4"/>
          <p:cNvSpPr txBox="1">
            <a:spLocks noChangeArrowheads="1"/>
          </p:cNvSpPr>
          <p:nvPr/>
        </p:nvSpPr>
        <p:spPr bwMode="auto">
          <a:xfrm>
            <a:off x="7269163" y="6012000"/>
            <a:ext cx="1897062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ru-RU" sz="1800" b="1" baseline="0" dirty="0">
                <a:solidFill>
                  <a:schemeClr val="bg1"/>
                </a:solidFill>
              </a:rPr>
              <a:t>Аристотель.</a:t>
            </a:r>
            <a:br>
              <a:rPr lang="ru-RU" sz="1800" b="1" baseline="0" dirty="0">
                <a:solidFill>
                  <a:schemeClr val="bg1"/>
                </a:solidFill>
              </a:rPr>
            </a:br>
            <a:r>
              <a:rPr lang="ru-RU" sz="1800" b="1" baseline="0" dirty="0">
                <a:solidFill>
                  <a:schemeClr val="bg1"/>
                </a:solidFill>
              </a:rPr>
              <a:t>«Метафизика».</a:t>
            </a:r>
          </a:p>
        </p:txBody>
      </p:sp>
      <p:pic>
        <p:nvPicPr>
          <p:cNvPr id="505861" name="Picture 5" descr="Аристотель (Рафаэль - в полный рост - red1)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308000" y="1944000"/>
            <a:ext cx="1547822" cy="378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058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505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58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58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5859" grpId="0" animBg="1"/>
      <p:bldP spid="505860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96838" y="274638"/>
            <a:ext cx="8950325" cy="1143000"/>
          </a:xfrm>
          <a:prstGeom prst="rect">
            <a:avLst/>
          </a:prstGeom>
        </p:spPr>
        <p:txBody>
          <a:bodyPr anchor="ctr" anchorCtr="1"/>
          <a:lstStyle/>
          <a:p>
            <a:pPr algn="ctr">
              <a:defRPr/>
            </a:pPr>
            <a:r>
              <a:rPr lang="ru-RU" sz="3200" dirty="0" smtClean="0">
                <a:solidFill>
                  <a:srgbClr val="FFFF00"/>
                </a:solidFill>
              </a:rPr>
              <a:t>Модальное суждение</a:t>
            </a:r>
            <a:br>
              <a:rPr lang="ru-RU" sz="3200" dirty="0" smtClean="0">
                <a:solidFill>
                  <a:srgbClr val="FFFF00"/>
                </a:solidFill>
              </a:rPr>
            </a:br>
            <a:r>
              <a:rPr lang="ru-RU" sz="2800" dirty="0" smtClean="0">
                <a:solidFill>
                  <a:schemeClr val="accent3"/>
                </a:solidFill>
              </a:rPr>
              <a:t>Понятие </a:t>
            </a:r>
            <a:r>
              <a:rPr lang="ru-RU" sz="2800" dirty="0">
                <a:solidFill>
                  <a:schemeClr val="accent3"/>
                </a:solidFill>
              </a:rPr>
              <a:t>модальности</a:t>
            </a:r>
            <a:endParaRPr lang="ru-RU" sz="32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971550" y="1619250"/>
            <a:ext cx="7200900" cy="165735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sz="2000" dirty="0" smtClean="0">
                <a:solidFill>
                  <a:srgbClr val="FFFF00"/>
                </a:solidFill>
              </a:rPr>
              <a:t>Модальность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(от </a:t>
            </a:r>
            <a:r>
              <a:rPr lang="ru-RU" i="1" dirty="0">
                <a:solidFill>
                  <a:schemeClr val="accent3"/>
                </a:solidFill>
              </a:rPr>
              <a:t>лат</a:t>
            </a:r>
            <a:r>
              <a:rPr lang="ru-RU" dirty="0">
                <a:solidFill>
                  <a:schemeClr val="accent3"/>
                </a:solidFill>
              </a:rPr>
              <a:t>. </a:t>
            </a:r>
            <a:r>
              <a:rPr lang="en-US" dirty="0">
                <a:solidFill>
                  <a:srgbClr val="00FF00"/>
                </a:solidFill>
              </a:rPr>
              <a:t>modus</a:t>
            </a:r>
            <a:r>
              <a:rPr lang="ru-RU" dirty="0"/>
              <a:t>, </a:t>
            </a:r>
            <a:r>
              <a:rPr lang="ru-RU" dirty="0">
                <a:solidFill>
                  <a:schemeClr val="accent3"/>
                </a:solidFill>
              </a:rPr>
              <a:t>наклонение</a:t>
            </a:r>
            <a:r>
              <a:rPr lang="ru-RU" dirty="0" smtClean="0">
                <a:solidFill>
                  <a:schemeClr val="accent3"/>
                </a:solidFill>
              </a:rPr>
              <a:t>) </a:t>
            </a:r>
            <a:r>
              <a:rPr lang="ru-RU" dirty="0"/>
              <a:t>–</a:t>
            </a:r>
            <a:r>
              <a:rPr lang="ru-RU" dirty="0">
                <a:solidFill>
                  <a:srgbClr val="FFFF00"/>
                </a:solidFill>
              </a:rPr>
              <a:t> </a:t>
            </a:r>
            <a:r>
              <a:rPr lang="ru-RU" dirty="0">
                <a:solidFill>
                  <a:schemeClr val="accent3"/>
                </a:solidFill>
              </a:rPr>
              <a:t/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общее обозначение </a:t>
            </a:r>
            <a:r>
              <a:rPr lang="ru-RU" dirty="0">
                <a:solidFill>
                  <a:srgbClr val="FF66FF"/>
                </a:solidFill>
              </a:rPr>
              <a:t>различных </a:t>
            </a:r>
            <a:r>
              <a:rPr lang="ru-RU" dirty="0" smtClean="0">
                <a:solidFill>
                  <a:srgbClr val="FF66FF"/>
                </a:solidFill>
              </a:rPr>
              <a:t>(?) </a:t>
            </a:r>
            <a:r>
              <a:rPr lang="ru-RU" dirty="0" smtClean="0">
                <a:solidFill>
                  <a:schemeClr val="accent3"/>
                </a:solidFill>
              </a:rPr>
              <a:t>характеристик </a:t>
            </a:r>
            <a:r>
              <a:rPr lang="ru-RU" dirty="0">
                <a:solidFill>
                  <a:schemeClr val="accent3"/>
                </a:solidFill>
              </a:rPr>
              <a:t>суждений, 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определяемых спецификой и степенью </a:t>
            </a:r>
            <a:r>
              <a:rPr lang="ru-RU" dirty="0" smtClean="0">
                <a:solidFill>
                  <a:schemeClr val="accent3"/>
                </a:solidFill>
              </a:rPr>
              <a:t/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устанавливаемых ими </a:t>
            </a:r>
            <a:r>
              <a:rPr lang="ru-RU" dirty="0">
                <a:solidFill>
                  <a:schemeClr val="accent3"/>
                </a:solidFill>
              </a:rPr>
              <a:t>связей между понятиями.</a:t>
            </a:r>
          </a:p>
        </p:txBody>
      </p:sp>
      <p:sp>
        <p:nvSpPr>
          <p:cNvPr id="17" name="Text Box 5"/>
          <p:cNvSpPr txBox="1">
            <a:spLocks noChangeArrowheads="1"/>
          </p:cNvSpPr>
          <p:nvPr/>
        </p:nvSpPr>
        <p:spPr bwMode="auto">
          <a:xfrm>
            <a:off x="144463" y="3492500"/>
            <a:ext cx="2879725" cy="3059113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Алетическая </a:t>
            </a:r>
            <a:br>
              <a:rPr lang="ru-RU" dirty="0">
                <a:solidFill>
                  <a:srgbClr val="FFFF00"/>
                </a:solidFill>
                <a:cs typeface="Arial" charset="0"/>
              </a:rPr>
            </a:br>
            <a:r>
              <a:rPr lang="ru-RU" dirty="0">
                <a:solidFill>
                  <a:srgbClr val="FFFF00"/>
                </a:solidFill>
                <a:cs typeface="Arial" charset="0"/>
              </a:rPr>
              <a:t>модальность </a:t>
            </a:r>
            <a:r>
              <a:rPr lang="ru-RU" dirty="0">
                <a:solidFill>
                  <a:srgbClr val="FFFF00"/>
                </a:solidFill>
              </a:rPr>
              <a:t/>
            </a:r>
            <a:br>
              <a:rPr lang="ru-RU" dirty="0">
                <a:solidFill>
                  <a:srgbClr val="FFFF00"/>
                </a:solidFill>
              </a:rPr>
            </a:br>
            <a:r>
              <a:rPr lang="ru-RU" sz="1600" dirty="0"/>
              <a:t>(от </a:t>
            </a:r>
            <a:r>
              <a:rPr lang="ru-RU" sz="1600" i="1" dirty="0"/>
              <a:t>греч</a:t>
            </a:r>
            <a:r>
              <a:rPr lang="ru-RU" sz="1600" dirty="0"/>
              <a:t>. </a:t>
            </a:r>
            <a:r>
              <a:rPr lang="el-GR" dirty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άλήθεια</a:t>
            </a:r>
            <a:r>
              <a:rPr lang="ru-RU" sz="1600" dirty="0"/>
              <a:t>,</a:t>
            </a:r>
            <a:r>
              <a:rPr lang="ru-RU" sz="1600" i="1" dirty="0"/>
              <a:t> </a:t>
            </a:r>
            <a:r>
              <a:rPr lang="ru-RU" sz="1600" dirty="0"/>
              <a:t>истина</a:t>
            </a:r>
            <a:r>
              <a:rPr lang="ru-RU" sz="1600" dirty="0" smtClean="0"/>
              <a:t>,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действительность) </a:t>
            </a:r>
            <a:r>
              <a:rPr lang="ru-RU" sz="1600" dirty="0" smtClean="0"/>
              <a:t>– </a:t>
            </a:r>
            <a:endParaRPr lang="ru-RU" sz="1600" dirty="0"/>
          </a:p>
          <a:p>
            <a:pPr algn="ctr"/>
            <a:r>
              <a:rPr lang="ru-RU" sz="1600" dirty="0"/>
              <a:t>характеристика </a:t>
            </a:r>
            <a:r>
              <a:rPr lang="ru-RU" sz="1600" dirty="0" smtClean="0"/>
              <a:t>суждений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посредством </a:t>
            </a:r>
            <a:r>
              <a:rPr lang="ru-RU" sz="1600" dirty="0" smtClean="0"/>
              <a:t>таких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модальных </a:t>
            </a:r>
            <a:r>
              <a:rPr lang="ru-RU" sz="1600" dirty="0" smtClean="0"/>
              <a:t>операторов,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как «необходимо</a:t>
            </a:r>
            <a:r>
              <a:rPr lang="ru-RU" sz="1600" dirty="0" smtClean="0"/>
              <a:t>»,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 smtClean="0"/>
              <a:t>«</a:t>
            </a:r>
            <a:r>
              <a:rPr lang="ru-RU" sz="1600" dirty="0"/>
              <a:t>возможно</a:t>
            </a:r>
            <a:r>
              <a:rPr lang="ru-RU" sz="1600" dirty="0" smtClean="0"/>
              <a:t>»,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«невозможно</a:t>
            </a:r>
            <a:r>
              <a:rPr lang="ru-RU" sz="1600" dirty="0" smtClean="0"/>
              <a:t>»,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«не-необходимо».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18" name="Text Box 5"/>
          <p:cNvSpPr txBox="1">
            <a:spLocks noChangeArrowheads="1"/>
          </p:cNvSpPr>
          <p:nvPr/>
        </p:nvSpPr>
        <p:spPr bwMode="auto">
          <a:xfrm>
            <a:off x="3132138" y="3492500"/>
            <a:ext cx="2879725" cy="3059113"/>
          </a:xfrm>
          <a:prstGeom prst="rect">
            <a:avLst/>
          </a:prstGeom>
          <a:noFill/>
          <a:ln w="38100" cmpd="dbl" algn="ctr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Деонтическая </a:t>
            </a:r>
            <a:br>
              <a:rPr lang="ru-RU" dirty="0">
                <a:solidFill>
                  <a:srgbClr val="FFFF00"/>
                </a:solidFill>
                <a:cs typeface="Arial" charset="0"/>
              </a:rPr>
            </a:b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модальность</a:t>
            </a:r>
            <a:r>
              <a:rPr lang="ru-RU" dirty="0"/>
              <a:t/>
            </a:r>
            <a:br>
              <a:rPr lang="ru-RU" dirty="0"/>
            </a:br>
            <a:r>
              <a:rPr lang="ru-RU" sz="1600" dirty="0" smtClean="0"/>
              <a:t>(</a:t>
            </a:r>
            <a:r>
              <a:rPr lang="ru-RU" sz="1600" dirty="0"/>
              <a:t>от </a:t>
            </a:r>
            <a:r>
              <a:rPr lang="ru-RU" sz="1600" i="1" dirty="0"/>
              <a:t>греч</a:t>
            </a:r>
            <a:r>
              <a:rPr lang="ru-RU" sz="1600" dirty="0"/>
              <a:t>. </a:t>
            </a:r>
            <a:r>
              <a:rPr lang="el-GR" dirty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δέον</a:t>
            </a:r>
            <a:r>
              <a:rPr lang="ru-RU" sz="1600" dirty="0"/>
              <a:t>,</a:t>
            </a:r>
            <a:r>
              <a:rPr lang="ru-RU" sz="1600" i="1" dirty="0"/>
              <a:t> </a:t>
            </a:r>
            <a:r>
              <a:rPr lang="ru-RU" sz="1600" dirty="0"/>
              <a:t>должное) </a:t>
            </a:r>
            <a:r>
              <a:rPr lang="ru-RU" sz="1600" dirty="0" smtClean="0"/>
              <a:t>– </a:t>
            </a:r>
            <a:endParaRPr lang="ru-RU" sz="1600" dirty="0"/>
          </a:p>
          <a:p>
            <a:pPr algn="ctr"/>
            <a:r>
              <a:rPr lang="ru-RU" sz="1600" dirty="0"/>
              <a:t>характеристика </a:t>
            </a:r>
            <a:r>
              <a:rPr lang="ru-RU" sz="1600" dirty="0" smtClean="0"/>
              <a:t>суждений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посредством </a:t>
            </a:r>
            <a:r>
              <a:rPr lang="ru-RU" sz="1600" dirty="0" smtClean="0"/>
              <a:t>таких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модальных </a:t>
            </a:r>
            <a:r>
              <a:rPr lang="ru-RU" sz="1600" dirty="0" smtClean="0"/>
              <a:t>операторов,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как «обязательно</a:t>
            </a:r>
            <a:r>
              <a:rPr lang="ru-RU" sz="1600" dirty="0" smtClean="0"/>
              <a:t>»,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 smtClean="0"/>
              <a:t>«</a:t>
            </a:r>
            <a:r>
              <a:rPr lang="ru-RU" sz="1600" dirty="0"/>
              <a:t>разрешено</a:t>
            </a:r>
            <a:r>
              <a:rPr lang="ru-RU" sz="1600" dirty="0" smtClean="0"/>
              <a:t>»,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«безразлично</a:t>
            </a:r>
            <a:r>
              <a:rPr lang="ru-RU" sz="1600" dirty="0" smtClean="0"/>
              <a:t>»,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«запрещено».</a:t>
            </a:r>
            <a:br>
              <a:rPr lang="ru-RU" sz="1600" dirty="0"/>
            </a:b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19" name="Text Box 5"/>
          <p:cNvSpPr txBox="1">
            <a:spLocks noChangeArrowheads="1"/>
          </p:cNvSpPr>
          <p:nvPr/>
        </p:nvSpPr>
        <p:spPr bwMode="auto">
          <a:xfrm>
            <a:off x="6119813" y="3492500"/>
            <a:ext cx="2879725" cy="3059113"/>
          </a:xfrm>
          <a:prstGeom prst="rect">
            <a:avLst/>
          </a:prstGeom>
          <a:noFill/>
          <a:ln w="38100" cmpd="dbl" algn="ctr">
            <a:noFill/>
            <a:miter lim="800000"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Эпистемическая </a:t>
            </a:r>
            <a:br>
              <a:rPr lang="ru-RU" dirty="0">
                <a:solidFill>
                  <a:srgbClr val="FFFF00"/>
                </a:solidFill>
                <a:cs typeface="Arial" charset="0"/>
              </a:rPr>
            </a:b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модальность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/>
            </a:r>
            <a:br>
              <a:rPr lang="ru-RU" dirty="0"/>
            </a:br>
            <a:r>
              <a:rPr lang="ru-RU" sz="1600" dirty="0"/>
              <a:t>(от </a:t>
            </a:r>
            <a:r>
              <a:rPr lang="ru-RU" sz="1600" i="1" dirty="0"/>
              <a:t>греч</a:t>
            </a:r>
            <a:r>
              <a:rPr lang="ru-RU" sz="1600" dirty="0"/>
              <a:t>. </a:t>
            </a:r>
            <a:r>
              <a:rPr lang="el-GR" dirty="0">
                <a:solidFill>
                  <a:srgbClr val="00FF00"/>
                </a:solidFill>
                <a:latin typeface="Times New Roman" pitchFamily="18" charset="0"/>
              </a:rPr>
              <a:t>επιςτήμη</a:t>
            </a:r>
            <a:r>
              <a:rPr lang="ru-RU" sz="1600" dirty="0"/>
              <a:t>, знание) – </a:t>
            </a:r>
            <a:br>
              <a:rPr lang="ru-RU" sz="1600" dirty="0"/>
            </a:br>
            <a:r>
              <a:rPr lang="ru-RU" sz="1600" dirty="0"/>
              <a:t>характеристика </a:t>
            </a:r>
            <a:r>
              <a:rPr lang="ru-RU" sz="1600" dirty="0" smtClean="0"/>
              <a:t>суждений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посредством </a:t>
            </a:r>
            <a:r>
              <a:rPr lang="ru-RU" sz="1600" dirty="0" smtClean="0"/>
              <a:t>таких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модальных </a:t>
            </a:r>
            <a:r>
              <a:rPr lang="ru-RU" sz="1600" dirty="0" smtClean="0"/>
              <a:t>операторов,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как «известно</a:t>
            </a:r>
            <a:r>
              <a:rPr lang="ru-RU" sz="1600" dirty="0" smtClean="0"/>
              <a:t>»,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«доказуемо</a:t>
            </a:r>
            <a:r>
              <a:rPr lang="ru-RU" sz="1600" dirty="0" smtClean="0"/>
              <a:t>»,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«сомнительно</a:t>
            </a:r>
            <a:r>
              <a:rPr lang="ru-RU" sz="1600" dirty="0" smtClean="0"/>
              <a:t>»,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 smtClean="0"/>
              <a:t>«</a:t>
            </a:r>
            <a:r>
              <a:rPr lang="ru-RU" sz="1600" dirty="0"/>
              <a:t>опровержимо».</a:t>
            </a:r>
            <a:br>
              <a:rPr lang="ru-RU" sz="1600" dirty="0"/>
            </a:b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7920038" y="6372225"/>
            <a:ext cx="1079500" cy="360363"/>
          </a:xfrm>
          <a:prstGeom prst="roundRect">
            <a:avLst/>
          </a:prstGeom>
          <a:noFill/>
          <a:ln w="9525">
            <a:solidFill>
              <a:srgbClr val="00FFFF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>
                <a:solidFill>
                  <a:srgbClr val="00FFFF"/>
                </a:solidFill>
              </a:rPr>
              <a:t>и другие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7" grpId="0" animBg="1"/>
      <p:bldP spid="18" grpId="0"/>
      <p:bldP spid="19" grpId="0"/>
      <p:bldP spid="20" grpId="0" animBg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96838" y="274638"/>
            <a:ext cx="8950325" cy="1143000"/>
          </a:xfrm>
          <a:prstGeom prst="rect">
            <a:avLst/>
          </a:prstGeom>
        </p:spPr>
        <p:txBody>
          <a:bodyPr anchor="ctr" anchorCtr="1"/>
          <a:lstStyle/>
          <a:p>
            <a:pPr algn="ctr">
              <a:defRPr/>
            </a:pPr>
            <a:r>
              <a:rPr lang="ru-RU" sz="3200" dirty="0" smtClean="0">
                <a:solidFill>
                  <a:schemeClr val="accent3"/>
                </a:solidFill>
              </a:rPr>
              <a:t>Модальное суждение</a:t>
            </a:r>
            <a:r>
              <a:rPr lang="ru-RU" sz="3200" dirty="0">
                <a:solidFill>
                  <a:schemeClr val="accent3"/>
                </a:solidFill>
              </a:rPr>
              <a:t/>
            </a:r>
            <a:br>
              <a:rPr lang="ru-RU" sz="3200" dirty="0">
                <a:solidFill>
                  <a:schemeClr val="accent3"/>
                </a:solidFill>
              </a:rPr>
            </a:br>
            <a:r>
              <a:rPr lang="ru-RU" sz="2800" dirty="0">
                <a:solidFill>
                  <a:schemeClr val="accent3"/>
                </a:solidFill>
              </a:rPr>
              <a:t>Алетическая модальность</a:t>
            </a:r>
            <a:endParaRPr lang="ru-RU" sz="32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144463" y="1620000"/>
            <a:ext cx="2879725" cy="234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Аподиктическое </a:t>
            </a:r>
            <a:br>
              <a:rPr lang="ru-RU" dirty="0">
                <a:solidFill>
                  <a:srgbClr val="FFFF00"/>
                </a:solidFill>
                <a:cs typeface="Arial" charset="0"/>
              </a:rPr>
            </a:br>
            <a:r>
              <a:rPr lang="ru-RU" dirty="0">
                <a:solidFill>
                  <a:srgbClr val="FFFF00"/>
                </a:solidFill>
                <a:cs typeface="Arial" charset="0"/>
              </a:rPr>
              <a:t>суждение </a:t>
            </a:r>
            <a:r>
              <a:rPr lang="ru-RU" dirty="0"/>
              <a:t>–</a:t>
            </a:r>
            <a:r>
              <a:rPr lang="ru-RU" dirty="0">
                <a:solidFill>
                  <a:srgbClr val="FFFF00"/>
                </a:solidFill>
              </a:rPr>
              <a:t> </a:t>
            </a:r>
            <a:br>
              <a:rPr lang="ru-RU" dirty="0">
                <a:solidFill>
                  <a:srgbClr val="FFFF00"/>
                </a:solidFill>
              </a:rPr>
            </a:br>
            <a:r>
              <a:rPr lang="ru-RU" sz="1600" dirty="0"/>
              <a:t>суждение, в котором </a:t>
            </a:r>
            <a:br>
              <a:rPr lang="ru-RU" sz="1600" dirty="0"/>
            </a:br>
            <a:r>
              <a:rPr lang="ru-RU" sz="1600" dirty="0"/>
              <a:t>утверждается </a:t>
            </a:r>
            <a:br>
              <a:rPr lang="ru-RU" sz="1600" dirty="0"/>
            </a:br>
            <a:r>
              <a:rPr lang="ru-RU" sz="1600" dirty="0"/>
              <a:t>или отрицается </a:t>
            </a:r>
            <a:br>
              <a:rPr lang="ru-RU" sz="1600" dirty="0"/>
            </a:br>
            <a:r>
              <a:rPr lang="ru-RU" sz="1600" dirty="0"/>
              <a:t>принадлежность </a:t>
            </a:r>
            <a:br>
              <a:rPr lang="ru-RU" sz="1600" dirty="0"/>
            </a:br>
            <a:r>
              <a:rPr lang="ru-RU" sz="1600" dirty="0"/>
              <a:t>признака </a:t>
            </a:r>
            <a:r>
              <a:rPr lang="ru-RU" sz="1600" dirty="0" smtClean="0"/>
              <a:t>предмету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>
                <a:solidFill>
                  <a:srgbClr val="00FFFF"/>
                </a:solidFill>
              </a:rPr>
              <a:t>при любых условиях</a:t>
            </a:r>
            <a:r>
              <a:rPr lang="ru-RU" sz="1600" dirty="0"/>
              <a:t>,</a:t>
            </a: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3132138" y="1620000"/>
            <a:ext cx="2879725" cy="234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Ассерторическое </a:t>
            </a:r>
            <a:br>
              <a:rPr lang="ru-RU" dirty="0">
                <a:solidFill>
                  <a:srgbClr val="FFFF00"/>
                </a:solidFill>
                <a:cs typeface="Arial" charset="0"/>
              </a:rPr>
            </a:br>
            <a:r>
              <a:rPr lang="ru-RU" dirty="0">
                <a:solidFill>
                  <a:srgbClr val="FFFF00"/>
                </a:solidFill>
                <a:cs typeface="Arial" charset="0"/>
              </a:rPr>
              <a:t>суждение </a:t>
            </a:r>
            <a:r>
              <a:rPr lang="ru-RU" dirty="0"/>
              <a:t>– </a:t>
            </a:r>
            <a:br>
              <a:rPr lang="ru-RU" dirty="0"/>
            </a:br>
            <a:r>
              <a:rPr lang="ru-RU" sz="1600" dirty="0"/>
              <a:t>суждение, в котором </a:t>
            </a:r>
            <a:br>
              <a:rPr lang="ru-RU" sz="1600" dirty="0"/>
            </a:br>
            <a:r>
              <a:rPr lang="ru-RU" sz="1600" dirty="0"/>
              <a:t>утверждается </a:t>
            </a:r>
            <a:br>
              <a:rPr lang="ru-RU" sz="1600" dirty="0"/>
            </a:br>
            <a:r>
              <a:rPr lang="ru-RU" sz="1600" dirty="0"/>
              <a:t>или отрицается </a:t>
            </a:r>
            <a:br>
              <a:rPr lang="ru-RU" sz="1600" dirty="0"/>
            </a:br>
            <a:r>
              <a:rPr lang="ru-RU" sz="1600" dirty="0"/>
              <a:t>принадлежность </a:t>
            </a:r>
            <a:br>
              <a:rPr lang="ru-RU" sz="1600" dirty="0"/>
            </a:br>
            <a:r>
              <a:rPr lang="ru-RU" sz="1600" dirty="0"/>
              <a:t>признака предмету </a:t>
            </a:r>
            <a:br>
              <a:rPr lang="ru-RU" sz="1600" dirty="0"/>
            </a:br>
            <a:r>
              <a:rPr lang="ru-RU" sz="1600" dirty="0">
                <a:solidFill>
                  <a:srgbClr val="00FFFF"/>
                </a:solidFill>
              </a:rPr>
              <a:t>при имеющихся условиях</a:t>
            </a:r>
            <a:r>
              <a:rPr lang="ru-RU" sz="1600" dirty="0"/>
              <a:t>,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6119813" y="1620000"/>
            <a:ext cx="2879725" cy="234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Проблематическое </a:t>
            </a:r>
            <a:br>
              <a:rPr lang="ru-RU" dirty="0">
                <a:solidFill>
                  <a:srgbClr val="FFFF00"/>
                </a:solidFill>
                <a:cs typeface="Arial" charset="0"/>
              </a:rPr>
            </a:br>
            <a:r>
              <a:rPr lang="ru-RU" dirty="0">
                <a:solidFill>
                  <a:srgbClr val="FFFF00"/>
                </a:solidFill>
                <a:cs typeface="Arial" charset="0"/>
              </a:rPr>
              <a:t>суждение </a:t>
            </a:r>
            <a:r>
              <a:rPr lang="ru-RU" dirty="0" smtClean="0"/>
              <a:t>– </a:t>
            </a:r>
            <a:r>
              <a:rPr lang="ru-RU" dirty="0"/>
              <a:t/>
            </a:r>
            <a:br>
              <a:rPr lang="ru-RU" dirty="0"/>
            </a:br>
            <a:r>
              <a:rPr lang="ru-RU" sz="1600" dirty="0"/>
              <a:t>суждение, в котором </a:t>
            </a:r>
            <a:br>
              <a:rPr lang="ru-RU" sz="1600" dirty="0"/>
            </a:br>
            <a:r>
              <a:rPr lang="ru-RU" sz="1600" dirty="0"/>
              <a:t>утверждается </a:t>
            </a:r>
            <a:br>
              <a:rPr lang="ru-RU" sz="1600" dirty="0"/>
            </a:br>
            <a:r>
              <a:rPr lang="ru-RU" sz="1600" dirty="0"/>
              <a:t>или отрицается </a:t>
            </a:r>
            <a:br>
              <a:rPr lang="ru-RU" sz="1600" dirty="0"/>
            </a:br>
            <a:r>
              <a:rPr lang="ru-RU" sz="1600" dirty="0"/>
              <a:t>принадлежность </a:t>
            </a:r>
            <a:br>
              <a:rPr lang="ru-RU" sz="1600" dirty="0"/>
            </a:br>
            <a:r>
              <a:rPr lang="ru-RU" sz="1600" dirty="0"/>
              <a:t>признака </a:t>
            </a:r>
            <a:r>
              <a:rPr lang="ru-RU" sz="1600" dirty="0" smtClean="0"/>
              <a:t>предмету </a:t>
            </a:r>
            <a:r>
              <a:rPr lang="ru-RU" sz="1600" dirty="0" smtClean="0">
                <a:solidFill>
                  <a:srgbClr val="00FFFF"/>
                </a:solidFill>
              </a:rPr>
              <a:t>при </a:t>
            </a:r>
            <a:r>
              <a:rPr lang="ru-RU" sz="1600" dirty="0">
                <a:solidFill>
                  <a:srgbClr val="00FFFF"/>
                </a:solidFill>
              </a:rPr>
              <a:t>каких-нибудь </a:t>
            </a:r>
            <a:r>
              <a:rPr lang="ru-RU" sz="1600" dirty="0" smtClean="0">
                <a:solidFill>
                  <a:srgbClr val="00FFFF"/>
                </a:solidFill>
              </a:rPr>
              <a:t>условиях</a:t>
            </a:r>
            <a:r>
              <a:rPr lang="ru-RU" sz="1600" dirty="0"/>
              <a:t>,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44463" y="5292000"/>
            <a:ext cx="2879725" cy="720000"/>
          </a:xfrm>
          <a:prstGeom prst="rect">
            <a:avLst/>
          </a:prstGeom>
          <a:noFill/>
          <a:ln w="19050">
            <a:noFill/>
          </a:ln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en-US" sz="1700" dirty="0">
                <a:solidFill>
                  <a:schemeClr val="accent3"/>
                </a:solidFill>
              </a:rPr>
              <a:t>S</a:t>
            </a:r>
            <a:r>
              <a:rPr lang="ru-RU" sz="1700" dirty="0">
                <a:solidFill>
                  <a:schemeClr val="accent3"/>
                </a:solidFill>
              </a:rPr>
              <a:t> </a:t>
            </a:r>
            <a:r>
              <a:rPr lang="ru-RU" sz="1700" dirty="0">
                <a:solidFill>
                  <a:srgbClr val="00FFFF"/>
                </a:solidFill>
              </a:rPr>
              <a:t>необходимо</a:t>
            </a:r>
            <a:r>
              <a:rPr lang="ru-RU" sz="1700" dirty="0">
                <a:solidFill>
                  <a:schemeClr val="accent3"/>
                </a:solidFill>
              </a:rPr>
              <a:t> </a:t>
            </a:r>
            <a:r>
              <a:rPr lang="ru-RU" sz="1700" dirty="0" smtClean="0">
                <a:solidFill>
                  <a:schemeClr val="accent3"/>
                </a:solidFill>
              </a:rPr>
              <a:t>(не) есть </a:t>
            </a:r>
            <a:r>
              <a:rPr lang="en-US" sz="1700" dirty="0">
                <a:solidFill>
                  <a:schemeClr val="accent3"/>
                </a:solidFill>
              </a:rPr>
              <a:t>P</a:t>
            </a:r>
            <a:endParaRPr lang="ru-RU" sz="1700" dirty="0">
              <a:solidFill>
                <a:schemeClr val="accent3"/>
              </a:solidFill>
            </a:endParaRPr>
          </a:p>
          <a:p>
            <a:pPr algn="ctr">
              <a:spcBef>
                <a:spcPts val="600"/>
              </a:spcBef>
              <a:defRPr/>
            </a:pPr>
            <a:r>
              <a:rPr lang="en-US" sz="1700" dirty="0" smtClean="0">
                <a:solidFill>
                  <a:schemeClr val="accent3"/>
                </a:solidFill>
              </a:rPr>
              <a:t>S</a:t>
            </a:r>
            <a:r>
              <a:rPr lang="ru-RU" sz="1700" dirty="0" smtClean="0">
                <a:solidFill>
                  <a:schemeClr val="accent3"/>
                </a:solidFill>
              </a:rPr>
              <a:t> </a:t>
            </a:r>
            <a:r>
              <a:rPr lang="ru-RU" sz="1700" dirty="0" smtClean="0">
                <a:solidFill>
                  <a:srgbClr val="00FFFF"/>
                </a:solidFill>
              </a:rPr>
              <a:t>должно</a:t>
            </a:r>
            <a:r>
              <a:rPr lang="ru-RU" sz="1700" dirty="0" smtClean="0">
                <a:solidFill>
                  <a:schemeClr val="accent3"/>
                </a:solidFill>
              </a:rPr>
              <a:t> (не) быть </a:t>
            </a:r>
            <a:r>
              <a:rPr lang="en-US" sz="1700" dirty="0">
                <a:solidFill>
                  <a:schemeClr val="accent3"/>
                </a:solidFill>
              </a:rPr>
              <a:t>P</a:t>
            </a:r>
            <a:endParaRPr lang="ru-RU" sz="1700" dirty="0">
              <a:solidFill>
                <a:schemeClr val="accent3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132138" y="5292000"/>
            <a:ext cx="2879725" cy="720000"/>
          </a:xfrm>
          <a:prstGeom prst="rect">
            <a:avLst/>
          </a:prstGeom>
          <a:noFill/>
          <a:ln w="19050">
            <a:noFill/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en-US" sz="1700" dirty="0">
                <a:solidFill>
                  <a:schemeClr val="accent3"/>
                </a:solidFill>
              </a:rPr>
              <a:t>S</a:t>
            </a:r>
            <a:r>
              <a:rPr lang="ru-RU" sz="1700" dirty="0">
                <a:solidFill>
                  <a:schemeClr val="accent3"/>
                </a:solidFill>
              </a:rPr>
              <a:t> </a:t>
            </a:r>
            <a:r>
              <a:rPr lang="ru-RU" sz="1700" dirty="0" smtClean="0">
                <a:solidFill>
                  <a:srgbClr val="00FFFF"/>
                </a:solidFill>
              </a:rPr>
              <a:t>действительно</a:t>
            </a:r>
            <a:r>
              <a:rPr lang="ru-RU" sz="1700" dirty="0" smtClean="0">
                <a:solidFill>
                  <a:schemeClr val="accent3"/>
                </a:solidFill>
              </a:rPr>
              <a:t> (не) есть </a:t>
            </a:r>
            <a:r>
              <a:rPr lang="en-US" sz="1700" dirty="0" smtClean="0">
                <a:solidFill>
                  <a:schemeClr val="accent3"/>
                </a:solidFill>
              </a:rPr>
              <a:t>P</a:t>
            </a:r>
            <a:endParaRPr lang="ru-RU" sz="1700" dirty="0" smtClean="0">
              <a:solidFill>
                <a:schemeClr val="accent3"/>
              </a:solidFill>
            </a:endParaRPr>
          </a:p>
          <a:p>
            <a:pPr algn="ctr">
              <a:spcBef>
                <a:spcPts val="600"/>
              </a:spcBef>
              <a:defRPr/>
            </a:pPr>
            <a:r>
              <a:rPr lang="en-US" sz="1700" dirty="0" smtClean="0">
                <a:solidFill>
                  <a:schemeClr val="accent3"/>
                </a:solidFill>
              </a:rPr>
              <a:t>S</a:t>
            </a:r>
            <a:r>
              <a:rPr lang="ru-RU" sz="1700" dirty="0" smtClean="0">
                <a:solidFill>
                  <a:schemeClr val="accent3"/>
                </a:solidFill>
              </a:rPr>
              <a:t> (не) </a:t>
            </a:r>
            <a:r>
              <a:rPr lang="ru-RU" sz="1700" dirty="0" smtClean="0">
                <a:solidFill>
                  <a:srgbClr val="00FFFF"/>
                </a:solidFill>
              </a:rPr>
              <a:t>есть</a:t>
            </a:r>
            <a:r>
              <a:rPr lang="ru-RU" sz="1700" dirty="0" smtClean="0">
                <a:solidFill>
                  <a:schemeClr val="accent3"/>
                </a:solidFill>
              </a:rPr>
              <a:t> </a:t>
            </a:r>
            <a:r>
              <a:rPr lang="en-US" sz="1700" dirty="0" smtClean="0">
                <a:solidFill>
                  <a:schemeClr val="accent3"/>
                </a:solidFill>
              </a:rPr>
              <a:t>P</a:t>
            </a:r>
            <a:endParaRPr lang="ru-RU" sz="1700" dirty="0" smtClean="0">
              <a:solidFill>
                <a:schemeClr val="accent3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119813" y="5292000"/>
            <a:ext cx="2879725" cy="720000"/>
          </a:xfrm>
          <a:prstGeom prst="rect">
            <a:avLst/>
          </a:prstGeom>
          <a:noFill/>
          <a:ln w="19050">
            <a:noFill/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en-US" sz="1700" dirty="0">
                <a:solidFill>
                  <a:schemeClr val="accent3"/>
                </a:solidFill>
              </a:rPr>
              <a:t>S</a:t>
            </a:r>
            <a:r>
              <a:rPr lang="ru-RU" sz="1700" dirty="0">
                <a:solidFill>
                  <a:schemeClr val="accent3"/>
                </a:solidFill>
              </a:rPr>
              <a:t> </a:t>
            </a:r>
            <a:r>
              <a:rPr lang="ru-RU" sz="1700" dirty="0" smtClean="0">
                <a:solidFill>
                  <a:srgbClr val="00FFFF"/>
                </a:solidFill>
              </a:rPr>
              <a:t>возможно</a:t>
            </a:r>
            <a:r>
              <a:rPr lang="ru-RU" sz="1700" dirty="0" smtClean="0">
                <a:solidFill>
                  <a:schemeClr val="accent3"/>
                </a:solidFill>
              </a:rPr>
              <a:t> (не) есть </a:t>
            </a:r>
            <a:r>
              <a:rPr lang="en-US" sz="1700" dirty="0">
                <a:solidFill>
                  <a:schemeClr val="accent3"/>
                </a:solidFill>
              </a:rPr>
              <a:t>P</a:t>
            </a:r>
            <a:endParaRPr lang="ru-RU" sz="1700" dirty="0">
              <a:solidFill>
                <a:schemeClr val="accent3"/>
              </a:solidFill>
            </a:endParaRPr>
          </a:p>
          <a:p>
            <a:pPr algn="ctr">
              <a:spcBef>
                <a:spcPts val="600"/>
              </a:spcBef>
              <a:defRPr/>
            </a:pPr>
            <a:r>
              <a:rPr lang="en-US" sz="1700" dirty="0" smtClean="0">
                <a:solidFill>
                  <a:schemeClr val="accent3"/>
                </a:solidFill>
              </a:rPr>
              <a:t>S</a:t>
            </a:r>
            <a:r>
              <a:rPr lang="ru-RU" sz="1700" dirty="0" smtClean="0">
                <a:solidFill>
                  <a:schemeClr val="accent3"/>
                </a:solidFill>
              </a:rPr>
              <a:t> </a:t>
            </a:r>
            <a:r>
              <a:rPr lang="ru-RU" sz="1700" dirty="0" smtClean="0">
                <a:solidFill>
                  <a:srgbClr val="00FFFF"/>
                </a:solidFill>
              </a:rPr>
              <a:t>может</a:t>
            </a:r>
            <a:r>
              <a:rPr lang="ru-RU" sz="1700" dirty="0" smtClean="0">
                <a:solidFill>
                  <a:schemeClr val="accent3"/>
                </a:solidFill>
              </a:rPr>
              <a:t> (не) быть </a:t>
            </a:r>
            <a:r>
              <a:rPr lang="en-US" sz="1700" dirty="0">
                <a:solidFill>
                  <a:schemeClr val="accent3"/>
                </a:solidFill>
              </a:rPr>
              <a:t>P</a:t>
            </a:r>
            <a:r>
              <a:rPr lang="ru-RU" sz="1700" dirty="0">
                <a:solidFill>
                  <a:schemeClr val="accent3"/>
                </a:solidFill>
              </a:rPr>
              <a:t> </a:t>
            </a:r>
          </a:p>
        </p:txBody>
      </p:sp>
      <p:sp>
        <p:nvSpPr>
          <p:cNvPr id="15" name="Text Box 5"/>
          <p:cNvSpPr txBox="1">
            <a:spLocks noChangeArrowheads="1"/>
          </p:cNvSpPr>
          <p:nvPr/>
        </p:nvSpPr>
        <p:spPr bwMode="auto">
          <a:xfrm>
            <a:off x="144463" y="3960000"/>
            <a:ext cx="2879725" cy="1224000"/>
          </a:xfrm>
          <a:prstGeom prst="rect">
            <a:avLst/>
          </a:prstGeom>
          <a:noFill/>
          <a:ln w="3175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pPr algn="ctr"/>
            <a:r>
              <a:rPr lang="ru-RU" sz="1600" dirty="0"/>
              <a:t>т</a:t>
            </a:r>
            <a:r>
              <a:rPr lang="ru-RU" sz="1600" dirty="0" smtClean="0"/>
              <a:t>. е</a:t>
            </a:r>
            <a:r>
              <a:rPr lang="ru-RU" sz="1600" dirty="0"/>
              <a:t>. утверждается </a:t>
            </a:r>
            <a:br>
              <a:rPr lang="ru-RU" sz="1600" dirty="0"/>
            </a:br>
            <a:r>
              <a:rPr lang="ru-RU" sz="1600" dirty="0">
                <a:solidFill>
                  <a:srgbClr val="00FFFF"/>
                </a:solidFill>
              </a:rPr>
              <a:t>необходимость</a:t>
            </a:r>
            <a:r>
              <a:rPr lang="ru-RU" sz="1600" dirty="0"/>
              <a:t> наличия </a:t>
            </a:r>
            <a:br>
              <a:rPr lang="ru-RU" sz="1600" dirty="0"/>
            </a:br>
            <a:r>
              <a:rPr lang="ru-RU" sz="1600" dirty="0"/>
              <a:t>или отсутствия у </a:t>
            </a:r>
            <a:r>
              <a:rPr lang="ru-RU" sz="1600" dirty="0" smtClean="0"/>
              <a:t>предмета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того или иного признака.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16" name="Text Box 5"/>
          <p:cNvSpPr txBox="1">
            <a:spLocks noChangeArrowheads="1"/>
          </p:cNvSpPr>
          <p:nvPr/>
        </p:nvSpPr>
        <p:spPr bwMode="auto">
          <a:xfrm>
            <a:off x="3132138" y="3960000"/>
            <a:ext cx="2879725" cy="1224000"/>
          </a:xfrm>
          <a:prstGeom prst="rect">
            <a:avLst/>
          </a:prstGeom>
          <a:noFill/>
          <a:ln w="3175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dirty="0"/>
              <a:t>т</a:t>
            </a:r>
            <a:r>
              <a:rPr lang="ru-RU" sz="1600" dirty="0" smtClean="0"/>
              <a:t>. е</a:t>
            </a:r>
            <a:r>
              <a:rPr lang="ru-RU" sz="1600" dirty="0"/>
              <a:t>. </a:t>
            </a:r>
            <a:r>
              <a:rPr lang="ru-RU" sz="1600" dirty="0" smtClean="0">
                <a:solidFill>
                  <a:srgbClr val="00FFFF"/>
                </a:solidFill>
              </a:rPr>
              <a:t>констатируется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наличие или </a:t>
            </a:r>
            <a:r>
              <a:rPr lang="ru-RU" sz="1600" dirty="0" smtClean="0"/>
              <a:t>отсутствие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у предмета того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или иного </a:t>
            </a:r>
            <a:r>
              <a:rPr lang="ru-RU" sz="1600" dirty="0"/>
              <a:t>признака.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17" name="Text Box 5"/>
          <p:cNvSpPr txBox="1">
            <a:spLocks noChangeArrowheads="1"/>
          </p:cNvSpPr>
          <p:nvPr/>
        </p:nvSpPr>
        <p:spPr bwMode="auto">
          <a:xfrm>
            <a:off x="6119813" y="3960000"/>
            <a:ext cx="2879725" cy="1224000"/>
          </a:xfrm>
          <a:prstGeom prst="rect">
            <a:avLst/>
          </a:prstGeom>
          <a:noFill/>
          <a:ln w="3175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/>
            <a:r>
              <a:rPr lang="ru-RU" sz="1600" dirty="0"/>
              <a:t>т</a:t>
            </a:r>
            <a:r>
              <a:rPr lang="ru-RU" sz="1600" dirty="0" smtClean="0"/>
              <a:t>. е</a:t>
            </a:r>
            <a:r>
              <a:rPr lang="ru-RU" sz="1600" dirty="0"/>
              <a:t>. утверждается </a:t>
            </a:r>
            <a:br>
              <a:rPr lang="ru-RU" sz="1600" dirty="0"/>
            </a:br>
            <a:r>
              <a:rPr lang="ru-RU" sz="1600" dirty="0">
                <a:solidFill>
                  <a:srgbClr val="00FFFF"/>
                </a:solidFill>
              </a:rPr>
              <a:t>возможность</a:t>
            </a:r>
            <a:r>
              <a:rPr lang="ru-RU" sz="1600" dirty="0"/>
              <a:t> наличия </a:t>
            </a:r>
            <a:r>
              <a:rPr lang="ru-RU" sz="1600" dirty="0" smtClean="0"/>
              <a:t>или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отсутствия у </a:t>
            </a:r>
            <a:r>
              <a:rPr lang="ru-RU" sz="1600" dirty="0" smtClean="0"/>
              <a:t>предмета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того или иного признака.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80000" y="6084000"/>
            <a:ext cx="6984000" cy="54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/>
              <a:t>В этом курсе</a:t>
            </a:r>
            <a:r>
              <a:rPr lang="en-US" sz="1600" dirty="0" smtClean="0"/>
              <a:t> </a:t>
            </a:r>
            <a:r>
              <a:rPr lang="ru-RU" sz="1600" dirty="0" smtClean="0"/>
              <a:t>модальные глаголы </a:t>
            </a:r>
            <a:r>
              <a:rPr lang="ru-RU" sz="1600" dirty="0" smtClean="0">
                <a:solidFill>
                  <a:srgbClr val="66FFFF"/>
                </a:solidFill>
              </a:rPr>
              <a:t>«должен»</a:t>
            </a:r>
            <a:r>
              <a:rPr lang="en-US" sz="1600" dirty="0" smtClean="0"/>
              <a:t> </a:t>
            </a:r>
            <a:r>
              <a:rPr lang="ru-RU" sz="1600" dirty="0" smtClean="0"/>
              <a:t>и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66FFFF"/>
                </a:solidFill>
              </a:rPr>
              <a:t>«может»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/>
              <a:t>употребляются в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66"/>
                </a:solidFill>
              </a:rPr>
              <a:t>алетическом</a:t>
            </a:r>
            <a:r>
              <a:rPr lang="en-US" sz="1600" dirty="0" smtClean="0"/>
              <a:t>, </a:t>
            </a:r>
            <a:r>
              <a:rPr lang="ru-RU" sz="1600" dirty="0" smtClean="0"/>
              <a:t>не в </a:t>
            </a:r>
            <a:r>
              <a:rPr lang="ru-RU" sz="1600" dirty="0" smtClean="0">
                <a:solidFill>
                  <a:srgbClr val="FF9966"/>
                </a:solidFill>
              </a:rPr>
              <a:t>деонтическом</a:t>
            </a:r>
            <a:r>
              <a:rPr lang="en-US" sz="1600" dirty="0" smtClean="0"/>
              <a:t> </a:t>
            </a:r>
            <a:r>
              <a:rPr lang="ru-RU" sz="1600" dirty="0" smtClean="0"/>
              <a:t>смысле</a:t>
            </a:r>
            <a:r>
              <a:rPr lang="en-US" sz="1600" dirty="0" smtClean="0"/>
              <a:t>. 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10" grpId="0" build="p"/>
      <p:bldP spid="11" grpId="0" build="p"/>
      <p:bldP spid="12" grpId="0" build="p"/>
      <p:bldP spid="15" grpId="0" animBg="1"/>
      <p:bldP spid="16" grpId="0" animBg="1"/>
      <p:bldP spid="17" grpId="0" animBg="1"/>
      <p:bldP spid="13" grpId="0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Прямоугольник 22"/>
          <p:cNvSpPr>
            <a:spLocks noChangeArrowheads="1"/>
          </p:cNvSpPr>
          <p:nvPr/>
        </p:nvSpPr>
        <p:spPr bwMode="auto">
          <a:xfrm rot="-1920000">
            <a:off x="900113" y="3095625"/>
            <a:ext cx="1943100" cy="252413"/>
          </a:xfrm>
          <a:prstGeom prst="rect">
            <a:avLst/>
          </a:prstGeom>
          <a:solidFill>
            <a:srgbClr val="FFFF99"/>
          </a:solidFill>
          <a:ln w="317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подчинение</a:t>
            </a:r>
          </a:p>
        </p:txBody>
      </p:sp>
      <p:sp>
        <p:nvSpPr>
          <p:cNvPr id="25" name="Прямоугольник 24"/>
          <p:cNvSpPr>
            <a:spLocks noChangeArrowheads="1"/>
          </p:cNvSpPr>
          <p:nvPr/>
        </p:nvSpPr>
        <p:spPr bwMode="auto">
          <a:xfrm rot="1920000">
            <a:off x="6372225" y="3095625"/>
            <a:ext cx="1943100" cy="252413"/>
          </a:xfrm>
          <a:prstGeom prst="rect">
            <a:avLst/>
          </a:prstGeom>
          <a:solidFill>
            <a:srgbClr val="FFFF99"/>
          </a:solidFill>
          <a:ln w="317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подчинение</a:t>
            </a:r>
          </a:p>
        </p:txBody>
      </p:sp>
      <p:sp>
        <p:nvSpPr>
          <p:cNvPr id="7" name="Прямоугольник 6"/>
          <p:cNvSpPr>
            <a:spLocks noChangeArrowheads="1"/>
          </p:cNvSpPr>
          <p:nvPr/>
        </p:nvSpPr>
        <p:spPr bwMode="auto">
          <a:xfrm>
            <a:off x="3311525" y="2303463"/>
            <a:ext cx="2520950" cy="252412"/>
          </a:xfrm>
          <a:prstGeom prst="rect">
            <a:avLst/>
          </a:prstGeom>
          <a:solidFill>
            <a:srgbClr val="00FFFF"/>
          </a:solidFill>
          <a:ln w="317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контрарность</a:t>
            </a:r>
          </a:p>
        </p:txBody>
      </p:sp>
      <p:sp>
        <p:nvSpPr>
          <p:cNvPr id="8" name="Прямоугольник 7"/>
          <p:cNvSpPr>
            <a:spLocks noChangeArrowheads="1"/>
          </p:cNvSpPr>
          <p:nvPr/>
        </p:nvSpPr>
        <p:spPr bwMode="auto">
          <a:xfrm>
            <a:off x="3311525" y="5543550"/>
            <a:ext cx="2520950" cy="252413"/>
          </a:xfrm>
          <a:prstGeom prst="rect">
            <a:avLst/>
          </a:prstGeom>
          <a:solidFill>
            <a:srgbClr val="99FF99"/>
          </a:solidFill>
          <a:ln w="317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субконтрарность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439863" y="1331913"/>
            <a:ext cx="3060700" cy="646112"/>
          </a:xfrm>
          <a:prstGeom prst="rect">
            <a:avLst/>
          </a:prstGeom>
          <a:noFill/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Аподиктическое 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утвердительное суждение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679950" y="1331913"/>
            <a:ext cx="3060700" cy="646112"/>
          </a:xfrm>
          <a:prstGeom prst="rect">
            <a:avLst/>
          </a:prstGeom>
          <a:noFill/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Аподиктическое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отрицательное суждение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439863" y="6119813"/>
            <a:ext cx="3060700" cy="647700"/>
          </a:xfrm>
          <a:prstGeom prst="rect">
            <a:avLst/>
          </a:prstGeom>
          <a:noFill/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Проблематическое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утвердительное суждение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679950" y="6119813"/>
            <a:ext cx="3060700" cy="646112"/>
          </a:xfrm>
          <a:prstGeom prst="rect">
            <a:avLst/>
          </a:prstGeom>
          <a:noFill/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Проблематическое</a:t>
            </a:r>
          </a:p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отрицательное суждение</a:t>
            </a:r>
          </a:p>
        </p:txBody>
      </p:sp>
      <p:sp>
        <p:nvSpPr>
          <p:cNvPr id="29" name="Прямоугольник 28"/>
          <p:cNvSpPr>
            <a:spLocks noChangeArrowheads="1"/>
          </p:cNvSpPr>
          <p:nvPr/>
        </p:nvSpPr>
        <p:spPr bwMode="auto">
          <a:xfrm rot="840000">
            <a:off x="3311525" y="3095625"/>
            <a:ext cx="4716463" cy="252413"/>
          </a:xfrm>
          <a:prstGeom prst="rect">
            <a:avLst/>
          </a:prstGeom>
          <a:solidFill>
            <a:srgbClr val="00FFFF"/>
          </a:solidFill>
          <a:ln w="317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                                                      контрарность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8" name="Прямоугольник 27"/>
          <p:cNvSpPr>
            <a:spLocks noChangeArrowheads="1"/>
          </p:cNvSpPr>
          <p:nvPr/>
        </p:nvSpPr>
        <p:spPr bwMode="auto">
          <a:xfrm rot="-840000">
            <a:off x="1152525" y="3095625"/>
            <a:ext cx="4714875" cy="252413"/>
          </a:xfrm>
          <a:prstGeom prst="rect">
            <a:avLst/>
          </a:prstGeom>
          <a:solidFill>
            <a:srgbClr val="00FFFF"/>
          </a:solidFill>
          <a:ln w="317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контрарность                                                   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Прямоугольник 10"/>
          <p:cNvSpPr>
            <a:spLocks noChangeArrowheads="1"/>
          </p:cNvSpPr>
          <p:nvPr/>
        </p:nvSpPr>
        <p:spPr bwMode="auto">
          <a:xfrm rot="2700000">
            <a:off x="2700338" y="3959225"/>
            <a:ext cx="3779837" cy="252413"/>
          </a:xfrm>
          <a:prstGeom prst="rect">
            <a:avLst/>
          </a:prstGeom>
          <a:solidFill>
            <a:srgbClr val="CC99FF"/>
          </a:solidFill>
          <a:ln w="9525" algn="ctr">
            <a:noFill/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контрадикторность   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2" name="Прямоугольник 11"/>
          <p:cNvSpPr>
            <a:spLocks noChangeArrowheads="1"/>
          </p:cNvSpPr>
          <p:nvPr/>
        </p:nvSpPr>
        <p:spPr bwMode="auto">
          <a:xfrm rot="-2700000">
            <a:off x="2700338" y="3959225"/>
            <a:ext cx="3779837" cy="252413"/>
          </a:xfrm>
          <a:prstGeom prst="rect">
            <a:avLst/>
          </a:prstGeom>
          <a:solidFill>
            <a:srgbClr val="CC99FF"/>
          </a:solidFill>
          <a:ln w="19050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   контрадикторность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" name="Скругленный прямоугольник 3"/>
          <p:cNvSpPr>
            <a:spLocks noChangeArrowheads="1"/>
          </p:cNvSpPr>
          <p:nvPr/>
        </p:nvSpPr>
        <p:spPr bwMode="auto">
          <a:xfrm>
            <a:off x="5759450" y="1979613"/>
            <a:ext cx="900113" cy="900112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600" dirty="0" smtClean="0">
                <a:solidFill>
                  <a:srgbClr val="0000FF"/>
                </a:solidFill>
              </a:rPr>
              <a:t>E</a:t>
            </a:r>
            <a:endParaRPr lang="ru-RU" sz="3600" dirty="0">
              <a:solidFill>
                <a:srgbClr val="0000FF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 rot="-5400000">
            <a:off x="-431800" y="5148263"/>
            <a:ext cx="2160588" cy="900112"/>
          </a:xfrm>
          <a:prstGeom prst="rect">
            <a:avLst/>
          </a:prstGeom>
          <a:noFill/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утвердительное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 суждение</a:t>
            </a:r>
          </a:p>
        </p:txBody>
      </p:sp>
      <p:sp>
        <p:nvSpPr>
          <p:cNvPr id="33" name="TextBox 32"/>
          <p:cNvSpPr txBox="1"/>
          <p:nvPr/>
        </p:nvSpPr>
        <p:spPr>
          <a:xfrm rot="5400000">
            <a:off x="7415213" y="5148262"/>
            <a:ext cx="2160588" cy="900113"/>
          </a:xfrm>
          <a:prstGeom prst="rect">
            <a:avLst/>
          </a:prstGeom>
          <a:noFill/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отрицательное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27" name="Прямоугольник 26"/>
          <p:cNvSpPr>
            <a:spLocks noChangeArrowheads="1"/>
          </p:cNvSpPr>
          <p:nvPr/>
        </p:nvSpPr>
        <p:spPr bwMode="auto">
          <a:xfrm>
            <a:off x="1260475" y="3924300"/>
            <a:ext cx="6659563" cy="252413"/>
          </a:xfrm>
          <a:prstGeom prst="rect">
            <a:avLst/>
          </a:prstGeom>
          <a:solidFill>
            <a:srgbClr val="CC99FF"/>
          </a:solidFill>
          <a:ln w="317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контрадикторность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" name="Прямоугольник 8"/>
          <p:cNvSpPr>
            <a:spLocks noChangeArrowheads="1"/>
          </p:cNvSpPr>
          <p:nvPr/>
        </p:nvSpPr>
        <p:spPr bwMode="auto">
          <a:xfrm rot="-5400000">
            <a:off x="1800000" y="3923713"/>
            <a:ext cx="2339975" cy="252000"/>
          </a:xfrm>
          <a:prstGeom prst="rect">
            <a:avLst/>
          </a:prstGeom>
          <a:solidFill>
            <a:srgbClr val="FFFF99"/>
          </a:solidFill>
          <a:ln w="317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    подчинение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0" name="Прямоугольник 29"/>
          <p:cNvSpPr>
            <a:spLocks noChangeArrowheads="1"/>
          </p:cNvSpPr>
          <p:nvPr/>
        </p:nvSpPr>
        <p:spPr bwMode="auto">
          <a:xfrm rot="840000">
            <a:off x="1152525" y="4716463"/>
            <a:ext cx="4714875" cy="252412"/>
          </a:xfrm>
          <a:prstGeom prst="rect">
            <a:avLst/>
          </a:prstGeom>
          <a:solidFill>
            <a:srgbClr val="99FF99"/>
          </a:solidFill>
          <a:ln w="317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субконтрарность    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6" name="Прямоугольник 25"/>
          <p:cNvSpPr>
            <a:spLocks noChangeArrowheads="1"/>
          </p:cNvSpPr>
          <p:nvPr/>
        </p:nvSpPr>
        <p:spPr bwMode="auto">
          <a:xfrm rot="1920000">
            <a:off x="900113" y="4716463"/>
            <a:ext cx="1943100" cy="250825"/>
          </a:xfrm>
          <a:prstGeom prst="rect">
            <a:avLst/>
          </a:prstGeom>
          <a:solidFill>
            <a:srgbClr val="FFFF99"/>
          </a:solidFill>
          <a:ln w="317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подчинение</a:t>
            </a:r>
          </a:p>
        </p:txBody>
      </p:sp>
      <p:sp>
        <p:nvSpPr>
          <p:cNvPr id="10" name="Прямоугольник 9"/>
          <p:cNvSpPr>
            <a:spLocks noChangeArrowheads="1"/>
          </p:cNvSpPr>
          <p:nvPr/>
        </p:nvSpPr>
        <p:spPr bwMode="auto">
          <a:xfrm rot="5400000">
            <a:off x="5112000" y="3923713"/>
            <a:ext cx="2339975" cy="252000"/>
          </a:xfrm>
          <a:prstGeom prst="rect">
            <a:avLst/>
          </a:prstGeom>
          <a:solidFill>
            <a:srgbClr val="FFFF99"/>
          </a:solidFill>
          <a:ln w="317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подчинение    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1" name="Прямоугольник 30"/>
          <p:cNvSpPr>
            <a:spLocks noChangeArrowheads="1"/>
          </p:cNvSpPr>
          <p:nvPr/>
        </p:nvSpPr>
        <p:spPr bwMode="auto">
          <a:xfrm rot="-840000">
            <a:off x="3311525" y="4710113"/>
            <a:ext cx="4716463" cy="252412"/>
          </a:xfrm>
          <a:prstGeom prst="rect">
            <a:avLst/>
          </a:prstGeom>
          <a:solidFill>
            <a:srgbClr val="99FF99"/>
          </a:solidFill>
          <a:ln w="317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    субконтрарность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4" name="Прямоугольник 23"/>
          <p:cNvSpPr>
            <a:spLocks noChangeArrowheads="1"/>
          </p:cNvSpPr>
          <p:nvPr/>
        </p:nvSpPr>
        <p:spPr bwMode="auto">
          <a:xfrm rot="-1920000">
            <a:off x="6372225" y="4716463"/>
            <a:ext cx="1943100" cy="250825"/>
          </a:xfrm>
          <a:prstGeom prst="rect">
            <a:avLst/>
          </a:prstGeom>
          <a:solidFill>
            <a:srgbClr val="FFFF99"/>
          </a:solidFill>
          <a:ln w="317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подчинение</a:t>
            </a:r>
          </a:p>
        </p:txBody>
      </p:sp>
      <p:sp>
        <p:nvSpPr>
          <p:cNvPr id="5" name="Скругленный прямоугольник 4"/>
          <p:cNvSpPr>
            <a:spLocks noChangeArrowheads="1"/>
          </p:cNvSpPr>
          <p:nvPr/>
        </p:nvSpPr>
        <p:spPr bwMode="auto">
          <a:xfrm>
            <a:off x="2519363" y="5219700"/>
            <a:ext cx="900112" cy="900113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600" dirty="0" smtClean="0">
                <a:solidFill>
                  <a:srgbClr val="0000FF"/>
                </a:solidFill>
              </a:rPr>
              <a:t>I</a:t>
            </a:r>
            <a:endParaRPr lang="ru-RU" sz="3600" dirty="0">
              <a:solidFill>
                <a:srgbClr val="0000FF"/>
              </a:solidFill>
            </a:endParaRPr>
          </a:p>
        </p:txBody>
      </p:sp>
      <p:sp>
        <p:nvSpPr>
          <p:cNvPr id="22" name="Скругленный прямоугольник 21"/>
          <p:cNvSpPr>
            <a:spLocks noChangeArrowheads="1"/>
          </p:cNvSpPr>
          <p:nvPr/>
        </p:nvSpPr>
        <p:spPr bwMode="auto">
          <a:xfrm>
            <a:off x="7920038" y="3600450"/>
            <a:ext cx="900112" cy="900113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600" dirty="0" smtClean="0">
                <a:solidFill>
                  <a:srgbClr val="0000FF"/>
                </a:solidFill>
              </a:rPr>
              <a:t>Y</a:t>
            </a:r>
            <a:endParaRPr lang="ru-RU" sz="3600" dirty="0" smtClean="0">
              <a:solidFill>
                <a:srgbClr val="0000FF"/>
              </a:solidFill>
            </a:endParaRPr>
          </a:p>
        </p:txBody>
      </p:sp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5759450" y="5219700"/>
            <a:ext cx="900113" cy="900113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600" dirty="0" smtClean="0">
                <a:solidFill>
                  <a:srgbClr val="0000FF"/>
                </a:solidFill>
              </a:rPr>
              <a:t>O</a:t>
            </a:r>
            <a:endParaRPr lang="ru-RU" sz="3600" dirty="0">
              <a:solidFill>
                <a:srgbClr val="0000FF"/>
              </a:solidFill>
            </a:endParaRPr>
          </a:p>
        </p:txBody>
      </p:sp>
      <p:sp>
        <p:nvSpPr>
          <p:cNvPr id="21" name="Скругленный прямоугольник 20"/>
          <p:cNvSpPr>
            <a:spLocks noChangeArrowheads="1"/>
          </p:cNvSpPr>
          <p:nvPr/>
        </p:nvSpPr>
        <p:spPr bwMode="auto">
          <a:xfrm>
            <a:off x="360363" y="3600450"/>
            <a:ext cx="900112" cy="900113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600" dirty="0" smtClean="0">
                <a:solidFill>
                  <a:srgbClr val="0000FF"/>
                </a:solidFill>
              </a:rPr>
              <a:t>U</a:t>
            </a:r>
            <a:endParaRPr lang="ru-RU" sz="3600" dirty="0">
              <a:solidFill>
                <a:srgbClr val="0000FF"/>
              </a:solidFill>
            </a:endParaRPr>
          </a:p>
        </p:txBody>
      </p:sp>
      <p:sp>
        <p:nvSpPr>
          <p:cNvPr id="3" name="Скругленный прямоугольник 2"/>
          <p:cNvSpPr>
            <a:spLocks noChangeArrowheads="1"/>
          </p:cNvSpPr>
          <p:nvPr/>
        </p:nvSpPr>
        <p:spPr bwMode="auto">
          <a:xfrm>
            <a:off x="2519363" y="1979613"/>
            <a:ext cx="900112" cy="900112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600" dirty="0" smtClean="0">
                <a:solidFill>
                  <a:srgbClr val="0000FF"/>
                </a:solidFill>
              </a:rPr>
              <a:t>A</a:t>
            </a:r>
            <a:endParaRPr lang="ru-RU" sz="3600" dirty="0">
              <a:solidFill>
                <a:srgbClr val="0000FF"/>
              </a:solidFill>
            </a:endParaRPr>
          </a:p>
        </p:txBody>
      </p:sp>
      <p:sp>
        <p:nvSpPr>
          <p:cNvPr id="35" name="Заголовок 1"/>
          <p:cNvSpPr>
            <a:spLocks noGrp="1"/>
          </p:cNvSpPr>
          <p:nvPr>
            <p:ph type="title"/>
          </p:nvPr>
        </p:nvSpPr>
        <p:spPr>
          <a:xfrm>
            <a:off x="96838" y="180000"/>
            <a:ext cx="8950325" cy="1080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Модальное суждение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 Алетический шестиугольник</a:t>
            </a:r>
            <a:endParaRPr lang="ru-RU" sz="28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000"/>
                            </p:stCondLst>
                            <p:childTnLst>
                              <p:par>
                                <p:cTn id="68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800" decel="10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1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00"/>
                            </p:stCondLst>
                            <p:childTnLst>
                              <p:par>
                                <p:cTn id="133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800" decel="100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5" grpId="0" animBg="1"/>
      <p:bldP spid="7" grpId="0" animBg="1"/>
      <p:bldP spid="8" grpId="0" animBg="1"/>
      <p:bldP spid="15" grpId="0"/>
      <p:bldP spid="16" grpId="0"/>
      <p:bldP spid="17" grpId="0"/>
      <p:bldP spid="18" grpId="0"/>
      <p:bldP spid="29" grpId="0" animBg="1"/>
      <p:bldP spid="28" grpId="0" animBg="1"/>
      <p:bldP spid="11" grpId="0" animBg="1"/>
      <p:bldP spid="12" grpId="0" animBg="1"/>
      <p:bldP spid="4" grpId="0" animBg="1"/>
      <p:bldP spid="32" grpId="0"/>
      <p:bldP spid="33" grpId="0"/>
      <p:bldP spid="27" grpId="0" animBg="1"/>
      <p:bldP spid="9" grpId="0" animBg="1"/>
      <p:bldP spid="30" grpId="0" animBg="1"/>
      <p:bldP spid="26" grpId="0" animBg="1"/>
      <p:bldP spid="10" grpId="0" animBg="1"/>
      <p:bldP spid="31" grpId="0" animBg="1"/>
      <p:bldP spid="24" grpId="0" animBg="1"/>
      <p:bldP spid="5" grpId="0" animBg="1"/>
      <p:bldP spid="22" grpId="0" animBg="1"/>
      <p:bldP spid="6" grpId="0" animBg="1"/>
      <p:bldP spid="21" grpId="0" animBg="1"/>
      <p:bldP spid="3" grpId="0" animBg="1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Прямоугольник 26"/>
          <p:cNvSpPr>
            <a:spLocks noChangeArrowheads="1"/>
          </p:cNvSpPr>
          <p:nvPr/>
        </p:nvSpPr>
        <p:spPr bwMode="auto">
          <a:xfrm>
            <a:off x="2088000" y="3924300"/>
            <a:ext cx="4968000" cy="252413"/>
          </a:xfrm>
          <a:prstGeom prst="rect">
            <a:avLst/>
          </a:prstGeom>
          <a:solidFill>
            <a:srgbClr val="CC99FF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36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контрадикторность             контрадикторность</a:t>
            </a:r>
          </a:p>
        </p:txBody>
      </p:sp>
      <p:cxnSp>
        <p:nvCxnSpPr>
          <p:cNvPr id="31" name="Прямая со стрелкой 30"/>
          <p:cNvCxnSpPr/>
          <p:nvPr/>
        </p:nvCxnSpPr>
        <p:spPr bwMode="auto">
          <a:xfrm rot="-5040000">
            <a:off x="3132000" y="4392000"/>
            <a:ext cx="2664000" cy="0"/>
          </a:xfrm>
          <a:prstGeom prst="straightConnector1">
            <a:avLst/>
          </a:prstGeom>
          <a:noFill/>
          <a:ln w="12700" cap="flat" cmpd="sng" algn="ctr">
            <a:solidFill>
              <a:srgbClr val="FFFF00"/>
            </a:solidFill>
            <a:prstDash val="sysDot"/>
            <a:round/>
            <a:headEnd type="none" w="med" len="med"/>
            <a:tailEnd type="arrow"/>
          </a:ln>
          <a:effectLst/>
        </p:spPr>
      </p:cxnSp>
      <p:cxnSp>
        <p:nvCxnSpPr>
          <p:cNvPr id="28" name="Прямая со стрелкой 27"/>
          <p:cNvCxnSpPr/>
          <p:nvPr/>
        </p:nvCxnSpPr>
        <p:spPr bwMode="auto">
          <a:xfrm>
            <a:off x="3600000" y="4500000"/>
            <a:ext cx="1692000" cy="0"/>
          </a:xfrm>
          <a:prstGeom prst="straightConnector1">
            <a:avLst/>
          </a:prstGeom>
          <a:noFill/>
          <a:ln w="12700" cap="flat" cmpd="sng" algn="ctr">
            <a:solidFill>
              <a:srgbClr val="FFFF00"/>
            </a:solidFill>
            <a:prstDash val="sysDot"/>
            <a:round/>
            <a:headEnd type="none" w="med" len="med"/>
            <a:tailEnd type="arrow"/>
          </a:ln>
          <a:effectLst/>
        </p:spPr>
      </p:cxnSp>
      <p:cxnSp>
        <p:nvCxnSpPr>
          <p:cNvPr id="23" name="Прямая со стрелкой 22"/>
          <p:cNvCxnSpPr/>
          <p:nvPr/>
        </p:nvCxnSpPr>
        <p:spPr bwMode="auto">
          <a:xfrm rot="5160000">
            <a:off x="3168000" y="3707644"/>
            <a:ext cx="2700000" cy="0"/>
          </a:xfrm>
          <a:prstGeom prst="straightConnector1">
            <a:avLst/>
          </a:prstGeom>
          <a:noFill/>
          <a:ln w="12700" cap="flat" cmpd="sng" algn="ctr">
            <a:solidFill>
              <a:srgbClr val="FFFF00"/>
            </a:solidFill>
            <a:prstDash val="sysDot"/>
            <a:round/>
            <a:headEnd type="none" w="med" len="med"/>
            <a:tailEnd type="arrow"/>
          </a:ln>
          <a:effectLst/>
        </p:spPr>
      </p:cxn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838" y="180000"/>
            <a:ext cx="8950325" cy="1080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Алетическая контрадикторность</a:t>
            </a:r>
            <a:endParaRPr lang="ru-RU" sz="2400" b="1" dirty="0">
              <a:solidFill>
                <a:schemeClr val="bg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0" y="1331913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Аподиктическое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984000" y="1331913"/>
            <a:ext cx="2160000" cy="864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Аподиктическое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Проблематическое 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утвердительное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91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Проблематическое </a:t>
            </a:r>
            <a:endParaRPr lang="ru-RU" sz="1600" dirty="0">
              <a:solidFill>
                <a:schemeClr val="accent3"/>
              </a:solidFill>
            </a:endParaRPr>
          </a:p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11" name="Прямоугольник 10"/>
          <p:cNvSpPr>
            <a:spLocks noChangeArrowheads="1"/>
          </p:cNvSpPr>
          <p:nvPr/>
        </p:nvSpPr>
        <p:spPr bwMode="auto">
          <a:xfrm rot="2700000">
            <a:off x="2700338" y="3959225"/>
            <a:ext cx="3779837" cy="252413"/>
          </a:xfrm>
          <a:prstGeom prst="rect">
            <a:avLst/>
          </a:prstGeom>
          <a:solidFill>
            <a:srgbClr val="CC99FF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контрадикторность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2" name="Прямоугольник 11"/>
          <p:cNvSpPr>
            <a:spLocks noChangeArrowheads="1"/>
          </p:cNvSpPr>
          <p:nvPr/>
        </p:nvSpPr>
        <p:spPr bwMode="auto">
          <a:xfrm rot="-2700000">
            <a:off x="2700338" y="3959225"/>
            <a:ext cx="3779837" cy="252413"/>
          </a:xfrm>
          <a:prstGeom prst="rect">
            <a:avLst/>
          </a:prstGeom>
          <a:solidFill>
            <a:srgbClr val="CC99FF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контрадикторность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" name="Скругленный прямоугольник 4"/>
          <p:cNvSpPr>
            <a:spLocks noChangeArrowheads="1"/>
          </p:cNvSpPr>
          <p:nvPr/>
        </p:nvSpPr>
        <p:spPr bwMode="auto">
          <a:xfrm>
            <a:off x="2232000" y="50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 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мудрым</a:t>
            </a:r>
          </a:p>
        </p:txBody>
      </p:sp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5508000" y="50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до-лжен</a:t>
            </a:r>
            <a:r>
              <a:rPr lang="ru-RU" sz="8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4" name="Скругленный прямоугольник 3"/>
          <p:cNvSpPr>
            <a:spLocks noChangeArrowheads="1"/>
          </p:cNvSpPr>
          <p:nvPr/>
        </p:nvSpPr>
        <p:spPr bwMode="auto">
          <a:xfrm>
            <a:off x="5508000" y="172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" name="Скругленный прямоугольник 2"/>
          <p:cNvSpPr>
            <a:spLocks noChangeArrowheads="1"/>
          </p:cNvSpPr>
          <p:nvPr/>
        </p:nvSpPr>
        <p:spPr bwMode="auto">
          <a:xfrm>
            <a:off x="2232000" y="172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</a:t>
            </a:r>
            <a:r>
              <a:rPr lang="ru-RU" sz="12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(</a:t>
            </a:r>
            <a:r>
              <a:rPr lang="ru-RU" sz="1600" dirty="0" smtClean="0">
                <a:solidFill>
                  <a:srgbClr val="FF0000"/>
                </a:solidFill>
              </a:rPr>
              <a:t>не может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0" y="4860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утвердительное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6984000" y="4860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Ассерторическое 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21" name="Скругленный прямоугольник 20"/>
          <p:cNvSpPr>
            <a:spLocks noChangeArrowheads="1"/>
          </p:cNvSpPr>
          <p:nvPr/>
        </p:nvSpPr>
        <p:spPr bwMode="auto">
          <a:xfrm>
            <a:off x="72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реально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2" name="Скругленный прямоугольник 21"/>
          <p:cNvSpPr>
            <a:spLocks noChangeArrowheads="1"/>
          </p:cNvSpPr>
          <p:nvPr/>
        </p:nvSpPr>
        <p:spPr bwMode="auto">
          <a:xfrm>
            <a:off x="702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 реально 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 </a:t>
            </a: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636000" y="1800000"/>
            <a:ext cx="1584000" cy="57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Отрицание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00FFFF"/>
                </a:solidFill>
              </a:rPr>
              <a:t>необходимости</a:t>
            </a:r>
            <a:br>
              <a:rPr lang="ru-RU" sz="1400" dirty="0" smtClean="0">
                <a:solidFill>
                  <a:srgbClr val="00FFFF"/>
                </a:solidFill>
              </a:rPr>
            </a:br>
            <a:r>
              <a:rPr lang="ru-RU" sz="1400" dirty="0" smtClean="0"/>
              <a:t>равнозначно</a:t>
            </a:r>
            <a:endParaRPr lang="ru-RU" sz="1400" dirty="0"/>
          </a:p>
        </p:txBody>
      </p:sp>
      <p:sp>
        <p:nvSpPr>
          <p:cNvPr id="20" name="TextBox 19"/>
          <p:cNvSpPr txBox="1"/>
          <p:nvPr/>
        </p:nvSpPr>
        <p:spPr>
          <a:xfrm>
            <a:off x="3672000" y="5076000"/>
            <a:ext cx="1872000" cy="57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утверждению</a:t>
            </a:r>
            <a:r>
              <a:rPr lang="en-US" sz="1400" dirty="0" smtClean="0"/>
              <a:t> </a:t>
            </a:r>
            <a:br>
              <a:rPr lang="en-US" sz="1400" dirty="0" smtClean="0"/>
            </a:br>
            <a:r>
              <a:rPr lang="ru-RU" sz="1400" dirty="0" smtClean="0">
                <a:solidFill>
                  <a:srgbClr val="FFFF00"/>
                </a:solidFill>
              </a:rPr>
              <a:t>возможности</a:t>
            </a:r>
            <a:r>
              <a:rPr lang="ru-RU" sz="1400" dirty="0" smtClean="0">
                <a:solidFill>
                  <a:srgbClr val="00FFFF"/>
                </a:solidFill>
              </a:rPr>
              <a:t/>
            </a:r>
            <a:br>
              <a:rPr lang="ru-RU" sz="1400" dirty="0" smtClean="0">
                <a:solidFill>
                  <a:srgbClr val="00FFFF"/>
                </a:solidFill>
              </a:rPr>
            </a:br>
            <a:r>
              <a:rPr lang="ru-RU" sz="1400" dirty="0" smtClean="0"/>
              <a:t>противоположного</a:t>
            </a:r>
            <a:endParaRPr lang="ru-RU" sz="1400" dirty="0"/>
          </a:p>
        </p:txBody>
      </p:sp>
      <p:sp>
        <p:nvSpPr>
          <p:cNvPr id="25" name="TextBox 24"/>
          <p:cNvSpPr txBox="1"/>
          <p:nvPr/>
        </p:nvSpPr>
        <p:spPr>
          <a:xfrm>
            <a:off x="2124000" y="4212000"/>
            <a:ext cx="1476000" cy="57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Отрицание</a:t>
            </a:r>
            <a:r>
              <a:rPr lang="en-US" sz="1400" dirty="0" smtClean="0"/>
              <a:t/>
            </a:r>
            <a:br>
              <a:rPr lang="en-US" sz="1400" dirty="0" smtClean="0"/>
            </a:br>
            <a:r>
              <a:rPr lang="ru-RU" sz="1400" dirty="0" smtClean="0">
                <a:solidFill>
                  <a:srgbClr val="00FF00"/>
                </a:solidFill>
              </a:rPr>
              <a:t>реальности</a:t>
            </a:r>
            <a:br>
              <a:rPr lang="ru-RU" sz="1400" dirty="0" smtClean="0">
                <a:solidFill>
                  <a:srgbClr val="00FF00"/>
                </a:solidFill>
              </a:rPr>
            </a:br>
            <a:r>
              <a:rPr lang="ru-RU" sz="1400" dirty="0" smtClean="0"/>
              <a:t> равнозначно</a:t>
            </a:r>
            <a:endParaRPr lang="ru-RU" sz="1400" dirty="0">
              <a:solidFill>
                <a:srgbClr val="00FF00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292000" y="4212000"/>
            <a:ext cx="1872000" cy="57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утверждению</a:t>
            </a:r>
            <a:r>
              <a:rPr lang="en-US" sz="1400" dirty="0" smtClean="0"/>
              <a:t/>
            </a:r>
            <a:br>
              <a:rPr lang="en-US" sz="1400" dirty="0" smtClean="0"/>
            </a:br>
            <a:r>
              <a:rPr lang="ru-RU" sz="1400" dirty="0" smtClean="0">
                <a:solidFill>
                  <a:srgbClr val="00FF00"/>
                </a:solidFill>
              </a:rPr>
              <a:t>реальности</a:t>
            </a:r>
            <a:r>
              <a:rPr lang="ru-RU" sz="1400" dirty="0" smtClean="0"/>
              <a:t> противоположного</a:t>
            </a:r>
            <a:endParaRPr lang="ru-RU" sz="1400" dirty="0">
              <a:solidFill>
                <a:srgbClr val="00FF00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3636000" y="5760000"/>
            <a:ext cx="1404000" cy="57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Отрицание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FF00"/>
                </a:solidFill>
              </a:rPr>
              <a:t>возможности</a:t>
            </a:r>
            <a:br>
              <a:rPr lang="ru-RU" sz="1400" dirty="0" smtClean="0">
                <a:solidFill>
                  <a:srgbClr val="FFFF00"/>
                </a:solidFill>
              </a:rPr>
            </a:br>
            <a:r>
              <a:rPr lang="ru-RU" sz="1400" dirty="0" smtClean="0"/>
              <a:t> равнозначно</a:t>
            </a:r>
            <a:endParaRPr lang="ru-RU" sz="1400" dirty="0">
              <a:solidFill>
                <a:srgbClr val="FFFF00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672000" y="2484000"/>
            <a:ext cx="1872000" cy="57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утверждению</a:t>
            </a:r>
            <a:r>
              <a:rPr lang="en-US" sz="1400" dirty="0" smtClean="0"/>
              <a:t> </a:t>
            </a:r>
            <a:br>
              <a:rPr lang="en-US" sz="1400" dirty="0" smtClean="0"/>
            </a:br>
            <a:r>
              <a:rPr lang="ru-RU" sz="1400" dirty="0" smtClean="0">
                <a:solidFill>
                  <a:srgbClr val="00FFFF"/>
                </a:solidFill>
              </a:rPr>
              <a:t>необходимости </a:t>
            </a:r>
            <a:r>
              <a:rPr lang="en-US" sz="1400" dirty="0" smtClean="0"/>
              <a:t/>
            </a:r>
            <a:br>
              <a:rPr lang="en-US" sz="1400" dirty="0" smtClean="0"/>
            </a:br>
            <a:r>
              <a:rPr lang="ru-RU" sz="1400" dirty="0" smtClean="0"/>
              <a:t>противоположного</a:t>
            </a:r>
            <a:endParaRPr lang="ru-RU" sz="14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800" decel="100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19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19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15" grpId="0"/>
      <p:bldP spid="16" grpId="0"/>
      <p:bldP spid="17" grpId="0"/>
      <p:bldP spid="18" grpId="0"/>
      <p:bldP spid="11" grpId="0" animBg="1"/>
      <p:bldP spid="12" grpId="0" animBg="1"/>
      <p:bldP spid="5" grpId="0" animBg="1"/>
      <p:bldP spid="6" grpId="0" animBg="1"/>
      <p:bldP spid="4" grpId="0" animBg="1"/>
      <p:bldP spid="3" grpId="0" animBg="1"/>
      <p:bldP spid="32" grpId="0"/>
      <p:bldP spid="33" grpId="0"/>
      <p:bldP spid="21" grpId="0" animBg="1"/>
      <p:bldP spid="22" grpId="0" animBg="1"/>
      <p:bldP spid="19" grpId="0"/>
      <p:bldP spid="20" grpId="0"/>
      <p:bldP spid="25" grpId="0"/>
      <p:bldP spid="26" grpId="0"/>
      <p:bldP spid="29" grpId="0"/>
      <p:bldP spid="30" grpId="0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838" y="180000"/>
            <a:ext cx="8950325" cy="1143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 Алетическая контрарность</a:t>
            </a:r>
            <a:endParaRPr lang="ru-RU" sz="2800" b="1" dirty="0">
              <a:solidFill>
                <a:schemeClr val="bg1"/>
              </a:solidFill>
            </a:endParaRPr>
          </a:p>
        </p:txBody>
      </p:sp>
      <p:sp>
        <p:nvSpPr>
          <p:cNvPr id="7" name="Прямоугольник 6"/>
          <p:cNvSpPr>
            <a:spLocks noChangeArrowheads="1"/>
          </p:cNvSpPr>
          <p:nvPr/>
        </p:nvSpPr>
        <p:spPr bwMode="auto">
          <a:xfrm>
            <a:off x="3311525" y="2303463"/>
            <a:ext cx="2520950" cy="252412"/>
          </a:xfrm>
          <a:prstGeom prst="rect">
            <a:avLst/>
          </a:prstGeom>
          <a:solidFill>
            <a:srgbClr val="00FFFF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контрарность</a:t>
            </a:r>
          </a:p>
        </p:txBody>
      </p:sp>
      <p:sp>
        <p:nvSpPr>
          <p:cNvPr id="28" name="Прямоугольник 27"/>
          <p:cNvSpPr>
            <a:spLocks noChangeArrowheads="1"/>
          </p:cNvSpPr>
          <p:nvPr/>
        </p:nvSpPr>
        <p:spPr bwMode="auto">
          <a:xfrm rot="-1020000">
            <a:off x="1152525" y="3492000"/>
            <a:ext cx="4714875" cy="252413"/>
          </a:xfrm>
          <a:prstGeom prst="rect">
            <a:avLst/>
          </a:prstGeom>
          <a:solidFill>
            <a:srgbClr val="00FFFF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контрарность   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9" name="Прямоугольник 28"/>
          <p:cNvSpPr>
            <a:spLocks noChangeArrowheads="1"/>
          </p:cNvSpPr>
          <p:nvPr/>
        </p:nvSpPr>
        <p:spPr bwMode="auto">
          <a:xfrm rot="1020000">
            <a:off x="3311525" y="3492000"/>
            <a:ext cx="4716463" cy="252413"/>
          </a:xfrm>
          <a:prstGeom prst="rect">
            <a:avLst/>
          </a:prstGeom>
          <a:solidFill>
            <a:srgbClr val="00FFFF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   контрарность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0" y="1331913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Аподиктическое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35" name="Скругленный прямоугольник 34"/>
          <p:cNvSpPr>
            <a:spLocks noChangeArrowheads="1"/>
          </p:cNvSpPr>
          <p:nvPr/>
        </p:nvSpPr>
        <p:spPr bwMode="auto">
          <a:xfrm>
            <a:off x="2232000" y="172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</a:t>
            </a:r>
            <a:r>
              <a:rPr lang="ru-RU" sz="12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(</a:t>
            </a:r>
            <a:r>
              <a:rPr lang="ru-RU" sz="1600" dirty="0" smtClean="0">
                <a:solidFill>
                  <a:srgbClr val="FF0000"/>
                </a:solidFill>
              </a:rPr>
              <a:t>не может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6984000" y="1331913"/>
            <a:ext cx="2160000" cy="864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Аподиктическое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37" name="Скругленный прямоугольник 36"/>
          <p:cNvSpPr>
            <a:spLocks noChangeArrowheads="1"/>
          </p:cNvSpPr>
          <p:nvPr/>
        </p:nvSpPr>
        <p:spPr bwMode="auto">
          <a:xfrm>
            <a:off x="5508000" y="172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0" y="4860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утвердительное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40" name="Скругленный прямоугольник 39"/>
          <p:cNvSpPr>
            <a:spLocks noChangeArrowheads="1"/>
          </p:cNvSpPr>
          <p:nvPr/>
        </p:nvSpPr>
        <p:spPr bwMode="auto">
          <a:xfrm>
            <a:off x="72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реально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984000" y="4860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42" name="Скругленный прямоугольник 41"/>
          <p:cNvSpPr>
            <a:spLocks noChangeArrowheads="1"/>
          </p:cNvSpPr>
          <p:nvPr/>
        </p:nvSpPr>
        <p:spPr bwMode="auto">
          <a:xfrm>
            <a:off x="702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 реально 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 </a:t>
            </a: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Проблематическое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утвердительное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44" name="Скругленный прямоугольник 43"/>
          <p:cNvSpPr>
            <a:spLocks noChangeArrowheads="1"/>
          </p:cNvSpPr>
          <p:nvPr/>
        </p:nvSpPr>
        <p:spPr bwMode="auto">
          <a:xfrm>
            <a:off x="2232000" y="50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 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мудрым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691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Проблематическое </a:t>
            </a:r>
          </a:p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46" name="Скругленный прямоугольник 45"/>
          <p:cNvSpPr>
            <a:spLocks noChangeArrowheads="1"/>
          </p:cNvSpPr>
          <p:nvPr/>
        </p:nvSpPr>
        <p:spPr bwMode="auto">
          <a:xfrm>
            <a:off x="5508000" y="50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до-лжен</a:t>
            </a:r>
            <a:r>
              <a:rPr lang="ru-RU" sz="8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8" grpId="0" animBg="1"/>
      <p:bldP spid="29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838" y="180000"/>
            <a:ext cx="8950325" cy="1143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 Алетическая субконтрарность</a:t>
            </a:r>
            <a:endParaRPr lang="ru-RU" sz="2800" b="1" dirty="0">
              <a:solidFill>
                <a:schemeClr val="bg1"/>
              </a:solidFill>
            </a:endParaRPr>
          </a:p>
        </p:txBody>
      </p:sp>
      <p:sp>
        <p:nvSpPr>
          <p:cNvPr id="8" name="Прямоугольник 7"/>
          <p:cNvSpPr>
            <a:spLocks noChangeArrowheads="1"/>
          </p:cNvSpPr>
          <p:nvPr/>
        </p:nvSpPr>
        <p:spPr bwMode="auto">
          <a:xfrm>
            <a:off x="3564000" y="5543550"/>
            <a:ext cx="2016000" cy="252413"/>
          </a:xfrm>
          <a:prstGeom prst="rect">
            <a:avLst/>
          </a:prstGeom>
          <a:solidFill>
            <a:srgbClr val="99FF99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субконтрарность</a:t>
            </a:r>
          </a:p>
        </p:txBody>
      </p:sp>
      <p:sp>
        <p:nvSpPr>
          <p:cNvPr id="31" name="Прямоугольник 30"/>
          <p:cNvSpPr>
            <a:spLocks noChangeArrowheads="1"/>
          </p:cNvSpPr>
          <p:nvPr/>
        </p:nvSpPr>
        <p:spPr bwMode="auto">
          <a:xfrm rot="-1020000">
            <a:off x="3311525" y="4392000"/>
            <a:ext cx="4716463" cy="252412"/>
          </a:xfrm>
          <a:prstGeom prst="rect">
            <a:avLst/>
          </a:prstGeom>
          <a:solidFill>
            <a:srgbClr val="99FF99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    субконтрарность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0" name="Прямоугольник 29"/>
          <p:cNvSpPr>
            <a:spLocks noChangeArrowheads="1"/>
          </p:cNvSpPr>
          <p:nvPr/>
        </p:nvSpPr>
        <p:spPr bwMode="auto">
          <a:xfrm rot="960000">
            <a:off x="1152525" y="4392000"/>
            <a:ext cx="4714875" cy="252412"/>
          </a:xfrm>
          <a:prstGeom prst="rect">
            <a:avLst/>
          </a:prstGeom>
          <a:solidFill>
            <a:srgbClr val="99FF99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субконтрарность  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0" y="1331913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Аподиктическое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35" name="Скругленный прямоугольник 34"/>
          <p:cNvSpPr>
            <a:spLocks noChangeArrowheads="1"/>
          </p:cNvSpPr>
          <p:nvPr/>
        </p:nvSpPr>
        <p:spPr bwMode="auto">
          <a:xfrm>
            <a:off x="2232000" y="172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</a:t>
            </a:r>
            <a:r>
              <a:rPr lang="ru-RU" sz="12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(</a:t>
            </a:r>
            <a:r>
              <a:rPr lang="ru-RU" sz="1600" dirty="0" smtClean="0">
                <a:solidFill>
                  <a:srgbClr val="FF0000"/>
                </a:solidFill>
              </a:rPr>
              <a:t>не может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6984000" y="1331913"/>
            <a:ext cx="2160000" cy="864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Аподиктическое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37" name="Скругленный прямоугольник 36"/>
          <p:cNvSpPr>
            <a:spLocks noChangeArrowheads="1"/>
          </p:cNvSpPr>
          <p:nvPr/>
        </p:nvSpPr>
        <p:spPr bwMode="auto">
          <a:xfrm>
            <a:off x="5508000" y="172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0" y="4860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утвердительное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39" name="Скругленный прямоугольник 38"/>
          <p:cNvSpPr>
            <a:spLocks noChangeArrowheads="1"/>
          </p:cNvSpPr>
          <p:nvPr/>
        </p:nvSpPr>
        <p:spPr bwMode="auto">
          <a:xfrm>
            <a:off x="72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реально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984000" y="4860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7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Проблематическое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утвердительное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42" name="Скругленный прямоугольник 41"/>
          <p:cNvSpPr>
            <a:spLocks noChangeArrowheads="1"/>
          </p:cNvSpPr>
          <p:nvPr/>
        </p:nvSpPr>
        <p:spPr bwMode="auto">
          <a:xfrm>
            <a:off x="2232000" y="50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 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мудрым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691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Проблематическое </a:t>
            </a:r>
          </a:p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44" name="Скругленный прямоугольник 43"/>
          <p:cNvSpPr>
            <a:spLocks noChangeArrowheads="1"/>
          </p:cNvSpPr>
          <p:nvPr/>
        </p:nvSpPr>
        <p:spPr bwMode="auto">
          <a:xfrm>
            <a:off x="5508000" y="50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до-лжен</a:t>
            </a:r>
            <a:r>
              <a:rPr lang="ru-RU" sz="8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45" name="Скругленный прямоугольник 44"/>
          <p:cNvSpPr>
            <a:spLocks noChangeArrowheads="1"/>
          </p:cNvSpPr>
          <p:nvPr/>
        </p:nvSpPr>
        <p:spPr bwMode="auto">
          <a:xfrm>
            <a:off x="702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 реально 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 </a:t>
            </a: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31" grpId="0" animBg="1"/>
      <p:bldP spid="30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Прямоугольник 25"/>
          <p:cNvSpPr>
            <a:spLocks noChangeArrowheads="1"/>
          </p:cNvSpPr>
          <p:nvPr/>
        </p:nvSpPr>
        <p:spPr bwMode="auto">
          <a:xfrm rot="1740000">
            <a:off x="1224000" y="4932000"/>
            <a:ext cx="1943100" cy="250825"/>
          </a:xfrm>
          <a:prstGeom prst="rect">
            <a:avLst/>
          </a:prstGeom>
          <a:solidFill>
            <a:srgbClr val="FFFF99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18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подчинение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4" name="Прямоугольник 23"/>
          <p:cNvSpPr>
            <a:spLocks noChangeArrowheads="1"/>
          </p:cNvSpPr>
          <p:nvPr/>
        </p:nvSpPr>
        <p:spPr bwMode="auto">
          <a:xfrm rot="-1740000">
            <a:off x="5940000" y="4932000"/>
            <a:ext cx="1943100" cy="250825"/>
          </a:xfrm>
          <a:prstGeom prst="rect">
            <a:avLst/>
          </a:prstGeom>
          <a:solidFill>
            <a:srgbClr val="FFFF99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18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подчинение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5" name="Прямоугольник 24"/>
          <p:cNvSpPr>
            <a:spLocks noChangeArrowheads="1"/>
          </p:cNvSpPr>
          <p:nvPr/>
        </p:nvSpPr>
        <p:spPr bwMode="auto">
          <a:xfrm rot="1920000">
            <a:off x="5940000" y="2988000"/>
            <a:ext cx="1943100" cy="252413"/>
          </a:xfrm>
          <a:prstGeom prst="rect">
            <a:avLst/>
          </a:prstGeom>
          <a:solidFill>
            <a:srgbClr val="FFFF99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18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подчинение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3" name="Прямоугольник 22"/>
          <p:cNvSpPr>
            <a:spLocks noChangeArrowheads="1"/>
          </p:cNvSpPr>
          <p:nvPr/>
        </p:nvSpPr>
        <p:spPr bwMode="auto">
          <a:xfrm rot="-1620000">
            <a:off x="1188000" y="2988000"/>
            <a:ext cx="1943100" cy="252000"/>
          </a:xfrm>
          <a:prstGeom prst="rect">
            <a:avLst/>
          </a:prstGeom>
          <a:solidFill>
            <a:srgbClr val="FFFF99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18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подчинение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0" name="Прямоугольник 9"/>
          <p:cNvSpPr>
            <a:spLocks noChangeArrowheads="1"/>
          </p:cNvSpPr>
          <p:nvPr/>
        </p:nvSpPr>
        <p:spPr bwMode="auto">
          <a:xfrm rot="5400000">
            <a:off x="4356000" y="3924000"/>
            <a:ext cx="2484000" cy="252000"/>
          </a:xfrm>
          <a:prstGeom prst="rect">
            <a:avLst/>
          </a:prstGeom>
          <a:solidFill>
            <a:srgbClr val="FFFF99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18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подчинение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" name="Прямоугольник 8"/>
          <p:cNvSpPr>
            <a:spLocks noChangeArrowheads="1"/>
          </p:cNvSpPr>
          <p:nvPr/>
        </p:nvSpPr>
        <p:spPr bwMode="auto">
          <a:xfrm rot="-5400000">
            <a:off x="2304000" y="3923925"/>
            <a:ext cx="2484000" cy="252000"/>
          </a:xfrm>
          <a:prstGeom prst="rect">
            <a:avLst/>
          </a:prstGeom>
          <a:solidFill>
            <a:srgbClr val="FFFF99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18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подчинение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Скругленный прямоугольник 39"/>
          <p:cNvSpPr>
            <a:spLocks noChangeArrowheads="1"/>
          </p:cNvSpPr>
          <p:nvPr/>
        </p:nvSpPr>
        <p:spPr bwMode="auto">
          <a:xfrm>
            <a:off x="2844000" y="14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</a:t>
            </a:r>
            <a:r>
              <a:rPr lang="ru-RU" sz="12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(</a:t>
            </a:r>
            <a:r>
              <a:rPr lang="ru-RU" sz="1600" dirty="0" smtClean="0">
                <a:solidFill>
                  <a:srgbClr val="FF0000"/>
                </a:solidFill>
              </a:rPr>
              <a:t>не может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41" name="Скругленный прямоугольник 40"/>
          <p:cNvSpPr>
            <a:spLocks noChangeArrowheads="1"/>
          </p:cNvSpPr>
          <p:nvPr/>
        </p:nvSpPr>
        <p:spPr bwMode="auto">
          <a:xfrm>
            <a:off x="4896000" y="14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Скругленный прямоугольник 41"/>
          <p:cNvSpPr>
            <a:spLocks noChangeArrowheads="1"/>
          </p:cNvSpPr>
          <p:nvPr/>
        </p:nvSpPr>
        <p:spPr bwMode="auto">
          <a:xfrm>
            <a:off x="18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72000" rIns="72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реально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Скругленный прямоугольник 42"/>
          <p:cNvSpPr>
            <a:spLocks noChangeArrowheads="1"/>
          </p:cNvSpPr>
          <p:nvPr/>
        </p:nvSpPr>
        <p:spPr bwMode="auto">
          <a:xfrm>
            <a:off x="756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72000" rIns="72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 реально 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 </a:t>
            </a: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Скругленный прямоугольник 43"/>
          <p:cNvSpPr>
            <a:spLocks noChangeArrowheads="1"/>
          </p:cNvSpPr>
          <p:nvPr/>
        </p:nvSpPr>
        <p:spPr bwMode="auto">
          <a:xfrm>
            <a:off x="2844000" y="5292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 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мудрым</a:t>
            </a:r>
          </a:p>
        </p:txBody>
      </p:sp>
      <p:sp>
        <p:nvSpPr>
          <p:cNvPr id="45" name="Скругленный прямоугольник 44"/>
          <p:cNvSpPr>
            <a:spLocks noChangeArrowheads="1"/>
          </p:cNvSpPr>
          <p:nvPr/>
        </p:nvSpPr>
        <p:spPr bwMode="auto">
          <a:xfrm>
            <a:off x="4896000" y="5292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до-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лжен</a:t>
            </a:r>
            <a:r>
              <a:rPr lang="ru-RU" sz="8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584000" y="3384000"/>
            <a:ext cx="1836000" cy="576000"/>
          </a:xfrm>
          <a:prstGeom prst="rect">
            <a:avLst/>
          </a:prstGeom>
          <a:noFill/>
        </p:spPr>
        <p:txBody>
          <a:bodyPr wrap="square" lIns="36000" rIns="36000" rtlCol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Что </a:t>
            </a:r>
            <a:r>
              <a:rPr lang="ru-RU" sz="1400" dirty="0" smtClean="0">
                <a:solidFill>
                  <a:srgbClr val="66FFFF"/>
                </a:solidFill>
              </a:rPr>
              <a:t/>
            </a:r>
            <a:br>
              <a:rPr lang="ru-RU" sz="1400" dirty="0" smtClean="0">
                <a:solidFill>
                  <a:srgbClr val="66FFFF"/>
                </a:solidFill>
              </a:rPr>
            </a:br>
            <a:r>
              <a:rPr lang="ru-RU" sz="1400" dirty="0" smtClean="0">
                <a:solidFill>
                  <a:srgbClr val="66FFFF"/>
                </a:solidFill>
              </a:rPr>
              <a:t>необходимо</a:t>
            </a:r>
            <a:r>
              <a:rPr lang="ru-RU" sz="1400" dirty="0" smtClean="0"/>
              <a:t>, </a:t>
            </a:r>
            <a:r>
              <a:rPr lang="en-US" sz="1400" dirty="0" smtClean="0">
                <a:solidFill>
                  <a:srgbClr val="66FFFF"/>
                </a:solidFill>
              </a:rPr>
              <a:t/>
            </a:r>
            <a:br>
              <a:rPr lang="en-US" sz="1400" dirty="0" smtClean="0">
                <a:solidFill>
                  <a:srgbClr val="66FFFF"/>
                </a:solidFill>
              </a:rPr>
            </a:br>
            <a:r>
              <a:rPr lang="ru-RU" sz="1400" dirty="0" smtClean="0"/>
              <a:t>то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FF00"/>
                </a:solidFill>
              </a:rPr>
              <a:t>реально</a:t>
            </a:r>
            <a:endParaRPr lang="ru-RU" sz="1400" dirty="0">
              <a:solidFill>
                <a:srgbClr val="FFFF0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584000" y="4104000"/>
            <a:ext cx="1836000" cy="576000"/>
          </a:xfrm>
          <a:prstGeom prst="rect">
            <a:avLst/>
          </a:prstGeom>
          <a:noFill/>
        </p:spPr>
        <p:txBody>
          <a:bodyPr wrap="square" lIns="36000" rIns="36000" rtlCol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Что</a:t>
            </a:r>
            <a:r>
              <a:rPr lang="en-US" sz="1400" dirty="0" smtClean="0"/>
              <a:t> </a:t>
            </a:r>
            <a:r>
              <a:rPr lang="ru-RU" sz="1400" dirty="0" smtClean="0"/>
              <a:t/>
            </a:r>
            <a:br>
              <a:rPr lang="ru-RU" sz="1400" dirty="0" smtClean="0"/>
            </a:br>
            <a:r>
              <a:rPr lang="ru-RU" sz="1400" dirty="0" smtClean="0">
                <a:solidFill>
                  <a:srgbClr val="FFFF00"/>
                </a:solidFill>
              </a:rPr>
              <a:t>реально</a:t>
            </a:r>
            <a:r>
              <a:rPr lang="ru-RU" sz="1400" dirty="0" smtClean="0"/>
              <a:t>,</a:t>
            </a:r>
            <a:r>
              <a:rPr lang="ru-RU" sz="1400" dirty="0" smtClean="0">
                <a:solidFill>
                  <a:srgbClr val="FFFF00"/>
                </a:solidFill>
              </a:rPr>
              <a:t> </a:t>
            </a:r>
            <a:r>
              <a:rPr lang="en-US" sz="1400" dirty="0" smtClean="0">
                <a:solidFill>
                  <a:srgbClr val="FFFF00"/>
                </a:solidFill>
              </a:rPr>
              <a:t/>
            </a:r>
            <a:br>
              <a:rPr lang="en-US" sz="1400" dirty="0" smtClean="0">
                <a:solidFill>
                  <a:srgbClr val="FFFF00"/>
                </a:solidFill>
              </a:rPr>
            </a:br>
            <a:r>
              <a:rPr lang="ru-RU" sz="1400" dirty="0" smtClean="0"/>
              <a:t>то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возможно</a:t>
            </a:r>
            <a:endParaRPr lang="ru-RU" sz="1400" dirty="0">
              <a:solidFill>
                <a:srgbClr val="00FF00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5724000" y="3384000"/>
            <a:ext cx="1836000" cy="576000"/>
          </a:xfrm>
          <a:prstGeom prst="rect">
            <a:avLst/>
          </a:prstGeom>
          <a:noFill/>
          <a:ln>
            <a:noFill/>
          </a:ln>
        </p:spPr>
        <p:txBody>
          <a:bodyPr wrap="square" lIns="36000" rIns="36000" rtlCol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Что </a:t>
            </a:r>
            <a:br>
              <a:rPr lang="ru-RU" sz="1400" dirty="0" smtClean="0"/>
            </a:br>
            <a:r>
              <a:rPr lang="ru-RU" sz="1400" dirty="0" smtClean="0">
                <a:solidFill>
                  <a:srgbClr val="66FFFF"/>
                </a:solidFill>
              </a:rPr>
              <a:t>невозможно</a:t>
            </a:r>
            <a:r>
              <a:rPr lang="ru-RU" sz="1400" dirty="0" smtClean="0"/>
              <a:t>,</a:t>
            </a:r>
            <a:r>
              <a:rPr lang="ru-RU" sz="1400" dirty="0" smtClean="0">
                <a:solidFill>
                  <a:srgbClr val="66FFFF"/>
                </a:solidFill>
              </a:rPr>
              <a:t> </a:t>
            </a:r>
            <a:r>
              <a:rPr lang="en-US" sz="1400" dirty="0" smtClean="0"/>
              <a:t/>
            </a:r>
            <a:br>
              <a:rPr lang="en-US" sz="1400" dirty="0" smtClean="0"/>
            </a:br>
            <a:r>
              <a:rPr lang="ru-RU" sz="1400" dirty="0" smtClean="0"/>
              <a:t>то</a:t>
            </a:r>
            <a:r>
              <a:rPr lang="en-US" sz="1400" dirty="0" smtClean="0">
                <a:solidFill>
                  <a:srgbClr val="FFFF00"/>
                </a:solidFill>
              </a:rPr>
              <a:t> </a:t>
            </a:r>
            <a:r>
              <a:rPr lang="ru-RU" sz="1400" dirty="0" smtClean="0">
                <a:solidFill>
                  <a:srgbClr val="FFFF00"/>
                </a:solidFill>
              </a:rPr>
              <a:t>нереально</a:t>
            </a:r>
            <a:endParaRPr lang="ru-RU" sz="1400" dirty="0">
              <a:solidFill>
                <a:srgbClr val="FFFF00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724000" y="4104000"/>
            <a:ext cx="1836000" cy="576000"/>
          </a:xfrm>
          <a:prstGeom prst="rect">
            <a:avLst/>
          </a:prstGeom>
          <a:noFill/>
        </p:spPr>
        <p:txBody>
          <a:bodyPr wrap="square" lIns="36000" rIns="36000" rtlCol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Что</a:t>
            </a:r>
            <a:r>
              <a:rPr lang="en-US" sz="1400" dirty="0" smtClean="0"/>
              <a:t> </a:t>
            </a:r>
            <a:r>
              <a:rPr lang="ru-RU" sz="1400" dirty="0" smtClean="0"/>
              <a:t/>
            </a:r>
            <a:br>
              <a:rPr lang="ru-RU" sz="1400" dirty="0" smtClean="0"/>
            </a:br>
            <a:r>
              <a:rPr lang="ru-RU" sz="1400" dirty="0" smtClean="0">
                <a:solidFill>
                  <a:srgbClr val="FFFF00"/>
                </a:solidFill>
              </a:rPr>
              <a:t>нереально</a:t>
            </a:r>
            <a:r>
              <a:rPr lang="ru-RU" sz="1400" dirty="0" smtClean="0"/>
              <a:t>,</a:t>
            </a:r>
            <a:r>
              <a:rPr lang="en-US" sz="1400" dirty="0" smtClean="0">
                <a:solidFill>
                  <a:srgbClr val="FFFF00"/>
                </a:solidFill>
              </a:rPr>
              <a:t> </a:t>
            </a:r>
            <a:r>
              <a:rPr lang="ru-RU" sz="1400" dirty="0" smtClean="0"/>
              <a:t>то </a:t>
            </a:r>
            <a:br>
              <a:rPr lang="ru-RU" sz="1400" dirty="0" smtClean="0"/>
            </a:br>
            <a:r>
              <a:rPr lang="ru-RU" sz="1400" dirty="0" smtClean="0">
                <a:solidFill>
                  <a:srgbClr val="00FF00"/>
                </a:solidFill>
              </a:rPr>
              <a:t>не необходимо</a:t>
            </a:r>
            <a:endParaRPr lang="ru-RU" sz="1400" dirty="0">
              <a:solidFill>
                <a:srgbClr val="00FF0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744000" y="2916000"/>
            <a:ext cx="1224000" cy="576000"/>
          </a:xfrm>
          <a:prstGeom prst="rect">
            <a:avLst/>
          </a:prstGeom>
          <a:noFill/>
        </p:spPr>
        <p:txBody>
          <a:bodyPr wrap="square" lIns="36000" rIns="36000" rtlCol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Что </a:t>
            </a:r>
            <a:r>
              <a:rPr lang="ru-RU" sz="1400" dirty="0" smtClean="0">
                <a:solidFill>
                  <a:srgbClr val="66FFFF"/>
                </a:solidFill>
              </a:rPr>
              <a:t>необходимо</a:t>
            </a:r>
            <a:r>
              <a:rPr lang="ru-RU" sz="1400" dirty="0" smtClean="0"/>
              <a:t>,</a:t>
            </a:r>
            <a:r>
              <a:rPr lang="ru-RU" sz="1400" dirty="0" smtClean="0">
                <a:solidFill>
                  <a:srgbClr val="66FFFF"/>
                </a:solidFill>
              </a:rPr>
              <a:t> </a:t>
            </a:r>
            <a:r>
              <a:rPr lang="en-US" sz="1400" dirty="0" smtClean="0">
                <a:solidFill>
                  <a:srgbClr val="66FFFF"/>
                </a:solidFill>
              </a:rPr>
              <a:t/>
            </a:r>
            <a:br>
              <a:rPr lang="en-US" sz="1400" dirty="0" smtClean="0">
                <a:solidFill>
                  <a:srgbClr val="66FFFF"/>
                </a:solidFill>
              </a:rPr>
            </a:br>
            <a:r>
              <a:rPr lang="ru-RU" sz="1400" dirty="0" smtClean="0"/>
              <a:t>то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возможно</a:t>
            </a:r>
            <a:endParaRPr lang="ru-RU" sz="1400" dirty="0">
              <a:solidFill>
                <a:srgbClr val="00FF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924000" y="4608000"/>
            <a:ext cx="1476000" cy="576000"/>
          </a:xfrm>
          <a:prstGeom prst="rect">
            <a:avLst/>
          </a:prstGeom>
          <a:noFill/>
        </p:spPr>
        <p:txBody>
          <a:bodyPr wrap="square" lIns="36000" rIns="36000" rtlCol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Что</a:t>
            </a:r>
            <a:r>
              <a:rPr lang="en-US" sz="1400" dirty="0" smtClean="0"/>
              <a:t> </a:t>
            </a:r>
            <a:r>
              <a:rPr lang="ru-RU" sz="1400" dirty="0" smtClean="0"/>
              <a:t/>
            </a:r>
            <a:br>
              <a:rPr lang="ru-RU" sz="1400" dirty="0" smtClean="0"/>
            </a:br>
            <a:r>
              <a:rPr lang="ru-RU" sz="1400" dirty="0" smtClean="0">
                <a:solidFill>
                  <a:srgbClr val="66FFFF"/>
                </a:solidFill>
              </a:rPr>
              <a:t>невозможно</a:t>
            </a:r>
            <a:r>
              <a:rPr lang="ru-RU" sz="1400" dirty="0" smtClean="0"/>
              <a:t>,</a:t>
            </a:r>
            <a:r>
              <a:rPr lang="ru-RU" sz="1400" dirty="0" smtClean="0">
                <a:solidFill>
                  <a:srgbClr val="66FFFF"/>
                </a:solidFill>
              </a:rPr>
              <a:t> </a:t>
            </a:r>
            <a:r>
              <a:rPr lang="ru-RU" sz="1400" dirty="0" smtClean="0"/>
              <a:t>то</a:t>
            </a:r>
            <a:r>
              <a:rPr lang="en-US" sz="1400" dirty="0" smtClean="0">
                <a:solidFill>
                  <a:srgbClr val="FFFF00"/>
                </a:solidFill>
              </a:rPr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не необходимо</a:t>
            </a:r>
            <a:endParaRPr lang="ru-RU" sz="1400" dirty="0">
              <a:solidFill>
                <a:srgbClr val="00FF00"/>
              </a:solidFill>
            </a:endParaRPr>
          </a:p>
        </p:txBody>
      </p:sp>
      <p:sp>
        <p:nvSpPr>
          <p:cNvPr id="36" name="Заголовок 1"/>
          <p:cNvSpPr>
            <a:spLocks noGrp="1"/>
          </p:cNvSpPr>
          <p:nvPr>
            <p:ph type="title"/>
          </p:nvPr>
        </p:nvSpPr>
        <p:spPr>
          <a:xfrm>
            <a:off x="96838" y="274638"/>
            <a:ext cx="8950325" cy="1143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 Алетическое </a:t>
            </a:r>
            <a:r>
              <a:rPr lang="ru-RU" sz="2800" b="1" dirty="0" smtClean="0">
                <a:solidFill>
                  <a:schemeClr val="accent3"/>
                </a:solidFill>
              </a:rPr>
              <a:t>подчинение</a:t>
            </a:r>
            <a:endParaRPr lang="ru-RU" sz="2800" dirty="0"/>
          </a:p>
        </p:txBody>
      </p:sp>
      <p:sp>
        <p:nvSpPr>
          <p:cNvPr id="37" name="TextBox 36"/>
          <p:cNvSpPr txBox="1"/>
          <p:nvPr/>
        </p:nvSpPr>
        <p:spPr>
          <a:xfrm>
            <a:off x="360000" y="1331913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Аподиктическое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6624000" y="1331913"/>
            <a:ext cx="2160000" cy="864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Аподиктическое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0" y="2304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утвердительное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984000" y="2304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43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Проблематическое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утвердительное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655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Проблематическое </a:t>
            </a:r>
          </a:p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 decel="100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800" decel="100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800" decel="100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800" decel="100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800" decel="10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000"/>
                            </p:stCondLst>
                            <p:childTnLst>
                              <p:par>
                                <p:cTn id="93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800" decel="100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4" grpId="0" animBg="1"/>
      <p:bldP spid="25" grpId="0" animBg="1"/>
      <p:bldP spid="23" grpId="0" animBg="1"/>
      <p:bldP spid="10" grpId="0" animBg="1"/>
      <p:bldP spid="9" grpId="0" animBg="1"/>
      <p:bldP spid="21" grpId="0"/>
      <p:bldP spid="27" grpId="0"/>
      <p:bldP spid="28" grpId="0"/>
      <p:bldP spid="30" grpId="0"/>
      <p:bldP spid="34" grpId="0"/>
      <p:bldP spid="35" grpId="0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72000" y="1602000"/>
            <a:ext cx="9036000" cy="4860000"/>
          </a:xfrm>
        </p:spPr>
        <p:txBody>
          <a:bodyPr/>
          <a:lstStyle/>
          <a:p>
            <a:pPr>
              <a:buClr>
                <a:schemeClr val="bg1"/>
              </a:buClr>
            </a:pPr>
            <a:r>
              <a:rPr lang="ru-RU" sz="1800" b="1" dirty="0" smtClean="0">
                <a:solidFill>
                  <a:srgbClr val="00FFFF"/>
                </a:solidFill>
              </a:rPr>
              <a:t>Утвердительные</a:t>
            </a:r>
            <a:r>
              <a:rPr lang="ru-RU" sz="1800" b="1" dirty="0" smtClean="0">
                <a:solidFill>
                  <a:schemeClr val="bg1"/>
                </a:solidFill>
              </a:rPr>
              <a:t> и </a:t>
            </a:r>
            <a:r>
              <a:rPr lang="ru-RU" sz="1800" b="1" dirty="0" smtClean="0">
                <a:solidFill>
                  <a:srgbClr val="00FFFF"/>
                </a:solidFill>
              </a:rPr>
              <a:t>отрицательные </a:t>
            </a:r>
            <a:r>
              <a:rPr lang="ru-RU" sz="1800" b="1" dirty="0" smtClean="0">
                <a:solidFill>
                  <a:srgbClr val="FFFF00"/>
                </a:solidFill>
              </a:rPr>
              <a:t>аподиктические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FFFF00"/>
                </a:solidFill>
              </a:rPr>
              <a:t> ассерторические</a:t>
            </a:r>
            <a:r>
              <a:rPr lang="en-GB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/>
            </a:r>
            <a:br>
              <a:rPr lang="ru-RU" sz="1800" b="1" dirty="0" smtClean="0">
                <a:solidFill>
                  <a:srgbClr val="FFFF00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</a:t>
            </a:r>
            <a:r>
              <a:rPr lang="en-GB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проблематические</a:t>
            </a:r>
            <a:r>
              <a:rPr lang="en-GB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суждения следует отличать от суждений, </a:t>
            </a:r>
            <a:r>
              <a:rPr lang="ru-RU" sz="1800" b="1" dirty="0" smtClean="0">
                <a:solidFill>
                  <a:srgbClr val="00FFFF"/>
                </a:solidFill>
              </a:rPr>
              <a:t>утверждающих</a:t>
            </a:r>
            <a:r>
              <a:rPr lang="ru-RU" sz="1800" b="1" dirty="0" smtClean="0">
                <a:solidFill>
                  <a:schemeClr val="bg1"/>
                </a:solidFill>
              </a:rPr>
              <a:t> или</a:t>
            </a:r>
            <a:r>
              <a:rPr lang="en-GB" sz="1800" b="1" dirty="0" smtClean="0"/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отрицающих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их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истинность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</a:p>
          <a:p>
            <a:pPr>
              <a:buClr>
                <a:schemeClr val="bg1"/>
              </a:buClr>
            </a:pPr>
            <a:r>
              <a:rPr lang="ru-RU" sz="1800" b="1" dirty="0" smtClean="0">
                <a:solidFill>
                  <a:schemeClr val="bg1"/>
                </a:solidFill>
              </a:rPr>
              <a:t>Отрицание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истинности </a:t>
            </a:r>
            <a:r>
              <a:rPr lang="ru-RU" sz="1800" b="1" dirty="0" smtClean="0">
                <a:solidFill>
                  <a:schemeClr val="bg1"/>
                </a:solidFill>
              </a:rPr>
              <a:t>(утверждение </a:t>
            </a:r>
            <a:r>
              <a:rPr lang="ru-RU" sz="1800" b="1" dirty="0" smtClean="0">
                <a:solidFill>
                  <a:srgbClr val="FF66FF"/>
                </a:solidFill>
              </a:rPr>
              <a:t>ложности</a:t>
            </a:r>
            <a:r>
              <a:rPr lang="ru-RU" sz="1800" b="1" dirty="0" smtClean="0">
                <a:solidFill>
                  <a:schemeClr val="bg1"/>
                </a:solidFill>
              </a:rPr>
              <a:t>)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утвердительного</a:t>
            </a:r>
            <a:r>
              <a:rPr lang="en-GB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аподиктического</a:t>
            </a:r>
            <a:r>
              <a:rPr lang="en-GB" sz="1800" b="1" dirty="0" smtClean="0"/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суждения</a:t>
            </a:r>
            <a:r>
              <a:rPr lang="en-GB" sz="1800" b="1" dirty="0" smtClean="0"/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«</a:t>
            </a:r>
            <a:r>
              <a:rPr lang="en-GB" sz="1800" b="1" dirty="0" smtClean="0">
                <a:solidFill>
                  <a:srgbClr val="FF9966"/>
                </a:solidFill>
              </a:rPr>
              <a:t>S </a:t>
            </a:r>
            <a:r>
              <a:rPr lang="ru-RU" sz="1800" b="1" dirty="0" smtClean="0">
                <a:solidFill>
                  <a:srgbClr val="00FFFF"/>
                </a:solidFill>
              </a:rPr>
              <a:t>необходимо</a:t>
            </a:r>
            <a:r>
              <a:rPr lang="ru-RU" sz="1800" b="1" dirty="0" smtClean="0">
                <a:solidFill>
                  <a:schemeClr val="bg1"/>
                </a:solidFill>
              </a:rPr>
              <a:t> есть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en-GB" sz="1800" b="1" dirty="0" smtClean="0">
                <a:solidFill>
                  <a:srgbClr val="FF9966"/>
                </a:solidFill>
              </a:rPr>
              <a:t>P</a:t>
            </a:r>
            <a:r>
              <a:rPr lang="ru-RU" sz="1800" b="1" dirty="0" smtClean="0">
                <a:solidFill>
                  <a:schemeClr val="bg1"/>
                </a:solidFill>
              </a:rPr>
              <a:t>»</a:t>
            </a:r>
            <a:endParaRPr lang="en-GB" sz="1800" b="1" dirty="0" smtClean="0">
              <a:solidFill>
                <a:schemeClr val="bg1"/>
              </a:solidFill>
            </a:endParaRPr>
          </a:p>
          <a:p>
            <a:pPr lvl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bg1"/>
                </a:solidFill>
              </a:rPr>
              <a:t>логически эквивалентно не утверждению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истинности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контрарного</a:t>
            </a:r>
            <a:r>
              <a:rPr lang="en-GB" sz="1800" b="1" dirty="0" smtClean="0"/>
              <a:t> </a:t>
            </a:r>
            <a:r>
              <a:rPr lang="ru-RU" sz="1800" b="1" spc="-10" dirty="0" smtClean="0">
                <a:solidFill>
                  <a:srgbClr val="00FFFF"/>
                </a:solidFill>
              </a:rPr>
              <a:t>отрицательного</a:t>
            </a:r>
            <a:r>
              <a:rPr lang="ru-RU" sz="1800" b="1" spc="-10" dirty="0" smtClean="0">
                <a:solidFill>
                  <a:srgbClr val="FFFF00"/>
                </a:solidFill>
              </a:rPr>
              <a:t> аподиктического </a:t>
            </a:r>
            <a:r>
              <a:rPr lang="ru-RU" sz="1800" b="1" spc="-10" dirty="0" smtClean="0">
                <a:solidFill>
                  <a:schemeClr val="bg1"/>
                </a:solidFill>
              </a:rPr>
              <a:t>суждения</a:t>
            </a:r>
            <a:r>
              <a:rPr lang="en-GB" sz="1800" b="1" spc="-10" dirty="0" smtClean="0">
                <a:solidFill>
                  <a:schemeClr val="bg1"/>
                </a:solidFill>
              </a:rPr>
              <a:t> </a:t>
            </a:r>
            <a:r>
              <a:rPr lang="ru-RU" sz="1800" b="1" spc="-10" dirty="0" smtClean="0">
                <a:solidFill>
                  <a:schemeClr val="bg1"/>
                </a:solidFill>
              </a:rPr>
              <a:t>«</a:t>
            </a:r>
            <a:r>
              <a:rPr lang="en-GB" sz="1800" b="1" spc="-10" dirty="0" smtClean="0">
                <a:solidFill>
                  <a:srgbClr val="FF9966"/>
                </a:solidFill>
              </a:rPr>
              <a:t>S </a:t>
            </a:r>
            <a:r>
              <a:rPr lang="ru-RU" sz="1800" b="1" spc="-10" dirty="0" smtClean="0">
                <a:solidFill>
                  <a:srgbClr val="00FFFF"/>
                </a:solidFill>
              </a:rPr>
              <a:t>необходимо</a:t>
            </a:r>
            <a:r>
              <a:rPr lang="ru-RU" sz="1800" b="1" spc="-10" dirty="0" smtClean="0">
                <a:solidFill>
                  <a:schemeClr val="bg1"/>
                </a:solidFill>
              </a:rPr>
              <a:t> не есть</a:t>
            </a:r>
            <a:r>
              <a:rPr lang="en-GB" sz="1800" b="1" spc="-10" dirty="0" smtClean="0">
                <a:solidFill>
                  <a:schemeClr val="bg1"/>
                </a:solidFill>
              </a:rPr>
              <a:t> </a:t>
            </a:r>
            <a:r>
              <a:rPr lang="en-GB" sz="1800" b="1" spc="-10" dirty="0" smtClean="0">
                <a:solidFill>
                  <a:srgbClr val="FF9966"/>
                </a:solidFill>
              </a:rPr>
              <a:t>P</a:t>
            </a:r>
            <a:r>
              <a:rPr lang="ru-RU" sz="1800" b="1" spc="-10" dirty="0" smtClean="0">
                <a:solidFill>
                  <a:schemeClr val="bg1"/>
                </a:solidFill>
              </a:rPr>
              <a:t>»</a:t>
            </a:r>
            <a:r>
              <a:rPr lang="en-GB" sz="1800" b="1" spc="-10" dirty="0" smtClean="0">
                <a:solidFill>
                  <a:schemeClr val="bg1"/>
                </a:solidFill>
              </a:rPr>
              <a:t>,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</a:p>
          <a:p>
            <a:pPr lvl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bg1"/>
                </a:solidFill>
              </a:rPr>
              <a:t>а утверждению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истинности </a:t>
            </a:r>
            <a:r>
              <a:rPr lang="ru-RU" sz="1800" b="1" dirty="0" smtClean="0">
                <a:solidFill>
                  <a:srgbClr val="FF9966"/>
                </a:solidFill>
              </a:rPr>
              <a:t>контрадикторного</a:t>
            </a:r>
            <a:r>
              <a:rPr lang="en-GB" sz="1800" b="1" dirty="0" smtClean="0"/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отрицательного</a:t>
            </a:r>
            <a:r>
              <a:rPr lang="ru-RU" sz="1800" b="1" dirty="0" smtClean="0">
                <a:solidFill>
                  <a:srgbClr val="FFFF00"/>
                </a:solidFill>
              </a:rPr>
              <a:t> проблематического</a:t>
            </a:r>
            <a:r>
              <a:rPr lang="en-GB" sz="1800" b="1" dirty="0" smtClean="0"/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суждения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«</a:t>
            </a:r>
            <a:r>
              <a:rPr lang="en-GB" sz="1800" b="1" dirty="0" smtClean="0">
                <a:solidFill>
                  <a:srgbClr val="FF9966"/>
                </a:solidFill>
              </a:rPr>
              <a:t>S </a:t>
            </a:r>
            <a:r>
              <a:rPr lang="ru-RU" sz="1800" b="1" dirty="0" smtClean="0">
                <a:solidFill>
                  <a:srgbClr val="00FFFF"/>
                </a:solidFill>
              </a:rPr>
              <a:t>возможно</a:t>
            </a:r>
            <a:r>
              <a:rPr lang="ru-RU" sz="1800" b="1" dirty="0" smtClean="0">
                <a:solidFill>
                  <a:schemeClr val="bg1"/>
                </a:solidFill>
              </a:rPr>
              <a:t> не есть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en-GB" sz="1800" b="1" dirty="0" smtClean="0">
                <a:solidFill>
                  <a:srgbClr val="FF9966"/>
                </a:solidFill>
              </a:rPr>
              <a:t>P</a:t>
            </a:r>
            <a:r>
              <a:rPr lang="ru-RU" sz="1800" b="1" dirty="0" smtClean="0">
                <a:solidFill>
                  <a:schemeClr val="bg1"/>
                </a:solidFill>
              </a:rPr>
              <a:t>»</a:t>
            </a:r>
            <a:r>
              <a:rPr lang="en-GB" sz="1800" b="1" dirty="0" smtClean="0">
                <a:solidFill>
                  <a:schemeClr val="bg1"/>
                </a:solidFill>
              </a:rPr>
              <a:t>. </a:t>
            </a:r>
          </a:p>
          <a:p>
            <a:pPr>
              <a:buClr>
                <a:schemeClr val="bg1"/>
              </a:buClr>
            </a:pPr>
            <a:r>
              <a:rPr lang="ru-RU" sz="1800" b="1" dirty="0" smtClean="0">
                <a:solidFill>
                  <a:schemeClr val="bg1"/>
                </a:solidFill>
              </a:rPr>
              <a:t>Равным образом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отрицание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истинности </a:t>
            </a:r>
            <a:r>
              <a:rPr lang="ru-RU" sz="1800" b="1" dirty="0" smtClean="0">
                <a:solidFill>
                  <a:schemeClr val="bg1"/>
                </a:solidFill>
              </a:rPr>
              <a:t>(утверждение </a:t>
            </a:r>
            <a:r>
              <a:rPr lang="ru-RU" sz="1800" b="1" dirty="0" smtClean="0">
                <a:solidFill>
                  <a:srgbClr val="FF66FF"/>
                </a:solidFill>
              </a:rPr>
              <a:t>ложности</a:t>
            </a:r>
            <a:r>
              <a:rPr lang="ru-RU" sz="1800" b="1" dirty="0" smtClean="0">
                <a:solidFill>
                  <a:schemeClr val="bg1"/>
                </a:solidFill>
              </a:rPr>
              <a:t>)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отрицательного</a:t>
            </a:r>
            <a:r>
              <a:rPr lang="en-GB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проблематического</a:t>
            </a:r>
            <a:r>
              <a:rPr lang="en-GB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суждения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«</a:t>
            </a:r>
            <a:r>
              <a:rPr lang="en-GB" sz="1800" b="1" dirty="0" smtClean="0">
                <a:solidFill>
                  <a:srgbClr val="FF9966"/>
                </a:solidFill>
              </a:rPr>
              <a:t>S </a:t>
            </a:r>
            <a:r>
              <a:rPr lang="ru-RU" sz="1800" b="1" dirty="0" smtClean="0">
                <a:solidFill>
                  <a:srgbClr val="00FFFF"/>
                </a:solidFill>
              </a:rPr>
              <a:t>возможно</a:t>
            </a:r>
            <a:r>
              <a:rPr lang="ru-RU" sz="1800" b="1" dirty="0" smtClean="0">
                <a:solidFill>
                  <a:schemeClr val="bg1"/>
                </a:solidFill>
              </a:rPr>
              <a:t> не есть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en-GB" sz="1800" b="1" dirty="0" smtClean="0">
                <a:solidFill>
                  <a:srgbClr val="FF9966"/>
                </a:solidFill>
              </a:rPr>
              <a:t>P</a:t>
            </a:r>
            <a:r>
              <a:rPr lang="ru-RU" sz="1800" b="1" dirty="0" smtClean="0">
                <a:solidFill>
                  <a:schemeClr val="bg1"/>
                </a:solidFill>
              </a:rPr>
              <a:t>»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</a:p>
          <a:p>
            <a:pPr lvl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bg1"/>
                </a:solidFill>
              </a:rPr>
              <a:t>логически эквивалентно не утверждению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истинности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66"/>
                </a:solidFill>
              </a:rPr>
              <a:t>субконтрарного</a:t>
            </a:r>
            <a:r>
              <a:rPr lang="en-GB" sz="1800" b="1" dirty="0" smtClean="0"/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утвердительного</a:t>
            </a:r>
            <a:r>
              <a:rPr lang="en-GB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проблематического</a:t>
            </a:r>
            <a:r>
              <a:rPr lang="en-GB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суждения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«</a:t>
            </a:r>
            <a:r>
              <a:rPr lang="en-GB" sz="1800" b="1" dirty="0" smtClean="0">
                <a:solidFill>
                  <a:srgbClr val="FF9966"/>
                </a:solidFill>
              </a:rPr>
              <a:t>S </a:t>
            </a:r>
            <a:r>
              <a:rPr lang="ru-RU" sz="1800" b="1" dirty="0" smtClean="0">
                <a:solidFill>
                  <a:srgbClr val="00FFFF"/>
                </a:solidFill>
              </a:rPr>
              <a:t>возможно</a:t>
            </a:r>
            <a:r>
              <a:rPr lang="ru-RU" sz="1800" b="1" dirty="0" smtClean="0">
                <a:solidFill>
                  <a:schemeClr val="bg1"/>
                </a:solidFill>
              </a:rPr>
              <a:t> есть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en-GB" sz="1800" b="1" dirty="0" smtClean="0">
                <a:solidFill>
                  <a:srgbClr val="FF9966"/>
                </a:solidFill>
              </a:rPr>
              <a:t>P</a:t>
            </a:r>
            <a:r>
              <a:rPr lang="ru-RU" sz="1800" b="1" dirty="0" smtClean="0">
                <a:solidFill>
                  <a:schemeClr val="bg1"/>
                </a:solidFill>
              </a:rPr>
              <a:t>»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хотя оно, разумеется, истинно в этом случае</a:t>
            </a:r>
            <a:r>
              <a:rPr lang="en-GB" sz="1800" b="1" dirty="0" smtClean="0">
                <a:solidFill>
                  <a:schemeClr val="bg1"/>
                </a:solidFill>
              </a:rPr>
              <a:t>), </a:t>
            </a:r>
          </a:p>
          <a:p>
            <a:pPr lvl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bg1"/>
                </a:solidFill>
              </a:rPr>
              <a:t>а утверждению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истинности </a:t>
            </a:r>
            <a:r>
              <a:rPr lang="ru-RU" sz="1800" b="1" dirty="0" smtClean="0">
                <a:solidFill>
                  <a:srgbClr val="FF9966"/>
                </a:solidFill>
              </a:rPr>
              <a:t>контрадикторного</a:t>
            </a:r>
            <a:r>
              <a:rPr lang="en-GB" sz="1800" b="1" dirty="0" smtClean="0"/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утвердительного</a:t>
            </a:r>
            <a:r>
              <a:rPr lang="en-GB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аподиктического</a:t>
            </a:r>
            <a:r>
              <a:rPr lang="en-GB" sz="1800" b="1" dirty="0" smtClean="0"/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суждения</a:t>
            </a:r>
            <a:r>
              <a:rPr lang="en-GB" sz="1800" b="1" dirty="0" smtClean="0"/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«</a:t>
            </a:r>
            <a:r>
              <a:rPr lang="en-GB" sz="1800" b="1" dirty="0" smtClean="0">
                <a:solidFill>
                  <a:srgbClr val="FF9966"/>
                </a:solidFill>
              </a:rPr>
              <a:t>S </a:t>
            </a:r>
            <a:r>
              <a:rPr lang="ru-RU" sz="1800" b="1" dirty="0" smtClean="0">
                <a:solidFill>
                  <a:srgbClr val="00FFFF"/>
                </a:solidFill>
              </a:rPr>
              <a:t>необходимо</a:t>
            </a:r>
            <a:r>
              <a:rPr lang="ru-RU" sz="1800" b="1" dirty="0" smtClean="0">
                <a:solidFill>
                  <a:schemeClr val="bg1"/>
                </a:solidFill>
              </a:rPr>
              <a:t> есть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en-GB" sz="1800" b="1" dirty="0" smtClean="0">
                <a:solidFill>
                  <a:srgbClr val="FF9966"/>
                </a:solidFill>
              </a:rPr>
              <a:t>P</a:t>
            </a:r>
            <a:r>
              <a:rPr lang="ru-RU" sz="1800" b="1" dirty="0" smtClean="0">
                <a:solidFill>
                  <a:schemeClr val="bg1"/>
                </a:solidFill>
              </a:rPr>
              <a:t>».</a:t>
            </a:r>
            <a:endParaRPr lang="en-GB" sz="1800" b="1" dirty="0" smtClean="0">
              <a:solidFill>
                <a:schemeClr val="bg1"/>
              </a:solidFill>
            </a:endParaRPr>
          </a:p>
        </p:txBody>
      </p:sp>
      <p:sp>
        <p:nvSpPr>
          <p:cNvPr id="6" name="Заголовок 1"/>
          <p:cNvSpPr>
            <a:spLocks noGrp="1"/>
          </p:cNvSpPr>
          <p:nvPr>
            <p:ph type="title"/>
          </p:nvPr>
        </p:nvSpPr>
        <p:spPr>
          <a:xfrm>
            <a:off x="96838" y="274638"/>
            <a:ext cx="8950325" cy="1143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Отрицание модальных суждений</a:t>
            </a:r>
            <a:endParaRPr lang="ru-RU" sz="28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324000" y="2520000"/>
            <a:ext cx="4104000" cy="540000"/>
          </a:xfrm>
          <a:prstGeom prst="rect">
            <a:avLst/>
          </a:prstGeom>
          <a:noFill/>
          <a:ln w="19050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FF00"/>
                </a:solidFill>
              </a:rPr>
              <a:t>верно</a:t>
            </a:r>
            <a:r>
              <a:rPr lang="ru-RU" dirty="0" smtClean="0"/>
              <a:t>, что </a:t>
            </a:r>
            <a:r>
              <a:rPr lang="en-US" dirty="0" smtClean="0">
                <a:solidFill>
                  <a:srgbClr val="FF9966"/>
                </a:solidFill>
              </a:rPr>
              <a:t>S</a:t>
            </a:r>
            <a:r>
              <a:rPr lang="ru-RU" dirty="0" smtClean="0">
                <a:solidFill>
                  <a:srgbClr val="00FFFF"/>
                </a:solidFill>
              </a:rPr>
              <a:t> необходимо </a:t>
            </a:r>
            <a:r>
              <a:rPr lang="ru-RU" dirty="0" smtClean="0"/>
              <a:t>есть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en-US" dirty="0" smtClean="0">
                <a:solidFill>
                  <a:srgbClr val="FF9966"/>
                </a:solidFill>
              </a:rPr>
              <a:t>P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–</a:t>
            </a:r>
            <a:endParaRPr lang="ru-RU" dirty="0"/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4716000" y="2520000"/>
            <a:ext cx="4104000" cy="540000"/>
          </a:xfrm>
          <a:prstGeom prst="rect">
            <a:avLst/>
          </a:prstGeom>
          <a:noFill/>
          <a:ln w="19050">
            <a:solidFill>
              <a:srgbClr val="FF66FF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FF66FF"/>
                </a:solidFill>
              </a:rPr>
              <a:t>ложно</a:t>
            </a:r>
            <a:r>
              <a:rPr lang="ru-RU" dirty="0" smtClean="0"/>
              <a:t>, что </a:t>
            </a:r>
            <a:r>
              <a:rPr lang="en-US" dirty="0" smtClean="0">
                <a:solidFill>
                  <a:srgbClr val="FF9966"/>
                </a:solidFill>
              </a:rPr>
              <a:t>S</a:t>
            </a:r>
            <a:r>
              <a:rPr lang="ru-RU" dirty="0" smtClean="0">
                <a:solidFill>
                  <a:srgbClr val="00FFFF"/>
                </a:solidFill>
              </a:rPr>
              <a:t> необходимо </a:t>
            </a:r>
            <a:r>
              <a:rPr lang="ru-RU" dirty="0" smtClean="0"/>
              <a:t>есть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en-US" dirty="0" smtClean="0">
                <a:solidFill>
                  <a:srgbClr val="FF9966"/>
                </a:solidFill>
              </a:rPr>
              <a:t>P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–</a:t>
            </a:r>
            <a:endParaRPr lang="ru-RU" dirty="0">
              <a:solidFill>
                <a:srgbClr val="FF9966"/>
              </a:solidFill>
            </a:endParaRPr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324000" y="3960000"/>
            <a:ext cx="4104000" cy="540000"/>
          </a:xfrm>
          <a:prstGeom prst="rect">
            <a:avLst/>
          </a:prstGeom>
          <a:noFill/>
          <a:ln w="19050">
            <a:solidFill>
              <a:srgbClr val="00FFFF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FFFF"/>
                </a:solidFill>
              </a:rPr>
              <a:t>необходимо</a:t>
            </a:r>
            <a:r>
              <a:rPr lang="ru-RU" dirty="0" smtClean="0"/>
              <a:t>,</a:t>
            </a:r>
            <a:r>
              <a:rPr lang="en-GB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что</a:t>
            </a:r>
            <a:r>
              <a:rPr lang="en-GB" dirty="0" smtClean="0">
                <a:solidFill>
                  <a:srgbClr val="FF9966"/>
                </a:solidFill>
              </a:rPr>
              <a:t> S </a:t>
            </a:r>
            <a:r>
              <a:rPr lang="ru-RU" dirty="0" smtClean="0"/>
              <a:t>есть</a:t>
            </a:r>
            <a:r>
              <a:rPr lang="en-GB" dirty="0" smtClean="0">
                <a:solidFill>
                  <a:srgbClr val="FF9966"/>
                </a:solidFill>
              </a:rPr>
              <a:t> P</a:t>
            </a:r>
            <a:r>
              <a:rPr lang="en-GB" dirty="0" smtClean="0"/>
              <a:t>,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–</a:t>
            </a:r>
            <a:r>
              <a:rPr lang="en-GB" dirty="0" smtClean="0">
                <a:solidFill>
                  <a:srgbClr val="00FFFF"/>
                </a:solidFill>
              </a:rPr>
              <a:t> </a:t>
            </a:r>
            <a:endParaRPr lang="en-GB" dirty="0">
              <a:solidFill>
                <a:srgbClr val="00FFFF"/>
              </a:solidFill>
            </a:endParaRPr>
          </a:p>
        </p:txBody>
      </p:sp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4716000" y="3960000"/>
            <a:ext cx="4104000" cy="54000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r>
              <a:rPr lang="ru-RU" dirty="0" smtClean="0">
                <a:solidFill>
                  <a:srgbClr val="00FFFF"/>
                </a:solidFill>
              </a:rPr>
              <a:t>необходимо</a:t>
            </a:r>
            <a:r>
              <a:rPr lang="en-GB" dirty="0" smtClean="0"/>
              <a:t>,</a:t>
            </a:r>
            <a:r>
              <a:rPr lang="en-GB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что</a:t>
            </a:r>
            <a:r>
              <a:rPr lang="en-GB" dirty="0" smtClean="0">
                <a:solidFill>
                  <a:srgbClr val="FF9966"/>
                </a:solidFill>
              </a:rPr>
              <a:t> S </a:t>
            </a:r>
            <a:r>
              <a:rPr lang="ru-RU" dirty="0" smtClean="0"/>
              <a:t>не есть </a:t>
            </a:r>
            <a:r>
              <a:rPr lang="en-GB" dirty="0" smtClean="0">
                <a:solidFill>
                  <a:srgbClr val="FF9966"/>
                </a:solidFill>
              </a:rPr>
              <a:t>P</a:t>
            </a:r>
            <a:r>
              <a:rPr lang="en-GB" dirty="0" smtClean="0"/>
              <a:t>,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–</a:t>
            </a:r>
            <a:r>
              <a:rPr lang="en-GB" dirty="0" smtClean="0">
                <a:solidFill>
                  <a:srgbClr val="00FFFF"/>
                </a:solidFill>
              </a:rPr>
              <a:t> </a:t>
            </a:r>
            <a:endParaRPr lang="en-GB" dirty="0">
              <a:solidFill>
                <a:srgbClr val="00FFFF"/>
              </a:solidFill>
            </a:endParaRPr>
          </a:p>
        </p:txBody>
      </p:sp>
      <p:sp>
        <p:nvSpPr>
          <p:cNvPr id="12296" name="TextBox 14"/>
          <p:cNvSpPr txBox="1">
            <a:spLocks noChangeArrowheads="1"/>
          </p:cNvSpPr>
          <p:nvPr/>
        </p:nvSpPr>
        <p:spPr bwMode="auto">
          <a:xfrm>
            <a:off x="252000" y="1800000"/>
            <a:ext cx="4248000" cy="7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/>
              <a:t>Если </a:t>
            </a:r>
            <a:r>
              <a:rPr lang="ru-RU" dirty="0" smtClean="0">
                <a:solidFill>
                  <a:srgbClr val="FFFF00"/>
                </a:solidFill>
              </a:rPr>
              <a:t>утверждение </a:t>
            </a:r>
            <a:r>
              <a:rPr lang="ru-RU" dirty="0" smtClean="0">
                <a:solidFill>
                  <a:srgbClr val="00FFFF"/>
                </a:solidFill>
              </a:rPr>
              <a:t>необходимости</a:t>
            </a:r>
            <a:r>
              <a:rPr lang="ru-RU" dirty="0" smtClean="0"/>
              <a:t>:</a:t>
            </a:r>
            <a:r>
              <a:rPr lang="en-GB" dirty="0" smtClean="0"/>
              <a:t> </a:t>
            </a:r>
            <a:endParaRPr lang="en-GB" dirty="0"/>
          </a:p>
        </p:txBody>
      </p:sp>
      <p:sp>
        <p:nvSpPr>
          <p:cNvPr id="12297" name="TextBox 17"/>
          <p:cNvSpPr txBox="1">
            <a:spLocks noChangeArrowheads="1"/>
          </p:cNvSpPr>
          <p:nvPr/>
        </p:nvSpPr>
        <p:spPr bwMode="auto">
          <a:xfrm>
            <a:off x="324000" y="3060000"/>
            <a:ext cx="4104000" cy="9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/>
              <a:t>логически эквивалентно</a:t>
            </a:r>
            <a:r>
              <a:rPr lang="en-GB" dirty="0" smtClean="0"/>
              <a:t> </a:t>
            </a:r>
            <a:r>
              <a:rPr lang="ru-RU" dirty="0" smtClean="0">
                <a:solidFill>
                  <a:srgbClr val="00FFFF"/>
                </a:solidFill>
              </a:rPr>
              <a:t>необходимости</a:t>
            </a:r>
            <a:r>
              <a:rPr lang="en-GB" dirty="0" smtClean="0"/>
              <a:t> </a:t>
            </a:r>
            <a:r>
              <a:rPr lang="ru-RU" dirty="0" smtClean="0">
                <a:solidFill>
                  <a:srgbClr val="FFFF00"/>
                </a:solidFill>
              </a:rPr>
              <a:t>утверждения</a:t>
            </a:r>
            <a:r>
              <a:rPr lang="ru-RU" dirty="0" smtClean="0"/>
              <a:t>: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endParaRPr lang="en-GB" dirty="0">
              <a:solidFill>
                <a:srgbClr val="FFFF00"/>
              </a:solidFill>
            </a:endParaRPr>
          </a:p>
        </p:txBody>
      </p:sp>
      <p:sp>
        <p:nvSpPr>
          <p:cNvPr id="15" name="TextBox 14"/>
          <p:cNvSpPr txBox="1">
            <a:spLocks noChangeArrowheads="1"/>
          </p:cNvSpPr>
          <p:nvPr/>
        </p:nvSpPr>
        <p:spPr bwMode="auto">
          <a:xfrm>
            <a:off x="4716000" y="1800000"/>
            <a:ext cx="4104000" cy="7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/>
              <a:t>то </a:t>
            </a:r>
            <a:r>
              <a:rPr lang="ru-RU" dirty="0" smtClean="0">
                <a:solidFill>
                  <a:srgbClr val="FFFF00"/>
                </a:solidFill>
              </a:rPr>
              <a:t>отрицание</a:t>
            </a:r>
            <a:r>
              <a:rPr lang="en-GB" dirty="0" smtClean="0"/>
              <a:t> </a:t>
            </a:r>
            <a:r>
              <a:rPr lang="ru-RU" dirty="0" smtClean="0">
                <a:solidFill>
                  <a:srgbClr val="00FFFF"/>
                </a:solidFill>
              </a:rPr>
              <a:t>необходимости</a:t>
            </a:r>
            <a:r>
              <a:rPr lang="ru-RU" dirty="0" smtClean="0"/>
              <a:t>: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endParaRPr lang="en-GB" dirty="0">
              <a:solidFill>
                <a:srgbClr val="00FFFF"/>
              </a:solidFill>
            </a:endParaRPr>
          </a:p>
        </p:txBody>
      </p:sp>
      <p:sp>
        <p:nvSpPr>
          <p:cNvPr id="16" name="TextBox 17"/>
          <p:cNvSpPr txBox="1">
            <a:spLocks noChangeArrowheads="1"/>
          </p:cNvSpPr>
          <p:nvPr/>
        </p:nvSpPr>
        <p:spPr bwMode="auto">
          <a:xfrm>
            <a:off x="4716000" y="3060000"/>
            <a:ext cx="4104000" cy="9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/>
              <a:t>логически эквивалентно </a:t>
            </a:r>
            <a:r>
              <a:rPr lang="en-GB" dirty="0" smtClean="0"/>
              <a:t/>
            </a:r>
            <a:br>
              <a:rPr lang="en-GB" dirty="0" smtClean="0"/>
            </a:br>
            <a:r>
              <a:rPr lang="ru-RU" dirty="0" smtClean="0"/>
              <a:t>не</a:t>
            </a:r>
            <a:r>
              <a:rPr lang="en-GB" dirty="0" smtClean="0"/>
              <a:t> </a:t>
            </a:r>
            <a:r>
              <a:rPr lang="ru-RU" dirty="0" smtClean="0">
                <a:solidFill>
                  <a:srgbClr val="00FFFF"/>
                </a:solidFill>
              </a:rPr>
              <a:t>необходимости </a:t>
            </a:r>
            <a:r>
              <a:rPr lang="ru-RU" dirty="0" smtClean="0">
                <a:solidFill>
                  <a:srgbClr val="FFFF00"/>
                </a:solidFill>
              </a:rPr>
              <a:t>отрицания</a:t>
            </a:r>
            <a:r>
              <a:rPr lang="ru-RU" dirty="0" smtClean="0"/>
              <a:t>: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endParaRPr lang="en-GB" dirty="0"/>
          </a:p>
        </p:txBody>
      </p:sp>
      <p:sp>
        <p:nvSpPr>
          <p:cNvPr id="17" name="TextBox 17"/>
          <p:cNvSpPr txBox="1">
            <a:spLocks noChangeArrowheads="1"/>
          </p:cNvSpPr>
          <p:nvPr/>
        </p:nvSpPr>
        <p:spPr bwMode="auto">
          <a:xfrm>
            <a:off x="4716000" y="4500000"/>
            <a:ext cx="4104000" cy="9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/>
              <a:t>а</a:t>
            </a:r>
            <a:r>
              <a:rPr lang="en-GB" dirty="0" smtClean="0"/>
              <a:t> </a:t>
            </a:r>
            <a:r>
              <a:rPr lang="ru-RU" dirty="0" smtClean="0">
                <a:solidFill>
                  <a:srgbClr val="00FFFF"/>
                </a:solidFill>
              </a:rPr>
              <a:t>не-необходимости</a:t>
            </a:r>
            <a:r>
              <a:rPr lang="en-GB" dirty="0" smtClean="0"/>
              <a:t> </a:t>
            </a:r>
            <a:r>
              <a:rPr lang="ru-RU" dirty="0" smtClean="0">
                <a:solidFill>
                  <a:srgbClr val="FFFF00"/>
                </a:solidFill>
              </a:rPr>
              <a:t>утверждения</a:t>
            </a:r>
            <a:r>
              <a:rPr lang="en-GB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GB" dirty="0" smtClean="0"/>
              <a:t/>
            </a:r>
            <a:br>
              <a:rPr lang="en-GB" dirty="0" smtClean="0"/>
            </a:br>
            <a:r>
              <a:rPr lang="ru-RU" dirty="0" smtClean="0"/>
              <a:t>т</a:t>
            </a:r>
            <a:r>
              <a:rPr lang="en-GB" dirty="0" smtClean="0"/>
              <a:t>.</a:t>
            </a:r>
            <a:r>
              <a:rPr lang="ru-RU" dirty="0" smtClean="0"/>
              <a:t> е</a:t>
            </a:r>
            <a:r>
              <a:rPr lang="en-GB" dirty="0" smtClean="0"/>
              <a:t>. </a:t>
            </a:r>
            <a:r>
              <a:rPr lang="ru-RU" dirty="0" smtClean="0">
                <a:solidFill>
                  <a:srgbClr val="00FFFF"/>
                </a:solidFill>
              </a:rPr>
              <a:t>возможности</a:t>
            </a:r>
            <a:r>
              <a:rPr lang="en-GB" dirty="0" smtClean="0"/>
              <a:t> </a:t>
            </a:r>
            <a:r>
              <a:rPr lang="ru-RU" dirty="0" smtClean="0">
                <a:solidFill>
                  <a:srgbClr val="FFFF00"/>
                </a:solidFill>
              </a:rPr>
              <a:t>отрицания</a:t>
            </a:r>
            <a:r>
              <a:rPr lang="ru-RU" dirty="0" smtClean="0"/>
              <a:t>: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endParaRPr lang="en-GB" dirty="0">
              <a:solidFill>
                <a:srgbClr val="FFFF00"/>
              </a:solidFill>
            </a:endParaRPr>
          </a:p>
        </p:txBody>
      </p:sp>
      <p:sp>
        <p:nvSpPr>
          <p:cNvPr id="18" name="TextBox 17"/>
          <p:cNvSpPr txBox="1">
            <a:spLocks noChangeArrowheads="1"/>
          </p:cNvSpPr>
          <p:nvPr/>
        </p:nvSpPr>
        <p:spPr bwMode="auto">
          <a:xfrm>
            <a:off x="4716000" y="5400000"/>
            <a:ext cx="4104000" cy="540000"/>
          </a:xfrm>
          <a:prstGeom prst="rect">
            <a:avLst/>
          </a:prstGeom>
          <a:noFill/>
          <a:ln w="19050">
            <a:solidFill>
              <a:srgbClr val="00FFFF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FFFF"/>
                </a:solidFill>
              </a:rPr>
              <a:t>возможно</a:t>
            </a:r>
            <a:r>
              <a:rPr lang="ru-RU" dirty="0" smtClean="0"/>
              <a:t>,</a:t>
            </a:r>
            <a:r>
              <a:rPr lang="en-GB" dirty="0" smtClean="0"/>
              <a:t> </a:t>
            </a:r>
            <a:r>
              <a:rPr lang="ru-RU" dirty="0" smtClean="0"/>
              <a:t>что</a:t>
            </a:r>
            <a:r>
              <a:rPr lang="en-GB" dirty="0" smtClean="0">
                <a:solidFill>
                  <a:srgbClr val="FF9966"/>
                </a:solidFill>
              </a:rPr>
              <a:t> S </a:t>
            </a:r>
            <a:r>
              <a:rPr lang="ru-RU" dirty="0" smtClean="0"/>
              <a:t>не есть</a:t>
            </a:r>
            <a:r>
              <a:rPr lang="en-GB" dirty="0" smtClean="0"/>
              <a:t> </a:t>
            </a:r>
            <a:r>
              <a:rPr lang="en-GB" dirty="0" smtClean="0">
                <a:solidFill>
                  <a:srgbClr val="FF9966"/>
                </a:solidFill>
              </a:rPr>
              <a:t>P</a:t>
            </a:r>
            <a:r>
              <a:rPr lang="en-GB" dirty="0" smtClean="0"/>
              <a:t>.</a:t>
            </a:r>
            <a:endParaRPr lang="en-GB" dirty="0"/>
          </a:p>
        </p:txBody>
      </p:sp>
      <p:cxnSp>
        <p:nvCxnSpPr>
          <p:cNvPr id="25" name="Прямая соединительная линия 24"/>
          <p:cNvCxnSpPr>
            <a:cxnSpLocks noChangeShapeType="1"/>
          </p:cNvCxnSpPr>
          <p:nvPr/>
        </p:nvCxnSpPr>
        <p:spPr bwMode="auto">
          <a:xfrm>
            <a:off x="4716000" y="3960000"/>
            <a:ext cx="4068000" cy="540000"/>
          </a:xfrm>
          <a:prstGeom prst="lin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26" name="Прямая соединительная линия 25"/>
          <p:cNvCxnSpPr>
            <a:cxnSpLocks noChangeShapeType="1"/>
          </p:cNvCxnSpPr>
          <p:nvPr/>
        </p:nvCxnSpPr>
        <p:spPr bwMode="auto">
          <a:xfrm rot="-900000">
            <a:off x="4714837" y="3950896"/>
            <a:ext cx="4104000" cy="540000"/>
          </a:xfrm>
          <a:prstGeom prst="lin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1" name="Заголовок 1"/>
          <p:cNvSpPr>
            <a:spLocks noGrp="1"/>
          </p:cNvSpPr>
          <p:nvPr>
            <p:ph type="title"/>
          </p:nvPr>
        </p:nvSpPr>
        <p:spPr>
          <a:xfrm>
            <a:off x="96838" y="274638"/>
            <a:ext cx="8950325" cy="1143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суждениями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Отрицание модальных суждений</a:t>
            </a:r>
            <a:endParaRPr lang="ru-RU" sz="28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0" grpId="0" animBg="1"/>
      <p:bldP spid="11" grpId="0" animBg="1"/>
      <p:bldP spid="12296" grpId="0"/>
      <p:bldP spid="12297" grpId="0"/>
      <p:bldP spid="15" grpId="0"/>
      <p:bldP spid="16" grpId="0"/>
      <p:bldP spid="17" grpId="0"/>
      <p:bldP spid="18" grpId="0" animBg="1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5"/>
          <p:cNvSpPr>
            <a:spLocks noChangeArrowheads="1"/>
          </p:cNvSpPr>
          <p:nvPr/>
        </p:nvSpPr>
        <p:spPr bwMode="auto">
          <a:xfrm>
            <a:off x="1224000" y="5724000"/>
            <a:ext cx="576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bIns="0" anchor="ctr" anchorCtr="1"/>
          <a:lstStyle/>
          <a:p>
            <a:pPr algn="ctr"/>
            <a:r>
              <a:rPr lang="ru-RU" sz="1400" b="1" baseline="0" dirty="0" smtClean="0">
                <a:solidFill>
                  <a:srgbClr val="0000FF"/>
                </a:solidFill>
              </a:rPr>
              <a:t>есть</a:t>
            </a:r>
            <a:endParaRPr lang="en-GB" b="1" baseline="0" dirty="0">
              <a:solidFill>
                <a:srgbClr val="0000FF"/>
              </a:solidFill>
            </a:endParaRPr>
          </a:p>
        </p:txBody>
      </p:sp>
      <p:sp>
        <p:nvSpPr>
          <p:cNvPr id="19" name="Rectangle 5"/>
          <p:cNvSpPr>
            <a:spLocks noChangeArrowheads="1"/>
          </p:cNvSpPr>
          <p:nvPr/>
        </p:nvSpPr>
        <p:spPr bwMode="auto">
          <a:xfrm>
            <a:off x="7992000" y="6084000"/>
            <a:ext cx="504000" cy="288000"/>
          </a:xfrm>
          <a:prstGeom prst="roundRect">
            <a:avLst/>
          </a:prstGeom>
          <a:solidFill>
            <a:srgbClr val="99FFCC"/>
          </a:solidFill>
          <a:ln w="9525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bIns="0" anchor="ctr" anchorCtr="1"/>
          <a:lstStyle/>
          <a:p>
            <a:pPr algn="ctr"/>
            <a:r>
              <a:rPr lang="ru-RU" sz="1400" b="1" baseline="0" dirty="0" smtClean="0">
                <a:solidFill>
                  <a:srgbClr val="0000FF"/>
                </a:solidFill>
              </a:rPr>
              <a:t>либо</a:t>
            </a:r>
            <a:endParaRPr lang="en-GB" b="1" baseline="0" dirty="0">
              <a:solidFill>
                <a:srgbClr val="0000FF"/>
              </a:solidFill>
            </a:endParaRPr>
          </a:p>
        </p:txBody>
      </p:sp>
      <p:sp>
        <p:nvSpPr>
          <p:cNvPr id="16" name="Rectangle 5"/>
          <p:cNvSpPr>
            <a:spLocks noChangeArrowheads="1"/>
          </p:cNvSpPr>
          <p:nvPr/>
        </p:nvSpPr>
        <p:spPr bwMode="auto">
          <a:xfrm>
            <a:off x="6408000" y="6084000"/>
            <a:ext cx="504000" cy="288000"/>
          </a:xfrm>
          <a:prstGeom prst="rect">
            <a:avLst/>
          </a:prstGeom>
          <a:solidFill>
            <a:schemeClr val="accent1"/>
          </a:solidFill>
          <a:ln w="9525" cmpd="dbl">
            <a:solidFill>
              <a:schemeClr val="tx1"/>
            </a:solidFill>
            <a:miter lim="800000"/>
            <a:headEnd/>
            <a:tailEnd/>
          </a:ln>
        </p:spPr>
        <p:txBody>
          <a:bodyPr wrap="none" lIns="108000" tIns="36000" bIns="54000" anchor="ctr" anchorCtr="1"/>
          <a:lstStyle/>
          <a:p>
            <a:pPr algn="ctr"/>
            <a:r>
              <a:rPr lang="ru-RU" sz="1400" b="1" baseline="0" dirty="0" smtClean="0">
                <a:solidFill>
                  <a:srgbClr val="0000FF"/>
                </a:solidFill>
              </a:rPr>
              <a:t>есть</a:t>
            </a:r>
            <a:endParaRPr lang="en-GB" b="1" baseline="0" dirty="0">
              <a:solidFill>
                <a:srgbClr val="0000FF"/>
              </a:solidFill>
            </a:endParaRPr>
          </a:p>
        </p:txBody>
      </p:sp>
      <p:sp>
        <p:nvSpPr>
          <p:cNvPr id="9" name="Oval 4"/>
          <p:cNvSpPr>
            <a:spLocks noChangeAspect="1" noChangeArrowheads="1"/>
          </p:cNvSpPr>
          <p:nvPr/>
        </p:nvSpPr>
        <p:spPr bwMode="auto">
          <a:xfrm>
            <a:off x="648000" y="5580000"/>
            <a:ext cx="576000" cy="576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S</a:t>
            </a:r>
            <a:endParaRPr lang="en-GB" sz="2000" b="1" baseline="0" dirty="0">
              <a:solidFill>
                <a:srgbClr val="0000FF"/>
              </a:solidFill>
            </a:endParaRPr>
          </a:p>
        </p:txBody>
      </p:sp>
      <p:sp>
        <p:nvSpPr>
          <p:cNvPr id="14" name="Oval 6"/>
          <p:cNvSpPr>
            <a:spLocks noChangeAspect="1" noChangeArrowheads="1"/>
          </p:cNvSpPr>
          <p:nvPr/>
        </p:nvSpPr>
        <p:spPr bwMode="auto">
          <a:xfrm>
            <a:off x="1800000" y="5580000"/>
            <a:ext cx="576000" cy="576001"/>
          </a:xfrm>
          <a:prstGeom prst="ellipse">
            <a:avLst/>
          </a:prstGeom>
          <a:solidFill>
            <a:srgbClr val="FFCCCC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P</a:t>
            </a:r>
            <a:endParaRPr lang="en-GB" sz="2800" b="1" baseline="0" dirty="0">
              <a:solidFill>
                <a:srgbClr val="0000FF"/>
              </a:solidFill>
            </a:endParaRPr>
          </a:p>
        </p:txBody>
      </p:sp>
      <p:sp>
        <p:nvSpPr>
          <p:cNvPr id="15" name="Oval 6"/>
          <p:cNvSpPr>
            <a:spLocks noChangeArrowheads="1"/>
          </p:cNvSpPr>
          <p:nvPr/>
        </p:nvSpPr>
        <p:spPr bwMode="auto">
          <a:xfrm>
            <a:off x="5832000" y="5940000"/>
            <a:ext cx="576000" cy="576000"/>
          </a:xfrm>
          <a:prstGeom prst="ellipse">
            <a:avLst/>
          </a:prstGeom>
          <a:solidFill>
            <a:srgbClr val="CCFF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000" b="1" dirty="0">
                <a:solidFill>
                  <a:srgbClr val="0000FF"/>
                </a:solidFill>
              </a:rPr>
              <a:t>S</a:t>
            </a:r>
            <a:endParaRPr lang="ru-RU" sz="2400" b="1" dirty="0">
              <a:solidFill>
                <a:srgbClr val="0000FF"/>
              </a:solidFill>
            </a:endParaRPr>
          </a:p>
        </p:txBody>
      </p:sp>
      <p:sp>
        <p:nvSpPr>
          <p:cNvPr id="17" name="AutoShape 16"/>
          <p:cNvSpPr>
            <a:spLocks noChangeArrowheads="1"/>
          </p:cNvSpPr>
          <p:nvPr/>
        </p:nvSpPr>
        <p:spPr bwMode="auto">
          <a:xfrm>
            <a:off x="6912000" y="6084000"/>
            <a:ext cx="504000" cy="288000"/>
          </a:xfrm>
          <a:prstGeom prst="flowChartAlternateProcess">
            <a:avLst/>
          </a:prstGeom>
          <a:solidFill>
            <a:srgbClr val="99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9000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dirty="0" smtClean="0">
                <a:solidFill>
                  <a:srgbClr val="0000FF"/>
                </a:solidFill>
              </a:rPr>
              <a:t>либо</a:t>
            </a:r>
            <a:endParaRPr lang="ru-RU" sz="1600" b="1" dirty="0"/>
          </a:p>
        </p:txBody>
      </p:sp>
      <p:sp>
        <p:nvSpPr>
          <p:cNvPr id="18" name="Oval 6"/>
          <p:cNvSpPr>
            <a:spLocks noChangeArrowheads="1"/>
          </p:cNvSpPr>
          <p:nvPr/>
        </p:nvSpPr>
        <p:spPr bwMode="auto">
          <a:xfrm>
            <a:off x="7416000" y="5940000"/>
            <a:ext cx="576000" cy="576001"/>
          </a:xfrm>
          <a:prstGeom prst="ellipse">
            <a:avLst/>
          </a:prstGeom>
          <a:solidFill>
            <a:srgbClr val="66FF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P</a:t>
            </a:r>
            <a:endParaRPr lang="en-GB" sz="2800" b="1" baseline="0" dirty="0">
              <a:solidFill>
                <a:srgbClr val="0000FF"/>
              </a:solidFill>
            </a:endParaRPr>
          </a:p>
        </p:txBody>
      </p:sp>
      <p:sp>
        <p:nvSpPr>
          <p:cNvPr id="20" name="Oval 6"/>
          <p:cNvSpPr>
            <a:spLocks noChangeArrowheads="1"/>
          </p:cNvSpPr>
          <p:nvPr/>
        </p:nvSpPr>
        <p:spPr bwMode="auto">
          <a:xfrm>
            <a:off x="8496000" y="5940000"/>
            <a:ext cx="576000" cy="576001"/>
          </a:xfrm>
          <a:prstGeom prst="ellipse">
            <a:avLst/>
          </a:prstGeom>
          <a:solidFill>
            <a:srgbClr val="FFCC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Q</a:t>
            </a:r>
            <a:endParaRPr lang="en-GB" sz="2800" b="1" baseline="0" dirty="0">
              <a:solidFill>
                <a:srgbClr val="0000FF"/>
              </a:solidFill>
            </a:endParaRPr>
          </a:p>
        </p:txBody>
      </p:sp>
      <p:sp>
        <p:nvSpPr>
          <p:cNvPr id="21" name="AutoShape 16"/>
          <p:cNvSpPr>
            <a:spLocks noChangeArrowheads="1"/>
          </p:cNvSpPr>
          <p:nvPr/>
        </p:nvSpPr>
        <p:spPr bwMode="auto">
          <a:xfrm>
            <a:off x="3276000" y="5724000"/>
            <a:ext cx="576000" cy="288000"/>
          </a:xfrm>
          <a:prstGeom prst="flowChartAlternateProcess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9000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dirty="0" smtClean="0">
                <a:solidFill>
                  <a:srgbClr val="0000FF"/>
                </a:solidFill>
              </a:rPr>
              <a:t>Если</a:t>
            </a:r>
            <a:endParaRPr lang="ru-RU" sz="1600" b="1" dirty="0"/>
          </a:p>
        </p:txBody>
      </p:sp>
      <p:sp>
        <p:nvSpPr>
          <p:cNvPr id="22" name="Oval 4"/>
          <p:cNvSpPr>
            <a:spLocks noChangeAspect="1" noChangeArrowheads="1"/>
          </p:cNvSpPr>
          <p:nvPr/>
        </p:nvSpPr>
        <p:spPr bwMode="auto">
          <a:xfrm>
            <a:off x="3852000" y="5580000"/>
            <a:ext cx="576000" cy="576000"/>
          </a:xfrm>
          <a:prstGeom prst="ellipse">
            <a:avLst/>
          </a:prstGeom>
          <a:solidFill>
            <a:srgbClr val="66FF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A</a:t>
            </a:r>
            <a:endParaRPr lang="en-GB" sz="2000" b="1" baseline="0" dirty="0">
              <a:solidFill>
                <a:srgbClr val="0000FF"/>
              </a:solidFill>
            </a:endParaRPr>
          </a:p>
        </p:txBody>
      </p:sp>
      <p:sp>
        <p:nvSpPr>
          <p:cNvPr id="23" name="AutoShape 16"/>
          <p:cNvSpPr>
            <a:spLocks noChangeArrowheads="1"/>
          </p:cNvSpPr>
          <p:nvPr/>
        </p:nvSpPr>
        <p:spPr bwMode="auto">
          <a:xfrm>
            <a:off x="4428000" y="5724000"/>
            <a:ext cx="504000" cy="288000"/>
          </a:xfrm>
          <a:prstGeom prst="flowChartAlternateProcess">
            <a:avLst/>
          </a:prstGeom>
          <a:solidFill>
            <a:srgbClr val="99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9000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dirty="0" smtClean="0">
                <a:solidFill>
                  <a:srgbClr val="0000FF"/>
                </a:solidFill>
              </a:rPr>
              <a:t>то</a:t>
            </a:r>
            <a:endParaRPr lang="ru-RU" sz="1600" b="1" dirty="0"/>
          </a:p>
        </p:txBody>
      </p:sp>
      <p:sp>
        <p:nvSpPr>
          <p:cNvPr id="24" name="Oval 4"/>
          <p:cNvSpPr>
            <a:spLocks noChangeAspect="1" noChangeArrowheads="1"/>
          </p:cNvSpPr>
          <p:nvPr/>
        </p:nvSpPr>
        <p:spPr bwMode="auto">
          <a:xfrm>
            <a:off x="4932000" y="5580000"/>
            <a:ext cx="576000" cy="576000"/>
          </a:xfrm>
          <a:prstGeom prst="ellipse">
            <a:avLst/>
          </a:prstGeom>
          <a:solidFill>
            <a:srgbClr val="FFCC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B</a:t>
            </a:r>
            <a:endParaRPr lang="en-GB" sz="2000" b="1" baseline="0" dirty="0">
              <a:solidFill>
                <a:srgbClr val="0000FF"/>
              </a:solidFill>
            </a:endParaRPr>
          </a:p>
        </p:txBody>
      </p:sp>
      <p:sp>
        <p:nvSpPr>
          <p:cNvPr id="25" name="Text Box 5"/>
          <p:cNvSpPr txBox="1">
            <a:spLocks noChangeArrowheads="1"/>
          </p:cNvSpPr>
          <p:nvPr/>
        </p:nvSpPr>
        <p:spPr bwMode="auto">
          <a:xfrm>
            <a:off x="144463" y="1440000"/>
            <a:ext cx="2736000" cy="3024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Категорическое </a:t>
            </a:r>
            <a:br>
              <a:rPr lang="ru-RU" dirty="0">
                <a:solidFill>
                  <a:srgbClr val="FFFF00"/>
                </a:solidFill>
                <a:cs typeface="Arial" charset="0"/>
              </a:rPr>
            </a:br>
            <a:r>
              <a:rPr lang="ru-RU" dirty="0">
                <a:solidFill>
                  <a:srgbClr val="FFFF00"/>
                </a:solidFill>
                <a:cs typeface="Arial" charset="0"/>
              </a:rPr>
              <a:t>суждение </a:t>
            </a:r>
            <a:r>
              <a:rPr lang="ru-RU" dirty="0"/>
              <a:t>– </a:t>
            </a:r>
            <a:r>
              <a:rPr lang="ru-RU" dirty="0">
                <a:solidFill>
                  <a:srgbClr val="FFFF00"/>
                </a:solidFill>
              </a:rPr>
              <a:t/>
            </a:r>
            <a:br>
              <a:rPr lang="ru-RU" dirty="0">
                <a:solidFill>
                  <a:srgbClr val="FFFF00"/>
                </a:solidFill>
              </a:rPr>
            </a:br>
            <a:r>
              <a:rPr lang="ru-RU" sz="1600" dirty="0"/>
              <a:t>суждение, в котором </a:t>
            </a:r>
            <a:br>
              <a:rPr lang="ru-RU" sz="1600" dirty="0"/>
            </a:br>
            <a:r>
              <a:rPr lang="ru-RU" sz="1600" dirty="0"/>
              <a:t>утверждается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(или отрицается)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принадлежность </a:t>
            </a:r>
            <a:br>
              <a:rPr lang="ru-RU" sz="1600" dirty="0"/>
            </a:br>
            <a:r>
              <a:rPr lang="ru-RU" sz="1600" dirty="0"/>
              <a:t>признака </a:t>
            </a:r>
            <a:r>
              <a:rPr lang="ru-RU" sz="1600" dirty="0" smtClean="0"/>
              <a:t>предмету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>
                <a:solidFill>
                  <a:srgbClr val="00FF00"/>
                </a:solidFill>
              </a:rPr>
              <a:t>независимо </a:t>
            </a:r>
            <a:r>
              <a:rPr lang="ru-RU" sz="1600" dirty="0" smtClean="0">
                <a:solidFill>
                  <a:srgbClr val="00FF00"/>
                </a:solidFill>
              </a:rPr>
              <a:t/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от каких-либо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условий</a:t>
            </a:r>
            <a:r>
              <a:rPr lang="ru-RU" sz="1600" dirty="0"/>
              <a:t>.</a:t>
            </a:r>
          </a:p>
        </p:txBody>
      </p:sp>
      <p:sp>
        <p:nvSpPr>
          <p:cNvPr id="26" name="Text Box 5"/>
          <p:cNvSpPr txBox="1">
            <a:spLocks noChangeArrowheads="1"/>
          </p:cNvSpPr>
          <p:nvPr/>
        </p:nvSpPr>
        <p:spPr bwMode="auto">
          <a:xfrm>
            <a:off x="3024000" y="1440000"/>
            <a:ext cx="2736000" cy="3024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Условное суждение </a:t>
            </a:r>
            <a:r>
              <a:rPr lang="ru-RU" dirty="0"/>
              <a:t>–</a:t>
            </a:r>
            <a:r>
              <a:rPr lang="ru-RU" dirty="0">
                <a:solidFill>
                  <a:srgbClr val="FFFF00"/>
                </a:solidFill>
              </a:rPr>
              <a:t> </a:t>
            </a:r>
            <a:r>
              <a:rPr lang="ru-RU" dirty="0"/>
              <a:t/>
            </a:r>
            <a:br>
              <a:rPr lang="ru-RU" dirty="0"/>
            </a:br>
            <a:r>
              <a:rPr lang="ru-RU" sz="1600" dirty="0"/>
              <a:t>суждение, в котором </a:t>
            </a:r>
            <a:br>
              <a:rPr lang="ru-RU" sz="1600" dirty="0"/>
            </a:br>
            <a:r>
              <a:rPr lang="ru-RU" sz="1600" dirty="0" smtClean="0"/>
              <a:t>отображается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 smtClean="0">
                <a:solidFill>
                  <a:srgbClr val="00FF00"/>
                </a:solidFill>
              </a:rPr>
              <a:t>зависимость </a:t>
            </a:r>
            <a:r>
              <a:rPr lang="ru-RU" sz="1600" dirty="0">
                <a:solidFill>
                  <a:srgbClr val="00FF00"/>
                </a:solidFill>
              </a:rPr>
              <a:t/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того или иного </a:t>
            </a:r>
            <a:r>
              <a:rPr lang="ru-RU" sz="1600" dirty="0" smtClean="0">
                <a:solidFill>
                  <a:srgbClr val="00FF00"/>
                </a:solidFill>
              </a:rPr>
              <a:t/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явления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/>
              <a:t>(обозначенного </a:t>
            </a:r>
            <a:br>
              <a:rPr lang="ru-RU" sz="1600" dirty="0" smtClean="0"/>
            </a:br>
            <a:r>
              <a:rPr lang="ru-RU" sz="1600" dirty="0" smtClean="0"/>
              <a:t>в следствии)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от каких-либо условий </a:t>
            </a:r>
            <a:r>
              <a:rPr lang="ru-RU" sz="1600" dirty="0" smtClean="0"/>
              <a:t>(обозначенных </a:t>
            </a:r>
            <a:br>
              <a:rPr lang="ru-RU" sz="1600" dirty="0" smtClean="0"/>
            </a:br>
            <a:r>
              <a:rPr lang="ru-RU" sz="1600" dirty="0" smtClean="0"/>
              <a:t>в основании).</a:t>
            </a:r>
            <a:endParaRPr lang="ru-RU" sz="1600" dirty="0"/>
          </a:p>
        </p:txBody>
      </p:sp>
      <p:sp>
        <p:nvSpPr>
          <p:cNvPr id="27" name="Text Box 5"/>
          <p:cNvSpPr txBox="1">
            <a:spLocks noChangeArrowheads="1"/>
          </p:cNvSpPr>
          <p:nvPr/>
        </p:nvSpPr>
        <p:spPr bwMode="auto">
          <a:xfrm>
            <a:off x="5904000" y="1440000"/>
            <a:ext cx="3096000" cy="3024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Разделительное </a:t>
            </a:r>
            <a:br>
              <a:rPr lang="ru-RU" dirty="0">
                <a:solidFill>
                  <a:srgbClr val="FFFF00"/>
                </a:solidFill>
                <a:cs typeface="Arial" charset="0"/>
              </a:rPr>
            </a:br>
            <a:r>
              <a:rPr lang="ru-RU" dirty="0">
                <a:solidFill>
                  <a:srgbClr val="FFFF00"/>
                </a:solidFill>
                <a:cs typeface="Arial" charset="0"/>
              </a:rPr>
              <a:t>суждение </a:t>
            </a:r>
            <a:r>
              <a:rPr lang="ru-RU" dirty="0" smtClean="0"/>
              <a:t>–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/>
            </a:r>
            <a:br>
              <a:rPr lang="ru-RU" dirty="0"/>
            </a:br>
            <a:r>
              <a:rPr lang="ru-RU" sz="1600" dirty="0" smtClean="0"/>
              <a:t>суждение</a:t>
            </a:r>
            <a:r>
              <a:rPr lang="ru-RU" sz="1600" dirty="0"/>
              <a:t>, утверждающее</a:t>
            </a:r>
            <a:r>
              <a:rPr lang="ru-RU" sz="1600" dirty="0" smtClean="0"/>
              <a:t>,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что </a:t>
            </a:r>
            <a:r>
              <a:rPr lang="ru-RU" sz="1600" dirty="0" smtClean="0"/>
              <a:t>данному </a:t>
            </a:r>
            <a:r>
              <a:rPr lang="ru-RU" sz="1600" dirty="0"/>
              <a:t>предмету </a:t>
            </a:r>
            <a:br>
              <a:rPr lang="ru-RU" sz="1600" dirty="0"/>
            </a:br>
            <a:r>
              <a:rPr lang="ru-RU" sz="1600" dirty="0" smtClean="0"/>
              <a:t>присущ/и </a:t>
            </a:r>
            <a:r>
              <a:rPr lang="ru-RU" sz="1600" dirty="0"/>
              <a:t>(или не </a:t>
            </a:r>
            <a:r>
              <a:rPr lang="ru-RU" sz="1600" dirty="0" smtClean="0"/>
              <a:t>присущ/и)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 smtClean="0"/>
              <a:t> либо </a:t>
            </a:r>
            <a:r>
              <a:rPr lang="ru-RU" sz="1600" dirty="0" smtClean="0">
                <a:solidFill>
                  <a:srgbClr val="00FF00"/>
                </a:solidFill>
              </a:rPr>
              <a:t>только один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/>
              <a:t>либо </a:t>
            </a:r>
            <a:br>
              <a:rPr lang="ru-RU" sz="1600" dirty="0" smtClean="0"/>
            </a:br>
            <a:r>
              <a:rPr lang="ru-RU" sz="1600" dirty="0" smtClean="0"/>
              <a:t>(в</a:t>
            </a:r>
            <a:r>
              <a:rPr lang="ru-RU" sz="1600" dirty="0" smtClean="0">
                <a:solidFill>
                  <a:srgbClr val="FFFF00"/>
                </a:solidFill>
              </a:rPr>
              <a:t> соединительно-разделительном суждении</a:t>
            </a:r>
            <a:r>
              <a:rPr lang="ru-RU" sz="1600" dirty="0" smtClean="0"/>
              <a:t>) </a:t>
            </a:r>
            <a:r>
              <a:rPr lang="ru-RU" sz="1600" dirty="0" smtClean="0">
                <a:solidFill>
                  <a:srgbClr val="00FF00"/>
                </a:solidFill>
              </a:rPr>
              <a:t>какой-то/какие-то </a:t>
            </a:r>
            <a:r>
              <a:rPr lang="ru-RU" sz="1600" dirty="0" smtClean="0"/>
              <a:t>из </a:t>
            </a:r>
            <a:r>
              <a:rPr lang="ru-RU" sz="1600" dirty="0"/>
              <a:t>признаков,</a:t>
            </a:r>
            <a:r>
              <a:rPr lang="ru-RU" sz="1600" dirty="0">
                <a:solidFill>
                  <a:srgbClr val="00FF00"/>
                </a:solidFill>
              </a:rPr>
              <a:t> </a:t>
            </a:r>
            <a:r>
              <a:rPr lang="ru-RU" sz="1600" dirty="0" smtClean="0"/>
              <a:t>перечисленных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/>
              <a:t>предикате </a:t>
            </a:r>
            <a:r>
              <a:rPr lang="ru-RU" sz="1600" dirty="0" smtClean="0"/>
              <a:t>суждения.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28" name="Rectangle 2"/>
          <p:cNvSpPr txBox="1">
            <a:spLocks noChangeArrowheads="1"/>
          </p:cNvSpPr>
          <p:nvPr/>
        </p:nvSpPr>
        <p:spPr>
          <a:xfrm>
            <a:off x="96838" y="274638"/>
            <a:ext cx="8950325" cy="1143000"/>
          </a:xfrm>
          <a:prstGeom prst="rect">
            <a:avLst/>
          </a:prstGeom>
        </p:spPr>
        <p:txBody>
          <a:bodyPr anchor="ctr" anchorCtr="1"/>
          <a:lstStyle/>
          <a:p>
            <a:pPr algn="ctr">
              <a:defRPr/>
            </a:pPr>
            <a:r>
              <a:rPr lang="ru-RU" sz="3200" dirty="0">
                <a:solidFill>
                  <a:srgbClr val="FFFF00"/>
                </a:solidFill>
              </a:rPr>
              <a:t>Классификация суждений по </a:t>
            </a:r>
            <a:r>
              <a:rPr lang="ru-RU" sz="3200" dirty="0" smtClean="0">
                <a:solidFill>
                  <a:srgbClr val="FFFF00"/>
                </a:solidFill>
              </a:rPr>
              <a:t>отношению</a:t>
            </a:r>
            <a:endParaRPr lang="ru-RU" sz="3200" kern="0" dirty="0">
              <a:solidFill>
                <a:srgbClr val="FFFF00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0" name="Oval 6"/>
          <p:cNvSpPr>
            <a:spLocks noChangeAspect="1" noChangeArrowheads="1"/>
          </p:cNvSpPr>
          <p:nvPr/>
        </p:nvSpPr>
        <p:spPr bwMode="auto">
          <a:xfrm>
            <a:off x="6084000" y="5220000"/>
            <a:ext cx="576000" cy="576000"/>
          </a:xfrm>
          <a:prstGeom prst="ellipse">
            <a:avLst/>
          </a:prstGeom>
          <a:solidFill>
            <a:srgbClr val="CCFF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000" b="1" dirty="0">
                <a:solidFill>
                  <a:srgbClr val="0000FF"/>
                </a:solidFill>
              </a:rPr>
              <a:t>S</a:t>
            </a:r>
            <a:endParaRPr lang="ru-RU" sz="2400" b="1" dirty="0">
              <a:solidFill>
                <a:srgbClr val="0000FF"/>
              </a:solidFill>
            </a:endParaRPr>
          </a:p>
        </p:txBody>
      </p:sp>
      <p:sp>
        <p:nvSpPr>
          <p:cNvPr id="31" name="Rectangle 5"/>
          <p:cNvSpPr>
            <a:spLocks noChangeArrowheads="1"/>
          </p:cNvSpPr>
          <p:nvPr/>
        </p:nvSpPr>
        <p:spPr bwMode="auto">
          <a:xfrm>
            <a:off x="6660000" y="5364000"/>
            <a:ext cx="504000" cy="288000"/>
          </a:xfrm>
          <a:prstGeom prst="rect">
            <a:avLst/>
          </a:prstGeom>
          <a:solidFill>
            <a:schemeClr val="accent1"/>
          </a:solidFill>
          <a:ln w="9525" cmpd="dbl">
            <a:solidFill>
              <a:schemeClr val="tx1"/>
            </a:solidFill>
            <a:miter lim="800000"/>
            <a:headEnd/>
            <a:tailEnd/>
          </a:ln>
        </p:spPr>
        <p:txBody>
          <a:bodyPr wrap="none" lIns="90000" tIns="36000" bIns="54000" anchor="ctr" anchorCtr="1"/>
          <a:lstStyle/>
          <a:p>
            <a:pPr algn="ctr"/>
            <a:r>
              <a:rPr lang="ru-RU" sz="1400" b="1" baseline="0" dirty="0" smtClean="0">
                <a:solidFill>
                  <a:srgbClr val="0000FF"/>
                </a:solidFill>
              </a:rPr>
              <a:t>есть</a:t>
            </a:r>
            <a:endParaRPr lang="en-GB" b="1" baseline="0" dirty="0">
              <a:solidFill>
                <a:srgbClr val="0000FF"/>
              </a:solidFill>
            </a:endParaRPr>
          </a:p>
        </p:txBody>
      </p:sp>
      <p:sp>
        <p:nvSpPr>
          <p:cNvPr id="32" name="Oval 6"/>
          <p:cNvSpPr>
            <a:spLocks noChangeAspect="1" noChangeArrowheads="1"/>
          </p:cNvSpPr>
          <p:nvPr/>
        </p:nvSpPr>
        <p:spPr bwMode="auto">
          <a:xfrm>
            <a:off x="7164000" y="5220000"/>
            <a:ext cx="576000" cy="576001"/>
          </a:xfrm>
          <a:prstGeom prst="ellipse">
            <a:avLst/>
          </a:prstGeom>
          <a:solidFill>
            <a:srgbClr val="66FF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P</a:t>
            </a:r>
            <a:endParaRPr lang="en-GB" sz="2800" b="1" baseline="0" dirty="0">
              <a:solidFill>
                <a:srgbClr val="0000FF"/>
              </a:solidFill>
            </a:endParaRPr>
          </a:p>
        </p:txBody>
      </p:sp>
      <p:sp>
        <p:nvSpPr>
          <p:cNvPr id="33" name="Rectangle 5"/>
          <p:cNvSpPr>
            <a:spLocks noChangeArrowheads="1"/>
          </p:cNvSpPr>
          <p:nvPr/>
        </p:nvSpPr>
        <p:spPr bwMode="auto">
          <a:xfrm>
            <a:off x="7740000" y="5364000"/>
            <a:ext cx="504000" cy="288000"/>
          </a:xfrm>
          <a:prstGeom prst="roundRect">
            <a:avLst/>
          </a:prstGeom>
          <a:solidFill>
            <a:srgbClr val="99FFCC"/>
          </a:solidFill>
          <a:ln w="9525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bIns="0" anchor="ctr" anchorCtr="1"/>
          <a:lstStyle/>
          <a:p>
            <a:pPr algn="ctr"/>
            <a:r>
              <a:rPr lang="ru-RU" sz="1400" dirty="0" smtClean="0">
                <a:solidFill>
                  <a:srgbClr val="0000FF"/>
                </a:solidFill>
              </a:rPr>
              <a:t>и</a:t>
            </a:r>
            <a:r>
              <a:rPr lang="ru-RU" sz="1400" b="1" baseline="0" dirty="0" smtClean="0">
                <a:solidFill>
                  <a:srgbClr val="0000FF"/>
                </a:solidFill>
              </a:rPr>
              <a:t>ли</a:t>
            </a:r>
            <a:endParaRPr lang="en-GB" b="1" baseline="0" dirty="0">
              <a:solidFill>
                <a:srgbClr val="0000FF"/>
              </a:solidFill>
            </a:endParaRPr>
          </a:p>
        </p:txBody>
      </p:sp>
      <p:sp>
        <p:nvSpPr>
          <p:cNvPr id="34" name="Oval 6"/>
          <p:cNvSpPr>
            <a:spLocks noChangeAspect="1" noChangeArrowheads="1"/>
          </p:cNvSpPr>
          <p:nvPr/>
        </p:nvSpPr>
        <p:spPr bwMode="auto">
          <a:xfrm>
            <a:off x="8244000" y="5220000"/>
            <a:ext cx="576000" cy="576001"/>
          </a:xfrm>
          <a:prstGeom prst="ellipse">
            <a:avLst/>
          </a:prstGeom>
          <a:solidFill>
            <a:srgbClr val="FFCC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Q</a:t>
            </a:r>
            <a:endParaRPr lang="en-GB" sz="2800" b="1" baseline="0" dirty="0">
              <a:solidFill>
                <a:srgbClr val="0000FF"/>
              </a:solidFill>
            </a:endParaRPr>
          </a:p>
        </p:txBody>
      </p:sp>
      <p:sp>
        <p:nvSpPr>
          <p:cNvPr id="35" name="TextBox 34"/>
          <p:cNvSpPr txBox="1">
            <a:spLocks noChangeArrowheads="1"/>
          </p:cNvSpPr>
          <p:nvPr/>
        </p:nvSpPr>
        <p:spPr bwMode="auto">
          <a:xfrm>
            <a:off x="144000" y="4500000"/>
            <a:ext cx="2736000" cy="4320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anchor="ctr" anchorCtr="1">
            <a:noAutofit/>
          </a:bodyPr>
          <a:lstStyle/>
          <a:p>
            <a:r>
              <a:rPr lang="ru-RU" sz="1600" b="1" dirty="0" smtClean="0"/>
              <a:t>Простое суждение</a:t>
            </a:r>
            <a:endParaRPr lang="ru-RU" sz="1600" b="1" dirty="0"/>
          </a:p>
        </p:txBody>
      </p:sp>
      <p:sp>
        <p:nvSpPr>
          <p:cNvPr id="36" name="TextBox 35"/>
          <p:cNvSpPr txBox="1">
            <a:spLocks noChangeArrowheads="1"/>
          </p:cNvSpPr>
          <p:nvPr/>
        </p:nvSpPr>
        <p:spPr bwMode="auto">
          <a:xfrm>
            <a:off x="3024000" y="4500000"/>
            <a:ext cx="2736000" cy="4320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anchor="ctr" anchorCtr="1">
            <a:noAutofit/>
          </a:bodyPr>
          <a:lstStyle/>
          <a:p>
            <a:r>
              <a:rPr lang="ru-RU" sz="1600" b="1" dirty="0" smtClean="0"/>
              <a:t>Сложное суждение</a:t>
            </a:r>
            <a:endParaRPr lang="ru-RU" sz="1600" b="1" dirty="0"/>
          </a:p>
        </p:txBody>
      </p:sp>
      <p:sp>
        <p:nvSpPr>
          <p:cNvPr id="37" name="TextBox 36"/>
          <p:cNvSpPr txBox="1">
            <a:spLocks noChangeArrowheads="1"/>
          </p:cNvSpPr>
          <p:nvPr/>
        </p:nvSpPr>
        <p:spPr bwMode="auto">
          <a:xfrm>
            <a:off x="5904000" y="4500000"/>
            <a:ext cx="3096000" cy="4320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anchor="ctr" anchorCtr="1">
            <a:noAutofit/>
          </a:bodyPr>
          <a:lstStyle/>
          <a:p>
            <a:r>
              <a:rPr lang="ru-RU" sz="1600" b="1" dirty="0" smtClean="0"/>
              <a:t>Сложное суждение</a:t>
            </a:r>
            <a:endParaRPr lang="ru-RU" sz="1600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"/>
                            </p:stCondLst>
                            <p:childTnLst>
                              <p:par>
                                <p:cTn id="5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500"/>
                            </p:stCondLst>
                            <p:childTnLst>
                              <p:par>
                                <p:cTn id="9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2000"/>
                            </p:stCondLst>
                            <p:childTnLst>
                              <p:par>
                                <p:cTn id="9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500"/>
                            </p:stCondLst>
                            <p:childTnLst>
                              <p:par>
                                <p:cTn id="10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1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1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2000"/>
                            </p:stCondLst>
                            <p:childTnLst>
                              <p:par>
                                <p:cTn id="12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2500"/>
                            </p:stCondLst>
                            <p:childTnLst>
                              <p:par>
                                <p:cTn id="1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9" grpId="0" animBg="1"/>
      <p:bldP spid="16" grpId="0" animBg="1"/>
      <p:bldP spid="9" grpId="0" animBg="1"/>
      <p:bldP spid="14" grpId="0" animBg="1"/>
      <p:bldP spid="15" grpId="0" animBg="1"/>
      <p:bldP spid="17" grpId="0" animBg="1"/>
      <p:bldP spid="18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9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77018" y="1124744"/>
            <a:ext cx="8589963" cy="5399088"/>
          </a:xfrm>
        </p:spPr>
        <p:txBody>
          <a:bodyPr/>
          <a:lstStyle/>
          <a:p>
            <a:pPr eaLnBrk="1" hangingPunct="1">
              <a:lnSpc>
                <a:spcPct val="95000"/>
              </a:lnSpc>
              <a:spcBef>
                <a:spcPct val="10000"/>
              </a:spcBef>
            </a:pPr>
            <a:r>
              <a:rPr lang="ru-RU" sz="1800" b="1" dirty="0" smtClean="0">
                <a:solidFill>
                  <a:schemeClr val="bg1"/>
                </a:solidFill>
              </a:rPr>
              <a:t>А самое достоверное из всех начал – то,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rgbClr val="FFFF00"/>
                </a:solidFill>
              </a:rPr>
              <a:t>относительно которого невозможно ошибиться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</a:p>
          <a:p>
            <a:pPr lvl="1" eaLnBrk="1" hangingPunct="1">
              <a:lnSpc>
                <a:spcPct val="95000"/>
              </a:lnSpc>
              <a:spcBef>
                <a:spcPct val="10000"/>
              </a:spcBef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bg1"/>
                </a:solidFill>
              </a:rPr>
              <a:t>ибо такое начало должно быть </a:t>
            </a:r>
            <a:r>
              <a:rPr lang="ru-RU" sz="1800" b="1" dirty="0" smtClean="0">
                <a:solidFill>
                  <a:srgbClr val="FFFF00"/>
                </a:solidFill>
              </a:rPr>
              <a:t>наиболее очевидным </a:t>
            </a:r>
          </a:p>
          <a:p>
            <a:pPr lvl="2" eaLnBrk="1" hangingPunct="1">
              <a:lnSpc>
                <a:spcPct val="95000"/>
              </a:lnSpc>
              <a:spcBef>
                <a:spcPct val="10000"/>
              </a:spcBef>
              <a:buFont typeface="Wingdings" pitchFamily="2" charset="2"/>
              <a:buChar char="Ø"/>
            </a:pPr>
            <a:r>
              <a:rPr lang="ru-RU" sz="1600" b="1" dirty="0" smtClean="0">
                <a:solidFill>
                  <a:schemeClr val="bg1"/>
                </a:solidFill>
              </a:rPr>
              <a:t>(ведь все обманываются в том, что не очевидно) </a:t>
            </a:r>
          </a:p>
          <a:p>
            <a:pPr lvl="1" eaLnBrk="1" hangingPunct="1">
              <a:lnSpc>
                <a:spcPct val="95000"/>
              </a:lnSpc>
              <a:spcBef>
                <a:spcPct val="10000"/>
              </a:spcBef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bg1"/>
                </a:solidFill>
              </a:rPr>
              <a:t>и </a:t>
            </a:r>
            <a:r>
              <a:rPr lang="ru-RU" sz="1800" b="1" dirty="0" smtClean="0">
                <a:solidFill>
                  <a:srgbClr val="FFFF00"/>
                </a:solidFill>
              </a:rPr>
              <a:t>свободным от всякой предположительности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</a:p>
          <a:p>
            <a:pPr lvl="2" eaLnBrk="1" hangingPunct="1">
              <a:lnSpc>
                <a:spcPct val="95000"/>
              </a:lnSpc>
              <a:spcBef>
                <a:spcPct val="10000"/>
              </a:spcBef>
              <a:buFont typeface="Wingdings" pitchFamily="2" charset="2"/>
              <a:buChar char="Ø"/>
            </a:pPr>
            <a:r>
              <a:rPr lang="ru-RU" sz="1600" b="1" dirty="0" smtClean="0">
                <a:solidFill>
                  <a:schemeClr val="bg1"/>
                </a:solidFill>
              </a:rPr>
              <a:t>Действительно, начало, которое необходимо знать всякому постигающему что-либо из существующего, </a:t>
            </a:r>
            <a:r>
              <a:rPr lang="ru-RU" sz="1600" b="1" dirty="0" smtClean="0">
                <a:solidFill>
                  <a:srgbClr val="FFFF00"/>
                </a:solidFill>
              </a:rPr>
              <a:t>не есть предположение</a:t>
            </a:r>
            <a:r>
              <a:rPr lang="ru-RU" sz="1600" b="1" dirty="0" smtClean="0">
                <a:solidFill>
                  <a:schemeClr val="bg1"/>
                </a:solidFill>
              </a:rPr>
              <a:t>;</a:t>
            </a:r>
            <a:r>
              <a:rPr lang="ru-RU" sz="1600" b="1" dirty="0" smtClean="0">
                <a:solidFill>
                  <a:srgbClr val="FFFF00"/>
                </a:solidFill>
              </a:rPr>
              <a:t> </a:t>
            </a:r>
          </a:p>
          <a:p>
            <a:pPr lvl="2" eaLnBrk="1" hangingPunct="1">
              <a:lnSpc>
                <a:spcPct val="95000"/>
              </a:lnSpc>
              <a:spcBef>
                <a:spcPct val="10000"/>
              </a:spcBef>
              <a:buFont typeface="Wingdings" pitchFamily="2" charset="2"/>
              <a:buChar char="Ø"/>
            </a:pPr>
            <a:r>
              <a:rPr lang="ru-RU" sz="1600" b="1" dirty="0" smtClean="0">
                <a:solidFill>
                  <a:schemeClr val="bg1"/>
                </a:solidFill>
              </a:rPr>
              <a:t>а то, что необходимо уже знать тому, кто познаёт хоть что-нибудь,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он должен иметь, </a:t>
            </a:r>
            <a:r>
              <a:rPr lang="ru-RU" sz="1600" b="1" dirty="0" smtClean="0">
                <a:solidFill>
                  <a:srgbClr val="FFFF00"/>
                </a:solidFill>
              </a:rPr>
              <a:t>уже приступая к рассмотрению</a:t>
            </a:r>
            <a:r>
              <a:rPr lang="ru-RU" sz="1600" b="1" dirty="0" smtClean="0">
                <a:solidFill>
                  <a:schemeClr val="bg1"/>
                </a:solidFill>
              </a:rPr>
              <a:t>. </a:t>
            </a:r>
          </a:p>
          <a:p>
            <a:pPr eaLnBrk="1" hangingPunct="1">
              <a:lnSpc>
                <a:spcPct val="95000"/>
              </a:lnSpc>
              <a:spcBef>
                <a:spcPct val="10000"/>
              </a:spcBef>
            </a:pPr>
            <a:r>
              <a:rPr lang="ru-RU" sz="1800" b="1" dirty="0" smtClean="0">
                <a:solidFill>
                  <a:schemeClr val="bg1"/>
                </a:solidFill>
              </a:rPr>
              <a:t>Таким образом, ясно, что именно такое начало есть наиболее достоверное из всех; а что это за начало, укажем теперь. А именно: </a:t>
            </a:r>
          </a:p>
          <a:p>
            <a:pPr lvl="1" eaLnBrk="1" hangingPunct="1">
              <a:lnSpc>
                <a:spcPct val="95000"/>
              </a:lnSpc>
              <a:spcBef>
                <a:spcPct val="10000"/>
              </a:spcBef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rgbClr val="00FFFF"/>
                </a:solidFill>
              </a:rPr>
              <a:t>невозможно, чтобы одно и то же </a:t>
            </a:r>
          </a:p>
          <a:p>
            <a:pPr lvl="1" eaLnBrk="1" hangingPunct="1">
              <a:lnSpc>
                <a:spcPct val="95000"/>
              </a:lnSpc>
              <a:spcBef>
                <a:spcPct val="10000"/>
              </a:spcBef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rgbClr val="00FFFF"/>
                </a:solidFill>
              </a:rPr>
              <a:t>в одно и то же время </a:t>
            </a:r>
          </a:p>
          <a:p>
            <a:pPr lvl="1" eaLnBrk="1" hangingPunct="1">
              <a:lnSpc>
                <a:spcPct val="95000"/>
              </a:lnSpc>
              <a:spcBef>
                <a:spcPct val="10000"/>
              </a:spcBef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rgbClr val="00FFFF"/>
                </a:solidFill>
              </a:rPr>
              <a:t>было и не было присуще </a:t>
            </a:r>
          </a:p>
          <a:p>
            <a:pPr lvl="1" eaLnBrk="1" hangingPunct="1">
              <a:lnSpc>
                <a:spcPct val="95000"/>
              </a:lnSpc>
              <a:spcBef>
                <a:spcPct val="10000"/>
              </a:spcBef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rgbClr val="00FFFF"/>
                </a:solidFill>
              </a:rPr>
              <a:t>одному и тому же </a:t>
            </a:r>
          </a:p>
          <a:p>
            <a:pPr lvl="1" eaLnBrk="1" hangingPunct="1">
              <a:lnSpc>
                <a:spcPct val="95000"/>
              </a:lnSpc>
              <a:spcBef>
                <a:spcPct val="10000"/>
              </a:spcBef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rgbClr val="00FFFF"/>
                </a:solidFill>
              </a:rPr>
              <a:t>в одном и том же отношении </a:t>
            </a:r>
          </a:p>
          <a:p>
            <a:pPr lvl="2" eaLnBrk="1" hangingPunct="1">
              <a:lnSpc>
                <a:spcPct val="95000"/>
              </a:lnSpc>
              <a:spcBef>
                <a:spcPct val="10000"/>
              </a:spcBef>
              <a:buFont typeface="Wingdings" pitchFamily="2" charset="2"/>
              <a:buChar char="Ø"/>
            </a:pPr>
            <a:r>
              <a:rPr lang="ru-RU" sz="1600" b="1" dirty="0" smtClean="0">
                <a:solidFill>
                  <a:schemeClr val="bg1"/>
                </a:solidFill>
              </a:rPr>
              <a:t>(и всё другое, что мы могли бы ещё уточнить, пусть будет уточнено во избежание словесных затруднений) – </a:t>
            </a:r>
          </a:p>
          <a:p>
            <a:pPr lvl="1" eaLnBrk="1" hangingPunct="1">
              <a:lnSpc>
                <a:spcPct val="95000"/>
              </a:lnSpc>
              <a:spcBef>
                <a:spcPct val="10000"/>
              </a:spcBef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bg1"/>
                </a:solidFill>
              </a:rPr>
              <a:t>это, конечно, </a:t>
            </a:r>
            <a:r>
              <a:rPr lang="ru-RU" sz="1800" b="1" dirty="0" smtClean="0">
                <a:solidFill>
                  <a:srgbClr val="FFFF00"/>
                </a:solidFill>
              </a:rPr>
              <a:t>самое достоверное из всех начал</a:t>
            </a:r>
            <a:r>
              <a:rPr lang="ru-RU" sz="1800" b="1" dirty="0" smtClean="0">
                <a:solidFill>
                  <a:schemeClr val="bg1"/>
                </a:solidFill>
              </a:rPr>
              <a:t>, к нему подходит данное выше определение. </a:t>
            </a:r>
            <a:endParaRPr lang="ru-RU" sz="1800" dirty="0" smtClean="0">
              <a:solidFill>
                <a:schemeClr val="bg1"/>
              </a:solidFill>
            </a:endParaRPr>
          </a:p>
        </p:txBody>
      </p:sp>
      <p:pic>
        <p:nvPicPr>
          <p:cNvPr id="13316" name="Picture 4" descr="Аристотель (Рафаэль - в полный рост - red1)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920000" y="540000"/>
            <a:ext cx="884901" cy="216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92075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Законы логики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Закон противоречия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13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79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79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079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079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079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079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079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079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079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079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079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079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079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079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079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079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0790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0790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0790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0790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0790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0790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50790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50790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0790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0790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50790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50790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96838" y="274638"/>
            <a:ext cx="8950325" cy="1143000"/>
          </a:xfrm>
          <a:prstGeom prst="rect">
            <a:avLst/>
          </a:prstGeom>
        </p:spPr>
        <p:txBody>
          <a:bodyPr anchor="ctr" anchorCtr="1"/>
          <a:lstStyle/>
          <a:p>
            <a:pPr algn="ctr">
              <a:defRPr/>
            </a:pPr>
            <a:r>
              <a:rPr lang="ru-RU" sz="3200" dirty="0">
                <a:solidFill>
                  <a:schemeClr val="accent3"/>
                </a:solidFill>
              </a:rPr>
              <a:t>Классификация суждений по отношению</a:t>
            </a:r>
            <a:br>
              <a:rPr lang="ru-RU" sz="3200" dirty="0">
                <a:solidFill>
                  <a:schemeClr val="accent3"/>
                </a:solidFill>
              </a:rPr>
            </a:br>
            <a:r>
              <a:rPr lang="ru-RU" sz="2800" dirty="0">
                <a:solidFill>
                  <a:schemeClr val="accent3"/>
                </a:solidFill>
              </a:rPr>
              <a:t>Условные суждения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576263" y="1944000"/>
            <a:ext cx="3743325" cy="1728787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Основание </a:t>
            </a:r>
            <a:r>
              <a:rPr lang="ru-RU" sz="2000" dirty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/>
              <a:t>часть условного суждения, </a:t>
            </a:r>
            <a:br>
              <a:rPr lang="ru-RU" dirty="0"/>
            </a:br>
            <a:r>
              <a:rPr lang="ru-RU" dirty="0"/>
              <a:t>отображающая </a:t>
            </a:r>
            <a:r>
              <a:rPr lang="ru-RU" dirty="0">
                <a:solidFill>
                  <a:srgbClr val="00FF00"/>
                </a:solidFill>
              </a:rPr>
              <a:t>условие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от которого </a:t>
            </a:r>
            <a:r>
              <a:rPr lang="ru-RU" dirty="0" smtClean="0"/>
              <a:t>зависит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истинность следствия.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4824413" y="1944000"/>
            <a:ext cx="3743325" cy="1728787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Следствие</a:t>
            </a:r>
            <a:r>
              <a:rPr lang="ru-RU" sz="2000" dirty="0">
                <a:cs typeface="Arial" charset="0"/>
              </a:rPr>
              <a:t> </a:t>
            </a:r>
            <a:r>
              <a:rPr lang="ru-RU" sz="2000" dirty="0" smtClean="0"/>
              <a:t>– </a:t>
            </a:r>
            <a:r>
              <a:rPr lang="ru-RU" sz="2000" dirty="0"/>
              <a:t/>
            </a:r>
            <a:br>
              <a:rPr lang="ru-RU" sz="2000" dirty="0"/>
            </a:br>
            <a:r>
              <a:rPr lang="ru-RU" dirty="0" smtClean="0"/>
              <a:t>часть </a:t>
            </a:r>
            <a:r>
              <a:rPr lang="ru-RU" dirty="0"/>
              <a:t>условного суждения</a:t>
            </a:r>
            <a:r>
              <a:rPr lang="ru-RU" dirty="0" smtClean="0"/>
              <a:t>,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истинность </a:t>
            </a:r>
            <a:r>
              <a:rPr lang="ru-RU" dirty="0" smtClean="0"/>
              <a:t>которого </a:t>
            </a:r>
            <a:r>
              <a:rPr lang="ru-RU" dirty="0"/>
              <a:t/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определяется условием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>
                <a:solidFill>
                  <a:srgbClr val="00FF00"/>
                </a:solidFill>
              </a:rPr>
              <a:t/>
            </a:r>
            <a:br>
              <a:rPr lang="ru-RU" dirty="0">
                <a:solidFill>
                  <a:srgbClr val="00FF00"/>
                </a:solidFill>
              </a:rPr>
            </a:br>
            <a:r>
              <a:rPr lang="ru-RU" dirty="0"/>
              <a:t>выставленным в основании.</a:t>
            </a:r>
            <a:endParaRPr lang="ru-RU" dirty="0">
              <a:solidFill>
                <a:srgbClr val="00FF00"/>
              </a:solidFill>
            </a:endParaRPr>
          </a:p>
        </p:txBody>
      </p:sp>
      <p:sp>
        <p:nvSpPr>
          <p:cNvPr id="24" name="TextBox 23"/>
          <p:cNvSpPr txBox="1">
            <a:spLocks noChangeArrowheads="1"/>
          </p:cNvSpPr>
          <p:nvPr/>
        </p:nvSpPr>
        <p:spPr bwMode="auto">
          <a:xfrm>
            <a:off x="1872000" y="5940425"/>
            <a:ext cx="5400000" cy="539750"/>
          </a:xfrm>
          <a:prstGeom prst="flowChartAlternateProcess">
            <a:avLst/>
          </a:prstGeom>
          <a:noFill/>
          <a:ln w="9525">
            <a:solidFill>
              <a:schemeClr val="accent3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sz="1600" dirty="0">
                <a:solidFill>
                  <a:srgbClr val="00FFFF"/>
                </a:solidFill>
              </a:rPr>
              <a:t>Основание</a:t>
            </a:r>
            <a:r>
              <a:rPr lang="ru-RU" sz="1600" dirty="0">
                <a:solidFill>
                  <a:schemeClr val="accent3"/>
                </a:solidFill>
              </a:rPr>
              <a:t> и </a:t>
            </a:r>
            <a:r>
              <a:rPr lang="ru-RU" sz="1600" dirty="0">
                <a:solidFill>
                  <a:srgbClr val="00FFFF"/>
                </a:solidFill>
              </a:rPr>
              <a:t>следствие</a:t>
            </a:r>
            <a:r>
              <a:rPr lang="ru-RU" sz="1600" dirty="0">
                <a:solidFill>
                  <a:schemeClr val="accent3"/>
                </a:solidFill>
              </a:rPr>
              <a:t> – относительные понятия</a:t>
            </a:r>
            <a:r>
              <a:rPr lang="ru-RU" sz="1600" dirty="0" smtClean="0"/>
              <a:t>. 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25" name="Прямоугольник 24"/>
          <p:cNvSpPr>
            <a:spLocks noChangeArrowheads="1"/>
          </p:cNvSpPr>
          <p:nvPr/>
        </p:nvSpPr>
        <p:spPr bwMode="auto">
          <a:xfrm>
            <a:off x="576000" y="3744000"/>
            <a:ext cx="3744000" cy="90011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/>
            <a:r>
              <a:rPr lang="ru-RU" sz="1600" dirty="0"/>
              <a:t>Основание – часть </a:t>
            </a:r>
            <a:r>
              <a:rPr lang="ru-RU" sz="1600" dirty="0" smtClean="0"/>
              <a:t>условного суждения</a:t>
            </a:r>
            <a:r>
              <a:rPr lang="ru-RU" sz="1600" dirty="0"/>
              <a:t>, заключённая </a:t>
            </a:r>
            <a:r>
              <a:rPr lang="ru-RU" sz="1600" dirty="0" smtClean="0">
                <a:solidFill>
                  <a:srgbClr val="00FF00"/>
                </a:solidFill>
              </a:rPr>
              <a:t>между союзом </a:t>
            </a:r>
            <a:r>
              <a:rPr lang="ru-RU" sz="1600" dirty="0">
                <a:solidFill>
                  <a:srgbClr val="00FF00"/>
                </a:solidFill>
              </a:rPr>
              <a:t>«если» и частицей «то»</a:t>
            </a:r>
            <a:r>
              <a:rPr lang="ru-RU" sz="1600" dirty="0"/>
              <a:t>.</a:t>
            </a:r>
          </a:p>
        </p:txBody>
      </p:sp>
      <p:sp>
        <p:nvSpPr>
          <p:cNvPr id="26" name="Прямоугольник 25"/>
          <p:cNvSpPr>
            <a:spLocks noChangeArrowheads="1"/>
          </p:cNvSpPr>
          <p:nvPr/>
        </p:nvSpPr>
        <p:spPr bwMode="auto">
          <a:xfrm>
            <a:off x="4824000" y="3744000"/>
            <a:ext cx="3744000" cy="90011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/>
            <a:r>
              <a:rPr lang="ru-RU" sz="1600" dirty="0"/>
              <a:t>Следствие – часть </a:t>
            </a:r>
            <a:r>
              <a:rPr lang="ru-RU" sz="1600" dirty="0" smtClean="0"/>
              <a:t>условного суждения</a:t>
            </a:r>
            <a:r>
              <a:rPr lang="ru-RU" sz="1600" dirty="0"/>
              <a:t>, </a:t>
            </a:r>
            <a:r>
              <a:rPr lang="ru-RU" sz="1600" dirty="0" smtClean="0"/>
              <a:t>стоящая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 smtClean="0">
                <a:solidFill>
                  <a:srgbClr val="00FF00"/>
                </a:solidFill>
              </a:rPr>
              <a:t>после </a:t>
            </a:r>
            <a:r>
              <a:rPr lang="ru-RU" sz="1600" dirty="0">
                <a:solidFill>
                  <a:srgbClr val="00FF00"/>
                </a:solidFill>
              </a:rPr>
              <a:t>частицы «то»</a:t>
            </a:r>
            <a:r>
              <a:rPr lang="ru-RU" sz="1600" dirty="0"/>
              <a:t>.</a:t>
            </a:r>
          </a:p>
        </p:txBody>
      </p:sp>
      <p:sp>
        <p:nvSpPr>
          <p:cNvPr id="11" name="AutoShape 16"/>
          <p:cNvSpPr>
            <a:spLocks noChangeArrowheads="1"/>
          </p:cNvSpPr>
          <p:nvPr/>
        </p:nvSpPr>
        <p:spPr bwMode="auto">
          <a:xfrm>
            <a:off x="1872000" y="5112000"/>
            <a:ext cx="576000" cy="288000"/>
          </a:xfrm>
          <a:prstGeom prst="flowChartAlternateProcess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9000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dirty="0" smtClean="0">
                <a:solidFill>
                  <a:srgbClr val="0000FF"/>
                </a:solidFill>
              </a:rPr>
              <a:t>Если</a:t>
            </a:r>
            <a:endParaRPr lang="en-GB" sz="1600" b="1" dirty="0"/>
          </a:p>
        </p:txBody>
      </p:sp>
      <p:sp>
        <p:nvSpPr>
          <p:cNvPr id="13" name="Oval 4"/>
          <p:cNvSpPr>
            <a:spLocks noChangeAspect="1" noChangeArrowheads="1"/>
          </p:cNvSpPr>
          <p:nvPr/>
        </p:nvSpPr>
        <p:spPr bwMode="auto">
          <a:xfrm>
            <a:off x="2448000" y="4968000"/>
            <a:ext cx="576000" cy="576000"/>
          </a:xfrm>
          <a:prstGeom prst="ellipse">
            <a:avLst/>
          </a:prstGeom>
          <a:solidFill>
            <a:srgbClr val="66FF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A</a:t>
            </a:r>
            <a:endParaRPr lang="en-GB" sz="2000" b="1" baseline="0" dirty="0">
              <a:solidFill>
                <a:srgbClr val="0000FF"/>
              </a:solidFill>
            </a:endParaRPr>
          </a:p>
        </p:txBody>
      </p:sp>
      <p:sp>
        <p:nvSpPr>
          <p:cNvPr id="14" name="AutoShape 16"/>
          <p:cNvSpPr>
            <a:spLocks noChangeArrowheads="1"/>
          </p:cNvSpPr>
          <p:nvPr/>
        </p:nvSpPr>
        <p:spPr bwMode="auto">
          <a:xfrm>
            <a:off x="6120000" y="5112000"/>
            <a:ext cx="576000" cy="288000"/>
          </a:xfrm>
          <a:prstGeom prst="flowChartAlternateProcess">
            <a:avLst/>
          </a:prstGeom>
          <a:solidFill>
            <a:srgbClr val="99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9000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dirty="0" smtClean="0">
                <a:solidFill>
                  <a:srgbClr val="0000FF"/>
                </a:solidFill>
              </a:rPr>
              <a:t>то</a:t>
            </a:r>
            <a:endParaRPr lang="en-GB" sz="1600" b="1" dirty="0"/>
          </a:p>
        </p:txBody>
      </p:sp>
      <p:sp>
        <p:nvSpPr>
          <p:cNvPr id="16" name="Oval 4"/>
          <p:cNvSpPr>
            <a:spLocks noChangeAspect="1" noChangeArrowheads="1"/>
          </p:cNvSpPr>
          <p:nvPr/>
        </p:nvSpPr>
        <p:spPr bwMode="auto">
          <a:xfrm>
            <a:off x="6696000" y="4968000"/>
            <a:ext cx="576000" cy="576000"/>
          </a:xfrm>
          <a:prstGeom prst="ellipse">
            <a:avLst/>
          </a:prstGeom>
          <a:solidFill>
            <a:srgbClr val="FFCC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B</a:t>
            </a:r>
            <a:endParaRPr lang="en-GB" sz="2000" b="1" baseline="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500"/>
                            </p:stCondLst>
                            <p:childTnLst>
                              <p:par>
                                <p:cTn id="4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  <p:bldP spid="24" grpId="0" animBg="1"/>
      <p:bldP spid="25" grpId="0" animBg="1"/>
      <p:bldP spid="26" grpId="0" animBg="1"/>
      <p:bldP spid="11" grpId="0" animBg="1"/>
      <p:bldP spid="13" grpId="0" animBg="1"/>
      <p:bldP spid="14" grpId="0" animBg="1"/>
      <p:bldP spid="16" grpId="0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4824000" y="2340000"/>
            <a:ext cx="3744000" cy="162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Достаточное условие </a:t>
            </a:r>
            <a:r>
              <a:rPr lang="ru-RU" dirty="0" smtClean="0"/>
              <a:t>–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условие, при </a:t>
            </a:r>
            <a:r>
              <a:rPr lang="ru-RU" dirty="0" smtClean="0">
                <a:solidFill>
                  <a:srgbClr val="00FF00"/>
                </a:solidFill>
              </a:rPr>
              <a:t>наличии</a:t>
            </a:r>
            <a:r>
              <a:rPr lang="ru-RU" dirty="0" smtClean="0"/>
              <a:t> которого </a:t>
            </a:r>
            <a:r>
              <a:rPr lang="ru-RU" dirty="0" smtClean="0">
                <a:solidFill>
                  <a:srgbClr val="00FF00"/>
                </a:solidFill>
              </a:rPr>
              <a:t>наличествует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и обусловленное.</a:t>
            </a:r>
            <a:endParaRPr lang="ru-RU" dirty="0"/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576000" y="2340000"/>
            <a:ext cx="3744000" cy="162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Необходимое условие </a:t>
            </a:r>
            <a:r>
              <a:rPr lang="ru-RU" dirty="0"/>
              <a:t>–</a:t>
            </a:r>
            <a:br>
              <a:rPr lang="ru-RU" dirty="0"/>
            </a:br>
            <a:r>
              <a:rPr lang="ru-RU" dirty="0" smtClean="0"/>
              <a:t>условие, </a:t>
            </a:r>
            <a:r>
              <a:rPr lang="ru-RU" dirty="0" smtClean="0">
                <a:solidFill>
                  <a:srgbClr val="FF66FF"/>
                </a:solidFill>
              </a:rPr>
              <a:t>отсутствие</a:t>
            </a:r>
            <a:r>
              <a:rPr lang="ru-RU" dirty="0" smtClean="0"/>
              <a:t> которого делает обусловленное </a:t>
            </a:r>
            <a:r>
              <a:rPr lang="ru-RU" dirty="0" smtClean="0">
                <a:solidFill>
                  <a:srgbClr val="FF66FF"/>
                </a:solidFill>
              </a:rPr>
              <a:t>невозможным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96838" y="274638"/>
            <a:ext cx="8950325" cy="1143000"/>
          </a:xfrm>
          <a:prstGeom prst="rect">
            <a:avLst/>
          </a:prstGeom>
        </p:spPr>
        <p:txBody>
          <a:bodyPr anchor="ctr" anchorCtr="1"/>
          <a:lstStyle/>
          <a:p>
            <a:pPr algn="ctr">
              <a:defRPr/>
            </a:pPr>
            <a:r>
              <a:rPr lang="ru-RU" sz="3200" dirty="0">
                <a:solidFill>
                  <a:schemeClr val="accent3"/>
                </a:solidFill>
              </a:rPr>
              <a:t>Классификация суждений по отношению</a:t>
            </a:r>
            <a:br>
              <a:rPr lang="ru-RU" sz="3200" dirty="0">
                <a:solidFill>
                  <a:schemeClr val="accent3"/>
                </a:solidFill>
              </a:rPr>
            </a:br>
            <a:r>
              <a:rPr lang="ru-RU" sz="2800" dirty="0">
                <a:solidFill>
                  <a:schemeClr val="accent3"/>
                </a:solidFill>
              </a:rPr>
              <a:t>Условные суждения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80000" y="4860000"/>
            <a:ext cx="6984000" cy="122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dirty="0" smtClean="0"/>
              <a:t>Условие может быть </a:t>
            </a:r>
            <a:r>
              <a:rPr lang="ru-RU" dirty="0" smtClean="0">
                <a:solidFill>
                  <a:srgbClr val="FFFF00"/>
                </a:solidFill>
              </a:rPr>
              <a:t>необходимым</a:t>
            </a:r>
            <a:r>
              <a:rPr lang="ru-RU" dirty="0" smtClean="0"/>
              <a:t> или </a:t>
            </a:r>
            <a:r>
              <a:rPr lang="ru-RU" dirty="0" smtClean="0">
                <a:solidFill>
                  <a:srgbClr val="FFFF00"/>
                </a:solidFill>
              </a:rPr>
              <a:t>достаточным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не будучи вместе и тем, и другим.</a:t>
            </a:r>
            <a:r>
              <a:rPr lang="en-US" dirty="0" smtClean="0"/>
              <a:t> </a:t>
            </a:r>
          </a:p>
          <a:p>
            <a:pPr algn="ctr">
              <a:spcBef>
                <a:spcPts val="1200"/>
              </a:spcBef>
            </a:pPr>
            <a:r>
              <a:rPr lang="ru-RU" dirty="0" smtClean="0"/>
              <a:t>Но оно также может быть и </a:t>
            </a:r>
            <a:r>
              <a:rPr lang="ru-RU" dirty="0" smtClean="0">
                <a:solidFill>
                  <a:srgbClr val="FFFF00"/>
                </a:solidFill>
              </a:rPr>
              <a:t>необходимым</a:t>
            </a:r>
            <a:r>
              <a:rPr lang="ru-RU" dirty="0" smtClean="0"/>
              <a:t>, и </a:t>
            </a:r>
            <a:r>
              <a:rPr lang="ru-RU" dirty="0" smtClean="0">
                <a:solidFill>
                  <a:srgbClr val="FFFF00"/>
                </a:solidFill>
              </a:rPr>
              <a:t>достаточным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build="p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96838" y="274638"/>
            <a:ext cx="8950325" cy="1143000"/>
          </a:xfrm>
          <a:prstGeom prst="rect">
            <a:avLst/>
          </a:prstGeom>
        </p:spPr>
        <p:txBody>
          <a:bodyPr anchor="ctr" anchorCtr="1"/>
          <a:lstStyle/>
          <a:p>
            <a:pPr algn="ctr">
              <a:defRPr/>
            </a:pPr>
            <a:r>
              <a:rPr lang="ru-RU" sz="3200" dirty="0">
                <a:solidFill>
                  <a:schemeClr val="accent3"/>
                </a:solidFill>
              </a:rPr>
              <a:t>Классификация суждений по отношению</a:t>
            </a:r>
            <a:br>
              <a:rPr lang="ru-RU" sz="3200" dirty="0">
                <a:solidFill>
                  <a:schemeClr val="accent3"/>
                </a:solidFill>
              </a:rPr>
            </a:br>
            <a:r>
              <a:rPr lang="ru-RU" sz="2800" dirty="0">
                <a:solidFill>
                  <a:schemeClr val="accent3"/>
                </a:solidFill>
              </a:rPr>
              <a:t>Условные суждения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13" name="AutoShape 7"/>
          <p:cNvSpPr>
            <a:spLocks noChangeArrowheads="1"/>
          </p:cNvSpPr>
          <p:nvPr/>
        </p:nvSpPr>
        <p:spPr bwMode="auto">
          <a:xfrm>
            <a:off x="2952750" y="1511300"/>
            <a:ext cx="3238500" cy="649288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Условные суждения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14" name="AutoShape 7"/>
          <p:cNvSpPr>
            <a:spLocks noChangeArrowheads="1"/>
          </p:cNvSpPr>
          <p:nvPr/>
        </p:nvSpPr>
        <p:spPr bwMode="auto">
          <a:xfrm>
            <a:off x="360363" y="2376488"/>
            <a:ext cx="3959225" cy="53975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Невыделяющие условные суждения</a:t>
            </a:r>
            <a:endParaRPr lang="ru-RU" sz="1200" dirty="0">
              <a:solidFill>
                <a:srgbClr val="FF0000"/>
              </a:solidFill>
            </a:endParaRPr>
          </a:p>
        </p:txBody>
      </p:sp>
      <p:sp>
        <p:nvSpPr>
          <p:cNvPr id="15" name="AutoShape 7"/>
          <p:cNvSpPr>
            <a:spLocks noChangeArrowheads="1"/>
          </p:cNvSpPr>
          <p:nvPr/>
        </p:nvSpPr>
        <p:spPr bwMode="auto">
          <a:xfrm>
            <a:off x="4824413" y="2376488"/>
            <a:ext cx="3959225" cy="53975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Выделяющие условные суждения</a:t>
            </a:r>
            <a:endParaRPr lang="ru-RU" sz="1200" dirty="0">
              <a:solidFill>
                <a:srgbClr val="FF0000"/>
              </a:solidFill>
            </a:endParaRPr>
          </a:p>
        </p:txBody>
      </p:sp>
      <p:cxnSp>
        <p:nvCxnSpPr>
          <p:cNvPr id="18" name="AutoShape 9"/>
          <p:cNvCxnSpPr>
            <a:cxnSpLocks noChangeShapeType="1"/>
          </p:cNvCxnSpPr>
          <p:nvPr/>
        </p:nvCxnSpPr>
        <p:spPr bwMode="auto">
          <a:xfrm>
            <a:off x="4572000" y="2160588"/>
            <a:ext cx="1588" cy="10795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19" name="Line 8"/>
          <p:cNvSpPr>
            <a:spLocks noChangeShapeType="1"/>
          </p:cNvSpPr>
          <p:nvPr/>
        </p:nvSpPr>
        <p:spPr bwMode="auto">
          <a:xfrm>
            <a:off x="2339975" y="2268538"/>
            <a:ext cx="2232025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cxnSp>
        <p:nvCxnSpPr>
          <p:cNvPr id="21" name="AutoShape 9"/>
          <p:cNvCxnSpPr>
            <a:cxnSpLocks noChangeShapeType="1"/>
          </p:cNvCxnSpPr>
          <p:nvPr/>
        </p:nvCxnSpPr>
        <p:spPr bwMode="auto">
          <a:xfrm>
            <a:off x="2339975" y="2268538"/>
            <a:ext cx="1588" cy="10795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22" name="Line 19"/>
          <p:cNvSpPr>
            <a:spLocks noChangeShapeType="1"/>
          </p:cNvSpPr>
          <p:nvPr/>
        </p:nvSpPr>
        <p:spPr bwMode="auto">
          <a:xfrm>
            <a:off x="4572000" y="2268538"/>
            <a:ext cx="2232025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cxnSp>
        <p:nvCxnSpPr>
          <p:cNvPr id="23" name="AutoShape 9"/>
          <p:cNvCxnSpPr>
            <a:cxnSpLocks noChangeShapeType="1"/>
          </p:cNvCxnSpPr>
          <p:nvPr/>
        </p:nvCxnSpPr>
        <p:spPr bwMode="auto">
          <a:xfrm>
            <a:off x="6804025" y="2268538"/>
            <a:ext cx="1588" cy="10795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20" name="Text Box 5"/>
          <p:cNvSpPr txBox="1">
            <a:spLocks noChangeArrowheads="1"/>
          </p:cNvSpPr>
          <p:nvPr/>
        </p:nvSpPr>
        <p:spPr bwMode="auto">
          <a:xfrm>
            <a:off x="216000" y="3060700"/>
            <a:ext cx="4248000" cy="1871663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5000"/>
              </a:lnSpc>
            </a:pPr>
            <a:r>
              <a:rPr lang="ru-RU" dirty="0">
                <a:solidFill>
                  <a:srgbClr val="FFFF00"/>
                </a:solidFill>
              </a:rPr>
              <a:t>Невыделяющее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rgbClr val="FFFF00"/>
                </a:solidFill>
              </a:rPr>
              <a:t>условное суждение </a:t>
            </a:r>
            <a:r>
              <a:rPr lang="ru-RU" dirty="0" smtClean="0"/>
              <a:t>– </a:t>
            </a:r>
            <a:r>
              <a:rPr lang="ru-RU" dirty="0">
                <a:solidFill>
                  <a:srgbClr val="FFFF00"/>
                </a:solidFill>
              </a:rPr>
              <a:t/>
            </a:r>
            <a:br>
              <a:rPr lang="ru-RU" dirty="0">
                <a:solidFill>
                  <a:srgbClr val="FFFF00"/>
                </a:solidFill>
              </a:rPr>
            </a:br>
            <a:r>
              <a:rPr lang="ru-RU" sz="1600" dirty="0"/>
              <a:t>условное суждение, в котором </a:t>
            </a:r>
            <a:br>
              <a:rPr lang="ru-RU" sz="1600" dirty="0"/>
            </a:br>
            <a:r>
              <a:rPr lang="ru-RU" sz="1600" dirty="0"/>
              <a:t>утверждается, что то, о чём говорится </a:t>
            </a:r>
            <a:br>
              <a:rPr lang="ru-RU" sz="1600" dirty="0"/>
            </a:br>
            <a:r>
              <a:rPr lang="ru-RU" sz="1600" dirty="0"/>
              <a:t>в основании, </a:t>
            </a:r>
            <a:r>
              <a:rPr lang="ru-RU" sz="1600" dirty="0">
                <a:solidFill>
                  <a:srgbClr val="00FF00"/>
                </a:solidFill>
              </a:rPr>
              <a:t>достаточно, </a:t>
            </a:r>
            <a:r>
              <a:rPr lang="ru-RU" sz="1600" dirty="0" smtClean="0">
                <a:solidFill>
                  <a:srgbClr val="00FF00"/>
                </a:solidFill>
              </a:rPr>
              <a:t/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но не </a:t>
            </a:r>
            <a:r>
              <a:rPr lang="ru-RU" sz="1600" dirty="0">
                <a:solidFill>
                  <a:srgbClr val="00FF00"/>
                </a:solidFill>
              </a:rPr>
              <a:t>необходимо</a:t>
            </a:r>
            <a:r>
              <a:rPr lang="ru-RU" sz="1600" dirty="0"/>
              <a:t> для существования </a:t>
            </a:r>
            <a:br>
              <a:rPr lang="ru-RU" sz="1600" dirty="0"/>
            </a:br>
            <a:r>
              <a:rPr lang="ru-RU" sz="1600" dirty="0"/>
              <a:t>того, о чём говорится в следствии.</a:t>
            </a:r>
          </a:p>
        </p:txBody>
      </p:sp>
      <p:sp>
        <p:nvSpPr>
          <p:cNvPr id="24" name="Text Box 5"/>
          <p:cNvSpPr txBox="1">
            <a:spLocks noChangeArrowheads="1"/>
          </p:cNvSpPr>
          <p:nvPr/>
        </p:nvSpPr>
        <p:spPr bwMode="auto">
          <a:xfrm>
            <a:off x="4680000" y="3060700"/>
            <a:ext cx="4248000" cy="1871663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5000"/>
              </a:lnSpc>
            </a:pPr>
            <a:r>
              <a:rPr lang="ru-RU" dirty="0">
                <a:solidFill>
                  <a:srgbClr val="FFFF00"/>
                </a:solidFill>
              </a:rPr>
              <a:t>Выделяющее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rgbClr val="FFFF00"/>
                </a:solidFill>
              </a:rPr>
              <a:t>условное суждение </a:t>
            </a:r>
            <a:r>
              <a:rPr lang="ru-RU" dirty="0" smtClean="0"/>
              <a:t>– </a:t>
            </a:r>
            <a:r>
              <a:rPr lang="ru-RU" dirty="0">
                <a:solidFill>
                  <a:srgbClr val="FFFF00"/>
                </a:solidFill>
              </a:rPr>
              <a:t/>
            </a:r>
            <a:br>
              <a:rPr lang="ru-RU" dirty="0">
                <a:solidFill>
                  <a:srgbClr val="FFFF00"/>
                </a:solidFill>
              </a:rPr>
            </a:br>
            <a:r>
              <a:rPr lang="ru-RU" sz="1600" dirty="0"/>
              <a:t>условное суждение, в котором </a:t>
            </a:r>
            <a:br>
              <a:rPr lang="ru-RU" sz="1600" dirty="0"/>
            </a:br>
            <a:r>
              <a:rPr lang="ru-RU" sz="1600" dirty="0"/>
              <a:t>утверждается, что то, о чём говорится </a:t>
            </a:r>
            <a:br>
              <a:rPr lang="ru-RU" sz="1600" dirty="0"/>
            </a:br>
            <a:r>
              <a:rPr lang="ru-RU" sz="1600" dirty="0"/>
              <a:t>в основании, </a:t>
            </a:r>
            <a:r>
              <a:rPr lang="ru-RU" sz="1600" dirty="0">
                <a:solidFill>
                  <a:srgbClr val="00FF00"/>
                </a:solidFill>
              </a:rPr>
              <a:t>достаточно </a:t>
            </a:r>
            <a:r>
              <a:rPr lang="ru-RU" sz="1600" dirty="0" smtClean="0">
                <a:solidFill>
                  <a:srgbClr val="00FF00"/>
                </a:solidFill>
              </a:rPr>
              <a:t/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и необходимо</a:t>
            </a:r>
            <a:r>
              <a:rPr lang="ru-RU" sz="1600" dirty="0" smtClean="0"/>
              <a:t> </a:t>
            </a:r>
            <a:r>
              <a:rPr lang="ru-RU" sz="1600" dirty="0"/>
              <a:t>для существования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того, о </a:t>
            </a:r>
            <a:r>
              <a:rPr lang="ru-RU" sz="1600" dirty="0"/>
              <a:t>чём говорится в следствии.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216000" y="4968000"/>
            <a:ext cx="4248000" cy="1081088"/>
          </a:xfrm>
          <a:prstGeom prst="rect">
            <a:avLst/>
          </a:prstGeom>
          <a:noFill/>
          <a:ln>
            <a:solidFill>
              <a:schemeClr val="accent3"/>
            </a:solidFill>
          </a:ln>
        </p:spPr>
        <p:txBody>
          <a:bodyPr wrap="square" anchor="ctr" anchorCtr="1"/>
          <a:lstStyle/>
          <a:p>
            <a:pPr algn="ctr">
              <a:lnSpc>
                <a:spcPct val="95000"/>
              </a:lnSpc>
              <a:defRPr/>
            </a:pPr>
            <a:r>
              <a:rPr lang="ru-RU" sz="1600" dirty="0" smtClean="0"/>
              <a:t>Соответственно, то</a:t>
            </a:r>
            <a:r>
              <a:rPr lang="ru-RU" sz="1600" dirty="0"/>
              <a:t>, о чём говорится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в следствии, </a:t>
            </a:r>
            <a:r>
              <a:rPr lang="ru-RU" sz="1600" dirty="0" smtClean="0">
                <a:solidFill>
                  <a:srgbClr val="00FF00"/>
                </a:solidFill>
              </a:rPr>
              <a:t>необходимо</a:t>
            </a:r>
            <a:r>
              <a:rPr lang="ru-RU" sz="1600" dirty="0">
                <a:solidFill>
                  <a:srgbClr val="00FF00"/>
                </a:solidFill>
              </a:rPr>
              <a:t>,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но </a:t>
            </a:r>
            <a:r>
              <a:rPr lang="ru-RU" sz="1600" dirty="0">
                <a:solidFill>
                  <a:srgbClr val="00FF00"/>
                </a:solidFill>
              </a:rPr>
              <a:t>не </a:t>
            </a:r>
            <a:r>
              <a:rPr lang="ru-RU" sz="1600" dirty="0" smtClean="0">
                <a:solidFill>
                  <a:srgbClr val="00FF00"/>
                </a:solidFill>
              </a:rPr>
              <a:t>достаточно</a:t>
            </a:r>
            <a:r>
              <a:rPr lang="ru-RU" sz="1600" dirty="0">
                <a:solidFill>
                  <a:srgbClr val="00FF00"/>
                </a:solidFill>
              </a:rPr>
              <a:t> </a:t>
            </a:r>
            <a:r>
              <a:rPr lang="ru-RU" sz="1600" dirty="0" smtClean="0"/>
              <a:t>для </a:t>
            </a:r>
            <a:r>
              <a:rPr lang="ru-RU" sz="1600" dirty="0"/>
              <a:t>существования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того, о </a:t>
            </a:r>
            <a:r>
              <a:rPr lang="ru-RU" sz="1600" dirty="0"/>
              <a:t>чём говорится в основании.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680000" y="4968000"/>
            <a:ext cx="4248000" cy="1081088"/>
          </a:xfrm>
          <a:prstGeom prst="rect">
            <a:avLst/>
          </a:prstGeom>
          <a:noFill/>
          <a:ln>
            <a:solidFill>
              <a:schemeClr val="accent3"/>
            </a:solidFill>
          </a:ln>
        </p:spPr>
        <p:txBody>
          <a:bodyPr wrap="square" anchor="ctr" anchorCtr="1"/>
          <a:lstStyle/>
          <a:p>
            <a:pPr algn="ctr">
              <a:lnSpc>
                <a:spcPct val="95000"/>
              </a:lnSpc>
              <a:defRPr/>
            </a:pPr>
            <a:r>
              <a:rPr lang="ru-RU" sz="1600" dirty="0" smtClean="0"/>
              <a:t>Соответственно, то</a:t>
            </a:r>
            <a:r>
              <a:rPr lang="ru-RU" sz="1600" dirty="0"/>
              <a:t>, о чём </a:t>
            </a:r>
            <a:r>
              <a:rPr lang="ru-RU" sz="1600" dirty="0" smtClean="0"/>
              <a:t>говорится </a:t>
            </a:r>
            <a:br>
              <a:rPr lang="ru-RU" sz="1600" dirty="0" smtClean="0"/>
            </a:br>
            <a:r>
              <a:rPr lang="ru-RU" sz="1600" dirty="0" smtClean="0"/>
              <a:t>в следствии, </a:t>
            </a:r>
            <a:r>
              <a:rPr lang="ru-RU" sz="1600" dirty="0" smtClean="0">
                <a:solidFill>
                  <a:srgbClr val="00FF00"/>
                </a:solidFill>
              </a:rPr>
              <a:t>необходимо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и достаточно</a:t>
            </a:r>
            <a:r>
              <a:rPr lang="ru-RU" sz="1600" dirty="0">
                <a:solidFill>
                  <a:srgbClr val="00FF00"/>
                </a:solidFill>
              </a:rPr>
              <a:t> </a:t>
            </a:r>
            <a:r>
              <a:rPr lang="ru-RU" sz="1600" dirty="0" smtClean="0"/>
              <a:t>для существования </a:t>
            </a:r>
            <a:br>
              <a:rPr lang="ru-RU" sz="1600" dirty="0" smtClean="0"/>
            </a:br>
            <a:r>
              <a:rPr lang="ru-RU" sz="1600" dirty="0" smtClean="0"/>
              <a:t>того, о </a:t>
            </a:r>
            <a:r>
              <a:rPr lang="ru-RU" sz="1600" dirty="0"/>
              <a:t>чём говорится в основании.</a:t>
            </a:r>
          </a:p>
        </p:txBody>
      </p:sp>
      <p:sp>
        <p:nvSpPr>
          <p:cNvPr id="27" name="AutoShape 16"/>
          <p:cNvSpPr>
            <a:spLocks noChangeArrowheads="1"/>
          </p:cNvSpPr>
          <p:nvPr/>
        </p:nvSpPr>
        <p:spPr bwMode="auto">
          <a:xfrm>
            <a:off x="1188000" y="6300000"/>
            <a:ext cx="648000" cy="288000"/>
          </a:xfrm>
          <a:prstGeom prst="flowChartAlternateProcess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9000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dirty="0" smtClean="0">
                <a:solidFill>
                  <a:srgbClr val="0000FF"/>
                </a:solidFill>
              </a:rPr>
              <a:t>Если</a:t>
            </a:r>
            <a:endParaRPr lang="en-GB" sz="1600" b="1" dirty="0"/>
          </a:p>
        </p:txBody>
      </p:sp>
      <p:sp>
        <p:nvSpPr>
          <p:cNvPr id="28" name="Oval 4"/>
          <p:cNvSpPr>
            <a:spLocks noChangeAspect="1" noChangeArrowheads="1"/>
          </p:cNvSpPr>
          <p:nvPr/>
        </p:nvSpPr>
        <p:spPr bwMode="auto">
          <a:xfrm>
            <a:off x="1836000" y="6156000"/>
            <a:ext cx="576000" cy="576000"/>
          </a:xfrm>
          <a:prstGeom prst="ellipse">
            <a:avLst/>
          </a:prstGeom>
          <a:solidFill>
            <a:srgbClr val="66FF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A</a:t>
            </a:r>
            <a:endParaRPr lang="en-GB" sz="2000" b="1" baseline="0" dirty="0">
              <a:solidFill>
                <a:srgbClr val="0000FF"/>
              </a:solidFill>
            </a:endParaRPr>
          </a:p>
        </p:txBody>
      </p:sp>
      <p:sp>
        <p:nvSpPr>
          <p:cNvPr id="29" name="AutoShape 16"/>
          <p:cNvSpPr>
            <a:spLocks noChangeArrowheads="1"/>
          </p:cNvSpPr>
          <p:nvPr/>
        </p:nvSpPr>
        <p:spPr bwMode="auto">
          <a:xfrm>
            <a:off x="2412000" y="6300000"/>
            <a:ext cx="504000" cy="288000"/>
          </a:xfrm>
          <a:prstGeom prst="flowChartAlternateProcess">
            <a:avLst/>
          </a:prstGeom>
          <a:solidFill>
            <a:srgbClr val="99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9000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dirty="0" smtClean="0">
                <a:solidFill>
                  <a:srgbClr val="0000FF"/>
                </a:solidFill>
              </a:rPr>
              <a:t>то</a:t>
            </a:r>
            <a:endParaRPr lang="en-GB" sz="1600" b="1" dirty="0"/>
          </a:p>
        </p:txBody>
      </p:sp>
      <p:sp>
        <p:nvSpPr>
          <p:cNvPr id="30" name="Oval 4"/>
          <p:cNvSpPr>
            <a:spLocks noChangeAspect="1" noChangeArrowheads="1"/>
          </p:cNvSpPr>
          <p:nvPr/>
        </p:nvSpPr>
        <p:spPr bwMode="auto">
          <a:xfrm>
            <a:off x="2916000" y="6156000"/>
            <a:ext cx="576000" cy="576000"/>
          </a:xfrm>
          <a:prstGeom prst="ellipse">
            <a:avLst/>
          </a:prstGeom>
          <a:solidFill>
            <a:srgbClr val="FFCC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B</a:t>
            </a:r>
            <a:endParaRPr lang="en-GB" sz="2000" b="1" baseline="0" dirty="0">
              <a:solidFill>
                <a:srgbClr val="0000FF"/>
              </a:solidFill>
            </a:endParaRPr>
          </a:p>
        </p:txBody>
      </p:sp>
      <p:sp>
        <p:nvSpPr>
          <p:cNvPr id="31" name="AutoShape 16"/>
          <p:cNvSpPr>
            <a:spLocks noChangeArrowheads="1"/>
          </p:cNvSpPr>
          <p:nvPr/>
        </p:nvSpPr>
        <p:spPr bwMode="auto">
          <a:xfrm>
            <a:off x="5040000" y="6300000"/>
            <a:ext cx="1944000" cy="288000"/>
          </a:xfrm>
          <a:prstGeom prst="flowChartAlternateProcess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9000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dirty="0" smtClean="0">
                <a:solidFill>
                  <a:srgbClr val="0000FF"/>
                </a:solidFill>
              </a:rPr>
              <a:t>Если и только если</a:t>
            </a:r>
            <a:endParaRPr lang="en-GB" sz="1600" b="1" dirty="0"/>
          </a:p>
        </p:txBody>
      </p:sp>
      <p:sp>
        <p:nvSpPr>
          <p:cNvPr id="32" name="Oval 4"/>
          <p:cNvSpPr>
            <a:spLocks noChangeAspect="1" noChangeArrowheads="1"/>
          </p:cNvSpPr>
          <p:nvPr/>
        </p:nvSpPr>
        <p:spPr bwMode="auto">
          <a:xfrm>
            <a:off x="6984000" y="6156000"/>
            <a:ext cx="576000" cy="576000"/>
          </a:xfrm>
          <a:prstGeom prst="ellipse">
            <a:avLst/>
          </a:prstGeom>
          <a:solidFill>
            <a:srgbClr val="66FF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A</a:t>
            </a:r>
            <a:endParaRPr lang="en-GB" sz="2000" b="1" baseline="0" dirty="0">
              <a:solidFill>
                <a:srgbClr val="0000FF"/>
              </a:solidFill>
            </a:endParaRPr>
          </a:p>
        </p:txBody>
      </p:sp>
      <p:sp>
        <p:nvSpPr>
          <p:cNvPr id="34" name="AutoShape 16"/>
          <p:cNvSpPr>
            <a:spLocks noChangeArrowheads="1"/>
          </p:cNvSpPr>
          <p:nvPr/>
        </p:nvSpPr>
        <p:spPr bwMode="auto">
          <a:xfrm>
            <a:off x="7560000" y="6300000"/>
            <a:ext cx="504000" cy="288000"/>
          </a:xfrm>
          <a:prstGeom prst="flowChartAlternateProcess">
            <a:avLst/>
          </a:prstGeom>
          <a:solidFill>
            <a:srgbClr val="99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9000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dirty="0" smtClean="0">
                <a:solidFill>
                  <a:srgbClr val="0000FF"/>
                </a:solidFill>
              </a:rPr>
              <a:t>то</a:t>
            </a:r>
            <a:endParaRPr lang="en-GB" sz="1600" b="1" dirty="0"/>
          </a:p>
        </p:txBody>
      </p:sp>
      <p:sp>
        <p:nvSpPr>
          <p:cNvPr id="35" name="Oval 4"/>
          <p:cNvSpPr>
            <a:spLocks noChangeAspect="1" noChangeArrowheads="1"/>
          </p:cNvSpPr>
          <p:nvPr/>
        </p:nvSpPr>
        <p:spPr bwMode="auto">
          <a:xfrm>
            <a:off x="8064000" y="6156000"/>
            <a:ext cx="576000" cy="576000"/>
          </a:xfrm>
          <a:prstGeom prst="ellipse">
            <a:avLst/>
          </a:prstGeom>
          <a:solidFill>
            <a:srgbClr val="FFCC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B</a:t>
            </a:r>
            <a:endParaRPr lang="en-GB" sz="2000" b="1" baseline="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"/>
                            </p:stCondLst>
                            <p:childTnLst>
                              <p:par>
                                <p:cTn id="9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000"/>
                            </p:stCondLst>
                            <p:childTnLst>
                              <p:par>
                                <p:cTn id="9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500"/>
                            </p:stCondLst>
                            <p:childTnLst>
                              <p:par>
                                <p:cTn id="1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9" grpId="0" animBg="1"/>
      <p:bldP spid="22" grpId="0" animBg="1"/>
      <p:bldP spid="20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96838" y="274638"/>
            <a:ext cx="8950325" cy="1143000"/>
          </a:xfrm>
          <a:prstGeom prst="rect">
            <a:avLst/>
          </a:prstGeom>
        </p:spPr>
        <p:txBody>
          <a:bodyPr anchor="ctr" anchorCtr="1"/>
          <a:lstStyle/>
          <a:p>
            <a:pPr algn="ctr">
              <a:defRPr/>
            </a:pPr>
            <a:r>
              <a:rPr lang="ru-RU" sz="3200" dirty="0">
                <a:solidFill>
                  <a:schemeClr val="accent3"/>
                </a:solidFill>
              </a:rPr>
              <a:t>Классификация суждений по отношению</a:t>
            </a:r>
            <a:br>
              <a:rPr lang="ru-RU" sz="3200" dirty="0">
                <a:solidFill>
                  <a:schemeClr val="accent3"/>
                </a:solidFill>
              </a:rPr>
            </a:br>
            <a:r>
              <a:rPr lang="ru-RU" sz="2800" dirty="0">
                <a:solidFill>
                  <a:schemeClr val="accent3"/>
                </a:solidFill>
              </a:rPr>
              <a:t>Условные суждения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13" name="AutoShape 7"/>
          <p:cNvSpPr>
            <a:spLocks noChangeArrowheads="1"/>
          </p:cNvSpPr>
          <p:nvPr/>
        </p:nvSpPr>
        <p:spPr bwMode="auto">
          <a:xfrm>
            <a:off x="2952750" y="1511300"/>
            <a:ext cx="3238500" cy="649288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Условные суждения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14" name="AutoShape 7"/>
          <p:cNvSpPr>
            <a:spLocks noChangeArrowheads="1"/>
          </p:cNvSpPr>
          <p:nvPr/>
        </p:nvSpPr>
        <p:spPr bwMode="auto">
          <a:xfrm>
            <a:off x="360363" y="2376488"/>
            <a:ext cx="3959225" cy="53975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Невыделяющие условные суждения</a:t>
            </a:r>
            <a:endParaRPr lang="ru-RU" sz="1200" dirty="0">
              <a:solidFill>
                <a:srgbClr val="FF0000"/>
              </a:solidFill>
            </a:endParaRPr>
          </a:p>
        </p:txBody>
      </p:sp>
      <p:sp>
        <p:nvSpPr>
          <p:cNvPr id="15" name="AutoShape 7"/>
          <p:cNvSpPr>
            <a:spLocks noChangeArrowheads="1"/>
          </p:cNvSpPr>
          <p:nvPr/>
        </p:nvSpPr>
        <p:spPr bwMode="auto">
          <a:xfrm>
            <a:off x="4824413" y="2376488"/>
            <a:ext cx="3959225" cy="53975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Выделяющие условные суждения</a:t>
            </a:r>
            <a:endParaRPr lang="ru-RU" sz="1200" dirty="0">
              <a:solidFill>
                <a:srgbClr val="FF0000"/>
              </a:solidFill>
            </a:endParaRPr>
          </a:p>
        </p:txBody>
      </p:sp>
      <p:cxnSp>
        <p:nvCxnSpPr>
          <p:cNvPr id="18" name="AutoShape 9"/>
          <p:cNvCxnSpPr>
            <a:cxnSpLocks noChangeShapeType="1"/>
          </p:cNvCxnSpPr>
          <p:nvPr/>
        </p:nvCxnSpPr>
        <p:spPr bwMode="auto">
          <a:xfrm>
            <a:off x="4572000" y="2160588"/>
            <a:ext cx="1588" cy="10795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19" name="Line 8"/>
          <p:cNvSpPr>
            <a:spLocks noChangeShapeType="1"/>
          </p:cNvSpPr>
          <p:nvPr/>
        </p:nvSpPr>
        <p:spPr bwMode="auto">
          <a:xfrm>
            <a:off x="2339975" y="2268538"/>
            <a:ext cx="2232025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cxnSp>
        <p:nvCxnSpPr>
          <p:cNvPr id="21" name="AutoShape 9"/>
          <p:cNvCxnSpPr>
            <a:cxnSpLocks noChangeShapeType="1"/>
          </p:cNvCxnSpPr>
          <p:nvPr/>
        </p:nvCxnSpPr>
        <p:spPr bwMode="auto">
          <a:xfrm>
            <a:off x="2339975" y="2268538"/>
            <a:ext cx="1588" cy="10795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22" name="Line 19"/>
          <p:cNvSpPr>
            <a:spLocks noChangeShapeType="1"/>
          </p:cNvSpPr>
          <p:nvPr/>
        </p:nvSpPr>
        <p:spPr bwMode="auto">
          <a:xfrm>
            <a:off x="4572000" y="2268538"/>
            <a:ext cx="2232025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cxnSp>
        <p:nvCxnSpPr>
          <p:cNvPr id="23" name="AutoShape 9"/>
          <p:cNvCxnSpPr>
            <a:cxnSpLocks noChangeShapeType="1"/>
          </p:cNvCxnSpPr>
          <p:nvPr/>
        </p:nvCxnSpPr>
        <p:spPr bwMode="auto">
          <a:xfrm>
            <a:off x="6804025" y="2268538"/>
            <a:ext cx="1588" cy="10795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27" name="AutoShape 16"/>
          <p:cNvSpPr>
            <a:spLocks noChangeArrowheads="1"/>
          </p:cNvSpPr>
          <p:nvPr/>
        </p:nvSpPr>
        <p:spPr bwMode="auto">
          <a:xfrm>
            <a:off x="1188000" y="6300000"/>
            <a:ext cx="648000" cy="288000"/>
          </a:xfrm>
          <a:prstGeom prst="flowChartAlternateProcess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9000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dirty="0" smtClean="0">
                <a:solidFill>
                  <a:srgbClr val="0000FF"/>
                </a:solidFill>
              </a:rPr>
              <a:t>Если</a:t>
            </a:r>
            <a:endParaRPr lang="en-GB" sz="1600" b="1" dirty="0"/>
          </a:p>
        </p:txBody>
      </p:sp>
      <p:sp>
        <p:nvSpPr>
          <p:cNvPr id="28" name="Oval 4"/>
          <p:cNvSpPr>
            <a:spLocks noChangeAspect="1" noChangeArrowheads="1"/>
          </p:cNvSpPr>
          <p:nvPr/>
        </p:nvSpPr>
        <p:spPr bwMode="auto">
          <a:xfrm>
            <a:off x="1836000" y="6156000"/>
            <a:ext cx="576000" cy="576000"/>
          </a:xfrm>
          <a:prstGeom prst="ellipse">
            <a:avLst/>
          </a:prstGeom>
          <a:solidFill>
            <a:srgbClr val="66FF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A</a:t>
            </a:r>
            <a:endParaRPr lang="en-GB" sz="2000" b="1" baseline="0" dirty="0">
              <a:solidFill>
                <a:srgbClr val="0000FF"/>
              </a:solidFill>
            </a:endParaRPr>
          </a:p>
        </p:txBody>
      </p:sp>
      <p:sp>
        <p:nvSpPr>
          <p:cNvPr id="29" name="AutoShape 16"/>
          <p:cNvSpPr>
            <a:spLocks noChangeArrowheads="1"/>
          </p:cNvSpPr>
          <p:nvPr/>
        </p:nvSpPr>
        <p:spPr bwMode="auto">
          <a:xfrm>
            <a:off x="2412000" y="6300000"/>
            <a:ext cx="504000" cy="288000"/>
          </a:xfrm>
          <a:prstGeom prst="flowChartAlternateProcess">
            <a:avLst/>
          </a:prstGeom>
          <a:solidFill>
            <a:srgbClr val="99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9000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dirty="0" smtClean="0">
                <a:solidFill>
                  <a:srgbClr val="0000FF"/>
                </a:solidFill>
              </a:rPr>
              <a:t>то</a:t>
            </a:r>
            <a:endParaRPr lang="en-GB" sz="1600" b="1" dirty="0"/>
          </a:p>
        </p:txBody>
      </p:sp>
      <p:sp>
        <p:nvSpPr>
          <p:cNvPr id="30" name="Oval 4"/>
          <p:cNvSpPr>
            <a:spLocks noChangeAspect="1" noChangeArrowheads="1"/>
          </p:cNvSpPr>
          <p:nvPr/>
        </p:nvSpPr>
        <p:spPr bwMode="auto">
          <a:xfrm>
            <a:off x="2916000" y="6156000"/>
            <a:ext cx="576000" cy="576000"/>
          </a:xfrm>
          <a:prstGeom prst="ellipse">
            <a:avLst/>
          </a:prstGeom>
          <a:solidFill>
            <a:srgbClr val="FFCC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B</a:t>
            </a:r>
            <a:endParaRPr lang="en-GB" sz="2000" b="1" baseline="0" dirty="0">
              <a:solidFill>
                <a:srgbClr val="0000FF"/>
              </a:solidFill>
            </a:endParaRPr>
          </a:p>
        </p:txBody>
      </p:sp>
      <p:sp>
        <p:nvSpPr>
          <p:cNvPr id="31" name="AutoShape 16"/>
          <p:cNvSpPr>
            <a:spLocks noChangeArrowheads="1"/>
          </p:cNvSpPr>
          <p:nvPr/>
        </p:nvSpPr>
        <p:spPr bwMode="auto">
          <a:xfrm>
            <a:off x="5040000" y="6300000"/>
            <a:ext cx="1944000" cy="288000"/>
          </a:xfrm>
          <a:prstGeom prst="flowChartAlternateProcess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9000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dirty="0" smtClean="0">
                <a:solidFill>
                  <a:srgbClr val="0000FF"/>
                </a:solidFill>
              </a:rPr>
              <a:t>Если и только если</a:t>
            </a:r>
            <a:endParaRPr lang="en-GB" sz="1600" b="1" dirty="0"/>
          </a:p>
        </p:txBody>
      </p:sp>
      <p:sp>
        <p:nvSpPr>
          <p:cNvPr id="32" name="Oval 4"/>
          <p:cNvSpPr>
            <a:spLocks noChangeAspect="1" noChangeArrowheads="1"/>
          </p:cNvSpPr>
          <p:nvPr/>
        </p:nvSpPr>
        <p:spPr bwMode="auto">
          <a:xfrm>
            <a:off x="6984000" y="6156000"/>
            <a:ext cx="576000" cy="576000"/>
          </a:xfrm>
          <a:prstGeom prst="ellipse">
            <a:avLst/>
          </a:prstGeom>
          <a:solidFill>
            <a:srgbClr val="66FF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A</a:t>
            </a:r>
            <a:endParaRPr lang="en-GB" sz="2000" b="1" baseline="0" dirty="0">
              <a:solidFill>
                <a:srgbClr val="0000FF"/>
              </a:solidFill>
            </a:endParaRPr>
          </a:p>
        </p:txBody>
      </p:sp>
      <p:sp>
        <p:nvSpPr>
          <p:cNvPr id="34" name="AutoShape 16"/>
          <p:cNvSpPr>
            <a:spLocks noChangeArrowheads="1"/>
          </p:cNvSpPr>
          <p:nvPr/>
        </p:nvSpPr>
        <p:spPr bwMode="auto">
          <a:xfrm>
            <a:off x="7560000" y="6300000"/>
            <a:ext cx="504000" cy="288000"/>
          </a:xfrm>
          <a:prstGeom prst="flowChartAlternateProcess">
            <a:avLst/>
          </a:prstGeom>
          <a:solidFill>
            <a:srgbClr val="99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9000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dirty="0" smtClean="0">
                <a:solidFill>
                  <a:srgbClr val="0000FF"/>
                </a:solidFill>
              </a:rPr>
              <a:t>то</a:t>
            </a:r>
            <a:endParaRPr lang="en-GB" sz="1600" b="1" dirty="0"/>
          </a:p>
        </p:txBody>
      </p:sp>
      <p:sp>
        <p:nvSpPr>
          <p:cNvPr id="35" name="Oval 4"/>
          <p:cNvSpPr>
            <a:spLocks noChangeAspect="1" noChangeArrowheads="1"/>
          </p:cNvSpPr>
          <p:nvPr/>
        </p:nvSpPr>
        <p:spPr bwMode="auto">
          <a:xfrm>
            <a:off x="8064000" y="6156000"/>
            <a:ext cx="576000" cy="576000"/>
          </a:xfrm>
          <a:prstGeom prst="ellipse">
            <a:avLst/>
          </a:prstGeom>
          <a:solidFill>
            <a:srgbClr val="FFCC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B</a:t>
            </a:r>
            <a:endParaRPr lang="en-GB" sz="2000" b="1" baseline="0" dirty="0">
              <a:solidFill>
                <a:srgbClr val="0000FF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52000" y="3096000"/>
            <a:ext cx="4176000" cy="2880000"/>
          </a:xfrm>
          <a:prstGeom prst="rect">
            <a:avLst/>
          </a:prstGeom>
          <a:noFill/>
          <a:ln>
            <a:solidFill>
              <a:schemeClr val="accent3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/>
              <a:t>Части </a:t>
            </a:r>
            <a:r>
              <a:rPr lang="ru-RU" sz="1600" dirty="0" smtClean="0">
                <a:solidFill>
                  <a:srgbClr val="00FFFF"/>
                </a:solidFill>
              </a:rPr>
              <a:t>невыделяющего</a:t>
            </a:r>
            <a:r>
              <a:rPr lang="ru-RU" sz="1600" dirty="0" smtClean="0"/>
              <a:t> условного суждения (рассматриваемые </a:t>
            </a:r>
            <a:br>
              <a:rPr lang="ru-RU" sz="1600" dirty="0" smtClean="0"/>
            </a:br>
            <a:r>
              <a:rPr lang="ru-RU" sz="1600" dirty="0" smtClean="0"/>
              <a:t>как отдельные суждения) находятся </a:t>
            </a:r>
            <a:br>
              <a:rPr lang="ru-RU" sz="1600" dirty="0" smtClean="0"/>
            </a:br>
            <a:r>
              <a:rPr lang="ru-RU" sz="1600" dirty="0" smtClean="0"/>
              <a:t>друг к другу в логическом отношении </a:t>
            </a:r>
            <a:r>
              <a:rPr lang="ru-RU" sz="1600" dirty="0" smtClean="0">
                <a:solidFill>
                  <a:srgbClr val="FFFF00"/>
                </a:solidFill>
              </a:rPr>
              <a:t>подчинения</a:t>
            </a:r>
            <a:r>
              <a:rPr lang="ru-RU" sz="1600" dirty="0" smtClean="0"/>
              <a:t>: из </a:t>
            </a:r>
            <a:r>
              <a:rPr lang="ru-RU" sz="1600" dirty="0" smtClean="0">
                <a:solidFill>
                  <a:srgbClr val="00FF00"/>
                </a:solidFill>
              </a:rPr>
              <a:t>истинности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>
                <a:solidFill>
                  <a:srgbClr val="FF9966"/>
                </a:solidFill>
              </a:rPr>
              <a:t>основания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/>
              <a:t>(</a:t>
            </a:r>
            <a:r>
              <a:rPr lang="ru-RU" sz="16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600" dirty="0" smtClean="0"/>
              <a:t> суждения) следует </a:t>
            </a:r>
            <a:r>
              <a:rPr lang="ru-RU" sz="1600" dirty="0" smtClean="0">
                <a:solidFill>
                  <a:srgbClr val="00FF00"/>
                </a:solidFill>
              </a:rPr>
              <a:t>истинность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>
                <a:solidFill>
                  <a:srgbClr val="FF9966"/>
                </a:solidFill>
              </a:rPr>
              <a:t>следствия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/>
              <a:t>(</a:t>
            </a:r>
            <a:r>
              <a:rPr lang="ru-RU" sz="16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600" dirty="0" smtClean="0"/>
              <a:t> суждения); из </a:t>
            </a:r>
            <a:r>
              <a:rPr lang="ru-RU" sz="1600" dirty="0" smtClean="0">
                <a:solidFill>
                  <a:srgbClr val="FF66FF"/>
                </a:solidFill>
              </a:rPr>
              <a:t>ложности </a:t>
            </a:r>
            <a:r>
              <a:rPr lang="ru-RU" sz="1600" dirty="0" smtClean="0">
                <a:solidFill>
                  <a:srgbClr val="FF9966"/>
                </a:solidFill>
              </a:rPr>
              <a:t>следствия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/>
              <a:t>(</a:t>
            </a:r>
            <a:r>
              <a:rPr lang="ru-RU" sz="16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600" dirty="0" smtClean="0"/>
              <a:t> суждения) следует </a:t>
            </a:r>
            <a:r>
              <a:rPr lang="ru-RU" sz="1600" dirty="0" smtClean="0">
                <a:solidFill>
                  <a:srgbClr val="FF66FF"/>
                </a:solidFill>
              </a:rPr>
              <a:t>ложность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>
                <a:solidFill>
                  <a:srgbClr val="FF9966"/>
                </a:solidFill>
              </a:rPr>
              <a:t>основания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/>
              <a:t>(</a:t>
            </a:r>
            <a:r>
              <a:rPr lang="ru-RU" sz="16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600" dirty="0" smtClean="0"/>
              <a:t> суждения).</a:t>
            </a:r>
            <a:endParaRPr lang="ru-RU" sz="1600" dirty="0"/>
          </a:p>
        </p:txBody>
      </p:sp>
      <p:sp>
        <p:nvSpPr>
          <p:cNvPr id="36" name="TextBox 35"/>
          <p:cNvSpPr txBox="1"/>
          <p:nvPr/>
        </p:nvSpPr>
        <p:spPr>
          <a:xfrm>
            <a:off x="4716000" y="3096000"/>
            <a:ext cx="4176000" cy="2844000"/>
          </a:xfrm>
          <a:prstGeom prst="rect">
            <a:avLst/>
          </a:prstGeom>
          <a:noFill/>
          <a:ln>
            <a:solidFill>
              <a:schemeClr val="accent3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/>
              <a:t>Части </a:t>
            </a:r>
            <a:r>
              <a:rPr lang="ru-RU" sz="1600" dirty="0" smtClean="0">
                <a:solidFill>
                  <a:srgbClr val="00FFFF"/>
                </a:solidFill>
              </a:rPr>
              <a:t>выделяющего</a:t>
            </a:r>
            <a:r>
              <a:rPr lang="ru-RU" sz="1600" dirty="0" smtClean="0"/>
              <a:t> условного суждения (рассматриваемые </a:t>
            </a:r>
            <a:br>
              <a:rPr lang="ru-RU" sz="1600" dirty="0" smtClean="0"/>
            </a:br>
            <a:r>
              <a:rPr lang="ru-RU" sz="1600" dirty="0" smtClean="0"/>
              <a:t>как отдельные суждения) находятся друг к другу в логическом отношении </a:t>
            </a:r>
            <a:r>
              <a:rPr lang="ru-RU" sz="1600" dirty="0" smtClean="0">
                <a:solidFill>
                  <a:srgbClr val="FFFF00"/>
                </a:solidFill>
              </a:rPr>
              <a:t>равнозначности</a:t>
            </a:r>
            <a:r>
              <a:rPr lang="ru-RU" sz="1600" dirty="0" smtClean="0"/>
              <a:t>: из </a:t>
            </a:r>
            <a:r>
              <a:rPr lang="ru-RU" sz="1600" dirty="0" smtClean="0">
                <a:solidFill>
                  <a:srgbClr val="00FF00"/>
                </a:solidFill>
              </a:rPr>
              <a:t>истинности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/>
              <a:t>или </a:t>
            </a:r>
            <a:r>
              <a:rPr lang="ru-RU" sz="1600" dirty="0" smtClean="0">
                <a:solidFill>
                  <a:srgbClr val="FF66FF"/>
                </a:solidFill>
              </a:rPr>
              <a:t>ложности </a:t>
            </a:r>
            <a:r>
              <a:rPr lang="ru-RU" sz="1600" dirty="0" smtClean="0">
                <a:solidFill>
                  <a:srgbClr val="FF9966"/>
                </a:solidFill>
              </a:rPr>
              <a:t>основания </a:t>
            </a:r>
            <a:r>
              <a:rPr lang="ru-RU" sz="1600" dirty="0" smtClean="0"/>
              <a:t>следует, соответственно, </a:t>
            </a:r>
            <a:r>
              <a:rPr lang="ru-RU" sz="1600" dirty="0" smtClean="0">
                <a:solidFill>
                  <a:srgbClr val="00FF00"/>
                </a:solidFill>
              </a:rPr>
              <a:t>истинность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/>
              <a:t>или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ложность </a:t>
            </a:r>
            <a:r>
              <a:rPr lang="ru-RU" sz="1600" dirty="0" smtClean="0">
                <a:solidFill>
                  <a:srgbClr val="FF9966"/>
                </a:solidFill>
              </a:rPr>
              <a:t>следствия</a:t>
            </a:r>
            <a:r>
              <a:rPr lang="ru-RU" sz="1600" dirty="0" smtClean="0"/>
              <a:t>;</a:t>
            </a:r>
            <a:r>
              <a:rPr lang="ru-RU" sz="1600" dirty="0" smtClean="0">
                <a:solidFill>
                  <a:srgbClr val="FF9966"/>
                </a:solidFill>
              </a:rPr>
              <a:t> </a:t>
            </a:r>
            <a:r>
              <a:rPr lang="ru-RU" sz="1600" dirty="0" smtClean="0"/>
              <a:t>равным образом из </a:t>
            </a:r>
            <a:r>
              <a:rPr lang="ru-RU" sz="1600" dirty="0" smtClean="0">
                <a:solidFill>
                  <a:srgbClr val="00FF00"/>
                </a:solidFill>
              </a:rPr>
              <a:t>истинности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/>
              <a:t>или </a:t>
            </a:r>
            <a:r>
              <a:rPr lang="ru-RU" sz="1600" dirty="0" smtClean="0">
                <a:solidFill>
                  <a:srgbClr val="FF66FF"/>
                </a:solidFill>
              </a:rPr>
              <a:t>ложности</a:t>
            </a:r>
            <a:r>
              <a:rPr lang="ru-RU" sz="1600" dirty="0" smtClean="0">
                <a:solidFill>
                  <a:srgbClr val="FF9966"/>
                </a:solidFill>
              </a:rPr>
              <a:t> следствия</a:t>
            </a:r>
            <a:r>
              <a:rPr lang="ru-RU" sz="1600" dirty="0" smtClean="0"/>
              <a:t> следует, соответственно, </a:t>
            </a:r>
            <a:r>
              <a:rPr lang="ru-RU" sz="1600" dirty="0" smtClean="0">
                <a:solidFill>
                  <a:srgbClr val="00FF00"/>
                </a:solidFill>
              </a:rPr>
              <a:t>истинность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/>
              <a:t>или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ложность </a:t>
            </a:r>
            <a:r>
              <a:rPr lang="ru-RU" sz="1600" dirty="0" smtClean="0">
                <a:solidFill>
                  <a:srgbClr val="FF9966"/>
                </a:solidFill>
              </a:rPr>
              <a:t>основания</a:t>
            </a:r>
            <a:r>
              <a:rPr lang="ru-RU" sz="1600" dirty="0" smtClean="0"/>
              <a:t>.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6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Rectangle 5"/>
          <p:cNvSpPr>
            <a:spLocks noChangeArrowheads="1"/>
          </p:cNvSpPr>
          <p:nvPr/>
        </p:nvSpPr>
        <p:spPr bwMode="auto">
          <a:xfrm>
            <a:off x="6876000" y="5292000"/>
            <a:ext cx="504000" cy="288000"/>
          </a:xfrm>
          <a:prstGeom prst="rect">
            <a:avLst/>
          </a:prstGeom>
          <a:solidFill>
            <a:schemeClr val="accent1"/>
          </a:solidFill>
          <a:ln w="9525" cmpd="dbl">
            <a:solidFill>
              <a:schemeClr val="tx1"/>
            </a:solidFill>
            <a:miter lim="800000"/>
            <a:headEnd/>
            <a:tailEnd/>
          </a:ln>
        </p:spPr>
        <p:txBody>
          <a:bodyPr wrap="none" lIns="90000" tIns="36000" bIns="54000" anchor="ctr" anchorCtr="1"/>
          <a:lstStyle/>
          <a:p>
            <a:pPr algn="ctr"/>
            <a:r>
              <a:rPr lang="ru-RU" sz="1400" b="1" baseline="0" dirty="0" smtClean="0">
                <a:solidFill>
                  <a:srgbClr val="0000FF"/>
                </a:solidFill>
              </a:rPr>
              <a:t> есть</a:t>
            </a:r>
            <a:endParaRPr lang="en-GB" b="1" baseline="0" dirty="0">
              <a:solidFill>
                <a:srgbClr val="0000FF"/>
              </a:solidFill>
            </a:endParaRPr>
          </a:p>
        </p:txBody>
      </p:sp>
      <p:sp>
        <p:nvSpPr>
          <p:cNvPr id="30" name="Rectangle 5"/>
          <p:cNvSpPr>
            <a:spLocks noChangeArrowheads="1"/>
          </p:cNvSpPr>
          <p:nvPr/>
        </p:nvSpPr>
        <p:spPr bwMode="auto">
          <a:xfrm>
            <a:off x="5796000" y="4608000"/>
            <a:ext cx="504000" cy="288000"/>
          </a:xfrm>
          <a:prstGeom prst="rect">
            <a:avLst/>
          </a:prstGeom>
          <a:solidFill>
            <a:schemeClr val="accent1"/>
          </a:solidFill>
          <a:ln w="9525" cmpd="dbl">
            <a:solidFill>
              <a:schemeClr val="tx1"/>
            </a:solidFill>
            <a:miter lim="800000"/>
            <a:headEnd/>
            <a:tailEnd/>
          </a:ln>
        </p:spPr>
        <p:txBody>
          <a:bodyPr wrap="none" lIns="90000" tIns="36000" bIns="54000" anchor="ctr" anchorCtr="1"/>
          <a:lstStyle/>
          <a:p>
            <a:pPr algn="ctr"/>
            <a:r>
              <a:rPr lang="ru-RU" sz="1400" b="1" baseline="0" dirty="0" smtClean="0">
                <a:solidFill>
                  <a:srgbClr val="0000FF"/>
                </a:solidFill>
              </a:rPr>
              <a:t>есть</a:t>
            </a:r>
            <a:endParaRPr lang="en-GB" b="1" baseline="0" dirty="0">
              <a:solidFill>
                <a:srgbClr val="0000FF"/>
              </a:solidFill>
            </a:endParaRPr>
          </a:p>
        </p:txBody>
      </p:sp>
      <p:sp>
        <p:nvSpPr>
          <p:cNvPr id="23" name="Rectangle 5"/>
          <p:cNvSpPr>
            <a:spLocks noChangeArrowheads="1"/>
          </p:cNvSpPr>
          <p:nvPr/>
        </p:nvSpPr>
        <p:spPr bwMode="auto">
          <a:xfrm>
            <a:off x="2880000" y="5292000"/>
            <a:ext cx="504000" cy="288000"/>
          </a:xfrm>
          <a:prstGeom prst="rect">
            <a:avLst/>
          </a:prstGeom>
          <a:solidFill>
            <a:schemeClr val="accent1"/>
          </a:solidFill>
          <a:ln w="9525" cmpd="dbl">
            <a:solidFill>
              <a:schemeClr val="tx1"/>
            </a:solidFill>
            <a:miter lim="800000"/>
            <a:headEnd/>
            <a:tailEnd/>
          </a:ln>
        </p:spPr>
        <p:txBody>
          <a:bodyPr wrap="none" lIns="90000" tIns="36000" bIns="54000" anchor="ctr" anchorCtr="1"/>
          <a:lstStyle/>
          <a:p>
            <a:pPr algn="ctr"/>
            <a:r>
              <a:rPr lang="ru-RU" sz="1400" b="1" baseline="0" dirty="0" smtClean="0">
                <a:solidFill>
                  <a:srgbClr val="0000FF"/>
                </a:solidFill>
              </a:rPr>
              <a:t> есть</a:t>
            </a:r>
            <a:endParaRPr lang="en-GB" b="1" baseline="0" dirty="0">
              <a:solidFill>
                <a:srgbClr val="0000FF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/>
        </p:nvSpPr>
        <p:spPr bwMode="auto">
          <a:xfrm>
            <a:off x="1296000" y="4608000"/>
            <a:ext cx="504000" cy="288000"/>
          </a:xfrm>
          <a:prstGeom prst="rect">
            <a:avLst/>
          </a:prstGeom>
          <a:solidFill>
            <a:schemeClr val="accent1"/>
          </a:solidFill>
          <a:ln w="9525" cmpd="dbl">
            <a:solidFill>
              <a:schemeClr val="tx1"/>
            </a:solidFill>
            <a:miter lim="800000"/>
            <a:headEnd/>
            <a:tailEnd/>
          </a:ln>
        </p:spPr>
        <p:txBody>
          <a:bodyPr wrap="none" lIns="90000" tIns="36000" bIns="54000" anchor="ctr" anchorCtr="1"/>
          <a:lstStyle/>
          <a:p>
            <a:pPr algn="ctr"/>
            <a:r>
              <a:rPr lang="ru-RU" sz="1400" b="1" baseline="0" dirty="0" smtClean="0">
                <a:solidFill>
                  <a:srgbClr val="0000FF"/>
                </a:solidFill>
              </a:rPr>
              <a:t> есть</a:t>
            </a:r>
            <a:endParaRPr lang="en-GB" b="1" baseline="0" dirty="0">
              <a:solidFill>
                <a:srgbClr val="0000FF"/>
              </a:solidFill>
            </a:endParaRPr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96838" y="274638"/>
            <a:ext cx="8950325" cy="1143000"/>
          </a:xfrm>
          <a:prstGeom prst="rect">
            <a:avLst/>
          </a:prstGeom>
        </p:spPr>
        <p:txBody>
          <a:bodyPr anchor="ctr" anchorCtr="1"/>
          <a:lstStyle/>
          <a:p>
            <a:pPr algn="ctr">
              <a:defRPr/>
            </a:pPr>
            <a:r>
              <a:rPr lang="ru-RU" sz="3200" dirty="0">
                <a:solidFill>
                  <a:schemeClr val="accent3"/>
                </a:solidFill>
              </a:rPr>
              <a:t>Классификация суждений по отношению</a:t>
            </a:r>
            <a:br>
              <a:rPr lang="ru-RU" sz="3200" dirty="0">
                <a:solidFill>
                  <a:schemeClr val="accent3"/>
                </a:solidFill>
              </a:rPr>
            </a:br>
            <a:r>
              <a:rPr lang="ru-RU" sz="2800" dirty="0">
                <a:solidFill>
                  <a:schemeClr val="accent3"/>
                </a:solidFill>
              </a:rPr>
              <a:t>Разделительные суждения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20" name="Text Box 5"/>
          <p:cNvSpPr txBox="1">
            <a:spLocks noChangeArrowheads="1"/>
          </p:cNvSpPr>
          <p:nvPr/>
        </p:nvSpPr>
        <p:spPr bwMode="auto">
          <a:xfrm>
            <a:off x="288000" y="1511300"/>
            <a:ext cx="4140000" cy="2808288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>
              <a:lnSpc>
                <a:spcPct val="95000"/>
              </a:lnSpc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Строго разделительное </a:t>
            </a:r>
            <a:br>
              <a:rPr lang="ru-RU" dirty="0" smtClean="0">
                <a:solidFill>
                  <a:srgbClr val="FFFF00"/>
                </a:solidFill>
                <a:cs typeface="Arial" charset="0"/>
              </a:rPr>
            </a:br>
            <a:r>
              <a:rPr lang="ru-RU" dirty="0" smtClean="0">
                <a:solidFill>
                  <a:srgbClr val="FFFF00"/>
                </a:solidFill>
                <a:cs typeface="Arial" charset="0"/>
              </a:rPr>
              <a:t>суждение </a:t>
            </a:r>
            <a:r>
              <a:rPr lang="ru-RU" dirty="0" smtClean="0"/>
              <a:t>– </a:t>
            </a:r>
            <a:r>
              <a:rPr lang="ru-RU" dirty="0"/>
              <a:t/>
            </a:r>
            <a:br>
              <a:rPr lang="ru-RU" dirty="0"/>
            </a:br>
            <a:r>
              <a:rPr lang="ru-RU" sz="1600" dirty="0" smtClean="0"/>
              <a:t>суждение</a:t>
            </a:r>
            <a:r>
              <a:rPr lang="ru-RU" sz="1600" dirty="0"/>
              <a:t>, утверждающее, что </a:t>
            </a:r>
            <a:br>
              <a:rPr lang="ru-RU" sz="1600" dirty="0"/>
            </a:br>
            <a:r>
              <a:rPr lang="en-US" sz="1600" dirty="0" smtClean="0"/>
              <a:t>1</a:t>
            </a:r>
            <a:r>
              <a:rPr lang="en-US" sz="1600" dirty="0"/>
              <a:t>) </a:t>
            </a:r>
            <a:r>
              <a:rPr lang="ru-RU" sz="1600" dirty="0"/>
              <a:t>данному предмету присущ </a:t>
            </a:r>
            <a:br>
              <a:rPr lang="ru-RU" sz="1600" dirty="0"/>
            </a:br>
            <a:r>
              <a:rPr lang="ru-RU" sz="1600" dirty="0"/>
              <a:t>(или не присущ) </a:t>
            </a:r>
            <a:r>
              <a:rPr lang="ru-RU" sz="1600" dirty="0">
                <a:solidFill>
                  <a:srgbClr val="00FF00"/>
                </a:solidFill>
              </a:rPr>
              <a:t>только один </a:t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из признаков</a:t>
            </a:r>
            <a:r>
              <a:rPr lang="ru-RU" sz="1600" dirty="0"/>
              <a:t>, перечисленных </a:t>
            </a:r>
            <a:br>
              <a:rPr lang="ru-RU" sz="1600" dirty="0"/>
            </a:br>
            <a:r>
              <a:rPr lang="ru-RU" sz="1600" dirty="0"/>
              <a:t>в предикате суждения</a:t>
            </a:r>
            <a:r>
              <a:rPr lang="ru-RU" sz="1600" dirty="0" smtClean="0"/>
              <a:t>;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 smtClean="0"/>
              <a:t>или что 2</a:t>
            </a:r>
            <a:r>
              <a:rPr lang="ru-RU" sz="1600" dirty="0"/>
              <a:t>) данный признак присущ (или </a:t>
            </a:r>
            <a:r>
              <a:rPr lang="ru-RU" sz="1600" dirty="0" smtClean="0"/>
              <a:t>не </a:t>
            </a:r>
            <a:r>
              <a:rPr lang="ru-RU" sz="1600" dirty="0"/>
              <a:t>присущ) </a:t>
            </a:r>
            <a:r>
              <a:rPr lang="ru-RU" sz="1600" dirty="0">
                <a:solidFill>
                  <a:srgbClr val="00FF00"/>
                </a:solidFill>
              </a:rPr>
              <a:t>только одному </a:t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из предметов</a:t>
            </a:r>
            <a:r>
              <a:rPr lang="ru-RU" sz="1600" dirty="0"/>
              <a:t>, перечисленных </a:t>
            </a:r>
            <a:br>
              <a:rPr lang="ru-RU" sz="1600" dirty="0"/>
            </a:br>
            <a:r>
              <a:rPr lang="ru-RU" sz="1600" dirty="0"/>
              <a:t>в субъекте суждения.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24" name="Text Box 5"/>
          <p:cNvSpPr txBox="1">
            <a:spLocks noChangeArrowheads="1"/>
          </p:cNvSpPr>
          <p:nvPr/>
        </p:nvSpPr>
        <p:spPr bwMode="auto">
          <a:xfrm>
            <a:off x="4716463" y="1511300"/>
            <a:ext cx="4140000" cy="2808288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5000"/>
              </a:lnSpc>
            </a:pPr>
            <a:r>
              <a:rPr lang="ru-RU" dirty="0">
                <a:solidFill>
                  <a:srgbClr val="FFFF00"/>
                </a:solidFill>
              </a:rPr>
              <a:t>Соединительно-р</a:t>
            </a:r>
            <a:r>
              <a:rPr lang="ru-RU" dirty="0">
                <a:solidFill>
                  <a:srgbClr val="FFFF00"/>
                </a:solidFill>
                <a:cs typeface="Arial" charset="0"/>
              </a:rPr>
              <a:t>азделительное </a:t>
            </a:r>
            <a:br>
              <a:rPr lang="ru-RU" dirty="0">
                <a:solidFill>
                  <a:srgbClr val="FFFF00"/>
                </a:solidFill>
                <a:cs typeface="Arial" charset="0"/>
              </a:rPr>
            </a:br>
            <a:r>
              <a:rPr lang="ru-RU" dirty="0">
                <a:solidFill>
                  <a:srgbClr val="FFFF00"/>
                </a:solidFill>
                <a:cs typeface="Arial" charset="0"/>
              </a:rPr>
              <a:t>суждение </a:t>
            </a:r>
            <a:r>
              <a:rPr lang="ru-RU" dirty="0"/>
              <a:t>–</a:t>
            </a:r>
            <a:r>
              <a:rPr lang="ru-RU" dirty="0">
                <a:solidFill>
                  <a:srgbClr val="FFFF00"/>
                </a:solidFill>
              </a:rPr>
              <a:t> </a:t>
            </a:r>
            <a:br>
              <a:rPr lang="ru-RU" dirty="0">
                <a:solidFill>
                  <a:srgbClr val="FFFF00"/>
                </a:solidFill>
              </a:rPr>
            </a:br>
            <a:r>
              <a:rPr lang="ru-RU" sz="1600" dirty="0" smtClean="0"/>
              <a:t>суждение</a:t>
            </a:r>
            <a:r>
              <a:rPr lang="ru-RU" sz="1600" dirty="0"/>
              <a:t>, утверждающее, что </a:t>
            </a:r>
            <a:br>
              <a:rPr lang="ru-RU" sz="1600" dirty="0"/>
            </a:br>
            <a:r>
              <a:rPr lang="en-US" sz="1600" dirty="0"/>
              <a:t>1) </a:t>
            </a:r>
            <a:r>
              <a:rPr lang="ru-RU" sz="1600" dirty="0"/>
              <a:t>данному предмету присущ/и </a:t>
            </a:r>
            <a:br>
              <a:rPr lang="ru-RU" sz="1600" dirty="0"/>
            </a:br>
            <a:r>
              <a:rPr lang="ru-RU" sz="1600" dirty="0"/>
              <a:t>(или не присущ/и) </a:t>
            </a:r>
            <a:r>
              <a:rPr lang="ru-RU" sz="1600" dirty="0" smtClean="0">
                <a:solidFill>
                  <a:srgbClr val="00FF00"/>
                </a:solidFill>
              </a:rPr>
              <a:t>какой-то/какие-то </a:t>
            </a:r>
            <a:r>
              <a:rPr lang="ru-RU" sz="1600" dirty="0">
                <a:solidFill>
                  <a:srgbClr val="00FF00"/>
                </a:solidFill>
              </a:rPr>
              <a:t/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из признаков</a:t>
            </a:r>
            <a:r>
              <a:rPr lang="ru-RU" sz="1600" dirty="0"/>
              <a:t>, перечисленных </a:t>
            </a:r>
            <a:br>
              <a:rPr lang="ru-RU" sz="1600" dirty="0"/>
            </a:br>
            <a:r>
              <a:rPr lang="ru-RU" sz="1600" dirty="0"/>
              <a:t>в предикате суждения</a:t>
            </a:r>
            <a:r>
              <a:rPr lang="ru-RU" sz="1600" dirty="0" smtClean="0"/>
              <a:t>;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 smtClean="0"/>
              <a:t>или что 2</a:t>
            </a:r>
            <a:r>
              <a:rPr lang="ru-RU" sz="1600" dirty="0"/>
              <a:t>) данный признак присущ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(</a:t>
            </a:r>
            <a:r>
              <a:rPr lang="ru-RU" sz="1600" dirty="0"/>
              <a:t>или </a:t>
            </a:r>
            <a:r>
              <a:rPr lang="ru-RU" sz="1600" dirty="0" smtClean="0"/>
              <a:t>не </a:t>
            </a:r>
            <a:r>
              <a:rPr lang="ru-RU" sz="1600" dirty="0"/>
              <a:t>присущ) </a:t>
            </a:r>
            <a:r>
              <a:rPr lang="ru-RU" sz="1600" dirty="0" smtClean="0">
                <a:solidFill>
                  <a:srgbClr val="00FF00"/>
                </a:solidFill>
              </a:rPr>
              <a:t>какому-то/каким-то </a:t>
            </a:r>
            <a:r>
              <a:rPr lang="ru-RU" sz="1600" dirty="0">
                <a:solidFill>
                  <a:srgbClr val="00FF00"/>
                </a:solidFill>
              </a:rPr>
              <a:t/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из предметов</a:t>
            </a:r>
            <a:r>
              <a:rPr lang="ru-RU" sz="1600" dirty="0"/>
              <a:t>,</a:t>
            </a:r>
            <a:r>
              <a:rPr lang="ru-RU" sz="1600" dirty="0">
                <a:solidFill>
                  <a:srgbClr val="00FF00"/>
                </a:solidFill>
              </a:rPr>
              <a:t> </a:t>
            </a:r>
            <a:r>
              <a:rPr lang="ru-RU" sz="1600" dirty="0"/>
              <a:t>перечисленных </a:t>
            </a:r>
            <a:br>
              <a:rPr lang="ru-RU" sz="1600" dirty="0"/>
            </a:br>
            <a:r>
              <a:rPr lang="ru-RU" sz="1600" dirty="0"/>
              <a:t>в субъекте суждения.</a:t>
            </a:r>
          </a:p>
        </p:txBody>
      </p:sp>
      <p:sp>
        <p:nvSpPr>
          <p:cNvPr id="25" name="TextBox 24"/>
          <p:cNvSpPr txBox="1">
            <a:spLocks noChangeArrowheads="1"/>
          </p:cNvSpPr>
          <p:nvPr/>
        </p:nvSpPr>
        <p:spPr bwMode="auto">
          <a:xfrm>
            <a:off x="107950" y="5724000"/>
            <a:ext cx="4392613" cy="1079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pPr algn="ctr">
              <a:lnSpc>
                <a:spcPct val="95000"/>
              </a:lnSpc>
            </a:pPr>
            <a:r>
              <a:rPr lang="ru-RU" sz="1600" dirty="0"/>
              <a:t>Признаки, перечисленные в </a:t>
            </a:r>
            <a:r>
              <a:rPr lang="ru-RU" sz="1600" dirty="0" smtClean="0"/>
              <a:t>предикате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(предметы, перечисленные в субъекте</a:t>
            </a:r>
            <a:r>
              <a:rPr lang="ru-RU" sz="1600" dirty="0" smtClean="0"/>
              <a:t>)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разделительного </a:t>
            </a:r>
            <a:r>
              <a:rPr lang="ru-RU" sz="1600" dirty="0" smtClean="0"/>
              <a:t>суждения, </a:t>
            </a:r>
            <a:r>
              <a:rPr lang="ru-RU" sz="1600" dirty="0" smtClean="0">
                <a:solidFill>
                  <a:srgbClr val="66FFFF"/>
                </a:solidFill>
              </a:rPr>
              <a:t>должны</a:t>
            </a:r>
            <a:r>
              <a:rPr lang="ru-RU" sz="1600" dirty="0" smtClean="0"/>
              <a:t>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 smtClean="0"/>
              <a:t>быть </a:t>
            </a:r>
            <a:r>
              <a:rPr lang="ru-RU" sz="1600" dirty="0" smtClean="0">
                <a:solidFill>
                  <a:srgbClr val="00FF00"/>
                </a:solidFill>
              </a:rPr>
              <a:t>несовместимыми понятиями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6" name="TextBox 25"/>
          <p:cNvSpPr txBox="1">
            <a:spLocks noChangeArrowheads="1"/>
          </p:cNvSpPr>
          <p:nvPr/>
        </p:nvSpPr>
        <p:spPr bwMode="auto">
          <a:xfrm>
            <a:off x="4500000" y="5724000"/>
            <a:ext cx="4608000" cy="1079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pPr algn="ctr">
              <a:lnSpc>
                <a:spcPct val="95000"/>
              </a:lnSpc>
            </a:pPr>
            <a:r>
              <a:rPr lang="ru-RU" sz="1600" dirty="0"/>
              <a:t>Признаки, перечисленные в </a:t>
            </a:r>
            <a:r>
              <a:rPr lang="ru-RU" sz="1600" dirty="0" smtClean="0"/>
              <a:t>предикате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(предметы, перечисленные в </a:t>
            </a:r>
            <a:r>
              <a:rPr lang="ru-RU" sz="1600"/>
              <a:t>субъекте</a:t>
            </a:r>
            <a:r>
              <a:rPr lang="ru-RU" sz="1600" smtClean="0"/>
              <a:t>)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/>
              <a:t>соединительно-разделительного </a:t>
            </a:r>
            <a:r>
              <a:rPr lang="ru-RU" sz="1600" smtClean="0"/>
              <a:t>суждения,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>
                <a:solidFill>
                  <a:srgbClr val="66FFFF"/>
                </a:solidFill>
              </a:rPr>
              <a:t>могут</a:t>
            </a:r>
            <a:r>
              <a:rPr lang="ru-RU" sz="1600" dirty="0"/>
              <a:t> быть </a:t>
            </a:r>
            <a:r>
              <a:rPr lang="ru-RU" sz="1600" dirty="0">
                <a:solidFill>
                  <a:srgbClr val="00FF00"/>
                </a:solidFill>
              </a:rPr>
              <a:t>совместимыми понятиями</a:t>
            </a:r>
            <a:r>
              <a:rPr lang="ru-RU" sz="1600" dirty="0"/>
              <a:t>.</a:t>
            </a:r>
          </a:p>
        </p:txBody>
      </p:sp>
      <p:sp>
        <p:nvSpPr>
          <p:cNvPr id="10" name="Oval 6"/>
          <p:cNvSpPr>
            <a:spLocks noChangeAspect="1" noChangeArrowheads="1"/>
          </p:cNvSpPr>
          <p:nvPr/>
        </p:nvSpPr>
        <p:spPr bwMode="auto">
          <a:xfrm>
            <a:off x="756000" y="4464000"/>
            <a:ext cx="576000" cy="576000"/>
          </a:xfrm>
          <a:prstGeom prst="ellipse">
            <a:avLst/>
          </a:prstGeom>
          <a:solidFill>
            <a:srgbClr val="CCFF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000" b="1" dirty="0">
                <a:solidFill>
                  <a:srgbClr val="0000FF"/>
                </a:solidFill>
              </a:rPr>
              <a:t>S</a:t>
            </a:r>
            <a:endParaRPr lang="ru-RU" sz="2400" b="1" dirty="0">
              <a:solidFill>
                <a:srgbClr val="0000FF"/>
              </a:solidFill>
            </a:endParaRPr>
          </a:p>
        </p:txBody>
      </p:sp>
      <p:sp>
        <p:nvSpPr>
          <p:cNvPr id="12" name="AutoShape 16"/>
          <p:cNvSpPr>
            <a:spLocks noChangeArrowheads="1"/>
          </p:cNvSpPr>
          <p:nvPr/>
        </p:nvSpPr>
        <p:spPr bwMode="auto">
          <a:xfrm>
            <a:off x="1800000" y="4608000"/>
            <a:ext cx="504000" cy="288000"/>
          </a:xfrm>
          <a:prstGeom prst="flowChartAlternateProcess">
            <a:avLst/>
          </a:prstGeom>
          <a:solidFill>
            <a:srgbClr val="99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9000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dirty="0" smtClean="0">
                <a:solidFill>
                  <a:srgbClr val="0000FF"/>
                </a:solidFill>
              </a:rPr>
              <a:t>либо</a:t>
            </a:r>
            <a:endParaRPr lang="ru-RU" sz="1600" b="1" dirty="0"/>
          </a:p>
        </p:txBody>
      </p:sp>
      <p:sp>
        <p:nvSpPr>
          <p:cNvPr id="13" name="Oval 6"/>
          <p:cNvSpPr>
            <a:spLocks noChangeAspect="1" noChangeArrowheads="1"/>
          </p:cNvSpPr>
          <p:nvPr/>
        </p:nvSpPr>
        <p:spPr bwMode="auto">
          <a:xfrm>
            <a:off x="2304000" y="4464000"/>
            <a:ext cx="576000" cy="576001"/>
          </a:xfrm>
          <a:prstGeom prst="ellipse">
            <a:avLst/>
          </a:prstGeom>
          <a:solidFill>
            <a:srgbClr val="66FF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P</a:t>
            </a:r>
            <a:endParaRPr lang="en-GB" sz="2800" b="1" baseline="0" dirty="0">
              <a:solidFill>
                <a:srgbClr val="0000FF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/>
        </p:nvSpPr>
        <p:spPr bwMode="auto">
          <a:xfrm>
            <a:off x="2880000" y="4608000"/>
            <a:ext cx="504000" cy="288000"/>
          </a:xfrm>
          <a:prstGeom prst="roundRect">
            <a:avLst/>
          </a:prstGeom>
          <a:solidFill>
            <a:srgbClr val="99FFCC"/>
          </a:solidFill>
          <a:ln w="9525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bIns="0" anchor="ctr" anchorCtr="1"/>
          <a:lstStyle/>
          <a:p>
            <a:pPr algn="ctr"/>
            <a:r>
              <a:rPr lang="ru-RU" sz="1400" b="1" baseline="0" dirty="0" smtClean="0">
                <a:solidFill>
                  <a:srgbClr val="0000FF"/>
                </a:solidFill>
              </a:rPr>
              <a:t>либо</a:t>
            </a:r>
            <a:endParaRPr lang="en-GB" b="1" baseline="0" dirty="0">
              <a:solidFill>
                <a:srgbClr val="0000FF"/>
              </a:solidFill>
            </a:endParaRPr>
          </a:p>
        </p:txBody>
      </p:sp>
      <p:sp>
        <p:nvSpPr>
          <p:cNvPr id="15" name="Oval 6"/>
          <p:cNvSpPr>
            <a:spLocks noChangeAspect="1" noChangeArrowheads="1"/>
          </p:cNvSpPr>
          <p:nvPr/>
        </p:nvSpPr>
        <p:spPr bwMode="auto">
          <a:xfrm>
            <a:off x="3384000" y="4464000"/>
            <a:ext cx="576000" cy="576001"/>
          </a:xfrm>
          <a:prstGeom prst="ellipse">
            <a:avLst/>
          </a:prstGeom>
          <a:solidFill>
            <a:srgbClr val="FFCC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Q</a:t>
            </a:r>
            <a:endParaRPr lang="en-GB" sz="2800" b="1" baseline="0" dirty="0">
              <a:solidFill>
                <a:srgbClr val="0000FF"/>
              </a:solidFill>
            </a:endParaRPr>
          </a:p>
        </p:txBody>
      </p:sp>
      <p:sp>
        <p:nvSpPr>
          <p:cNvPr id="18" name="AutoShape 16"/>
          <p:cNvSpPr>
            <a:spLocks noChangeArrowheads="1"/>
          </p:cNvSpPr>
          <p:nvPr/>
        </p:nvSpPr>
        <p:spPr bwMode="auto">
          <a:xfrm>
            <a:off x="756000" y="5292000"/>
            <a:ext cx="504000" cy="288000"/>
          </a:xfrm>
          <a:prstGeom prst="flowChartAlternateProcess">
            <a:avLst/>
          </a:prstGeom>
          <a:solidFill>
            <a:srgbClr val="99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9000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dirty="0" smtClean="0">
                <a:solidFill>
                  <a:srgbClr val="0000FF"/>
                </a:solidFill>
              </a:rPr>
              <a:t>Либо</a:t>
            </a:r>
            <a:endParaRPr lang="ru-RU" sz="1600" b="1" dirty="0"/>
          </a:p>
        </p:txBody>
      </p:sp>
      <p:sp>
        <p:nvSpPr>
          <p:cNvPr id="19" name="Oval 6"/>
          <p:cNvSpPr>
            <a:spLocks noChangeAspect="1" noChangeArrowheads="1"/>
          </p:cNvSpPr>
          <p:nvPr/>
        </p:nvSpPr>
        <p:spPr bwMode="auto">
          <a:xfrm>
            <a:off x="1260000" y="5148000"/>
            <a:ext cx="576000" cy="576000"/>
          </a:xfrm>
          <a:prstGeom prst="ellipse">
            <a:avLst/>
          </a:prstGeom>
          <a:solidFill>
            <a:srgbClr val="CCFF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000" b="1" dirty="0">
                <a:solidFill>
                  <a:srgbClr val="0000FF"/>
                </a:solidFill>
              </a:rPr>
              <a:t>S</a:t>
            </a:r>
            <a:endParaRPr lang="ru-RU" sz="2400" b="1" dirty="0">
              <a:solidFill>
                <a:srgbClr val="0000FF"/>
              </a:solidFill>
            </a:endParaRPr>
          </a:p>
        </p:txBody>
      </p:sp>
      <p:sp>
        <p:nvSpPr>
          <p:cNvPr id="21" name="AutoShape 16"/>
          <p:cNvSpPr>
            <a:spLocks noChangeArrowheads="1"/>
          </p:cNvSpPr>
          <p:nvPr/>
        </p:nvSpPr>
        <p:spPr bwMode="auto">
          <a:xfrm>
            <a:off x="1836000" y="5292000"/>
            <a:ext cx="504000" cy="288000"/>
          </a:xfrm>
          <a:prstGeom prst="flowChartAlternateProcess">
            <a:avLst/>
          </a:prstGeom>
          <a:solidFill>
            <a:srgbClr val="99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9000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dirty="0" smtClean="0">
                <a:solidFill>
                  <a:srgbClr val="0000FF"/>
                </a:solidFill>
              </a:rPr>
              <a:t>либо</a:t>
            </a:r>
            <a:endParaRPr lang="ru-RU" sz="1600" b="1" dirty="0"/>
          </a:p>
        </p:txBody>
      </p:sp>
      <p:sp>
        <p:nvSpPr>
          <p:cNvPr id="22" name="Oval 6"/>
          <p:cNvSpPr>
            <a:spLocks noChangeAspect="1" noChangeArrowheads="1"/>
          </p:cNvSpPr>
          <p:nvPr/>
        </p:nvSpPr>
        <p:spPr bwMode="auto">
          <a:xfrm>
            <a:off x="2340000" y="5148000"/>
            <a:ext cx="576000" cy="576001"/>
          </a:xfrm>
          <a:prstGeom prst="ellipse">
            <a:avLst/>
          </a:prstGeom>
          <a:solidFill>
            <a:srgbClr val="FFCC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000" dirty="0" smtClean="0">
                <a:solidFill>
                  <a:srgbClr val="0000FF"/>
                </a:solidFill>
              </a:rPr>
              <a:t>T</a:t>
            </a:r>
            <a:endParaRPr lang="en-GB" sz="2800" b="1" baseline="0" dirty="0">
              <a:solidFill>
                <a:srgbClr val="0000FF"/>
              </a:solidFill>
            </a:endParaRPr>
          </a:p>
        </p:txBody>
      </p:sp>
      <p:sp>
        <p:nvSpPr>
          <p:cNvPr id="28" name="Oval 6"/>
          <p:cNvSpPr>
            <a:spLocks noChangeAspect="1" noChangeArrowheads="1"/>
          </p:cNvSpPr>
          <p:nvPr/>
        </p:nvSpPr>
        <p:spPr bwMode="auto">
          <a:xfrm>
            <a:off x="3384000" y="5148000"/>
            <a:ext cx="576000" cy="576001"/>
          </a:xfrm>
          <a:prstGeom prst="ellipse">
            <a:avLst/>
          </a:prstGeom>
          <a:solidFill>
            <a:srgbClr val="66FF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P</a:t>
            </a:r>
            <a:endParaRPr lang="en-GB" sz="2800" b="1" baseline="0" dirty="0">
              <a:solidFill>
                <a:srgbClr val="0000FF"/>
              </a:solidFill>
            </a:endParaRPr>
          </a:p>
        </p:txBody>
      </p:sp>
      <p:sp>
        <p:nvSpPr>
          <p:cNvPr id="29" name="Oval 6"/>
          <p:cNvSpPr>
            <a:spLocks noChangeAspect="1" noChangeArrowheads="1"/>
          </p:cNvSpPr>
          <p:nvPr/>
        </p:nvSpPr>
        <p:spPr bwMode="auto">
          <a:xfrm>
            <a:off x="5256000" y="4464000"/>
            <a:ext cx="576000" cy="576000"/>
          </a:xfrm>
          <a:prstGeom prst="ellipse">
            <a:avLst/>
          </a:prstGeom>
          <a:solidFill>
            <a:srgbClr val="CCFF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000" b="1" dirty="0">
                <a:solidFill>
                  <a:srgbClr val="0000FF"/>
                </a:solidFill>
              </a:rPr>
              <a:t>S</a:t>
            </a:r>
            <a:endParaRPr lang="ru-RU" sz="2400" b="1" dirty="0">
              <a:solidFill>
                <a:srgbClr val="0000FF"/>
              </a:solidFill>
            </a:endParaRPr>
          </a:p>
        </p:txBody>
      </p:sp>
      <p:sp>
        <p:nvSpPr>
          <p:cNvPr id="31" name="Oval 6"/>
          <p:cNvSpPr>
            <a:spLocks noChangeAspect="1" noChangeArrowheads="1"/>
          </p:cNvSpPr>
          <p:nvPr/>
        </p:nvSpPr>
        <p:spPr bwMode="auto">
          <a:xfrm>
            <a:off x="6300000" y="4464000"/>
            <a:ext cx="576000" cy="576001"/>
          </a:xfrm>
          <a:prstGeom prst="ellipse">
            <a:avLst/>
          </a:prstGeom>
          <a:solidFill>
            <a:srgbClr val="66FF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P</a:t>
            </a:r>
            <a:endParaRPr lang="en-GB" sz="2800" b="1" baseline="0" dirty="0">
              <a:solidFill>
                <a:srgbClr val="0000FF"/>
              </a:solidFill>
            </a:endParaRPr>
          </a:p>
        </p:txBody>
      </p:sp>
      <p:sp>
        <p:nvSpPr>
          <p:cNvPr id="32" name="Rectangle 5"/>
          <p:cNvSpPr>
            <a:spLocks noChangeArrowheads="1"/>
          </p:cNvSpPr>
          <p:nvPr/>
        </p:nvSpPr>
        <p:spPr bwMode="auto">
          <a:xfrm>
            <a:off x="6876000" y="4608000"/>
            <a:ext cx="504000" cy="288000"/>
          </a:xfrm>
          <a:prstGeom prst="roundRect">
            <a:avLst/>
          </a:prstGeom>
          <a:solidFill>
            <a:srgbClr val="99FFCC"/>
          </a:solidFill>
          <a:ln w="9525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bIns="0" anchor="ctr" anchorCtr="1"/>
          <a:lstStyle/>
          <a:p>
            <a:pPr algn="ctr"/>
            <a:r>
              <a:rPr lang="ru-RU" sz="1400" dirty="0" smtClean="0">
                <a:solidFill>
                  <a:srgbClr val="0000FF"/>
                </a:solidFill>
              </a:rPr>
              <a:t>и</a:t>
            </a:r>
            <a:r>
              <a:rPr lang="ru-RU" sz="1400" b="1" baseline="0" dirty="0" smtClean="0">
                <a:solidFill>
                  <a:srgbClr val="0000FF"/>
                </a:solidFill>
              </a:rPr>
              <a:t>ли</a:t>
            </a:r>
            <a:endParaRPr lang="en-GB" b="1" baseline="0" dirty="0">
              <a:solidFill>
                <a:srgbClr val="0000FF"/>
              </a:solidFill>
            </a:endParaRPr>
          </a:p>
        </p:txBody>
      </p:sp>
      <p:sp>
        <p:nvSpPr>
          <p:cNvPr id="33" name="Oval 6"/>
          <p:cNvSpPr>
            <a:spLocks noChangeAspect="1" noChangeArrowheads="1"/>
          </p:cNvSpPr>
          <p:nvPr/>
        </p:nvSpPr>
        <p:spPr bwMode="auto">
          <a:xfrm>
            <a:off x="7380000" y="4464000"/>
            <a:ext cx="576000" cy="576001"/>
          </a:xfrm>
          <a:prstGeom prst="ellipse">
            <a:avLst/>
          </a:prstGeom>
          <a:solidFill>
            <a:srgbClr val="FFCC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Q</a:t>
            </a:r>
            <a:endParaRPr lang="en-GB" sz="2800" b="1" baseline="0" dirty="0">
              <a:solidFill>
                <a:srgbClr val="0000FF"/>
              </a:solidFill>
            </a:endParaRPr>
          </a:p>
        </p:txBody>
      </p:sp>
      <p:sp>
        <p:nvSpPr>
          <p:cNvPr id="34" name="Oval 6"/>
          <p:cNvSpPr>
            <a:spLocks noChangeAspect="1" noChangeArrowheads="1"/>
          </p:cNvSpPr>
          <p:nvPr/>
        </p:nvSpPr>
        <p:spPr bwMode="auto">
          <a:xfrm>
            <a:off x="5256000" y="5148000"/>
            <a:ext cx="576000" cy="576000"/>
          </a:xfrm>
          <a:prstGeom prst="ellipse">
            <a:avLst/>
          </a:prstGeom>
          <a:solidFill>
            <a:srgbClr val="CCFF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000" b="1" dirty="0">
                <a:solidFill>
                  <a:srgbClr val="0000FF"/>
                </a:solidFill>
              </a:rPr>
              <a:t>S</a:t>
            </a:r>
            <a:endParaRPr lang="ru-RU" sz="2400" b="1" dirty="0">
              <a:solidFill>
                <a:srgbClr val="0000FF"/>
              </a:solidFill>
            </a:endParaRPr>
          </a:p>
        </p:txBody>
      </p:sp>
      <p:sp>
        <p:nvSpPr>
          <p:cNvPr id="35" name="Rectangle 5"/>
          <p:cNvSpPr>
            <a:spLocks noChangeArrowheads="1"/>
          </p:cNvSpPr>
          <p:nvPr/>
        </p:nvSpPr>
        <p:spPr bwMode="auto">
          <a:xfrm>
            <a:off x="5832000" y="5292000"/>
            <a:ext cx="504000" cy="288000"/>
          </a:xfrm>
          <a:prstGeom prst="roundRect">
            <a:avLst/>
          </a:prstGeom>
          <a:solidFill>
            <a:srgbClr val="99FFCC"/>
          </a:solidFill>
          <a:ln w="9525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bIns="0" anchor="ctr" anchorCtr="1"/>
          <a:lstStyle/>
          <a:p>
            <a:pPr algn="ctr"/>
            <a:r>
              <a:rPr lang="ru-RU" sz="1400" dirty="0" smtClean="0">
                <a:solidFill>
                  <a:srgbClr val="0000FF"/>
                </a:solidFill>
              </a:rPr>
              <a:t>и</a:t>
            </a:r>
            <a:r>
              <a:rPr lang="ru-RU" sz="1400" b="1" baseline="0" dirty="0" smtClean="0">
                <a:solidFill>
                  <a:srgbClr val="0000FF"/>
                </a:solidFill>
              </a:rPr>
              <a:t>ли</a:t>
            </a:r>
            <a:endParaRPr lang="en-GB" b="1" baseline="0" dirty="0">
              <a:solidFill>
                <a:srgbClr val="0000FF"/>
              </a:solidFill>
            </a:endParaRPr>
          </a:p>
        </p:txBody>
      </p:sp>
      <p:sp>
        <p:nvSpPr>
          <p:cNvPr id="36" name="Oval 6"/>
          <p:cNvSpPr>
            <a:spLocks noChangeAspect="1" noChangeArrowheads="1"/>
          </p:cNvSpPr>
          <p:nvPr/>
        </p:nvSpPr>
        <p:spPr bwMode="auto">
          <a:xfrm>
            <a:off x="6336000" y="5148000"/>
            <a:ext cx="576000" cy="576001"/>
          </a:xfrm>
          <a:prstGeom prst="ellipse">
            <a:avLst/>
          </a:prstGeom>
          <a:solidFill>
            <a:srgbClr val="FFCC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000" dirty="0" smtClean="0">
                <a:solidFill>
                  <a:srgbClr val="0000FF"/>
                </a:solidFill>
              </a:rPr>
              <a:t>T</a:t>
            </a:r>
            <a:endParaRPr lang="en-GB" sz="2800" b="1" baseline="0" dirty="0">
              <a:solidFill>
                <a:srgbClr val="0000FF"/>
              </a:solidFill>
            </a:endParaRPr>
          </a:p>
        </p:txBody>
      </p:sp>
      <p:sp>
        <p:nvSpPr>
          <p:cNvPr id="38" name="Oval 6"/>
          <p:cNvSpPr>
            <a:spLocks noChangeAspect="1" noChangeArrowheads="1"/>
          </p:cNvSpPr>
          <p:nvPr/>
        </p:nvSpPr>
        <p:spPr bwMode="auto">
          <a:xfrm>
            <a:off x="7380000" y="5148000"/>
            <a:ext cx="576000" cy="576001"/>
          </a:xfrm>
          <a:prstGeom prst="ellipse">
            <a:avLst/>
          </a:prstGeom>
          <a:solidFill>
            <a:srgbClr val="66FF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000" b="1" baseline="0" dirty="0" smtClean="0">
                <a:solidFill>
                  <a:srgbClr val="0000FF"/>
                </a:solidFill>
              </a:rPr>
              <a:t>P</a:t>
            </a:r>
            <a:endParaRPr lang="en-GB" sz="2800" b="1" baseline="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000"/>
                            </p:stCondLst>
                            <p:childTnLst>
                              <p:par>
                                <p:cTn id="6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500"/>
                            </p:stCondLst>
                            <p:childTnLst>
                              <p:par>
                                <p:cTn id="10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2000"/>
                            </p:stCondLst>
                            <p:childTnLst>
                              <p:par>
                                <p:cTn id="10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00"/>
                            </p:stCondLst>
                            <p:childTnLst>
                              <p:par>
                                <p:cTn id="11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1500"/>
                            </p:stCondLst>
                            <p:childTnLst>
                              <p:par>
                                <p:cTn id="12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0" grpId="0" animBg="1"/>
      <p:bldP spid="23" grpId="0" animBg="1"/>
      <p:bldP spid="11" grpId="0" animBg="1"/>
      <p:bldP spid="20" grpId="0" animBg="1"/>
      <p:bldP spid="24" grpId="0" animBg="1"/>
      <p:bldP spid="25" grpId="0"/>
      <p:bldP spid="26" grpId="0"/>
      <p:bldP spid="10" grpId="0" animBg="1"/>
      <p:bldP spid="12" grpId="0" animBg="1"/>
      <p:bldP spid="13" grpId="0" animBg="1"/>
      <p:bldP spid="14" grpId="0" animBg="1"/>
      <p:bldP spid="15" grpId="0" animBg="1"/>
      <p:bldP spid="18" grpId="0" animBg="1"/>
      <p:bldP spid="19" grpId="0" animBg="1"/>
      <p:bldP spid="21" grpId="0" animBg="1"/>
      <p:bldP spid="22" grpId="0" animBg="1"/>
      <p:bldP spid="28" grpId="0" animBg="1"/>
      <p:bldP spid="29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8" grpId="0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80000" y="2340000"/>
            <a:ext cx="8784000" cy="1440000"/>
          </a:xfrm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Н. И. Бирюков, Д. С </a:t>
            </a:r>
            <a:r>
              <a:rPr lang="ru-RU" sz="2800" b="1" dirty="0" err="1" smtClean="0">
                <a:solidFill>
                  <a:schemeClr val="bg1"/>
                </a:solidFill>
              </a:rPr>
              <a:t>Горшенёв</a:t>
            </a:r>
            <a:r>
              <a:rPr lang="ru-RU" sz="2800" b="1" dirty="0" smtClean="0">
                <a:solidFill>
                  <a:schemeClr val="bg1"/>
                </a:solidFill>
              </a:rPr>
              <a:t>, О. М. Решетова</a:t>
            </a:r>
            <a:r>
              <a:rPr lang="ru-RU" sz="4000" b="1" dirty="0" smtClean="0">
                <a:solidFill>
                  <a:schemeClr val="bg1"/>
                </a:solidFill>
              </a:rPr>
              <a:t/>
            </a:r>
            <a:br>
              <a:rPr lang="ru-RU" sz="4000" b="1" dirty="0" smtClean="0">
                <a:solidFill>
                  <a:schemeClr val="bg1"/>
                </a:solidFill>
              </a:rPr>
            </a:br>
            <a:r>
              <a:rPr lang="ru-RU" sz="1200" b="1" dirty="0" smtClean="0">
                <a:solidFill>
                  <a:schemeClr val="bg1"/>
                </a:solidFill>
              </a:rPr>
              <a:t/>
            </a:r>
            <a:br>
              <a:rPr lang="ru-RU" sz="12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bg1"/>
                </a:solidFill>
              </a:rPr>
              <a:t>Основы формальной логики</a:t>
            </a:r>
            <a:endParaRPr lang="ru-RU" sz="3600" b="1" dirty="0" smtClean="0">
              <a:solidFill>
                <a:schemeClr val="bg1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0513" y="4320000"/>
            <a:ext cx="8561387" cy="2304000"/>
          </a:xfrm>
          <a:noFill/>
        </p:spPr>
        <p:txBody>
          <a:bodyPr/>
          <a:lstStyle/>
          <a:p>
            <a:pPr eaLnBrk="1" hangingPunct="1"/>
            <a:r>
              <a:rPr lang="ru-RU" sz="2400" b="1" dirty="0" smtClean="0">
                <a:solidFill>
                  <a:schemeClr val="bg1"/>
                </a:solidFill>
              </a:rPr>
              <a:t>Глава 4</a:t>
            </a:r>
            <a:br>
              <a:rPr lang="ru-RU" sz="24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/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accent3"/>
                </a:solidFill>
              </a:rPr>
              <a:t>Непосредственные </a:t>
            </a:r>
            <a:br>
              <a:rPr lang="ru-RU" sz="4000" b="1" dirty="0" smtClean="0">
                <a:solidFill>
                  <a:schemeClr val="accent3"/>
                </a:solidFill>
              </a:rPr>
            </a:br>
            <a:r>
              <a:rPr lang="ru-RU" sz="4000" b="1" dirty="0" smtClean="0">
                <a:solidFill>
                  <a:schemeClr val="accent3"/>
                </a:solidFill>
              </a:rPr>
              <a:t>умозаключения</a:t>
            </a:r>
            <a:endParaRPr lang="ru-RU" sz="4000" b="1" dirty="0" smtClean="0">
              <a:solidFill>
                <a:schemeClr val="bg1"/>
              </a:solidFill>
            </a:endParaRPr>
          </a:p>
        </p:txBody>
      </p:sp>
      <p:pic>
        <p:nvPicPr>
          <p:cNvPr id="7" name="Picture 3" descr="D:\Disk_N\NICK\POWERPOINT\=Archive\Безимени-3 копия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6000" y="540000"/>
            <a:ext cx="1295400" cy="847725"/>
          </a:xfrm>
          <a:prstGeom prst="rect">
            <a:avLst/>
          </a:prstGeom>
          <a:noFill/>
        </p:spPr>
      </p:pic>
      <p:pic>
        <p:nvPicPr>
          <p:cNvPr id="8" name="Picture 6" descr="chouet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7992000" y="576007"/>
            <a:ext cx="708660" cy="971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4"/>
          <p:cNvSpPr>
            <a:spLocks noChangeArrowheads="1"/>
          </p:cNvSpPr>
          <p:nvPr/>
        </p:nvSpPr>
        <p:spPr bwMode="auto">
          <a:xfrm>
            <a:off x="1443038" y="539750"/>
            <a:ext cx="6400800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lnSpc>
                <a:spcPct val="100000"/>
              </a:lnSpc>
            </a:pPr>
            <a:r>
              <a:rPr lang="ru-RU" sz="2000" b="1" dirty="0">
                <a:solidFill>
                  <a:schemeClr val="bg1"/>
                </a:solidFill>
              </a:rPr>
              <a:t>МОСКОВСКИЙ ГОСУДАРСТВЕННЫЙ ИНСТИТУТ МЕЖДУНАРОДНЫХ ОТНОШЕНИЙ</a:t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/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>Кафедра </a:t>
            </a:r>
            <a:r>
              <a:rPr lang="ru-RU" sz="2000" b="1" dirty="0" smtClean="0">
                <a:solidFill>
                  <a:schemeClr val="bg1"/>
                </a:solidFill>
              </a:rPr>
              <a:t>философии</a:t>
            </a:r>
            <a:r>
              <a:rPr lang="en-US" sz="2000" b="1" dirty="0" smtClean="0">
                <a:solidFill>
                  <a:schemeClr val="bg1"/>
                </a:solidFill>
              </a:rPr>
              <a:t> </a:t>
            </a:r>
            <a:r>
              <a:rPr lang="ru-RU" sz="2000" b="1" dirty="0" smtClean="0">
                <a:solidFill>
                  <a:schemeClr val="bg1"/>
                </a:solidFill>
              </a:rPr>
              <a:t>им. А. Ф. Шишкина</a:t>
            </a:r>
            <a:endParaRPr lang="ru-RU" sz="20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000"/>
            <a:ext cx="8229600" cy="648000"/>
          </a:xfrm>
        </p:spPr>
        <p:txBody>
          <a:bodyPr/>
          <a:lstStyle/>
          <a:p>
            <a:r>
              <a:rPr lang="ru-RU" sz="3200" b="1" dirty="0" smtClean="0">
                <a:solidFill>
                  <a:schemeClr val="accent3"/>
                </a:solidFill>
              </a:rPr>
              <a:t>Непосредственные умозаключения</a:t>
            </a:r>
            <a:endParaRPr lang="ru-RU" sz="3200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60000" y="864000"/>
            <a:ext cx="8712000" cy="5904000"/>
          </a:xfrm>
        </p:spPr>
        <p:txBody>
          <a:bodyPr/>
          <a:lstStyle/>
          <a:p>
            <a:pPr>
              <a:lnSpc>
                <a:spcPct val="90000"/>
              </a:lnSpc>
              <a:spcBef>
                <a:spcPts val="600"/>
              </a:spcBef>
              <a:buClr>
                <a:srgbClr val="FFFF00"/>
              </a:buClr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Умозаключение как форма мышления</a:t>
            </a:r>
          </a:p>
          <a:p>
            <a:pPr lvl="1">
              <a:lnSpc>
                <a:spcPct val="90000"/>
              </a:lnSpc>
              <a:spcBef>
                <a:spcPts val="600"/>
              </a:spcBef>
              <a:buClr>
                <a:schemeClr val="bg1"/>
              </a:buClr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Понятие умозаключения</a:t>
            </a:r>
          </a:p>
          <a:p>
            <a:pPr lvl="1">
              <a:lnSpc>
                <a:spcPct val="90000"/>
              </a:lnSpc>
              <a:spcBef>
                <a:spcPts val="600"/>
              </a:spcBef>
              <a:buClr>
                <a:schemeClr val="bg1"/>
              </a:buClr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Виды умозаключений</a:t>
            </a:r>
          </a:p>
          <a:p>
            <a:pPr lvl="2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Дедуктивные и индуктивные умозаключения</a:t>
            </a:r>
          </a:p>
          <a:p>
            <a:pPr lvl="2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Непосредственные умозаключения и силлогизмы</a:t>
            </a:r>
          </a:p>
          <a:p>
            <a:pPr>
              <a:lnSpc>
                <a:spcPct val="90000"/>
              </a:lnSpc>
              <a:spcBef>
                <a:spcPts val="600"/>
              </a:spcBef>
              <a:buClr>
                <a:srgbClr val="FFFF00"/>
              </a:buClr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Непосредственные умозаключения</a:t>
            </a:r>
          </a:p>
          <a:p>
            <a:pPr lvl="1">
              <a:lnSpc>
                <a:spcPct val="90000"/>
              </a:lnSpc>
              <a:spcBef>
                <a:spcPts val="600"/>
              </a:spcBef>
              <a:buClr>
                <a:schemeClr val="bg1"/>
              </a:buClr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Категорические и алетические умозаключения от истинности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или ложности одного суждения к истинности или ложности другого</a:t>
            </a:r>
          </a:p>
          <a:p>
            <a:pPr marL="1200150" lvl="2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Умозаключение равнозначности</a:t>
            </a:r>
          </a:p>
          <a:p>
            <a:pPr marL="1200150" lvl="2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Умозаключение подчинения</a:t>
            </a:r>
          </a:p>
          <a:p>
            <a:pPr marL="1200150" lvl="2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Умозаключение контрадикторности</a:t>
            </a:r>
          </a:p>
          <a:p>
            <a:pPr marL="1200150" lvl="2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Умозаключение контрарности</a:t>
            </a:r>
          </a:p>
          <a:p>
            <a:pPr marL="1200150" lvl="2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Умозаключение субконтрарности</a:t>
            </a:r>
          </a:p>
          <a:p>
            <a:pPr lvl="1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Умозаключения, получаемые преобразованием формы посылки</a:t>
            </a:r>
          </a:p>
          <a:p>
            <a:pPr marL="1200150" lvl="2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Умозаключение превращения</a:t>
            </a:r>
          </a:p>
          <a:p>
            <a:pPr marL="1200150" lvl="2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Умозаключение обращения</a:t>
            </a:r>
            <a:r>
              <a:rPr lang="en-US" sz="1600" b="1" dirty="0" smtClean="0">
                <a:solidFill>
                  <a:schemeClr val="accent3"/>
                </a:solidFill>
              </a:rPr>
              <a:t> </a:t>
            </a:r>
            <a:r>
              <a:rPr lang="ru-RU" sz="1600" b="1" dirty="0" smtClean="0">
                <a:solidFill>
                  <a:schemeClr val="accent3"/>
                </a:solidFill>
              </a:rPr>
              <a:t>и </a:t>
            </a:r>
            <a:r>
              <a:rPr lang="ru-RU" sz="1600" b="1" dirty="0" smtClean="0">
                <a:solidFill>
                  <a:srgbClr val="FFFF00"/>
                </a:solidFill>
              </a:rPr>
              <a:t>распределённость терминов в суждении</a:t>
            </a:r>
          </a:p>
          <a:p>
            <a:pPr marL="1200150" lvl="2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Умозаключения контрапозиции</a:t>
            </a:r>
          </a:p>
          <a:p>
            <a:pPr marL="1657350" lvl="3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Умозаключение противопоставления предикату</a:t>
            </a:r>
          </a:p>
          <a:p>
            <a:pPr marL="1657350" lvl="3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Умозаключение противопоставления субъекту</a:t>
            </a:r>
          </a:p>
          <a:p>
            <a:pPr marL="1657350" lvl="3">
              <a:lnSpc>
                <a:spcPct val="85000"/>
              </a:lnSpc>
              <a:spcBef>
                <a:spcPts val="6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Умозаключение превращения через противоположение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0000" y="1296000"/>
            <a:ext cx="8784000" cy="5436000"/>
          </a:xfrm>
        </p:spPr>
        <p:txBody>
          <a:bodyPr/>
          <a:lstStyle/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rgbClr val="00FFFF"/>
                </a:solidFill>
              </a:rPr>
              <a:t>Умозаключение</a:t>
            </a:r>
            <a:r>
              <a:rPr lang="ru-RU" sz="1800" b="1" dirty="0" smtClean="0">
                <a:solidFill>
                  <a:schemeClr val="bg1"/>
                </a:solidFill>
              </a:rPr>
              <a:t> – это получение </a:t>
            </a:r>
            <a:r>
              <a:rPr lang="ru-RU" sz="1800" b="1" dirty="0" smtClean="0">
                <a:solidFill>
                  <a:srgbClr val="00FF00"/>
                </a:solidFill>
              </a:rPr>
              <a:t>нового суждения</a:t>
            </a:r>
            <a:r>
              <a:rPr lang="ru-RU" sz="1800" b="1" dirty="0" smtClean="0">
                <a:solidFill>
                  <a:schemeClr val="bg1"/>
                </a:solidFill>
              </a:rPr>
              <a:t> из</a:t>
            </a:r>
            <a:r>
              <a:rPr lang="ru-RU" sz="1800" b="1" dirty="0" smtClean="0">
                <a:solidFill>
                  <a:srgbClr val="00FF00"/>
                </a:solidFill>
              </a:rPr>
              <a:t> материи других суждений</a:t>
            </a:r>
            <a:r>
              <a:rPr lang="ru-RU" sz="1800" b="1" dirty="0" smtClean="0">
                <a:solidFill>
                  <a:schemeClr val="bg1"/>
                </a:solidFill>
              </a:rPr>
              <a:t> на основе</a:t>
            </a:r>
            <a:r>
              <a:rPr lang="ru-RU" sz="1800" b="1" dirty="0" smtClean="0">
                <a:solidFill>
                  <a:srgbClr val="00FF00"/>
                </a:solidFill>
              </a:rPr>
              <a:t> логических отношений </a:t>
            </a:r>
            <a:r>
              <a:rPr lang="ru-RU" sz="1800" b="1" dirty="0" smtClean="0">
                <a:solidFill>
                  <a:schemeClr val="bg1"/>
                </a:solidFill>
              </a:rPr>
              <a:t>между элементами последних.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5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92000"/>
          </a:xfrm>
        </p:spPr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rgbClr val="FFFF00"/>
                </a:solidFill>
              </a:rPr>
              <a:t>Умозаключение как форма мышления</a:t>
            </a:r>
            <a:br>
              <a:rPr lang="ru-RU" sz="3200" b="1" dirty="0" smtClean="0">
                <a:solidFill>
                  <a:srgbClr val="FFFF00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Понятие умозаключения</a:t>
            </a:r>
            <a:endParaRPr lang="ru-RU" sz="28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0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0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23" grpId="0" build="p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92000"/>
          </a:xfrm>
        </p:spPr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Умозаключение как форма мышления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Понятие умозаключения</a:t>
            </a:r>
            <a:endParaRPr lang="ru-RU" sz="2800" b="1" dirty="0">
              <a:solidFill>
                <a:schemeClr val="bg1"/>
              </a:solidFill>
            </a:endParaRP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504000" y="1728000"/>
            <a:ext cx="8136000" cy="259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2000" dirty="0">
                <a:solidFill>
                  <a:srgbClr val="FFFF00"/>
                </a:solidFill>
                <a:cs typeface="Arial" charset="0"/>
              </a:rPr>
              <a:t>Умозаключение </a:t>
            </a:r>
            <a:r>
              <a:rPr lang="ru-RU" sz="2000" dirty="0" smtClean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/>
              <a:t>форма </a:t>
            </a:r>
            <a:r>
              <a:rPr lang="ru-RU" dirty="0" smtClean="0"/>
              <a:t>мышления </a:t>
            </a:r>
            <a:r>
              <a:rPr lang="ru-RU" dirty="0"/>
              <a:t>или </a:t>
            </a:r>
            <a:r>
              <a:rPr lang="ru-RU" dirty="0" smtClean="0"/>
              <a:t>логическое действие</a:t>
            </a:r>
            <a:r>
              <a:rPr lang="ru-RU" dirty="0"/>
              <a:t>, в результате </a:t>
            </a:r>
            <a:r>
              <a:rPr lang="ru-RU" dirty="0" smtClean="0"/>
              <a:t>которого из </a:t>
            </a:r>
            <a:r>
              <a:rPr lang="ru-RU" dirty="0"/>
              <a:t>одного или нескольких </a:t>
            </a:r>
            <a:r>
              <a:rPr lang="ru-RU" dirty="0" smtClean="0"/>
              <a:t>суждений, </a:t>
            </a:r>
            <a:r>
              <a:rPr lang="ru-RU" dirty="0" smtClean="0">
                <a:solidFill>
                  <a:schemeClr val="accent3"/>
                </a:solidFill>
              </a:rPr>
              <a:t>именуемых </a:t>
            </a:r>
            <a:r>
              <a:rPr lang="ru-RU" dirty="0" smtClean="0">
                <a:solidFill>
                  <a:srgbClr val="FFFF00"/>
                </a:solidFill>
              </a:rPr>
              <a:t>посылками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на </a:t>
            </a:r>
            <a:r>
              <a:rPr lang="ru-RU" dirty="0" smtClean="0"/>
              <a:t>основе</a:t>
            </a:r>
            <a:r>
              <a:rPr lang="ru-RU" dirty="0" smtClean="0">
                <a:solidFill>
                  <a:srgbClr val="00FFFF"/>
                </a:solidFill>
              </a:rPr>
              <a:t> логических отношений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между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терминами посылок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или – при наличии среди посылок сложных суждений – на </a:t>
            </a:r>
            <a:r>
              <a:rPr lang="ru-RU" dirty="0" smtClean="0"/>
              <a:t>основе</a:t>
            </a:r>
            <a:r>
              <a:rPr lang="ru-RU" dirty="0" smtClean="0">
                <a:solidFill>
                  <a:srgbClr val="00FFFF"/>
                </a:solidFill>
              </a:rPr>
              <a:t> логических отношений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между составляющими их простыми суждениями </a:t>
            </a:r>
            <a:r>
              <a:rPr lang="ru-RU" dirty="0" smtClean="0"/>
              <a:t>получается </a:t>
            </a:r>
            <a:r>
              <a:rPr lang="ru-RU" dirty="0"/>
              <a:t>(выводится) </a:t>
            </a:r>
            <a:r>
              <a:rPr lang="ru-RU" dirty="0" smtClean="0"/>
              <a:t>новое суждение </a:t>
            </a:r>
            <a:br>
              <a:rPr lang="ru-RU" dirty="0" smtClean="0"/>
            </a:br>
            <a:r>
              <a:rPr lang="ru-RU" dirty="0" smtClean="0"/>
              <a:t>(</a:t>
            </a:r>
            <a:r>
              <a:rPr lang="ru-RU" dirty="0">
                <a:solidFill>
                  <a:srgbClr val="FFFF00"/>
                </a:solidFill>
              </a:rPr>
              <a:t>заключение</a:t>
            </a:r>
            <a:r>
              <a:rPr lang="ru-RU" dirty="0"/>
              <a:t>,</a:t>
            </a:r>
            <a:r>
              <a:rPr lang="ru-RU" dirty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вывод</a:t>
            </a:r>
            <a:r>
              <a:rPr lang="ru-RU" dirty="0" smtClean="0"/>
              <a:t>),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содержащее </a:t>
            </a:r>
            <a:r>
              <a:rPr lang="ru-RU" dirty="0">
                <a:solidFill>
                  <a:srgbClr val="00FF00"/>
                </a:solidFill>
              </a:rPr>
              <a:t>новое знание</a:t>
            </a:r>
            <a:r>
              <a:rPr lang="ru-RU" dirty="0"/>
              <a:t>.</a:t>
            </a: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04000" y="4824000"/>
            <a:ext cx="3816000" cy="136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Посылка </a:t>
            </a:r>
            <a:r>
              <a:rPr lang="ru-RU" sz="2000" dirty="0" smtClean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/>
              <a:t>суждение, которое </a:t>
            </a:r>
            <a:r>
              <a:rPr lang="ru-RU" dirty="0" smtClean="0"/>
              <a:t>служит </a:t>
            </a:r>
            <a:r>
              <a:rPr lang="ru-RU" dirty="0"/>
              <a:t/>
            </a:r>
            <a:br>
              <a:rPr lang="ru-RU" dirty="0"/>
            </a:br>
            <a:r>
              <a:rPr lang="ru-RU" dirty="0">
                <a:solidFill>
                  <a:srgbClr val="00FFFF"/>
                </a:solidFill>
              </a:rPr>
              <a:t>основанием</a:t>
            </a:r>
            <a:r>
              <a:rPr lang="ru-RU" dirty="0"/>
              <a:t> для </a:t>
            </a:r>
            <a:r>
              <a:rPr lang="ru-RU" dirty="0" smtClean="0"/>
              <a:t>заключения (</a:t>
            </a:r>
            <a:r>
              <a:rPr lang="ru-RU" dirty="0"/>
              <a:t>вывода).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4824000" y="4824000"/>
            <a:ext cx="3816000" cy="136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Заключение (вывод) </a:t>
            </a:r>
            <a:r>
              <a:rPr lang="ru-RU" sz="2000" dirty="0" smtClean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/>
              <a:t>суждение, </a:t>
            </a:r>
            <a:r>
              <a:rPr lang="ru-RU" dirty="0" smtClean="0"/>
              <a:t>логически </a:t>
            </a:r>
            <a:r>
              <a:rPr lang="ru-RU" dirty="0" smtClean="0">
                <a:solidFill>
                  <a:srgbClr val="00FFFF"/>
                </a:solidFill>
              </a:rPr>
              <a:t>вытекающее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из предшествующих </a:t>
            </a:r>
            <a:r>
              <a:rPr lang="ru-RU" dirty="0"/>
              <a:t>посылок.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animBg="1"/>
      <p:bldP spid="8" grpId="0" animBg="1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440000"/>
            <a:ext cx="8229600" cy="4968000"/>
          </a:xfrm>
        </p:spPr>
        <p:txBody>
          <a:bodyPr/>
          <a:lstStyle/>
          <a:p>
            <a:r>
              <a:rPr lang="ru-RU" sz="1800" b="1" dirty="0" smtClean="0">
                <a:solidFill>
                  <a:schemeClr val="bg1"/>
                </a:solidFill>
              </a:rPr>
              <a:t>Не следует думать, что </a:t>
            </a:r>
            <a:r>
              <a:rPr lang="ru-RU" sz="1800" b="1" dirty="0" smtClean="0">
                <a:solidFill>
                  <a:srgbClr val="00FFFF"/>
                </a:solidFill>
              </a:rPr>
              <a:t>правильность</a:t>
            </a:r>
            <a:r>
              <a:rPr lang="ru-RU" sz="1800" b="1" dirty="0" smtClean="0">
                <a:solidFill>
                  <a:schemeClr val="bg1"/>
                </a:solidFill>
              </a:rPr>
              <a:t> умозаключения определяется одной лишь </a:t>
            </a:r>
            <a:r>
              <a:rPr lang="ru-RU" sz="1800" b="1" dirty="0" smtClean="0">
                <a:solidFill>
                  <a:srgbClr val="FFFF00"/>
                </a:solidFill>
              </a:rPr>
              <a:t>корректностью</a:t>
            </a:r>
            <a:r>
              <a:rPr lang="ru-RU" sz="1800" b="1" dirty="0" smtClean="0">
                <a:solidFill>
                  <a:schemeClr val="bg1"/>
                </a:solidFill>
              </a:rPr>
              <a:t> или одной лишь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истинностью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вывода.</a:t>
            </a:r>
          </a:p>
          <a:p>
            <a:r>
              <a:rPr lang="ru-RU" sz="1800" b="1" dirty="0" smtClean="0">
                <a:solidFill>
                  <a:schemeClr val="bg1"/>
                </a:solidFill>
              </a:rPr>
              <a:t>Разумеется, нельзя признать </a:t>
            </a:r>
            <a:r>
              <a:rPr lang="ru-RU" sz="1800" b="1" dirty="0" smtClean="0">
                <a:solidFill>
                  <a:srgbClr val="00FFFF"/>
                </a:solidFill>
              </a:rPr>
              <a:t>правильным</a:t>
            </a:r>
            <a:r>
              <a:rPr lang="ru-RU" sz="1800" b="1" dirty="0" smtClean="0">
                <a:solidFill>
                  <a:schemeClr val="bg1"/>
                </a:solidFill>
              </a:rPr>
              <a:t> умозаключение</a:t>
            </a:r>
            <a:r>
              <a:rPr lang="ru-RU" sz="1800" b="1" dirty="0" smtClean="0">
                <a:solidFill>
                  <a:srgbClr val="FF66FF"/>
                </a:solidFill>
              </a:rPr>
              <a:t> </a:t>
            </a:r>
            <a:br>
              <a:rPr lang="ru-RU" sz="1800" b="1" dirty="0" smtClean="0">
                <a:solidFill>
                  <a:srgbClr val="FF66FF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с </a:t>
            </a:r>
            <a:r>
              <a:rPr lang="ru-RU" sz="1800" b="1" dirty="0" smtClean="0">
                <a:solidFill>
                  <a:srgbClr val="FF66FF"/>
                </a:solidFill>
              </a:rPr>
              <a:t>ложным выводом</a:t>
            </a:r>
            <a:r>
              <a:rPr lang="ru-RU" sz="1800" b="1" dirty="0" smtClean="0">
                <a:solidFill>
                  <a:schemeClr val="bg1"/>
                </a:solidFill>
              </a:rPr>
              <a:t>, даже если вывод </a:t>
            </a:r>
            <a:r>
              <a:rPr lang="ru-RU" sz="1800" b="1" dirty="0" smtClean="0">
                <a:solidFill>
                  <a:srgbClr val="FFFF00"/>
                </a:solidFill>
              </a:rPr>
              <a:t>корректен</a:t>
            </a:r>
            <a:r>
              <a:rPr lang="ru-RU" sz="1800" b="1" dirty="0" smtClean="0">
                <a:solidFill>
                  <a:schemeClr val="bg1"/>
                </a:solidFill>
              </a:rPr>
              <a:t>, т. е. следует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из посылок.</a:t>
            </a:r>
          </a:p>
          <a:p>
            <a:r>
              <a:rPr lang="ru-RU" sz="1800" b="1" dirty="0" smtClean="0">
                <a:solidFill>
                  <a:schemeClr val="bg1"/>
                </a:solidFill>
              </a:rPr>
              <a:t>Нельзя признать </a:t>
            </a:r>
            <a:r>
              <a:rPr lang="ru-RU" sz="1800" b="1" dirty="0" smtClean="0">
                <a:solidFill>
                  <a:srgbClr val="00FFFF"/>
                </a:solidFill>
              </a:rPr>
              <a:t>правильным</a:t>
            </a:r>
            <a:r>
              <a:rPr lang="ru-RU" sz="1800" b="1" dirty="0" smtClean="0">
                <a:solidFill>
                  <a:schemeClr val="bg1"/>
                </a:solidFill>
              </a:rPr>
              <a:t> умозаключение даже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с </a:t>
            </a:r>
            <a:r>
              <a:rPr lang="ru-RU" sz="1800" b="1" dirty="0" smtClean="0">
                <a:solidFill>
                  <a:srgbClr val="00FF00"/>
                </a:solidFill>
              </a:rPr>
              <a:t>истинным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выводом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если вывод этот </a:t>
            </a:r>
            <a:r>
              <a:rPr lang="ru-RU" sz="1800" b="1" dirty="0" smtClean="0">
                <a:solidFill>
                  <a:srgbClr val="FF66FF"/>
                </a:solidFill>
              </a:rPr>
              <a:t>не следует из посылок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r>
              <a:rPr lang="ru-RU" sz="1800" b="1" dirty="0" smtClean="0">
                <a:solidFill>
                  <a:schemeClr val="bg1"/>
                </a:solidFill>
              </a:rPr>
              <a:t>Нельзя также признать </a:t>
            </a:r>
            <a:r>
              <a:rPr lang="ru-RU" sz="1800" b="1" dirty="0" smtClean="0">
                <a:solidFill>
                  <a:srgbClr val="00FFFF"/>
                </a:solidFill>
              </a:rPr>
              <a:t>правильным</a:t>
            </a:r>
            <a:r>
              <a:rPr lang="ru-RU" sz="1800" b="1" dirty="0" smtClean="0">
                <a:solidFill>
                  <a:schemeClr val="bg1"/>
                </a:solidFill>
              </a:rPr>
              <a:t> умозаключение с </a:t>
            </a:r>
            <a:r>
              <a:rPr lang="ru-RU" sz="1800" b="1" dirty="0" smtClean="0">
                <a:solidFill>
                  <a:srgbClr val="00FF00"/>
                </a:solidFill>
              </a:rPr>
              <a:t>истинным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выводом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если вывод этот </a:t>
            </a:r>
            <a:r>
              <a:rPr lang="ru-RU" sz="1800" b="1" dirty="0" smtClean="0">
                <a:solidFill>
                  <a:srgbClr val="FFFF00"/>
                </a:solidFill>
              </a:rPr>
              <a:t>корректно</a:t>
            </a:r>
            <a:r>
              <a:rPr lang="ru-RU" sz="1800" b="1" dirty="0" smtClean="0">
                <a:solidFill>
                  <a:schemeClr val="bg1"/>
                </a:solidFill>
              </a:rPr>
              <a:t> получен </a:t>
            </a:r>
            <a:r>
              <a:rPr lang="ru-RU" sz="1800" b="1" dirty="0" smtClean="0">
                <a:solidFill>
                  <a:srgbClr val="FF66FF"/>
                </a:solidFill>
              </a:rPr>
              <a:t>из ложных посылок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>
              <a:buClr>
                <a:schemeClr val="bg1"/>
              </a:buClr>
            </a:pPr>
            <a:r>
              <a:rPr lang="ru-RU" sz="1800" b="1" dirty="0" smtClean="0">
                <a:solidFill>
                  <a:srgbClr val="00FFFF"/>
                </a:solidFill>
              </a:rPr>
              <a:t>Правильное умозаключение</a:t>
            </a:r>
            <a:r>
              <a:rPr lang="ru-RU" sz="1800" b="1" dirty="0" smtClean="0">
                <a:solidFill>
                  <a:schemeClr val="bg1"/>
                </a:solidFill>
              </a:rPr>
              <a:t> должно удовлетворять следующим трём условиям:</a:t>
            </a:r>
          </a:p>
          <a:p>
            <a:pPr marL="1980000" lvl="3">
              <a:buFont typeface="Wingdings" pitchFamily="2" charset="2"/>
              <a:buChar char="§"/>
            </a:pPr>
            <a:r>
              <a:rPr lang="ru-RU" b="1" dirty="0" smtClean="0">
                <a:solidFill>
                  <a:schemeClr val="bg1"/>
                </a:solidFill>
              </a:rPr>
              <a:t>иметь </a:t>
            </a:r>
            <a:r>
              <a:rPr lang="ru-RU" b="1" dirty="0" smtClean="0">
                <a:solidFill>
                  <a:srgbClr val="00FF00"/>
                </a:solidFill>
              </a:rPr>
              <a:t>истинный вывод</a:t>
            </a:r>
            <a:r>
              <a:rPr lang="ru-RU" b="1" dirty="0" smtClean="0">
                <a:solidFill>
                  <a:schemeClr val="bg1"/>
                </a:solidFill>
              </a:rPr>
              <a:t>,</a:t>
            </a:r>
          </a:p>
          <a:p>
            <a:pPr marL="1980000" lvl="3">
              <a:buClr>
                <a:schemeClr val="bg1"/>
              </a:buClr>
              <a:buFont typeface="Wingdings" pitchFamily="2" charset="2"/>
              <a:buChar char="§"/>
            </a:pPr>
            <a:r>
              <a:rPr lang="ru-RU" b="1" dirty="0" smtClean="0">
                <a:solidFill>
                  <a:srgbClr val="00FF00"/>
                </a:solidFill>
              </a:rPr>
              <a:t>вытекающий</a:t>
            </a:r>
            <a:r>
              <a:rPr lang="ru-RU" b="1" dirty="0" smtClean="0">
                <a:solidFill>
                  <a:schemeClr val="bg1"/>
                </a:solidFill>
              </a:rPr>
              <a:t> (</a:t>
            </a:r>
            <a:r>
              <a:rPr lang="ru-RU" b="1" dirty="0" smtClean="0">
                <a:solidFill>
                  <a:srgbClr val="FFFF00"/>
                </a:solidFill>
              </a:rPr>
              <a:t>корректно</a:t>
            </a:r>
            <a:r>
              <a:rPr lang="ru-RU" b="1" dirty="0" smtClean="0">
                <a:solidFill>
                  <a:schemeClr val="bg1"/>
                </a:solidFill>
              </a:rPr>
              <a:t> полученный)</a:t>
            </a:r>
          </a:p>
          <a:p>
            <a:pPr marL="1980000" lvl="3">
              <a:buClr>
                <a:schemeClr val="bg1"/>
              </a:buClr>
              <a:buFont typeface="Wingdings" pitchFamily="2" charset="2"/>
              <a:buChar char="§"/>
            </a:pPr>
            <a:r>
              <a:rPr lang="ru-RU" b="1" dirty="0" smtClean="0">
                <a:solidFill>
                  <a:schemeClr val="bg1"/>
                </a:solidFill>
              </a:rPr>
              <a:t>из </a:t>
            </a:r>
            <a:r>
              <a:rPr lang="ru-RU" b="1" dirty="0" smtClean="0">
                <a:solidFill>
                  <a:srgbClr val="00FF00"/>
                </a:solidFill>
              </a:rPr>
              <a:t>истинных посылок</a:t>
            </a:r>
            <a:r>
              <a:rPr lang="ru-RU" b="1" dirty="0" smtClean="0">
                <a:solidFill>
                  <a:schemeClr val="bg1"/>
                </a:solidFill>
              </a:rPr>
              <a:t>.</a:t>
            </a:r>
          </a:p>
          <a:p>
            <a:endParaRPr lang="ru-RU" sz="1800" b="1" dirty="0" smtClean="0">
              <a:solidFill>
                <a:schemeClr val="bg1"/>
              </a:solidFill>
            </a:endParaRPr>
          </a:p>
        </p:txBody>
      </p:sp>
      <p:sp>
        <p:nvSpPr>
          <p:cNvPr id="5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92000"/>
          </a:xfrm>
        </p:spPr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Умозаключение как форма мышления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Понятие умозаключения</a:t>
            </a:r>
            <a:endParaRPr lang="ru-RU" sz="28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931" name="AutoShape 3"/>
          <p:cNvSpPr>
            <a:spLocks noChangeArrowheads="1"/>
          </p:cNvSpPr>
          <p:nvPr/>
        </p:nvSpPr>
        <p:spPr bwMode="auto">
          <a:xfrm>
            <a:off x="900000" y="1978025"/>
            <a:ext cx="5038725" cy="32385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Невозможно, чтобы</a:t>
            </a:r>
            <a:br>
              <a:rPr lang="ru-RU" sz="20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FF0000"/>
                </a:solidFill>
              </a:rPr>
              <a:t>одно и то же</a:t>
            </a:r>
            <a:br>
              <a:rPr lang="ru-RU" sz="2000" b="1" baseline="0" dirty="0">
                <a:solidFill>
                  <a:srgbClr val="FF0000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в одно и то же время</a:t>
            </a:r>
            <a:r>
              <a:rPr lang="ru-RU" sz="2000" b="1" baseline="0" dirty="0">
                <a:solidFill>
                  <a:srgbClr val="FF0000"/>
                </a:solidFill>
              </a:rPr>
              <a:t/>
            </a:r>
            <a:br>
              <a:rPr lang="ru-RU" sz="2000" b="1" baseline="0" dirty="0">
                <a:solidFill>
                  <a:srgbClr val="FF0000"/>
                </a:solidFill>
              </a:rPr>
            </a:br>
            <a:r>
              <a:rPr lang="ru-RU" sz="2000" b="1" baseline="0" dirty="0">
                <a:solidFill>
                  <a:srgbClr val="FF0000"/>
                </a:solidFill>
              </a:rPr>
              <a:t>было и не было присуще</a:t>
            </a:r>
            <a:br>
              <a:rPr lang="ru-RU" sz="2000" b="1" baseline="0" dirty="0">
                <a:solidFill>
                  <a:srgbClr val="FF0000"/>
                </a:solidFill>
              </a:rPr>
            </a:br>
            <a:r>
              <a:rPr lang="ru-RU" sz="2000" b="1" baseline="0" dirty="0">
                <a:solidFill>
                  <a:srgbClr val="FF0000"/>
                </a:solidFill>
              </a:rPr>
              <a:t>одному и тому же</a:t>
            </a:r>
            <a:br>
              <a:rPr lang="ru-RU" sz="2000" b="1" baseline="0" dirty="0">
                <a:solidFill>
                  <a:srgbClr val="FF0000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в одном и том же отношении.</a:t>
            </a:r>
          </a:p>
        </p:txBody>
      </p:sp>
      <p:pic>
        <p:nvPicPr>
          <p:cNvPr id="508932" name="Picture 4" descr="Аристотель (Рафаэль - в полный рост - red1)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876000" y="1800000"/>
            <a:ext cx="1547348" cy="378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08933" name="Text Box 5"/>
          <p:cNvSpPr txBox="1">
            <a:spLocks noChangeArrowheads="1"/>
          </p:cNvSpPr>
          <p:nvPr/>
        </p:nvSpPr>
        <p:spPr bwMode="auto">
          <a:xfrm>
            <a:off x="6876000" y="5760000"/>
            <a:ext cx="20556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noAutofit/>
          </a:bodyPr>
          <a:lstStyle/>
          <a:p>
            <a:pPr algn="ctr"/>
            <a:r>
              <a:rPr lang="ru-RU" sz="1800" b="1" baseline="0" dirty="0">
                <a:solidFill>
                  <a:schemeClr val="bg1"/>
                </a:solidFill>
              </a:rPr>
              <a:t>Аристотель.</a:t>
            </a:r>
            <a:br>
              <a:rPr lang="ru-RU" sz="1800" b="1" baseline="0" dirty="0">
                <a:solidFill>
                  <a:schemeClr val="bg1"/>
                </a:solidFill>
              </a:rPr>
            </a:br>
            <a:r>
              <a:rPr lang="ru-RU" sz="1800" b="1" baseline="0" dirty="0">
                <a:solidFill>
                  <a:schemeClr val="bg1"/>
                </a:solidFill>
              </a:rPr>
              <a:t>«Метафизика».</a:t>
            </a:r>
          </a:p>
        </p:txBody>
      </p:sp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Законы логики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Закон противоречия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7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8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200"/>
                            </p:stCondLst>
                            <p:childTnLst>
                              <p:par>
                                <p:cTn id="1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" dur="1000"/>
                                        <p:tgtEl>
                                          <p:spTgt spid="508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1200"/>
                            </p:stCondLst>
                            <p:childTnLst>
                              <p:par>
                                <p:cTn id="1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089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89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8931" grpId="0" animBg="1"/>
      <p:bldP spid="508933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92000"/>
          </a:xfrm>
        </p:spPr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Умозаключение как форма мышления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Понятие умозаключения</a:t>
            </a:r>
            <a:endParaRPr lang="ru-RU" sz="2800" b="1" dirty="0">
              <a:solidFill>
                <a:schemeClr val="bg1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800000" y="5940000"/>
            <a:ext cx="5544000" cy="72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dirty="0" smtClean="0">
                <a:solidFill>
                  <a:srgbClr val="00FF00"/>
                </a:solidFill>
              </a:rPr>
              <a:t>Истинность </a:t>
            </a:r>
            <a:r>
              <a:rPr lang="ru-RU" dirty="0" smtClean="0">
                <a:solidFill>
                  <a:srgbClr val="00FFFF"/>
                </a:solidFill>
              </a:rPr>
              <a:t>посылок</a:t>
            </a:r>
            <a:r>
              <a:rPr lang="ru-RU" dirty="0" smtClean="0"/>
              <a:t> и </a:t>
            </a:r>
            <a:r>
              <a:rPr lang="ru-RU" dirty="0" smtClean="0">
                <a:solidFill>
                  <a:srgbClr val="00FF00"/>
                </a:solidFill>
              </a:rPr>
              <a:t>корректность </a:t>
            </a:r>
            <a:r>
              <a:rPr lang="ru-RU" dirty="0" smtClean="0">
                <a:solidFill>
                  <a:srgbClr val="00FFFF"/>
                </a:solidFill>
              </a:rPr>
              <a:t>вывода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>
                <a:solidFill>
                  <a:srgbClr val="FFFF00"/>
                </a:solidFill>
              </a:rPr>
              <a:t>гарантируют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 </a:t>
            </a:r>
            <a:r>
              <a:rPr lang="ru-RU" dirty="0" smtClean="0">
                <a:solidFill>
                  <a:srgbClr val="00FFFF"/>
                </a:solidFill>
              </a:rPr>
              <a:t>вывода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432000" y="2088000"/>
            <a:ext cx="4032000" cy="2304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</a:rPr>
              <a:t>Корректное умозаключение </a:t>
            </a:r>
            <a:r>
              <a:rPr lang="ru-RU" sz="2000" dirty="0" smtClean="0">
                <a:solidFill>
                  <a:srgbClr val="00FFFF"/>
                </a:solidFill>
              </a:rPr>
              <a:t/>
            </a:r>
            <a:br>
              <a:rPr lang="ru-RU" sz="2000" dirty="0" smtClean="0">
                <a:solidFill>
                  <a:srgbClr val="00FFFF"/>
                </a:solidFill>
              </a:rPr>
            </a:br>
            <a:r>
              <a:rPr lang="ru-RU" dirty="0" smtClean="0"/>
              <a:t>есть построение такого суждения из материи других суждений, замена </a:t>
            </a:r>
            <a:br>
              <a:rPr lang="ru-RU" dirty="0" smtClean="0"/>
            </a:br>
            <a:r>
              <a:rPr lang="ru-RU" dirty="0" smtClean="0"/>
              <a:t>которого </a:t>
            </a:r>
            <a:r>
              <a:rPr lang="ru-RU" dirty="0" smtClean="0">
                <a:solidFill>
                  <a:srgbClr val="FF66FF"/>
                </a:solidFill>
              </a:rPr>
              <a:t>противоречащим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ему суждением приводит </a:t>
            </a:r>
            <a:br>
              <a:rPr lang="ru-RU" dirty="0" smtClean="0"/>
            </a:br>
            <a:r>
              <a:rPr lang="ru-RU" dirty="0" smtClean="0"/>
              <a:t>к </a:t>
            </a:r>
            <a:r>
              <a:rPr lang="ru-RU" dirty="0" smtClean="0">
                <a:solidFill>
                  <a:srgbClr val="FF66FF"/>
                </a:solidFill>
              </a:rPr>
              <a:t>противоречию</a:t>
            </a:r>
            <a:r>
              <a:rPr lang="ru-RU" dirty="0" smtClean="0"/>
              <a:t> с посылками.</a:t>
            </a:r>
            <a:endParaRPr lang="ru-RU" dirty="0"/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4680000" y="2088000"/>
            <a:ext cx="4032000" cy="2304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Правильное умозаключение </a:t>
            </a:r>
            <a:r>
              <a:rPr lang="ru-RU" dirty="0" smtClean="0">
                <a:cs typeface="Arial" charset="0"/>
              </a:rPr>
              <a:t/>
            </a:r>
            <a:br>
              <a:rPr lang="ru-RU" dirty="0" smtClean="0">
                <a:cs typeface="Arial" charset="0"/>
              </a:rPr>
            </a:br>
            <a:r>
              <a:rPr lang="ru-RU" dirty="0" smtClean="0">
                <a:cs typeface="Arial" charset="0"/>
              </a:rPr>
              <a:t>есть построение такого суждения из материи других </a:t>
            </a:r>
            <a:r>
              <a:rPr lang="ru-RU" dirty="0" smtClean="0">
                <a:solidFill>
                  <a:srgbClr val="00FF00"/>
                </a:solidFill>
                <a:cs typeface="Arial" charset="0"/>
              </a:rPr>
              <a:t>истинных</a:t>
            </a:r>
            <a:r>
              <a:rPr lang="ru-RU" dirty="0" smtClean="0">
                <a:cs typeface="Arial" charset="0"/>
              </a:rPr>
              <a:t> суждений, замена которого </a:t>
            </a:r>
            <a:r>
              <a:rPr lang="ru-RU" dirty="0" smtClean="0">
                <a:solidFill>
                  <a:srgbClr val="FF66FF"/>
                </a:solidFill>
                <a:cs typeface="Arial" charset="0"/>
              </a:rPr>
              <a:t>противоречащим</a:t>
            </a:r>
            <a:r>
              <a:rPr lang="ru-RU" dirty="0" smtClean="0">
                <a:cs typeface="Arial" charset="0"/>
              </a:rPr>
              <a:t> </a:t>
            </a:r>
            <a:br>
              <a:rPr lang="ru-RU" dirty="0" smtClean="0">
                <a:cs typeface="Arial" charset="0"/>
              </a:rPr>
            </a:br>
            <a:r>
              <a:rPr lang="ru-RU" dirty="0" smtClean="0">
                <a:cs typeface="Arial" charset="0"/>
              </a:rPr>
              <a:t>ему суждением приводит </a:t>
            </a:r>
            <a:br>
              <a:rPr lang="ru-RU" dirty="0" smtClean="0">
                <a:cs typeface="Arial" charset="0"/>
              </a:rPr>
            </a:br>
            <a:r>
              <a:rPr lang="ru-RU" dirty="0" smtClean="0">
                <a:cs typeface="Arial" charset="0"/>
              </a:rPr>
              <a:t>к </a:t>
            </a:r>
            <a:r>
              <a:rPr lang="ru-RU" dirty="0" smtClean="0">
                <a:solidFill>
                  <a:srgbClr val="FF66FF"/>
                </a:solidFill>
                <a:cs typeface="Arial" charset="0"/>
              </a:rPr>
              <a:t>противоречию</a:t>
            </a:r>
            <a:r>
              <a:rPr lang="ru-RU" dirty="0" smtClean="0">
                <a:cs typeface="Arial" charset="0"/>
              </a:rPr>
              <a:t> с посылками.</a:t>
            </a:r>
            <a:endParaRPr lang="ru-RU" sz="1600" dirty="0"/>
          </a:p>
        </p:txBody>
      </p:sp>
      <p:sp>
        <p:nvSpPr>
          <p:cNvPr id="8" name="TextBox 7"/>
          <p:cNvSpPr txBox="1"/>
          <p:nvPr/>
        </p:nvSpPr>
        <p:spPr>
          <a:xfrm>
            <a:off x="1800000" y="1224000"/>
            <a:ext cx="5544000" cy="75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dirty="0" smtClean="0"/>
              <a:t>Следует различать </a:t>
            </a:r>
            <a:br>
              <a:rPr lang="ru-RU" dirty="0" smtClean="0"/>
            </a:br>
            <a:r>
              <a:rPr lang="ru-RU" dirty="0" smtClean="0">
                <a:solidFill>
                  <a:srgbClr val="00FF00"/>
                </a:solidFill>
              </a:rPr>
              <a:t>корректные</a:t>
            </a:r>
            <a:r>
              <a:rPr lang="ru-RU" dirty="0" smtClean="0"/>
              <a:t> и </a:t>
            </a:r>
            <a:r>
              <a:rPr lang="ru-RU" dirty="0" smtClean="0">
                <a:solidFill>
                  <a:srgbClr val="00FFFF"/>
                </a:solidFill>
              </a:rPr>
              <a:t>правильные</a:t>
            </a:r>
            <a:r>
              <a:rPr lang="ru-RU" dirty="0" smtClean="0"/>
              <a:t> умозаключения.</a:t>
            </a:r>
            <a:endParaRPr lang="ru-RU" dirty="0"/>
          </a:p>
        </p:txBody>
      </p:sp>
      <p:sp>
        <p:nvSpPr>
          <p:cNvPr id="9" name="TextBox 8"/>
          <p:cNvSpPr txBox="1"/>
          <p:nvPr/>
        </p:nvSpPr>
        <p:spPr>
          <a:xfrm>
            <a:off x="4680000" y="4608000"/>
            <a:ext cx="4032000" cy="122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r>
              <a:rPr lang="ru-RU" smtClean="0">
                <a:solidFill>
                  <a:srgbClr val="FF66FF"/>
                </a:solidFill>
              </a:rPr>
              <a:t>Неправильность</a:t>
            </a:r>
            <a:r>
              <a:rPr lang="ru-RU" smtClean="0"/>
              <a:t> умозаключения обусловлена </a:t>
            </a:r>
            <a:br>
              <a:rPr lang="ru-RU" smtClean="0"/>
            </a:br>
            <a:r>
              <a:rPr lang="ru-RU" smtClean="0">
                <a:solidFill>
                  <a:srgbClr val="FF66FF"/>
                </a:solidFill>
              </a:rPr>
              <a:t>ложностью</a:t>
            </a:r>
            <a:r>
              <a:rPr lang="ru-RU" smtClean="0"/>
              <a:t> посылок </a:t>
            </a:r>
            <a:br>
              <a:rPr lang="ru-RU" smtClean="0"/>
            </a:br>
            <a:r>
              <a:rPr lang="ru-RU" smtClean="0"/>
              <a:t>или </a:t>
            </a:r>
            <a:r>
              <a:rPr lang="ru-RU" smtClean="0">
                <a:solidFill>
                  <a:srgbClr val="FF66FF"/>
                </a:solidFill>
              </a:rPr>
              <a:t>некорректностью </a:t>
            </a:r>
            <a:r>
              <a:rPr lang="ru-RU" smtClean="0"/>
              <a:t>вывода.</a:t>
            </a:r>
            <a:endParaRPr lang="ru-RU" dirty="0"/>
          </a:p>
        </p:txBody>
      </p:sp>
      <p:sp>
        <p:nvSpPr>
          <p:cNvPr id="10" name="TextBox 9"/>
          <p:cNvSpPr txBox="1"/>
          <p:nvPr/>
        </p:nvSpPr>
        <p:spPr>
          <a:xfrm>
            <a:off x="432000" y="4608000"/>
            <a:ext cx="4032000" cy="122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dirty="0" smtClean="0">
                <a:solidFill>
                  <a:srgbClr val="FF66FF"/>
                </a:solidFill>
              </a:rPr>
              <a:t>Некорректность</a:t>
            </a:r>
            <a:r>
              <a:rPr lang="ru-RU" dirty="0" smtClean="0"/>
              <a:t> умозаключения обусловлена </a:t>
            </a:r>
            <a:r>
              <a:rPr lang="ru-RU" dirty="0" smtClean="0">
                <a:solidFill>
                  <a:srgbClr val="FF66FF"/>
                </a:solidFill>
              </a:rPr>
              <a:t>нарушением правил</a:t>
            </a:r>
            <a:r>
              <a:rPr lang="ru-RU" dirty="0" smtClean="0"/>
              <a:t> логического вывода.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6" grpId="0" animBg="1"/>
      <p:bldP spid="7" grpId="0" animBg="1"/>
      <p:bldP spid="8" grpId="0"/>
      <p:bldP spid="9" grpId="0" animBg="1"/>
      <p:bldP spid="10" grpId="0" animBg="1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0000" y="1296000"/>
            <a:ext cx="8784000" cy="5436000"/>
          </a:xfrm>
        </p:spPr>
        <p:txBody>
          <a:bodyPr/>
          <a:lstStyle/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rgbClr val="FFFF00"/>
                </a:solidFill>
              </a:rPr>
              <a:t>Умозаключение</a:t>
            </a:r>
            <a:r>
              <a:rPr lang="ru-RU" sz="1800" b="1" dirty="0" smtClean="0">
                <a:solidFill>
                  <a:schemeClr val="bg1"/>
                </a:solidFill>
              </a:rPr>
              <a:t> – это получение </a:t>
            </a:r>
            <a:r>
              <a:rPr lang="ru-RU" sz="1800" b="1" dirty="0" smtClean="0">
                <a:solidFill>
                  <a:srgbClr val="00FFFF"/>
                </a:solidFill>
              </a:rPr>
              <a:t>нового суждения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из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материи других суждений</a:t>
            </a:r>
            <a:r>
              <a:rPr lang="ru-RU" sz="1800" b="1" dirty="0" smtClean="0">
                <a:solidFill>
                  <a:schemeClr val="bg1"/>
                </a:solidFill>
              </a:rPr>
              <a:t> на основе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логических отношений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br>
              <a:rPr lang="ru-RU" sz="1800" b="1" dirty="0" smtClean="0">
                <a:solidFill>
                  <a:srgbClr val="00FF00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между элементами последних.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</a:p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chemeClr val="bg1"/>
                </a:solidFill>
              </a:rPr>
              <a:t>Умозаключения подразделяются на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дедуктивные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представляющие собой логический переход </a:t>
            </a:r>
            <a:r>
              <a:rPr lang="ru-RU" sz="1800" b="1" dirty="0" smtClean="0">
                <a:solidFill>
                  <a:srgbClr val="00FFFF"/>
                </a:solidFill>
              </a:rPr>
              <a:t>от общего к частному</a:t>
            </a:r>
            <a:r>
              <a:rPr lang="ru-RU" sz="1800" b="1" dirty="0" smtClean="0">
                <a:solidFill>
                  <a:schemeClr val="bg1"/>
                </a:solidFill>
              </a:rPr>
              <a:t>, и </a:t>
            </a:r>
            <a:r>
              <a:rPr lang="ru-RU" sz="1800" b="1" dirty="0" smtClean="0">
                <a:solidFill>
                  <a:srgbClr val="FFFF00"/>
                </a:solidFill>
              </a:rPr>
              <a:t>индуктивные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представляющие собой логический переход </a:t>
            </a:r>
            <a:r>
              <a:rPr lang="ru-RU" sz="1800" b="1" dirty="0" smtClean="0">
                <a:solidFill>
                  <a:srgbClr val="00FFFF"/>
                </a:solidFill>
              </a:rPr>
              <a:t>от частного к общему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endParaRPr lang="ru-RU" sz="1800" b="1" dirty="0" smtClean="0">
              <a:solidFill>
                <a:schemeClr val="bg1"/>
              </a:solidFill>
            </a:endParaRPr>
          </a:p>
          <a:p>
            <a:pPr lvl="1" eaLnBrk="1" hangingPunct="1">
              <a:lnSpc>
                <a:spcPct val="95000"/>
              </a:lnSpc>
              <a:buClr>
                <a:schemeClr val="bg1"/>
              </a:buClr>
              <a:buFont typeface="Courier New" pitchFamily="49" charset="0"/>
              <a:buChar char="o"/>
            </a:pPr>
            <a:r>
              <a:rPr lang="ru-RU" sz="1600" b="1" dirty="0" smtClean="0">
                <a:solidFill>
                  <a:schemeClr val="bg1"/>
                </a:solidFill>
              </a:rPr>
              <a:t>Поскольку </a:t>
            </a:r>
            <a:r>
              <a:rPr lang="ru-RU" sz="1600" b="1" dirty="0" smtClean="0">
                <a:solidFill>
                  <a:srgbClr val="00FF00"/>
                </a:solidFill>
              </a:rPr>
              <a:t>необходимое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существенным образом связано с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общим</a:t>
            </a:r>
            <a:r>
              <a:rPr lang="en-US" sz="1600" b="1" dirty="0" smtClean="0">
                <a:solidFill>
                  <a:schemeClr val="bg1"/>
                </a:solidFill>
              </a:rPr>
              <a:t>, </a:t>
            </a:r>
            <a:r>
              <a:rPr lang="ru-RU" sz="1600" b="1" dirty="0" smtClean="0">
                <a:solidFill>
                  <a:srgbClr val="FF9900"/>
                </a:solidFill>
              </a:rPr>
              <a:t>достоверные</a:t>
            </a:r>
            <a:r>
              <a:rPr lang="ru-RU" sz="1600" b="1" dirty="0" smtClean="0">
                <a:solidFill>
                  <a:schemeClr val="bg1"/>
                </a:solidFill>
              </a:rPr>
              <a:t> (</a:t>
            </a:r>
            <a:r>
              <a:rPr lang="ru-RU" sz="1600" b="1" dirty="0" smtClean="0">
                <a:solidFill>
                  <a:srgbClr val="00FF00"/>
                </a:solidFill>
              </a:rPr>
              <a:t>необходимые</a:t>
            </a:r>
            <a:r>
              <a:rPr lang="ru-RU" sz="1600" b="1" dirty="0" smtClean="0">
                <a:solidFill>
                  <a:schemeClr val="bg1"/>
                </a:solidFill>
              </a:rPr>
              <a:t>) выводы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можно получить лишь путём </a:t>
            </a:r>
            <a:r>
              <a:rPr lang="ru-RU" sz="1600" b="1" dirty="0" smtClean="0">
                <a:solidFill>
                  <a:srgbClr val="FFFF00"/>
                </a:solidFill>
              </a:rPr>
              <a:t>дедукции</a:t>
            </a:r>
            <a:r>
              <a:rPr lang="ru-RU" sz="1600" b="1" dirty="0" smtClean="0">
                <a:solidFill>
                  <a:schemeClr val="bg1"/>
                </a:solidFill>
              </a:rPr>
              <a:t>, тогда как </a:t>
            </a:r>
            <a:r>
              <a:rPr lang="ru-RU" sz="1600" b="1" dirty="0" smtClean="0">
                <a:solidFill>
                  <a:srgbClr val="FFFF00"/>
                </a:solidFill>
              </a:rPr>
              <a:t>индуктивные</a:t>
            </a:r>
            <a:r>
              <a:rPr lang="ru-RU" sz="1600" b="1" dirty="0" smtClean="0">
                <a:solidFill>
                  <a:schemeClr val="bg1"/>
                </a:solidFill>
              </a:rPr>
              <a:t> выводы лишь </a:t>
            </a:r>
            <a:r>
              <a:rPr lang="ru-RU" sz="1600" b="1" dirty="0" smtClean="0">
                <a:solidFill>
                  <a:srgbClr val="FF9900"/>
                </a:solidFill>
              </a:rPr>
              <a:t>предположительны</a:t>
            </a:r>
            <a:r>
              <a:rPr lang="en-US" sz="16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32000" y="274638"/>
            <a:ext cx="8280000" cy="792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Умозаключение как форма мышления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Дедуктивные и индуктивные умозаключения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0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0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0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0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23" grpId="0" build="p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70" name="Text Box 6"/>
          <p:cNvSpPr txBox="1">
            <a:spLocks noChangeArrowheads="1"/>
          </p:cNvSpPr>
          <p:nvPr/>
        </p:nvSpPr>
        <p:spPr bwMode="auto">
          <a:xfrm>
            <a:off x="360000" y="1440000"/>
            <a:ext cx="4104000" cy="216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b="1" dirty="0" smtClean="0">
                <a:solidFill>
                  <a:srgbClr val="FFFF00"/>
                </a:solidFill>
              </a:rPr>
              <a:t>Дедукция </a:t>
            </a:r>
            <a:r>
              <a:rPr lang="ru-RU" b="1" dirty="0">
                <a:solidFill>
                  <a:schemeClr val="bg1"/>
                </a:solidFill>
              </a:rPr>
              <a:t/>
            </a:r>
            <a:br>
              <a:rPr lang="ru-RU" b="1" dirty="0">
                <a:solidFill>
                  <a:schemeClr val="bg1"/>
                </a:solidFill>
              </a:rPr>
            </a:br>
            <a:r>
              <a:rPr lang="ru-RU" b="1" dirty="0">
                <a:solidFill>
                  <a:schemeClr val="bg1"/>
                </a:solidFill>
              </a:rPr>
              <a:t>(</a:t>
            </a:r>
            <a:r>
              <a:rPr lang="ru-RU" b="1" i="1" dirty="0">
                <a:solidFill>
                  <a:schemeClr val="bg1"/>
                </a:solidFill>
              </a:rPr>
              <a:t>лат</a:t>
            </a:r>
            <a:r>
              <a:rPr lang="ru-RU" b="1" dirty="0">
                <a:solidFill>
                  <a:schemeClr val="bg1"/>
                </a:solidFill>
              </a:rPr>
              <a:t>., </a:t>
            </a:r>
            <a:r>
              <a:rPr lang="en-US" b="1" dirty="0">
                <a:solidFill>
                  <a:srgbClr val="00FF00"/>
                </a:solidFill>
              </a:rPr>
              <a:t>deductio</a:t>
            </a:r>
            <a:r>
              <a:rPr lang="ru-RU" b="1" dirty="0"/>
              <a:t>,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ru-RU" b="1" dirty="0">
                <a:solidFill>
                  <a:schemeClr val="bg1"/>
                </a:solidFill>
              </a:rPr>
              <a:t>выведение) </a:t>
            </a:r>
            <a:r>
              <a:rPr lang="ru-RU" b="1" dirty="0" smtClean="0">
                <a:solidFill>
                  <a:schemeClr val="bg1"/>
                </a:solidFill>
              </a:rPr>
              <a:t>– </a:t>
            </a:r>
            <a:r>
              <a:rPr lang="ru-RU" b="1" dirty="0">
                <a:solidFill>
                  <a:schemeClr val="bg1"/>
                </a:solidFill>
              </a:rPr>
              <a:t/>
            </a:r>
            <a:br>
              <a:rPr lang="ru-RU" b="1" dirty="0">
                <a:solidFill>
                  <a:schemeClr val="bg1"/>
                </a:solidFill>
              </a:rPr>
            </a:br>
            <a:r>
              <a:rPr lang="ru-RU" b="1" dirty="0">
                <a:solidFill>
                  <a:schemeClr val="bg1"/>
                </a:solidFill>
              </a:rPr>
              <a:t>процесс логического </a:t>
            </a:r>
            <a:r>
              <a:rPr lang="ru-RU" b="1" dirty="0">
                <a:solidFill>
                  <a:srgbClr val="00FFFF"/>
                </a:solidFill>
              </a:rPr>
              <a:t>вывода</a:t>
            </a:r>
            <a:r>
              <a:rPr lang="ru-RU" b="1" dirty="0" smtClean="0"/>
              <a:t>,</a:t>
            </a:r>
            <a:r>
              <a:rPr lang="ru-RU" b="1" dirty="0" smtClean="0">
                <a:solidFill>
                  <a:srgbClr val="00FFFF"/>
                </a:solidFill>
              </a:rPr>
              <a:t> </a:t>
            </a:r>
            <a:r>
              <a:rPr lang="ru-RU" b="1" dirty="0">
                <a:solidFill>
                  <a:schemeClr val="bg1"/>
                </a:solidFill>
              </a:rPr>
              <a:t/>
            </a:r>
            <a:br>
              <a:rPr lang="ru-RU" b="1" dirty="0">
                <a:solidFill>
                  <a:schemeClr val="bg1"/>
                </a:solidFill>
              </a:rPr>
            </a:br>
            <a:r>
              <a:rPr lang="ru-RU" b="1" dirty="0">
                <a:solidFill>
                  <a:schemeClr val="bg1"/>
                </a:solidFill>
              </a:rPr>
              <a:t>т</a:t>
            </a:r>
            <a:r>
              <a:rPr lang="ru-RU" b="1" dirty="0" smtClean="0">
                <a:solidFill>
                  <a:schemeClr val="bg1"/>
                </a:solidFill>
              </a:rPr>
              <a:t>. е</a:t>
            </a:r>
            <a:r>
              <a:rPr lang="ru-RU" b="1" dirty="0">
                <a:solidFill>
                  <a:schemeClr val="bg1"/>
                </a:solidFill>
              </a:rPr>
              <a:t>. перехода по тем или </a:t>
            </a:r>
            <a:r>
              <a:rPr lang="ru-RU" b="1" dirty="0" smtClean="0">
                <a:solidFill>
                  <a:schemeClr val="bg1"/>
                </a:solidFill>
              </a:rPr>
              <a:t>иным </a:t>
            </a:r>
            <a:r>
              <a:rPr lang="ru-RU" b="1" dirty="0">
                <a:solidFill>
                  <a:schemeClr val="bg1"/>
                </a:solidFill>
              </a:rPr>
              <a:t/>
            </a:r>
            <a:br>
              <a:rPr lang="ru-RU" b="1" dirty="0">
                <a:solidFill>
                  <a:schemeClr val="bg1"/>
                </a:solidFill>
              </a:rPr>
            </a:br>
            <a:r>
              <a:rPr lang="ru-RU" b="1" dirty="0">
                <a:solidFill>
                  <a:schemeClr val="bg1"/>
                </a:solidFill>
              </a:rPr>
              <a:t>правилам логики, от </a:t>
            </a:r>
            <a:r>
              <a:rPr lang="ru-RU" b="1" dirty="0" smtClean="0">
                <a:solidFill>
                  <a:schemeClr val="bg1"/>
                </a:solidFill>
              </a:rPr>
              <a:t>некоторых </a:t>
            </a:r>
            <a:r>
              <a:rPr lang="ru-RU" b="1" dirty="0">
                <a:solidFill>
                  <a:schemeClr val="bg1"/>
                </a:solidFill>
              </a:rPr>
              <a:t/>
            </a:r>
            <a:br>
              <a:rPr lang="ru-RU" b="1" dirty="0">
                <a:solidFill>
                  <a:schemeClr val="bg1"/>
                </a:solidFill>
              </a:rPr>
            </a:br>
            <a:r>
              <a:rPr lang="ru-RU" b="1" dirty="0">
                <a:solidFill>
                  <a:schemeClr val="bg1"/>
                </a:solidFill>
              </a:rPr>
              <a:t>данных положений (посылок</a:t>
            </a:r>
            <a:r>
              <a:rPr lang="ru-RU" b="1" dirty="0" smtClean="0">
                <a:solidFill>
                  <a:schemeClr val="bg1"/>
                </a:solidFill>
              </a:rPr>
              <a:t>) </a:t>
            </a:r>
            <a:r>
              <a:rPr lang="ru-RU" b="1" dirty="0">
                <a:solidFill>
                  <a:schemeClr val="bg1"/>
                </a:solidFill>
              </a:rPr>
              <a:t/>
            </a:r>
            <a:br>
              <a:rPr lang="ru-RU" b="1" dirty="0">
                <a:solidFill>
                  <a:schemeClr val="bg1"/>
                </a:solidFill>
              </a:rPr>
            </a:br>
            <a:r>
              <a:rPr lang="ru-RU" b="1" dirty="0">
                <a:solidFill>
                  <a:schemeClr val="bg1"/>
                </a:solidFill>
              </a:rPr>
              <a:t>к их следствиям (заключениям).</a:t>
            </a:r>
          </a:p>
        </p:txBody>
      </p:sp>
      <p:sp>
        <p:nvSpPr>
          <p:cNvPr id="36871" name="Text Box 7"/>
          <p:cNvSpPr txBox="1">
            <a:spLocks noChangeArrowheads="1"/>
          </p:cNvSpPr>
          <p:nvPr/>
        </p:nvSpPr>
        <p:spPr bwMode="auto">
          <a:xfrm>
            <a:off x="360000" y="3600000"/>
            <a:ext cx="4104000" cy="2088000"/>
          </a:xfrm>
          <a:prstGeom prst="rect">
            <a:avLst/>
          </a:prstGeom>
          <a:noFill/>
          <a:ln w="9525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/>
          <a:lstStyle/>
          <a:p>
            <a:pPr algn="ctr"/>
            <a:r>
              <a:rPr lang="ru-RU" b="1" dirty="0" smtClean="0">
                <a:solidFill>
                  <a:srgbClr val="FFFF00"/>
                </a:solidFill>
              </a:rPr>
              <a:t>Дедуктивное</a:t>
            </a:r>
            <a:r>
              <a:rPr lang="ru-RU" b="1" dirty="0" smtClean="0">
                <a:solidFill>
                  <a:schemeClr val="bg1"/>
                </a:solidFill>
              </a:rPr>
              <a:t> </a:t>
            </a:r>
            <a:r>
              <a:rPr lang="ru-RU" b="1" dirty="0" smtClean="0">
                <a:solidFill>
                  <a:srgbClr val="FFFF00"/>
                </a:solidFill>
              </a:rPr>
              <a:t>умозаключение</a:t>
            </a:r>
            <a:r>
              <a:rPr lang="ru-RU" b="1" dirty="0" smtClean="0">
                <a:solidFill>
                  <a:schemeClr val="bg1"/>
                </a:solidFill>
              </a:rPr>
              <a:t> </a:t>
            </a:r>
            <a:br>
              <a:rPr lang="ru-RU" b="1" dirty="0" smtClean="0">
                <a:solidFill>
                  <a:schemeClr val="bg1"/>
                </a:solidFill>
              </a:rPr>
            </a:br>
            <a:r>
              <a:rPr lang="ru-RU" b="1" dirty="0" smtClean="0">
                <a:solidFill>
                  <a:schemeClr val="bg1"/>
                </a:solidFill>
              </a:rPr>
              <a:t>1) представляет собой переход </a:t>
            </a:r>
            <a:br>
              <a:rPr lang="ru-RU" b="1" dirty="0" smtClean="0">
                <a:solidFill>
                  <a:schemeClr val="bg1"/>
                </a:solidFill>
              </a:rPr>
            </a:br>
            <a:r>
              <a:rPr lang="ru-RU" b="1" dirty="0" smtClean="0">
                <a:solidFill>
                  <a:srgbClr val="00FFFF"/>
                </a:solidFill>
              </a:rPr>
              <a:t>от </a:t>
            </a:r>
            <a:r>
              <a:rPr lang="ru-RU" b="1" dirty="0">
                <a:solidFill>
                  <a:srgbClr val="00FFFF"/>
                </a:solidFill>
              </a:rPr>
              <a:t>общего к </a:t>
            </a:r>
            <a:r>
              <a:rPr lang="ru-RU" b="1" dirty="0" smtClean="0">
                <a:solidFill>
                  <a:srgbClr val="00FFFF"/>
                </a:solidFill>
              </a:rPr>
              <a:t>частному</a:t>
            </a:r>
            <a:r>
              <a:rPr lang="ru-RU" b="1" dirty="0" smtClean="0">
                <a:solidFill>
                  <a:schemeClr val="bg1"/>
                </a:solidFill>
              </a:rPr>
              <a:t> </a:t>
            </a:r>
          </a:p>
          <a:p>
            <a:pPr algn="ctr"/>
            <a:r>
              <a:rPr lang="ru-RU" b="1" dirty="0" smtClean="0">
                <a:solidFill>
                  <a:schemeClr val="bg1"/>
                </a:solidFill>
              </a:rPr>
              <a:t>2) на основе логического отношения </a:t>
            </a:r>
            <a:r>
              <a:rPr lang="ru-RU" b="1" dirty="0" smtClean="0">
                <a:solidFill>
                  <a:srgbClr val="00FFFF"/>
                </a:solidFill>
              </a:rPr>
              <a:t>подчинения</a:t>
            </a:r>
            <a:r>
              <a:rPr lang="ru-RU" b="1" dirty="0" smtClean="0">
                <a:solidFill>
                  <a:schemeClr val="bg1"/>
                </a:solidFill>
              </a:rPr>
              <a:t> и </a:t>
            </a:r>
            <a:br>
              <a:rPr lang="ru-RU" b="1" dirty="0" smtClean="0">
                <a:solidFill>
                  <a:schemeClr val="bg1"/>
                </a:solidFill>
              </a:rPr>
            </a:br>
            <a:r>
              <a:rPr lang="ru-RU" b="1" dirty="0" smtClean="0">
                <a:solidFill>
                  <a:schemeClr val="bg1"/>
                </a:solidFill>
              </a:rPr>
              <a:t>3) даёт логически безупречный </a:t>
            </a:r>
            <a:r>
              <a:rPr lang="ru-RU" b="1" dirty="0" smtClean="0">
                <a:solidFill>
                  <a:srgbClr val="00FFFF"/>
                </a:solidFill>
              </a:rPr>
              <a:t>необходимый</a:t>
            </a:r>
            <a:r>
              <a:rPr lang="ru-RU" b="1" dirty="0" smtClean="0">
                <a:solidFill>
                  <a:schemeClr val="bg1"/>
                </a:solidFill>
              </a:rPr>
              <a:t> вывод.</a:t>
            </a:r>
            <a:endParaRPr lang="ru-RU" b="1" dirty="0">
              <a:solidFill>
                <a:schemeClr val="bg1"/>
              </a:solidFill>
            </a:endParaRPr>
          </a:p>
        </p:txBody>
      </p:sp>
      <p:sp>
        <p:nvSpPr>
          <p:cNvPr id="36872" name="Text Box 8"/>
          <p:cNvSpPr txBox="1">
            <a:spLocks noChangeArrowheads="1"/>
          </p:cNvSpPr>
          <p:nvPr/>
        </p:nvSpPr>
        <p:spPr bwMode="auto">
          <a:xfrm>
            <a:off x="4716000" y="1440000"/>
            <a:ext cx="4104000" cy="216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b="1" dirty="0" smtClean="0">
                <a:solidFill>
                  <a:srgbClr val="FFFF00"/>
                </a:solidFill>
              </a:rPr>
              <a:t>Индукция </a:t>
            </a:r>
            <a:r>
              <a:rPr lang="ru-RU" b="1" dirty="0">
                <a:solidFill>
                  <a:schemeClr val="bg1"/>
                </a:solidFill>
              </a:rPr>
              <a:t/>
            </a:r>
            <a:br>
              <a:rPr lang="ru-RU" b="1" dirty="0">
                <a:solidFill>
                  <a:schemeClr val="bg1"/>
                </a:solidFill>
              </a:rPr>
            </a:br>
            <a:r>
              <a:rPr lang="ru-RU" b="1" dirty="0">
                <a:solidFill>
                  <a:schemeClr val="bg1"/>
                </a:solidFill>
              </a:rPr>
              <a:t>(</a:t>
            </a:r>
            <a:r>
              <a:rPr lang="ru-RU" b="1" i="1" dirty="0">
                <a:solidFill>
                  <a:schemeClr val="bg1"/>
                </a:solidFill>
              </a:rPr>
              <a:t>лат</a:t>
            </a:r>
            <a:r>
              <a:rPr lang="ru-RU" b="1" dirty="0">
                <a:solidFill>
                  <a:schemeClr val="bg1"/>
                </a:solidFill>
              </a:rPr>
              <a:t>., </a:t>
            </a:r>
            <a:r>
              <a:rPr lang="en-US" b="1" dirty="0">
                <a:solidFill>
                  <a:srgbClr val="00FF00"/>
                </a:solidFill>
              </a:rPr>
              <a:t>inductio</a:t>
            </a:r>
            <a:r>
              <a:rPr lang="ru-RU" b="1" dirty="0"/>
              <a:t>,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ru-RU" b="1" dirty="0">
                <a:solidFill>
                  <a:schemeClr val="bg1"/>
                </a:solidFill>
              </a:rPr>
              <a:t>наведение) </a:t>
            </a:r>
            <a:r>
              <a:rPr lang="ru-RU" b="1" dirty="0" smtClean="0">
                <a:solidFill>
                  <a:schemeClr val="bg1"/>
                </a:solidFill>
              </a:rPr>
              <a:t>– </a:t>
            </a:r>
            <a:r>
              <a:rPr lang="ru-RU" b="1" dirty="0">
                <a:solidFill>
                  <a:schemeClr val="bg1"/>
                </a:solidFill>
              </a:rPr>
              <a:t/>
            </a:r>
            <a:br>
              <a:rPr lang="ru-RU" b="1" dirty="0">
                <a:solidFill>
                  <a:schemeClr val="bg1"/>
                </a:solidFill>
              </a:rPr>
            </a:br>
            <a:r>
              <a:rPr lang="ru-RU" b="1" dirty="0">
                <a:solidFill>
                  <a:schemeClr val="bg1"/>
                </a:solidFill>
              </a:rPr>
              <a:t>форма мышления, </a:t>
            </a:r>
            <a:r>
              <a:rPr lang="ru-RU" b="1" dirty="0" smtClean="0">
                <a:solidFill>
                  <a:schemeClr val="bg1"/>
                </a:solidFill>
              </a:rPr>
              <a:t>посредством которой мысль </a:t>
            </a:r>
            <a:r>
              <a:rPr lang="ru-RU" b="1" dirty="0" smtClean="0">
                <a:solidFill>
                  <a:srgbClr val="00FFFF"/>
                </a:solidFill>
              </a:rPr>
              <a:t>наводится</a:t>
            </a:r>
            <a:r>
              <a:rPr lang="ru-RU" dirty="0" smtClean="0"/>
              <a:t> – путём сопоставления </a:t>
            </a:r>
            <a:r>
              <a:rPr lang="ru-RU" dirty="0" smtClean="0">
                <a:solidFill>
                  <a:srgbClr val="FF9966"/>
                </a:solidFill>
              </a:rPr>
              <a:t>единичных</a:t>
            </a:r>
            <a:r>
              <a:rPr lang="ru-RU" dirty="0" smtClean="0"/>
              <a:t> фактов – </a:t>
            </a:r>
            <a:r>
              <a:rPr lang="ru-RU" b="1" dirty="0" smtClean="0">
                <a:solidFill>
                  <a:schemeClr val="bg1"/>
                </a:solidFill>
              </a:rPr>
              <a:t>на </a:t>
            </a:r>
            <a:r>
              <a:rPr lang="ru-RU" b="1" dirty="0" smtClean="0">
                <a:solidFill>
                  <a:srgbClr val="FF9966"/>
                </a:solidFill>
              </a:rPr>
              <a:t>обобщающее</a:t>
            </a:r>
            <a:r>
              <a:rPr lang="ru-RU" b="1" dirty="0" smtClean="0">
                <a:solidFill>
                  <a:schemeClr val="bg1"/>
                </a:solidFill>
              </a:rPr>
              <a:t> </a:t>
            </a:r>
            <a:br>
              <a:rPr lang="ru-RU" b="1" dirty="0" smtClean="0">
                <a:solidFill>
                  <a:schemeClr val="bg1"/>
                </a:solidFill>
              </a:rPr>
            </a:br>
            <a:r>
              <a:rPr lang="ru-RU" b="1" dirty="0" smtClean="0">
                <a:solidFill>
                  <a:schemeClr val="bg1"/>
                </a:solidFill>
              </a:rPr>
              <a:t>их утверждение.</a:t>
            </a:r>
            <a:endParaRPr lang="ru-RU" b="1" dirty="0">
              <a:solidFill>
                <a:schemeClr val="bg1"/>
              </a:solidFill>
            </a:endParaRPr>
          </a:p>
        </p:txBody>
      </p:sp>
      <p:sp>
        <p:nvSpPr>
          <p:cNvPr id="36873" name="Text Box 9"/>
          <p:cNvSpPr txBox="1">
            <a:spLocks noChangeArrowheads="1"/>
          </p:cNvSpPr>
          <p:nvPr/>
        </p:nvSpPr>
        <p:spPr bwMode="auto">
          <a:xfrm>
            <a:off x="4716000" y="3600000"/>
            <a:ext cx="4104000" cy="2088000"/>
          </a:xfrm>
          <a:prstGeom prst="rect">
            <a:avLst/>
          </a:prstGeom>
          <a:noFill/>
          <a:ln w="9525" cmpd="sng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pPr algn="ctr"/>
            <a:r>
              <a:rPr lang="ru-RU" b="1" dirty="0" smtClean="0">
                <a:solidFill>
                  <a:srgbClr val="FFFF00"/>
                </a:solidFill>
              </a:rPr>
              <a:t>Индуктивное</a:t>
            </a:r>
            <a:r>
              <a:rPr lang="ru-RU" b="1" dirty="0" smtClean="0">
                <a:solidFill>
                  <a:schemeClr val="bg1"/>
                </a:solidFill>
              </a:rPr>
              <a:t> </a:t>
            </a:r>
            <a:r>
              <a:rPr lang="ru-RU" b="1" dirty="0" smtClean="0">
                <a:solidFill>
                  <a:srgbClr val="FFFF00"/>
                </a:solidFill>
              </a:rPr>
              <a:t>умозаключение</a:t>
            </a:r>
            <a:r>
              <a:rPr lang="ru-RU" b="1" dirty="0" smtClean="0">
                <a:solidFill>
                  <a:schemeClr val="bg1"/>
                </a:solidFill>
              </a:rPr>
              <a:t> </a:t>
            </a:r>
            <a:br>
              <a:rPr lang="ru-RU" b="1" dirty="0" smtClean="0">
                <a:solidFill>
                  <a:schemeClr val="bg1"/>
                </a:solidFill>
              </a:rPr>
            </a:br>
            <a:r>
              <a:rPr lang="ru-RU" b="1" dirty="0" smtClean="0">
                <a:solidFill>
                  <a:schemeClr val="bg1"/>
                </a:solidFill>
              </a:rPr>
              <a:t>1) представляет собой переход </a:t>
            </a:r>
            <a:br>
              <a:rPr lang="ru-RU" b="1" dirty="0" smtClean="0">
                <a:solidFill>
                  <a:schemeClr val="bg1"/>
                </a:solidFill>
              </a:rPr>
            </a:br>
            <a:r>
              <a:rPr lang="ru-RU" b="1" dirty="0" smtClean="0">
                <a:solidFill>
                  <a:srgbClr val="00FFFF"/>
                </a:solidFill>
              </a:rPr>
              <a:t>от </a:t>
            </a:r>
            <a:r>
              <a:rPr lang="ru-RU" b="1" dirty="0">
                <a:solidFill>
                  <a:srgbClr val="00FFFF"/>
                </a:solidFill>
              </a:rPr>
              <a:t>частного к </a:t>
            </a:r>
            <a:r>
              <a:rPr lang="ru-RU" b="1" dirty="0" smtClean="0">
                <a:solidFill>
                  <a:srgbClr val="00FFFF"/>
                </a:solidFill>
              </a:rPr>
              <a:t>общему</a:t>
            </a:r>
            <a:r>
              <a:rPr lang="ru-RU" b="1" dirty="0" smtClean="0"/>
              <a:t>, </a:t>
            </a:r>
            <a:r>
              <a:rPr lang="ru-RU" b="1" dirty="0" smtClean="0">
                <a:solidFill>
                  <a:srgbClr val="00FFFF"/>
                </a:solidFill>
              </a:rPr>
              <a:t/>
            </a:r>
            <a:br>
              <a:rPr lang="ru-RU" b="1" dirty="0" smtClean="0">
                <a:solidFill>
                  <a:srgbClr val="00FFFF"/>
                </a:solidFill>
              </a:rPr>
            </a:br>
            <a:r>
              <a:rPr lang="ru-RU" b="1" dirty="0" smtClean="0">
                <a:solidFill>
                  <a:schemeClr val="bg1"/>
                </a:solidFill>
              </a:rPr>
              <a:t>2) игнорирующий </a:t>
            </a:r>
            <a:r>
              <a:rPr lang="ru-RU" b="1" dirty="0" smtClean="0">
                <a:solidFill>
                  <a:srgbClr val="00FFFF"/>
                </a:solidFill>
              </a:rPr>
              <a:t>закон достаточного основания</a:t>
            </a:r>
            <a:r>
              <a:rPr lang="ru-RU" b="1" dirty="0" smtClean="0"/>
              <a:t>,</a:t>
            </a:r>
            <a:r>
              <a:rPr lang="ru-RU" b="1" dirty="0" smtClean="0">
                <a:solidFill>
                  <a:srgbClr val="00FFFF"/>
                </a:solidFill>
              </a:rPr>
              <a:t> </a:t>
            </a:r>
            <a:r>
              <a:rPr lang="ru-RU" b="1" dirty="0" smtClean="0">
                <a:solidFill>
                  <a:schemeClr val="bg1"/>
                </a:solidFill>
              </a:rPr>
              <a:t>и </a:t>
            </a:r>
            <a:br>
              <a:rPr lang="ru-RU" b="1" dirty="0" smtClean="0">
                <a:solidFill>
                  <a:schemeClr val="bg1"/>
                </a:solidFill>
              </a:rPr>
            </a:br>
            <a:r>
              <a:rPr lang="ru-RU" b="1" dirty="0" smtClean="0">
                <a:solidFill>
                  <a:schemeClr val="bg1"/>
                </a:solidFill>
              </a:rPr>
              <a:t>3) даёт (исключая тривиальные случаи) лишь </a:t>
            </a:r>
            <a:r>
              <a:rPr lang="ru-RU" b="1" dirty="0" smtClean="0">
                <a:solidFill>
                  <a:srgbClr val="00FFFF"/>
                </a:solidFill>
              </a:rPr>
              <a:t>вероятный</a:t>
            </a:r>
            <a:r>
              <a:rPr lang="ru-RU" b="1" dirty="0" smtClean="0">
                <a:solidFill>
                  <a:schemeClr val="bg1"/>
                </a:solidFill>
              </a:rPr>
              <a:t> вывод.</a:t>
            </a:r>
            <a:endParaRPr lang="ru-RU" b="1" dirty="0">
              <a:solidFill>
                <a:schemeClr val="bg1"/>
              </a:solidFill>
            </a:endParaRPr>
          </a:p>
        </p:txBody>
      </p:sp>
      <p:sp>
        <p:nvSpPr>
          <p:cNvPr id="9" name="Rectangle 2"/>
          <p:cNvSpPr>
            <a:spLocks noGrp="1" noChangeArrowheads="1"/>
          </p:cNvSpPr>
          <p:nvPr>
            <p:ph type="title"/>
          </p:nvPr>
        </p:nvSpPr>
        <p:spPr>
          <a:xfrm>
            <a:off x="432000" y="274638"/>
            <a:ext cx="8280000" cy="792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Умозаключение как форма мышления </a:t>
            </a:r>
            <a:r>
              <a:rPr lang="ru-RU" sz="2800" b="1" dirty="0" smtClean="0">
                <a:solidFill>
                  <a:schemeClr val="bg1"/>
                </a:solidFill>
              </a:rPr>
              <a:t>Дедуктивные и индуктивные умозаключения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60000" y="5832000"/>
            <a:ext cx="8424000" cy="792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ru-RU" sz="1600" b="1" dirty="0" smtClean="0">
                <a:solidFill>
                  <a:schemeClr val="bg1"/>
                </a:solidFill>
              </a:rPr>
              <a:t>Поскольку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необходимое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связано с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общим</a:t>
            </a:r>
            <a:r>
              <a:rPr lang="en-US" sz="1600" b="1" dirty="0" smtClean="0">
                <a:solidFill>
                  <a:srgbClr val="00FF00"/>
                </a:solidFill>
              </a:rPr>
              <a:t>,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FFFF00"/>
                </a:solidFill>
              </a:rPr>
              <a:t>дедукция</a:t>
            </a:r>
            <a:r>
              <a:rPr lang="ru-RU" sz="1600" b="1" dirty="0" smtClean="0">
                <a:solidFill>
                  <a:schemeClr val="bg1"/>
                </a:solidFill>
              </a:rPr>
              <a:t> есть единственная форма умозаключения, позволяющая </a:t>
            </a:r>
            <a:r>
              <a:rPr lang="ru-RU" sz="1600" dirty="0" smtClean="0"/>
              <a:t>получить </a:t>
            </a:r>
            <a:r>
              <a:rPr lang="ru-RU" sz="1600" dirty="0" smtClean="0">
                <a:solidFill>
                  <a:srgbClr val="FF9900"/>
                </a:solidFill>
              </a:rPr>
              <a:t>достоверные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необходимые</a:t>
            </a:r>
            <a:r>
              <a:rPr lang="ru-RU" sz="1600" dirty="0" smtClean="0"/>
              <a:t> выводы; </a:t>
            </a:r>
            <a:r>
              <a:rPr lang="ru-RU" sz="1600" dirty="0" smtClean="0">
                <a:solidFill>
                  <a:srgbClr val="FFFF00"/>
                </a:solidFill>
              </a:rPr>
              <a:t>индуктивные</a:t>
            </a:r>
            <a:r>
              <a:rPr lang="ru-RU" sz="1600" dirty="0" smtClean="0"/>
              <a:t> выводы суть лишь более или менее </a:t>
            </a:r>
            <a:r>
              <a:rPr lang="ru-RU" sz="1600" dirty="0" smtClean="0">
                <a:solidFill>
                  <a:srgbClr val="00FFFF"/>
                </a:solidFill>
              </a:rPr>
              <a:t>вероятные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предположения</a:t>
            </a:r>
            <a:r>
              <a:rPr lang="ru-RU" sz="1600" dirty="0" smtClean="0"/>
              <a:t>.</a:t>
            </a:r>
            <a:r>
              <a:rPr lang="ru-RU" sz="1600" dirty="0" smtClean="0">
                <a:solidFill>
                  <a:srgbClr val="FF9900"/>
                </a:solidFill>
              </a:rPr>
              <a:t> 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6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6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68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68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68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68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68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68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870" grpId="0" animBg="1"/>
      <p:bldP spid="36871" grpId="0" animBg="1"/>
      <p:bldP spid="36872" grpId="0" animBg="1"/>
      <p:bldP spid="36873" grpId="0" animBg="1"/>
      <p:bldP spid="7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0000" y="1296000"/>
            <a:ext cx="8784000" cy="5436000"/>
          </a:xfrm>
        </p:spPr>
        <p:txBody>
          <a:bodyPr/>
          <a:lstStyle/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rgbClr val="FFFF00"/>
                </a:solidFill>
              </a:rPr>
              <a:t>Умозаключение</a:t>
            </a:r>
            <a:r>
              <a:rPr lang="ru-RU" sz="1800" b="1" dirty="0" smtClean="0">
                <a:solidFill>
                  <a:schemeClr val="bg1"/>
                </a:solidFill>
              </a:rPr>
              <a:t> – это получение </a:t>
            </a:r>
            <a:r>
              <a:rPr lang="ru-RU" sz="1800" b="1" dirty="0" smtClean="0">
                <a:solidFill>
                  <a:srgbClr val="00FFFF"/>
                </a:solidFill>
              </a:rPr>
              <a:t>нового суждения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из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материи других суждений</a:t>
            </a:r>
            <a:r>
              <a:rPr lang="ru-RU" sz="1800" b="1" dirty="0" smtClean="0">
                <a:solidFill>
                  <a:schemeClr val="bg1"/>
                </a:solidFill>
              </a:rPr>
              <a:t> на основе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логических отношений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br>
              <a:rPr lang="ru-RU" sz="1800" b="1" dirty="0" smtClean="0">
                <a:solidFill>
                  <a:srgbClr val="00FF00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между элементами последних.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</a:p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chemeClr val="bg1"/>
                </a:solidFill>
              </a:rPr>
              <a:t>Умозаключения подразделяются на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дедуктивные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представляющие собой логический переход </a:t>
            </a:r>
            <a:r>
              <a:rPr lang="ru-RU" sz="1800" b="1" dirty="0" smtClean="0">
                <a:solidFill>
                  <a:srgbClr val="00FFFF"/>
                </a:solidFill>
              </a:rPr>
              <a:t>от общего к частному</a:t>
            </a:r>
            <a:r>
              <a:rPr lang="ru-RU" sz="1800" b="1" dirty="0" smtClean="0">
                <a:solidFill>
                  <a:schemeClr val="bg1"/>
                </a:solidFill>
              </a:rPr>
              <a:t>, и </a:t>
            </a:r>
            <a:r>
              <a:rPr lang="ru-RU" sz="1800" b="1" dirty="0" smtClean="0">
                <a:solidFill>
                  <a:srgbClr val="FFFF00"/>
                </a:solidFill>
              </a:rPr>
              <a:t>индуктивные</a:t>
            </a:r>
            <a:r>
              <a:rPr lang="ru-RU" sz="1800" b="1" dirty="0" smtClean="0">
                <a:solidFill>
                  <a:schemeClr val="bg1"/>
                </a:solidFill>
              </a:rPr>
              <a:t>, представляющие собой логический переход </a:t>
            </a:r>
            <a:r>
              <a:rPr lang="ru-RU" sz="1800" b="1" dirty="0" smtClean="0">
                <a:solidFill>
                  <a:srgbClr val="00FFFF"/>
                </a:solidFill>
              </a:rPr>
              <a:t>от частного к общему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endParaRPr lang="ru-RU" sz="1800" b="1" dirty="0" smtClean="0">
              <a:solidFill>
                <a:schemeClr val="bg1"/>
              </a:solidFill>
            </a:endParaRPr>
          </a:p>
          <a:p>
            <a:pPr lvl="1" eaLnBrk="1" hangingPunct="1">
              <a:lnSpc>
                <a:spcPct val="95000"/>
              </a:lnSpc>
              <a:buClr>
                <a:schemeClr val="bg1"/>
              </a:buClr>
              <a:buFont typeface="Courier New" pitchFamily="49" charset="0"/>
              <a:buChar char="o"/>
            </a:pPr>
            <a:r>
              <a:rPr lang="ru-RU" sz="1600" b="1" dirty="0" smtClean="0">
                <a:solidFill>
                  <a:schemeClr val="bg1"/>
                </a:solidFill>
              </a:rPr>
              <a:t>Поскольку </a:t>
            </a:r>
            <a:r>
              <a:rPr lang="ru-RU" sz="1600" b="1" dirty="0" smtClean="0">
                <a:solidFill>
                  <a:srgbClr val="00FF00"/>
                </a:solidFill>
              </a:rPr>
              <a:t>необходимое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существенным образом связано с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общим</a:t>
            </a:r>
            <a:r>
              <a:rPr lang="en-US" sz="1600" b="1" dirty="0" smtClean="0">
                <a:solidFill>
                  <a:schemeClr val="bg1"/>
                </a:solidFill>
              </a:rPr>
              <a:t>, </a:t>
            </a:r>
            <a:r>
              <a:rPr lang="ru-RU" sz="1600" b="1" dirty="0" smtClean="0">
                <a:solidFill>
                  <a:srgbClr val="FF9900"/>
                </a:solidFill>
              </a:rPr>
              <a:t>достоверные</a:t>
            </a:r>
            <a:r>
              <a:rPr lang="ru-RU" sz="1600" b="1" dirty="0" smtClean="0">
                <a:solidFill>
                  <a:schemeClr val="bg1"/>
                </a:solidFill>
              </a:rPr>
              <a:t> (</a:t>
            </a:r>
            <a:r>
              <a:rPr lang="ru-RU" sz="1600" b="1" dirty="0" smtClean="0">
                <a:solidFill>
                  <a:srgbClr val="00FF00"/>
                </a:solidFill>
              </a:rPr>
              <a:t>необходимые</a:t>
            </a:r>
            <a:r>
              <a:rPr lang="ru-RU" sz="1600" b="1" dirty="0" smtClean="0">
                <a:solidFill>
                  <a:schemeClr val="bg1"/>
                </a:solidFill>
              </a:rPr>
              <a:t>) выводы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можно получить лишь путём </a:t>
            </a:r>
            <a:r>
              <a:rPr lang="ru-RU" sz="1600" b="1" dirty="0" smtClean="0">
                <a:solidFill>
                  <a:srgbClr val="FFFF00"/>
                </a:solidFill>
              </a:rPr>
              <a:t>дедукции</a:t>
            </a:r>
            <a:r>
              <a:rPr lang="ru-RU" sz="1600" b="1" dirty="0" smtClean="0">
                <a:solidFill>
                  <a:schemeClr val="bg1"/>
                </a:solidFill>
              </a:rPr>
              <a:t>, тогда как </a:t>
            </a:r>
            <a:r>
              <a:rPr lang="ru-RU" sz="1600" b="1" dirty="0" smtClean="0">
                <a:solidFill>
                  <a:srgbClr val="FFFF00"/>
                </a:solidFill>
              </a:rPr>
              <a:t>индуктивные</a:t>
            </a:r>
            <a:r>
              <a:rPr lang="ru-RU" sz="1600" b="1" dirty="0" smtClean="0">
                <a:solidFill>
                  <a:schemeClr val="bg1"/>
                </a:solidFill>
              </a:rPr>
              <a:t> выводы лишь </a:t>
            </a:r>
            <a:r>
              <a:rPr lang="ru-RU" sz="1600" b="1" dirty="0" smtClean="0">
                <a:solidFill>
                  <a:srgbClr val="FF9900"/>
                </a:solidFill>
              </a:rPr>
              <a:t>предположительны</a:t>
            </a:r>
            <a:r>
              <a:rPr lang="en-US" sz="1600" b="1" dirty="0" smtClean="0">
                <a:solidFill>
                  <a:schemeClr val="bg1"/>
                </a:solidFill>
              </a:rPr>
              <a:t>.</a:t>
            </a:r>
          </a:p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chemeClr val="bg1"/>
                </a:solidFill>
              </a:rPr>
              <a:t>Дедуктивные умозаключения, в свою очередь, подразделяются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на </a:t>
            </a:r>
            <a:r>
              <a:rPr lang="ru-RU" sz="1800" b="1" dirty="0" smtClean="0">
                <a:solidFill>
                  <a:srgbClr val="FFFF00"/>
                </a:solidFill>
              </a:rPr>
              <a:t>непосредственные</a:t>
            </a:r>
            <a:r>
              <a:rPr lang="ru-RU" sz="1800" b="1" dirty="0" smtClean="0">
                <a:solidFill>
                  <a:schemeClr val="bg1"/>
                </a:solidFill>
              </a:rPr>
              <a:t>, в которых заключение выводится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rgbClr val="00FFFF"/>
                </a:solidFill>
              </a:rPr>
              <a:t>из единственной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00FFFF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и </a:t>
            </a:r>
            <a:r>
              <a:rPr lang="ru-RU" sz="1800" b="1" dirty="0" smtClean="0">
                <a:solidFill>
                  <a:srgbClr val="FFFF00"/>
                </a:solidFill>
              </a:rPr>
              <a:t>силлогизмы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в которых заключение выводится </a:t>
            </a:r>
            <a:r>
              <a:rPr lang="ru-RU" sz="1800" b="1" dirty="0" smtClean="0">
                <a:solidFill>
                  <a:srgbClr val="00FFFF"/>
                </a:solidFill>
              </a:rPr>
              <a:t>из нескольких посылок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endParaRPr lang="en-US" sz="1800" b="1" dirty="0" smtClean="0">
              <a:solidFill>
                <a:schemeClr val="bg1"/>
              </a:solidFill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0" y="274638"/>
            <a:ext cx="9144000" cy="792000"/>
          </a:xfrm>
          <a:prstGeom prst="rect">
            <a:avLst/>
          </a:prstGeom>
        </p:spPr>
        <p:txBody>
          <a:bodyPr anchor="ctr" anchorCtr="0"/>
          <a:lstStyle/>
          <a:p>
            <a:pPr lvl="0" algn="ctr"/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Умозаключение как форма мышления </a:t>
            </a:r>
            <a:r>
              <a:rPr lang="ru-RU" sz="2800" dirty="0" smtClean="0"/>
              <a:t>Непосредственные умозаключения и силлогизмы</a:t>
            </a:r>
            <a:endParaRPr kumimoji="0" lang="ru-RU" sz="28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0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0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23" grpId="0" build="p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амка 2"/>
          <p:cNvSpPr/>
          <p:nvPr/>
        </p:nvSpPr>
        <p:spPr bwMode="auto">
          <a:xfrm>
            <a:off x="4357686" y="2428868"/>
            <a:ext cx="914400" cy="914400"/>
          </a:xfrm>
          <a:prstGeom prst="fram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8" name="AutoShape 4"/>
          <p:cNvSpPr>
            <a:spLocks noChangeArrowheads="1"/>
          </p:cNvSpPr>
          <p:nvPr/>
        </p:nvSpPr>
        <p:spPr bwMode="auto">
          <a:xfrm>
            <a:off x="2700000" y="1368000"/>
            <a:ext cx="3744000" cy="5760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FF0000"/>
                </a:solidFill>
              </a:rPr>
              <a:t>Дедуктивные умозаключения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9" name="AutoShape 4"/>
          <p:cNvSpPr>
            <a:spLocks noChangeArrowheads="1"/>
          </p:cNvSpPr>
          <p:nvPr/>
        </p:nvSpPr>
        <p:spPr bwMode="auto">
          <a:xfrm>
            <a:off x="360000" y="2016000"/>
            <a:ext cx="4032000" cy="504000"/>
          </a:xfrm>
          <a:prstGeom prst="bevel">
            <a:avLst>
              <a:gd name="adj" fmla="val 12500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Непосредственные умозаключения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10" name="AutoShape 4"/>
          <p:cNvSpPr>
            <a:spLocks noChangeArrowheads="1"/>
          </p:cNvSpPr>
          <p:nvPr/>
        </p:nvSpPr>
        <p:spPr bwMode="auto">
          <a:xfrm>
            <a:off x="4752000" y="2016000"/>
            <a:ext cx="4032000" cy="504000"/>
          </a:xfrm>
          <a:prstGeom prst="bevel">
            <a:avLst>
              <a:gd name="adj" fmla="val 12500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CC0000"/>
                </a:solidFill>
              </a:rPr>
              <a:t>Силлогизмы</a:t>
            </a:r>
            <a:endParaRPr lang="ru-RU" dirty="0">
              <a:solidFill>
                <a:srgbClr val="CC0000"/>
              </a:solidFill>
            </a:endParaRPr>
          </a:p>
        </p:txBody>
      </p:sp>
      <p:sp>
        <p:nvSpPr>
          <p:cNvPr id="12" name="AutoShape 4"/>
          <p:cNvSpPr>
            <a:spLocks noChangeArrowheads="1"/>
          </p:cNvSpPr>
          <p:nvPr/>
        </p:nvSpPr>
        <p:spPr bwMode="auto">
          <a:xfrm>
            <a:off x="180000" y="3168000"/>
            <a:ext cx="2988000" cy="792000"/>
          </a:xfrm>
          <a:prstGeom prst="bevel">
            <a:avLst>
              <a:gd name="adj" fmla="val 12500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2000" rIns="72000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Умозаключения, основанные на </a:t>
            </a:r>
            <a:r>
              <a:rPr lang="ru-RU" sz="1400" dirty="0" smtClean="0">
                <a:solidFill>
                  <a:srgbClr val="FF0000"/>
                </a:solidFill>
              </a:rPr>
              <a:t>логических отношениях</a:t>
            </a:r>
            <a:r>
              <a:rPr lang="ru-RU" sz="1400" dirty="0" smtClean="0">
                <a:solidFill>
                  <a:srgbClr val="0000FF"/>
                </a:solidFill>
              </a:rPr>
              <a:t> между суждениями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13" name="AutoShape 4"/>
          <p:cNvSpPr>
            <a:spLocks noChangeArrowheads="1"/>
          </p:cNvSpPr>
          <p:nvPr/>
        </p:nvSpPr>
        <p:spPr bwMode="auto">
          <a:xfrm>
            <a:off x="504000" y="5040000"/>
            <a:ext cx="2592000" cy="540000"/>
          </a:xfrm>
          <a:prstGeom prst="bevel">
            <a:avLst>
              <a:gd name="adj" fmla="val 12500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Умозаключения субконтрарности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14" name="AutoShape 4"/>
          <p:cNvSpPr>
            <a:spLocks noChangeArrowheads="1"/>
          </p:cNvSpPr>
          <p:nvPr/>
        </p:nvSpPr>
        <p:spPr bwMode="auto">
          <a:xfrm>
            <a:off x="504000" y="3960000"/>
            <a:ext cx="2592000" cy="540000"/>
          </a:xfrm>
          <a:prstGeom prst="bevel">
            <a:avLst>
              <a:gd name="adj" fmla="val 12500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Умозаключения контрадикторности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15" name="AutoShape 4"/>
          <p:cNvSpPr>
            <a:spLocks noChangeArrowheads="1"/>
          </p:cNvSpPr>
          <p:nvPr/>
        </p:nvSpPr>
        <p:spPr bwMode="auto">
          <a:xfrm>
            <a:off x="504000" y="4500000"/>
            <a:ext cx="2592000" cy="540000"/>
          </a:xfrm>
          <a:prstGeom prst="bevel">
            <a:avLst>
              <a:gd name="adj" fmla="val 12500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Умозаключения контрарности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16" name="AutoShape 4"/>
          <p:cNvSpPr>
            <a:spLocks noChangeArrowheads="1"/>
          </p:cNvSpPr>
          <p:nvPr/>
        </p:nvSpPr>
        <p:spPr bwMode="auto">
          <a:xfrm>
            <a:off x="6300000" y="4068000"/>
            <a:ext cx="2160000" cy="864000"/>
          </a:xfrm>
          <a:prstGeom prst="bevel">
            <a:avLst>
              <a:gd name="adj" fmla="val 12500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CC0000"/>
                </a:solidFill>
              </a:rPr>
              <a:t>Условные силлогизмы</a:t>
            </a:r>
            <a:endParaRPr lang="ru-RU" sz="1600" dirty="0">
              <a:solidFill>
                <a:srgbClr val="CC0000"/>
              </a:solidFill>
            </a:endParaRPr>
          </a:p>
        </p:txBody>
      </p:sp>
      <p:sp>
        <p:nvSpPr>
          <p:cNvPr id="17" name="AutoShape 4"/>
          <p:cNvSpPr>
            <a:spLocks noChangeArrowheads="1"/>
          </p:cNvSpPr>
          <p:nvPr/>
        </p:nvSpPr>
        <p:spPr bwMode="auto">
          <a:xfrm>
            <a:off x="6300000" y="4932000"/>
            <a:ext cx="2160000" cy="864000"/>
          </a:xfrm>
          <a:prstGeom prst="bevel">
            <a:avLst>
              <a:gd name="adj" fmla="val 12500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CC0000"/>
                </a:solidFill>
              </a:rPr>
              <a:t>Разделительные силлогизмы</a:t>
            </a:r>
            <a:endParaRPr lang="ru-RU" sz="1600" dirty="0">
              <a:solidFill>
                <a:srgbClr val="CC0000"/>
              </a:solidFill>
            </a:endParaRPr>
          </a:p>
        </p:txBody>
      </p:sp>
      <p:sp>
        <p:nvSpPr>
          <p:cNvPr id="18" name="AutoShape 4"/>
          <p:cNvSpPr>
            <a:spLocks noChangeArrowheads="1"/>
          </p:cNvSpPr>
          <p:nvPr/>
        </p:nvSpPr>
        <p:spPr bwMode="auto">
          <a:xfrm>
            <a:off x="6300000" y="5796000"/>
            <a:ext cx="2160000" cy="864000"/>
          </a:xfrm>
          <a:prstGeom prst="bevel">
            <a:avLst>
              <a:gd name="adj" fmla="val 12500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CC0000"/>
                </a:solidFill>
              </a:rPr>
              <a:t>Условно-разделительные силлогизмы</a:t>
            </a:r>
            <a:endParaRPr lang="ru-RU" sz="1600" dirty="0">
              <a:solidFill>
                <a:srgbClr val="CC0000"/>
              </a:solidFill>
            </a:endParaRPr>
          </a:p>
        </p:txBody>
      </p:sp>
      <p:sp>
        <p:nvSpPr>
          <p:cNvPr id="19" name="AutoShape 4"/>
          <p:cNvSpPr>
            <a:spLocks noChangeArrowheads="1"/>
          </p:cNvSpPr>
          <p:nvPr/>
        </p:nvSpPr>
        <p:spPr bwMode="auto">
          <a:xfrm>
            <a:off x="6300000" y="3204000"/>
            <a:ext cx="2160000" cy="864000"/>
          </a:xfrm>
          <a:prstGeom prst="bevel">
            <a:avLst>
              <a:gd name="adj" fmla="val 12500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CC0000"/>
                </a:solidFill>
              </a:rPr>
              <a:t>Простые категорические силлогизмы</a:t>
            </a:r>
            <a:endParaRPr lang="ru-RU" sz="1600" dirty="0">
              <a:solidFill>
                <a:srgbClr val="CC0000"/>
              </a:solidFill>
            </a:endParaRPr>
          </a:p>
        </p:txBody>
      </p:sp>
      <p:sp>
        <p:nvSpPr>
          <p:cNvPr id="20" name="Line 5"/>
          <p:cNvSpPr>
            <a:spLocks noChangeShapeType="1"/>
          </p:cNvSpPr>
          <p:nvPr/>
        </p:nvSpPr>
        <p:spPr bwMode="auto">
          <a:xfrm>
            <a:off x="2376000" y="1656000"/>
            <a:ext cx="324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sp>
        <p:nvSpPr>
          <p:cNvPr id="21" name="Line 12"/>
          <p:cNvSpPr>
            <a:spLocks noChangeShapeType="1"/>
          </p:cNvSpPr>
          <p:nvPr/>
        </p:nvSpPr>
        <p:spPr bwMode="auto">
          <a:xfrm>
            <a:off x="6444000" y="1656000"/>
            <a:ext cx="324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cxnSp>
        <p:nvCxnSpPr>
          <p:cNvPr id="24" name="AutoShape 7"/>
          <p:cNvCxnSpPr>
            <a:cxnSpLocks noChangeShapeType="1"/>
          </p:cNvCxnSpPr>
          <p:nvPr/>
        </p:nvCxnSpPr>
        <p:spPr bwMode="auto">
          <a:xfrm>
            <a:off x="2376000" y="1656000"/>
            <a:ext cx="1588" cy="36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</p:cxnSp>
      <p:cxnSp>
        <p:nvCxnSpPr>
          <p:cNvPr id="25" name="AutoShape 7"/>
          <p:cNvCxnSpPr>
            <a:cxnSpLocks noChangeShapeType="1"/>
          </p:cNvCxnSpPr>
          <p:nvPr/>
        </p:nvCxnSpPr>
        <p:spPr bwMode="auto">
          <a:xfrm>
            <a:off x="6768000" y="1656000"/>
            <a:ext cx="0" cy="36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</p:cxnSp>
      <p:cxnSp>
        <p:nvCxnSpPr>
          <p:cNvPr id="26" name="AutoShape 7"/>
          <p:cNvCxnSpPr>
            <a:cxnSpLocks noChangeShapeType="1"/>
          </p:cNvCxnSpPr>
          <p:nvPr/>
        </p:nvCxnSpPr>
        <p:spPr bwMode="auto">
          <a:xfrm>
            <a:off x="504000" y="2520000"/>
            <a:ext cx="1588" cy="648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</p:cxnSp>
      <p:cxnSp>
        <p:nvCxnSpPr>
          <p:cNvPr id="27" name="AutoShape 7"/>
          <p:cNvCxnSpPr>
            <a:cxnSpLocks noChangeShapeType="1"/>
          </p:cNvCxnSpPr>
          <p:nvPr/>
        </p:nvCxnSpPr>
        <p:spPr bwMode="auto">
          <a:xfrm>
            <a:off x="4248000" y="2520000"/>
            <a:ext cx="1588" cy="648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</p:cxnSp>
      <p:sp>
        <p:nvSpPr>
          <p:cNvPr id="30" name="Line 5"/>
          <p:cNvSpPr>
            <a:spLocks noChangeShapeType="1"/>
          </p:cNvSpPr>
          <p:nvPr/>
        </p:nvSpPr>
        <p:spPr bwMode="auto">
          <a:xfrm>
            <a:off x="5832000" y="423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triangle"/>
            <a:tailEnd type="none"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cxnSp>
        <p:nvCxnSpPr>
          <p:cNvPr id="32" name="AutoShape 7"/>
          <p:cNvCxnSpPr>
            <a:cxnSpLocks noChangeShapeType="1"/>
          </p:cNvCxnSpPr>
          <p:nvPr/>
        </p:nvCxnSpPr>
        <p:spPr bwMode="auto">
          <a:xfrm>
            <a:off x="324000" y="3960000"/>
            <a:ext cx="1588" cy="27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33" name="AutoShape 7"/>
          <p:cNvCxnSpPr>
            <a:cxnSpLocks noChangeShapeType="1"/>
          </p:cNvCxnSpPr>
          <p:nvPr/>
        </p:nvCxnSpPr>
        <p:spPr bwMode="auto">
          <a:xfrm>
            <a:off x="8640000" y="2520000"/>
            <a:ext cx="1588" cy="1116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34" name="Line 12"/>
          <p:cNvSpPr>
            <a:spLocks noChangeShapeType="1"/>
          </p:cNvSpPr>
          <p:nvPr/>
        </p:nvSpPr>
        <p:spPr bwMode="auto">
          <a:xfrm>
            <a:off x="324000" y="423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sp>
        <p:nvSpPr>
          <p:cNvPr id="35" name="Line 12"/>
          <p:cNvSpPr>
            <a:spLocks noChangeShapeType="1"/>
          </p:cNvSpPr>
          <p:nvPr/>
        </p:nvSpPr>
        <p:spPr bwMode="auto">
          <a:xfrm>
            <a:off x="324000" y="477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sp>
        <p:nvSpPr>
          <p:cNvPr id="36" name="Line 12"/>
          <p:cNvSpPr>
            <a:spLocks noChangeShapeType="1"/>
          </p:cNvSpPr>
          <p:nvPr/>
        </p:nvSpPr>
        <p:spPr bwMode="auto">
          <a:xfrm>
            <a:off x="324000" y="531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sp>
        <p:nvSpPr>
          <p:cNvPr id="37" name="Line 5"/>
          <p:cNvSpPr>
            <a:spLocks noChangeShapeType="1"/>
          </p:cNvSpPr>
          <p:nvPr/>
        </p:nvSpPr>
        <p:spPr bwMode="auto">
          <a:xfrm>
            <a:off x="8460000" y="3636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triangle"/>
            <a:tailEnd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cxnSp>
        <p:nvCxnSpPr>
          <p:cNvPr id="39" name="AutoShape 7"/>
          <p:cNvCxnSpPr>
            <a:cxnSpLocks noChangeShapeType="1"/>
          </p:cNvCxnSpPr>
          <p:nvPr/>
        </p:nvCxnSpPr>
        <p:spPr bwMode="auto">
          <a:xfrm>
            <a:off x="324000" y="5310000"/>
            <a:ext cx="1588" cy="54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41" name="Line 12"/>
          <p:cNvSpPr>
            <a:spLocks noChangeShapeType="1"/>
          </p:cNvSpPr>
          <p:nvPr/>
        </p:nvSpPr>
        <p:spPr bwMode="auto">
          <a:xfrm>
            <a:off x="324000" y="585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sp>
        <p:nvSpPr>
          <p:cNvPr id="42" name="Line 5"/>
          <p:cNvSpPr>
            <a:spLocks noChangeShapeType="1"/>
          </p:cNvSpPr>
          <p:nvPr/>
        </p:nvSpPr>
        <p:spPr bwMode="auto">
          <a:xfrm>
            <a:off x="8460000" y="450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triangle"/>
            <a:tailEnd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sp>
        <p:nvSpPr>
          <p:cNvPr id="43" name="Line 5"/>
          <p:cNvSpPr>
            <a:spLocks noChangeShapeType="1"/>
          </p:cNvSpPr>
          <p:nvPr/>
        </p:nvSpPr>
        <p:spPr bwMode="auto">
          <a:xfrm>
            <a:off x="8460000" y="5364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triangle"/>
            <a:tailEnd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cxnSp>
        <p:nvCxnSpPr>
          <p:cNvPr id="44" name="AutoShape 7"/>
          <p:cNvCxnSpPr>
            <a:cxnSpLocks noChangeShapeType="1"/>
          </p:cNvCxnSpPr>
          <p:nvPr/>
        </p:nvCxnSpPr>
        <p:spPr bwMode="auto">
          <a:xfrm>
            <a:off x="324000" y="4230000"/>
            <a:ext cx="1588" cy="54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45" name="AutoShape 7"/>
          <p:cNvCxnSpPr>
            <a:cxnSpLocks noChangeShapeType="1"/>
          </p:cNvCxnSpPr>
          <p:nvPr/>
        </p:nvCxnSpPr>
        <p:spPr bwMode="auto">
          <a:xfrm>
            <a:off x="324000" y="4770000"/>
            <a:ext cx="1588" cy="54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48" name="Rectangle 2"/>
          <p:cNvSpPr txBox="1">
            <a:spLocks noChangeArrowheads="1"/>
          </p:cNvSpPr>
          <p:nvPr/>
        </p:nvSpPr>
        <p:spPr>
          <a:xfrm>
            <a:off x="0" y="274638"/>
            <a:ext cx="9144000" cy="792000"/>
          </a:xfrm>
          <a:prstGeom prst="rect">
            <a:avLst/>
          </a:prstGeom>
        </p:spPr>
        <p:txBody>
          <a:bodyPr anchor="ctr" anchorCtr="0"/>
          <a:lstStyle/>
          <a:p>
            <a:pPr lvl="0" algn="ctr"/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Умозаключение как форма мышления </a:t>
            </a:r>
            <a:r>
              <a:rPr lang="ru-RU" sz="2800" dirty="0" smtClean="0"/>
              <a:t>Непосредственные умозаключения и силлогизмы</a:t>
            </a:r>
            <a:endParaRPr kumimoji="0" lang="ru-RU" sz="28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9" name="AutoShape 4"/>
          <p:cNvSpPr>
            <a:spLocks noChangeArrowheads="1"/>
          </p:cNvSpPr>
          <p:nvPr/>
        </p:nvSpPr>
        <p:spPr bwMode="auto">
          <a:xfrm>
            <a:off x="3168000" y="3168000"/>
            <a:ext cx="2988000" cy="7920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2000" rIns="72000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Умозаключения, основанные на </a:t>
            </a:r>
            <a:r>
              <a:rPr lang="ru-RU" sz="1400" dirty="0" smtClean="0">
                <a:solidFill>
                  <a:srgbClr val="FF0000"/>
                </a:solidFill>
              </a:rPr>
              <a:t>преобразовании формы</a:t>
            </a:r>
            <a:r>
              <a:rPr lang="ru-RU" sz="1400" dirty="0" smtClean="0">
                <a:solidFill>
                  <a:srgbClr val="0000FF"/>
                </a:solidFill>
              </a:rPr>
              <a:t> категорических суждений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50" name="AutoShape 4"/>
          <p:cNvSpPr>
            <a:spLocks noChangeArrowheads="1"/>
          </p:cNvSpPr>
          <p:nvPr/>
        </p:nvSpPr>
        <p:spPr bwMode="auto">
          <a:xfrm>
            <a:off x="504000" y="5580000"/>
            <a:ext cx="2592000" cy="540000"/>
          </a:xfrm>
          <a:prstGeom prst="bevel">
            <a:avLst>
              <a:gd name="adj" fmla="val 12500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Умозаключения подчинения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51" name="AutoShape 4"/>
          <p:cNvSpPr>
            <a:spLocks noChangeArrowheads="1"/>
          </p:cNvSpPr>
          <p:nvPr/>
        </p:nvSpPr>
        <p:spPr bwMode="auto">
          <a:xfrm>
            <a:off x="504000" y="6120000"/>
            <a:ext cx="2592000" cy="540000"/>
          </a:xfrm>
          <a:prstGeom prst="bevel">
            <a:avLst>
              <a:gd name="adj" fmla="val 12500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Умозаключения равнозначности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52" name="AutoShape 4"/>
          <p:cNvSpPr>
            <a:spLocks noChangeArrowheads="1"/>
          </p:cNvSpPr>
          <p:nvPr/>
        </p:nvSpPr>
        <p:spPr bwMode="auto">
          <a:xfrm>
            <a:off x="3240000" y="3960000"/>
            <a:ext cx="2592000" cy="5400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Превращение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53" name="AutoShape 4"/>
          <p:cNvSpPr>
            <a:spLocks noChangeArrowheads="1"/>
          </p:cNvSpPr>
          <p:nvPr/>
        </p:nvSpPr>
        <p:spPr bwMode="auto">
          <a:xfrm>
            <a:off x="3240000" y="4500000"/>
            <a:ext cx="2592000" cy="5400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Обращение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54" name="AutoShape 4"/>
          <p:cNvSpPr>
            <a:spLocks noChangeArrowheads="1"/>
          </p:cNvSpPr>
          <p:nvPr/>
        </p:nvSpPr>
        <p:spPr bwMode="auto">
          <a:xfrm>
            <a:off x="3240000" y="5040000"/>
            <a:ext cx="2592000" cy="5400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Противопоставление предикату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55" name="AutoShape 4"/>
          <p:cNvSpPr>
            <a:spLocks noChangeArrowheads="1"/>
          </p:cNvSpPr>
          <p:nvPr/>
        </p:nvSpPr>
        <p:spPr bwMode="auto">
          <a:xfrm>
            <a:off x="3240000" y="5580000"/>
            <a:ext cx="2592000" cy="5400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Противопоставление субъекту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56" name="AutoShape 4"/>
          <p:cNvSpPr>
            <a:spLocks noChangeArrowheads="1"/>
          </p:cNvSpPr>
          <p:nvPr/>
        </p:nvSpPr>
        <p:spPr bwMode="auto">
          <a:xfrm>
            <a:off x="3240000" y="6120000"/>
            <a:ext cx="2592000" cy="5400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36000" rIns="36000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Превращение через противоположение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57" name="Text Box 7"/>
          <p:cNvSpPr txBox="1">
            <a:spLocks noChangeArrowheads="1"/>
          </p:cNvSpPr>
          <p:nvPr/>
        </p:nvSpPr>
        <p:spPr bwMode="auto">
          <a:xfrm>
            <a:off x="1080000" y="2520000"/>
            <a:ext cx="2592000" cy="576000"/>
          </a:xfrm>
          <a:prstGeom prst="rect">
            <a:avLst/>
          </a:prstGeom>
          <a:solidFill>
            <a:srgbClr val="00FFFF"/>
          </a:solidFill>
          <a:ln w="9525" cmpd="dbl">
            <a:solidFill>
              <a:schemeClr val="tx1"/>
            </a:solidFill>
            <a:miter lim="800000"/>
            <a:headEnd/>
            <a:tailEnd/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умозаключения, в которых </a:t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sz="1400" dirty="0" smtClean="0">
                <a:solidFill>
                  <a:srgbClr val="0000FF"/>
                </a:solidFill>
              </a:rPr>
              <a:t>новое знание в</a:t>
            </a:r>
            <a:r>
              <a:rPr lang="ru-RU" sz="1400" b="1" dirty="0" smtClean="0">
                <a:solidFill>
                  <a:srgbClr val="0000FF"/>
                </a:solidFill>
              </a:rPr>
              <a:t>ыводится </a:t>
            </a:r>
            <a:br>
              <a:rPr lang="ru-RU" sz="1400" b="1" dirty="0" smtClean="0">
                <a:solidFill>
                  <a:srgbClr val="0000FF"/>
                </a:solidFill>
              </a:rPr>
            </a:br>
            <a:r>
              <a:rPr lang="ru-RU" sz="1400" b="1" dirty="0" smtClean="0">
                <a:solidFill>
                  <a:srgbClr val="FF0000"/>
                </a:solidFill>
              </a:rPr>
              <a:t>из единственной посылки</a:t>
            </a:r>
            <a:endParaRPr lang="ru-RU" sz="1600" b="1" dirty="0">
              <a:solidFill>
                <a:srgbClr val="FF0000"/>
              </a:solidFill>
            </a:endParaRPr>
          </a:p>
        </p:txBody>
      </p:sp>
      <p:sp>
        <p:nvSpPr>
          <p:cNvPr id="58" name="Text Box 7"/>
          <p:cNvSpPr txBox="1">
            <a:spLocks noChangeArrowheads="1"/>
          </p:cNvSpPr>
          <p:nvPr/>
        </p:nvSpPr>
        <p:spPr bwMode="auto">
          <a:xfrm>
            <a:off x="5508000" y="2520000"/>
            <a:ext cx="2592000" cy="576000"/>
          </a:xfrm>
          <a:prstGeom prst="rect">
            <a:avLst/>
          </a:prstGeom>
          <a:solidFill>
            <a:srgbClr val="FFFFCC"/>
          </a:solidFill>
          <a:ln w="9525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умозаключения, в которых новое знание в</a:t>
            </a:r>
            <a:r>
              <a:rPr lang="ru-RU" sz="1400" b="1" dirty="0" smtClean="0">
                <a:solidFill>
                  <a:srgbClr val="0000FF"/>
                </a:solidFill>
              </a:rPr>
              <a:t>ыводится </a:t>
            </a:r>
            <a:br>
              <a:rPr lang="ru-RU" sz="1400" b="1" dirty="0" smtClean="0">
                <a:solidFill>
                  <a:srgbClr val="0000FF"/>
                </a:solidFill>
              </a:rPr>
            </a:br>
            <a:r>
              <a:rPr lang="ru-RU" sz="1400" b="1" dirty="0" smtClean="0">
                <a:solidFill>
                  <a:srgbClr val="0000FF"/>
                </a:solidFill>
              </a:rPr>
              <a:t>из </a:t>
            </a:r>
            <a:r>
              <a:rPr lang="ru-RU" sz="1400" b="1" dirty="0" smtClean="0">
                <a:solidFill>
                  <a:srgbClr val="FF0000"/>
                </a:solidFill>
              </a:rPr>
              <a:t>двух и более посылок</a:t>
            </a:r>
            <a:endParaRPr lang="ru-RU" sz="1600" b="1" dirty="0">
              <a:solidFill>
                <a:srgbClr val="FF0000"/>
              </a:solidFill>
            </a:endParaRPr>
          </a:p>
        </p:txBody>
      </p:sp>
      <p:sp>
        <p:nvSpPr>
          <p:cNvPr id="59" name="Line 5"/>
          <p:cNvSpPr>
            <a:spLocks noChangeShapeType="1"/>
          </p:cNvSpPr>
          <p:nvPr/>
        </p:nvSpPr>
        <p:spPr bwMode="auto">
          <a:xfrm>
            <a:off x="8460000" y="6228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triangle"/>
            <a:tailEnd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cxnSp>
        <p:nvCxnSpPr>
          <p:cNvPr id="60" name="AutoShape 7"/>
          <p:cNvCxnSpPr>
            <a:cxnSpLocks noChangeShapeType="1"/>
          </p:cNvCxnSpPr>
          <p:nvPr/>
        </p:nvCxnSpPr>
        <p:spPr bwMode="auto">
          <a:xfrm>
            <a:off x="8640000" y="3636000"/>
            <a:ext cx="1588" cy="864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63" name="AutoShape 7"/>
          <p:cNvCxnSpPr>
            <a:cxnSpLocks noChangeShapeType="1"/>
          </p:cNvCxnSpPr>
          <p:nvPr/>
        </p:nvCxnSpPr>
        <p:spPr bwMode="auto">
          <a:xfrm>
            <a:off x="8640000" y="4500000"/>
            <a:ext cx="1588" cy="864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64" name="AutoShape 7"/>
          <p:cNvCxnSpPr>
            <a:cxnSpLocks noChangeShapeType="1"/>
          </p:cNvCxnSpPr>
          <p:nvPr/>
        </p:nvCxnSpPr>
        <p:spPr bwMode="auto">
          <a:xfrm>
            <a:off x="8640000" y="5364000"/>
            <a:ext cx="1588" cy="864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65" name="AutoShape 7"/>
          <p:cNvCxnSpPr>
            <a:cxnSpLocks noChangeShapeType="1"/>
          </p:cNvCxnSpPr>
          <p:nvPr/>
        </p:nvCxnSpPr>
        <p:spPr bwMode="auto">
          <a:xfrm>
            <a:off x="324000" y="5850000"/>
            <a:ext cx="1588" cy="54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66" name="Line 12"/>
          <p:cNvSpPr>
            <a:spLocks noChangeShapeType="1"/>
          </p:cNvSpPr>
          <p:nvPr/>
        </p:nvSpPr>
        <p:spPr bwMode="auto">
          <a:xfrm>
            <a:off x="324000" y="639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cxnSp>
        <p:nvCxnSpPr>
          <p:cNvPr id="67" name="AutoShape 7"/>
          <p:cNvCxnSpPr>
            <a:cxnSpLocks noChangeShapeType="1"/>
          </p:cNvCxnSpPr>
          <p:nvPr/>
        </p:nvCxnSpPr>
        <p:spPr bwMode="auto">
          <a:xfrm>
            <a:off x="6012000" y="3960000"/>
            <a:ext cx="1588" cy="27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68" name="Line 5"/>
          <p:cNvSpPr>
            <a:spLocks noChangeShapeType="1"/>
          </p:cNvSpPr>
          <p:nvPr/>
        </p:nvSpPr>
        <p:spPr bwMode="auto">
          <a:xfrm>
            <a:off x="5832000" y="477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triangle"/>
            <a:tailEnd type="none"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sp>
        <p:nvSpPr>
          <p:cNvPr id="69" name="Line 5"/>
          <p:cNvSpPr>
            <a:spLocks noChangeShapeType="1"/>
          </p:cNvSpPr>
          <p:nvPr/>
        </p:nvSpPr>
        <p:spPr bwMode="auto">
          <a:xfrm>
            <a:off x="5832000" y="531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triangle"/>
            <a:tailEnd type="none"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sp>
        <p:nvSpPr>
          <p:cNvPr id="70" name="Line 5"/>
          <p:cNvSpPr>
            <a:spLocks noChangeShapeType="1"/>
          </p:cNvSpPr>
          <p:nvPr/>
        </p:nvSpPr>
        <p:spPr bwMode="auto">
          <a:xfrm>
            <a:off x="5832000" y="585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triangle"/>
            <a:tailEnd type="none"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sp>
        <p:nvSpPr>
          <p:cNvPr id="71" name="Line 5"/>
          <p:cNvSpPr>
            <a:spLocks noChangeShapeType="1"/>
          </p:cNvSpPr>
          <p:nvPr/>
        </p:nvSpPr>
        <p:spPr bwMode="auto">
          <a:xfrm>
            <a:off x="5832000" y="639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triangle"/>
            <a:tailEnd type="none"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cxnSp>
        <p:nvCxnSpPr>
          <p:cNvPr id="72" name="AutoShape 7"/>
          <p:cNvCxnSpPr>
            <a:cxnSpLocks noChangeShapeType="1"/>
          </p:cNvCxnSpPr>
          <p:nvPr/>
        </p:nvCxnSpPr>
        <p:spPr bwMode="auto">
          <a:xfrm>
            <a:off x="6012000" y="4230000"/>
            <a:ext cx="1588" cy="54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73" name="AutoShape 7"/>
          <p:cNvCxnSpPr>
            <a:cxnSpLocks noChangeShapeType="1"/>
          </p:cNvCxnSpPr>
          <p:nvPr/>
        </p:nvCxnSpPr>
        <p:spPr bwMode="auto">
          <a:xfrm>
            <a:off x="6012000" y="4770000"/>
            <a:ext cx="1588" cy="54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74" name="AutoShape 7"/>
          <p:cNvCxnSpPr>
            <a:cxnSpLocks noChangeShapeType="1"/>
          </p:cNvCxnSpPr>
          <p:nvPr/>
        </p:nvCxnSpPr>
        <p:spPr bwMode="auto">
          <a:xfrm>
            <a:off x="6012000" y="5310000"/>
            <a:ext cx="1588" cy="54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75" name="AutoShape 7"/>
          <p:cNvCxnSpPr>
            <a:cxnSpLocks noChangeShapeType="1"/>
          </p:cNvCxnSpPr>
          <p:nvPr/>
        </p:nvCxnSpPr>
        <p:spPr bwMode="auto">
          <a:xfrm>
            <a:off x="6012000" y="5850000"/>
            <a:ext cx="1588" cy="54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000"/>
                            </p:stCondLst>
                            <p:childTnLst>
                              <p:par>
                                <p:cTn id="7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"/>
                            </p:stCondLst>
                            <p:childTnLst>
                              <p:par>
                                <p:cTn id="10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000"/>
                            </p:stCondLst>
                            <p:childTnLst>
                              <p:par>
                                <p:cTn id="10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00"/>
                            </p:stCondLst>
                            <p:childTnLst>
                              <p:par>
                                <p:cTn id="1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000"/>
                            </p:stCondLst>
                            <p:childTnLst>
                              <p:par>
                                <p:cTn id="1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500"/>
                            </p:stCondLst>
                            <p:childTnLst>
                              <p:par>
                                <p:cTn id="1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1000"/>
                            </p:stCondLst>
                            <p:childTnLst>
                              <p:par>
                                <p:cTn id="1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500"/>
                            </p:stCondLst>
                            <p:childTnLst>
                              <p:par>
                                <p:cTn id="14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1000"/>
                            </p:stCondLst>
                            <p:childTnLst>
                              <p:par>
                                <p:cTn id="1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500"/>
                            </p:stCondLst>
                            <p:childTnLst>
                              <p:par>
                                <p:cTn id="15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000"/>
                            </p:stCondLst>
                            <p:childTnLst>
                              <p:par>
                                <p:cTn id="16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500"/>
                            </p:stCondLst>
                            <p:childTnLst>
                              <p:par>
                                <p:cTn id="17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1000"/>
                            </p:stCondLst>
                            <p:childTnLst>
                              <p:par>
                                <p:cTn id="1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0" fill="hold">
                      <p:stCondLst>
                        <p:cond delay="indefinite"/>
                      </p:stCondLst>
                      <p:childTnLst>
                        <p:par>
                          <p:cTn id="181" fill="hold">
                            <p:stCondLst>
                              <p:cond delay="0"/>
                            </p:stCondLst>
                            <p:childTnLst>
                              <p:par>
                                <p:cTn id="18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500"/>
                            </p:stCondLst>
                            <p:childTnLst>
                              <p:par>
                                <p:cTn id="18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000"/>
                            </p:stCondLst>
                            <p:childTnLst>
                              <p:par>
                                <p:cTn id="19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8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500"/>
                            </p:stCondLst>
                            <p:childTnLst>
                              <p:par>
                                <p:cTn id="20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1000"/>
                            </p:stCondLst>
                            <p:childTnLst>
                              <p:par>
                                <p:cTn id="2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8" fill="hold">
                      <p:stCondLst>
                        <p:cond delay="indefinite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3" fill="hold">
                            <p:stCondLst>
                              <p:cond delay="500"/>
                            </p:stCondLst>
                            <p:childTnLst>
                              <p:par>
                                <p:cTn id="21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7" fill="hold">
                            <p:stCondLst>
                              <p:cond delay="1000"/>
                            </p:stCondLst>
                            <p:childTnLst>
                              <p:par>
                                <p:cTn id="21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3" fill="hold">
                      <p:stCondLst>
                        <p:cond delay="indefinite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8" fill="hold">
                      <p:stCondLst>
                        <p:cond delay="indefinite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500"/>
                            </p:stCondLst>
                            <p:childTnLst>
                              <p:par>
                                <p:cTn id="24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1000"/>
                            </p:stCondLst>
                            <p:childTnLst>
                              <p:par>
                                <p:cTn id="24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3" fill="hold">
                      <p:stCondLst>
                        <p:cond delay="indefinite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1000"/>
                            </p:stCondLst>
                            <p:childTnLst>
                              <p:par>
                                <p:cTn id="26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30" grpId="0" animBg="1"/>
      <p:bldP spid="34" grpId="0" animBg="1"/>
      <p:bldP spid="35" grpId="0" animBg="1"/>
      <p:bldP spid="36" grpId="0" animBg="1"/>
      <p:bldP spid="37" grpId="0" animBg="1"/>
      <p:bldP spid="41" grpId="0" animBg="1"/>
      <p:bldP spid="42" grpId="0" animBg="1"/>
      <p:bldP spid="43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6" grpId="0" animBg="1"/>
      <p:bldP spid="68" grpId="0" animBg="1"/>
      <p:bldP spid="69" grpId="0" animBg="1"/>
      <p:bldP spid="70" grpId="0" animBg="1"/>
      <p:bldP spid="71" grpId="0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0000" y="1296000"/>
            <a:ext cx="8784000" cy="5436000"/>
          </a:xfrm>
        </p:spPr>
        <p:txBody>
          <a:bodyPr/>
          <a:lstStyle/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rgbClr val="FFFF00"/>
                </a:solidFill>
              </a:rPr>
              <a:t>Умозаключение</a:t>
            </a:r>
            <a:r>
              <a:rPr lang="ru-RU" sz="1800" b="1" dirty="0" smtClean="0">
                <a:solidFill>
                  <a:schemeClr val="bg1"/>
                </a:solidFill>
              </a:rPr>
              <a:t> – это получение </a:t>
            </a:r>
            <a:r>
              <a:rPr lang="ru-RU" sz="1800" b="1" dirty="0" smtClean="0">
                <a:solidFill>
                  <a:srgbClr val="00FFFF"/>
                </a:solidFill>
              </a:rPr>
              <a:t>нового суждения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из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материи других суждений</a:t>
            </a:r>
            <a:r>
              <a:rPr lang="ru-RU" sz="1800" b="1" dirty="0" smtClean="0">
                <a:solidFill>
                  <a:schemeClr val="bg1"/>
                </a:solidFill>
              </a:rPr>
              <a:t> на основе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логических отношений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br>
              <a:rPr lang="ru-RU" sz="1800" b="1" dirty="0" smtClean="0">
                <a:solidFill>
                  <a:srgbClr val="00FF00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между элементами последних.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</a:p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chemeClr val="bg1"/>
                </a:solidFill>
              </a:rPr>
              <a:t>Умозаключения подразделяются на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дедуктивные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представляющие собой логический переход </a:t>
            </a:r>
            <a:r>
              <a:rPr lang="ru-RU" sz="1800" b="1" dirty="0" smtClean="0">
                <a:solidFill>
                  <a:srgbClr val="00FFFF"/>
                </a:solidFill>
              </a:rPr>
              <a:t>от общего к частному</a:t>
            </a:r>
            <a:r>
              <a:rPr lang="ru-RU" sz="1800" b="1" dirty="0" smtClean="0">
                <a:solidFill>
                  <a:schemeClr val="bg1"/>
                </a:solidFill>
              </a:rPr>
              <a:t>, и </a:t>
            </a:r>
            <a:r>
              <a:rPr lang="ru-RU" sz="1800" b="1" dirty="0" smtClean="0">
                <a:solidFill>
                  <a:srgbClr val="FFFF00"/>
                </a:solidFill>
              </a:rPr>
              <a:t>индуктивные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представляющие собой логический переход </a:t>
            </a:r>
            <a:r>
              <a:rPr lang="ru-RU" sz="1800" b="1" dirty="0" smtClean="0">
                <a:solidFill>
                  <a:srgbClr val="00FFFF"/>
                </a:solidFill>
              </a:rPr>
              <a:t>от частного к общему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endParaRPr lang="ru-RU" sz="1800" b="1" dirty="0" smtClean="0">
              <a:solidFill>
                <a:schemeClr val="bg1"/>
              </a:solidFill>
            </a:endParaRPr>
          </a:p>
          <a:p>
            <a:pPr lvl="1" eaLnBrk="1" hangingPunct="1">
              <a:lnSpc>
                <a:spcPct val="95000"/>
              </a:lnSpc>
              <a:buClr>
                <a:schemeClr val="bg1"/>
              </a:buClr>
              <a:buFont typeface="Courier New" pitchFamily="49" charset="0"/>
              <a:buChar char="o"/>
            </a:pPr>
            <a:r>
              <a:rPr lang="ru-RU" sz="1600" b="1" dirty="0" smtClean="0">
                <a:solidFill>
                  <a:schemeClr val="bg1"/>
                </a:solidFill>
              </a:rPr>
              <a:t>Поскольку </a:t>
            </a:r>
            <a:r>
              <a:rPr lang="ru-RU" sz="1600" b="1" dirty="0" smtClean="0">
                <a:solidFill>
                  <a:srgbClr val="00FF00"/>
                </a:solidFill>
              </a:rPr>
              <a:t>необходимое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существенным образом связано с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общим</a:t>
            </a:r>
            <a:r>
              <a:rPr lang="en-US" sz="1600" b="1" dirty="0" smtClean="0">
                <a:solidFill>
                  <a:schemeClr val="bg1"/>
                </a:solidFill>
              </a:rPr>
              <a:t>, </a:t>
            </a:r>
            <a:r>
              <a:rPr lang="ru-RU" sz="1600" b="1" dirty="0" smtClean="0">
                <a:solidFill>
                  <a:srgbClr val="FF9900"/>
                </a:solidFill>
              </a:rPr>
              <a:t>достоверные</a:t>
            </a:r>
            <a:r>
              <a:rPr lang="ru-RU" sz="1600" b="1" dirty="0" smtClean="0">
                <a:solidFill>
                  <a:schemeClr val="bg1"/>
                </a:solidFill>
              </a:rPr>
              <a:t> (</a:t>
            </a:r>
            <a:r>
              <a:rPr lang="ru-RU" sz="1600" b="1" dirty="0" smtClean="0">
                <a:solidFill>
                  <a:srgbClr val="00FF00"/>
                </a:solidFill>
              </a:rPr>
              <a:t>необходимые</a:t>
            </a:r>
            <a:r>
              <a:rPr lang="ru-RU" sz="1600" b="1" dirty="0" smtClean="0">
                <a:solidFill>
                  <a:schemeClr val="bg1"/>
                </a:solidFill>
              </a:rPr>
              <a:t>) выводы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можно получить лишь путём </a:t>
            </a:r>
            <a:r>
              <a:rPr lang="ru-RU" sz="1600" b="1" dirty="0" smtClean="0">
                <a:solidFill>
                  <a:srgbClr val="FFFF00"/>
                </a:solidFill>
              </a:rPr>
              <a:t>дедукции</a:t>
            </a:r>
            <a:r>
              <a:rPr lang="ru-RU" sz="1600" b="1" dirty="0" smtClean="0">
                <a:solidFill>
                  <a:schemeClr val="bg1"/>
                </a:solidFill>
              </a:rPr>
              <a:t>, тогда как </a:t>
            </a:r>
            <a:r>
              <a:rPr lang="ru-RU" sz="1600" b="1" dirty="0" smtClean="0">
                <a:solidFill>
                  <a:srgbClr val="FFFF00"/>
                </a:solidFill>
              </a:rPr>
              <a:t>индуктивные</a:t>
            </a:r>
            <a:r>
              <a:rPr lang="ru-RU" sz="1600" b="1" dirty="0" smtClean="0">
                <a:solidFill>
                  <a:schemeClr val="bg1"/>
                </a:solidFill>
              </a:rPr>
              <a:t> выводы лишь </a:t>
            </a:r>
            <a:r>
              <a:rPr lang="ru-RU" sz="1600" b="1" dirty="0" smtClean="0">
                <a:solidFill>
                  <a:srgbClr val="FF9900"/>
                </a:solidFill>
              </a:rPr>
              <a:t>предположительны</a:t>
            </a:r>
            <a:r>
              <a:rPr lang="en-US" sz="1600" b="1" dirty="0" smtClean="0">
                <a:solidFill>
                  <a:schemeClr val="bg1"/>
                </a:solidFill>
              </a:rPr>
              <a:t>.</a:t>
            </a:r>
          </a:p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chemeClr val="bg1"/>
                </a:solidFill>
              </a:rPr>
              <a:t>Дедуктивные умозаключения, в свою очередь, подразделяются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на </a:t>
            </a:r>
            <a:r>
              <a:rPr lang="ru-RU" sz="1800" b="1" dirty="0" smtClean="0">
                <a:solidFill>
                  <a:srgbClr val="FFFF00"/>
                </a:solidFill>
              </a:rPr>
              <a:t>непосредственные</a:t>
            </a:r>
            <a:r>
              <a:rPr lang="ru-RU" sz="1800" b="1" dirty="0" smtClean="0">
                <a:solidFill>
                  <a:schemeClr val="bg1"/>
                </a:solidFill>
              </a:rPr>
              <a:t>, в которых заключение выводится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rgbClr val="00FFFF"/>
                </a:solidFill>
              </a:rPr>
              <a:t>из единственной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00FFFF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и </a:t>
            </a:r>
            <a:r>
              <a:rPr lang="ru-RU" sz="1800" b="1" dirty="0" smtClean="0">
                <a:solidFill>
                  <a:srgbClr val="FFFF00"/>
                </a:solidFill>
              </a:rPr>
              <a:t>силлогизмы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в которых заключение выводится </a:t>
            </a:r>
            <a:r>
              <a:rPr lang="ru-RU" sz="1800" b="1" dirty="0" smtClean="0">
                <a:solidFill>
                  <a:srgbClr val="00FFFF"/>
                </a:solidFill>
              </a:rPr>
              <a:t>из нескольких посылок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endParaRPr lang="en-US" sz="1800" b="1" dirty="0" smtClean="0">
              <a:solidFill>
                <a:schemeClr val="bg1"/>
              </a:solidFill>
            </a:endParaRPr>
          </a:p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rgbClr val="FFFF00"/>
                </a:solidFill>
              </a:rPr>
              <a:t>Силлогистика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составляет ядро традиционной формальной логики.</a:t>
            </a:r>
            <a:endParaRPr lang="en-US" sz="1800" b="1" dirty="0" smtClean="0">
              <a:solidFill>
                <a:schemeClr val="bg1"/>
              </a:solidFill>
            </a:endParaRPr>
          </a:p>
          <a:p>
            <a:pPr lvl="1" eaLnBrk="1" hangingPunct="1">
              <a:lnSpc>
                <a:spcPct val="95000"/>
              </a:lnSpc>
              <a:buClr>
                <a:schemeClr val="bg1"/>
              </a:buClr>
              <a:buFont typeface="Courier New" pitchFamily="49" charset="0"/>
              <a:buChar char="o"/>
            </a:pPr>
            <a:r>
              <a:rPr lang="ru-RU" sz="1600" b="1" dirty="0" smtClean="0">
                <a:solidFill>
                  <a:schemeClr val="bg1"/>
                </a:solidFill>
              </a:rPr>
              <a:t>Наиболее разработанной частью силлогистики является учение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о </a:t>
            </a:r>
            <a:r>
              <a:rPr lang="ru-RU" sz="1600" b="1" dirty="0" smtClean="0">
                <a:solidFill>
                  <a:srgbClr val="FFFF00"/>
                </a:solidFill>
              </a:rPr>
              <a:t>простом категорическом силлогизме</a:t>
            </a:r>
            <a:r>
              <a:rPr lang="ru-RU" sz="1600" b="1" dirty="0" smtClean="0">
                <a:solidFill>
                  <a:schemeClr val="bg1"/>
                </a:solidFill>
              </a:rPr>
              <a:t>.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</a:p>
          <a:p>
            <a:pPr eaLnBrk="1" hangingPunct="1">
              <a:lnSpc>
                <a:spcPct val="95000"/>
              </a:lnSpc>
              <a:buClr>
                <a:schemeClr val="bg1"/>
              </a:buClr>
              <a:buFont typeface="Arial" pitchFamily="34" charset="0"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Настоящая лекция посвящена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непосредственным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умозаключениям</a:t>
            </a:r>
            <a:r>
              <a:rPr lang="en-US" sz="1800" b="1" dirty="0" smtClean="0">
                <a:solidFill>
                  <a:schemeClr val="bg1"/>
                </a:solidFill>
              </a:rPr>
              <a:t>.</a:t>
            </a:r>
          </a:p>
          <a:p>
            <a:pPr lvl="1" eaLnBrk="1" hangingPunct="1">
              <a:lnSpc>
                <a:spcPct val="95000"/>
              </a:lnSpc>
              <a:buClr>
                <a:schemeClr val="bg1"/>
              </a:buClr>
              <a:buFont typeface="Courier New" pitchFamily="49" charset="0"/>
              <a:buChar char="o"/>
            </a:pPr>
            <a:r>
              <a:rPr lang="ru-RU" sz="1600" b="1" dirty="0" smtClean="0">
                <a:solidFill>
                  <a:schemeClr val="bg1"/>
                </a:solidFill>
              </a:rPr>
              <a:t>Особый класс непосредственных умозаключений образуют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умозаключения </a:t>
            </a:r>
            <a:r>
              <a:rPr lang="ru-RU" sz="1600" b="1" dirty="0" smtClean="0">
                <a:solidFill>
                  <a:srgbClr val="FFFF00"/>
                </a:solidFill>
              </a:rPr>
              <a:t>об истинности или ложности суждений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на основе </a:t>
            </a:r>
            <a:r>
              <a:rPr lang="ru-RU" sz="1600" b="1" dirty="0" smtClean="0">
                <a:solidFill>
                  <a:srgbClr val="00FFFF"/>
                </a:solidFill>
              </a:rPr>
              <a:t>логических отношений между суждениями</a:t>
            </a:r>
            <a:r>
              <a:rPr lang="ru-RU" sz="1600" b="1" dirty="0" smtClean="0">
                <a:solidFill>
                  <a:schemeClr val="bg1"/>
                </a:solidFill>
              </a:rPr>
              <a:t>. 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title"/>
          </p:nvPr>
        </p:nvSpPr>
        <p:spPr>
          <a:xfrm>
            <a:off x="432000" y="274638"/>
            <a:ext cx="8280000" cy="792000"/>
          </a:xfrm>
        </p:spPr>
        <p:txBody>
          <a:bodyPr/>
          <a:lstStyle/>
          <a:p>
            <a:pPr lvl="0">
              <a:defRPr/>
            </a:pPr>
            <a:r>
              <a:rPr lang="ru-RU" sz="3200" b="1" dirty="0" smtClean="0">
                <a:solidFill>
                  <a:srgbClr val="FFFF00"/>
                </a:solidFill>
              </a:rPr>
              <a:t>Непосредственные умозаключения</a:t>
            </a:r>
            <a:r>
              <a:rPr lang="en-US" sz="2800" b="1" dirty="0" smtClean="0">
                <a:solidFill>
                  <a:schemeClr val="bg1"/>
                </a:solidFill>
              </a:rPr>
              <a:t/>
            </a:r>
            <a:br>
              <a:rPr lang="en-US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Умозаключения об истинности суждения</a:t>
            </a:r>
            <a:endParaRPr lang="ru-RU" sz="32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0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0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03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03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03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03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03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03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23" grpId="0" build="p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Прямоугольник 15"/>
          <p:cNvSpPr>
            <a:spLocks noChangeArrowheads="1"/>
          </p:cNvSpPr>
          <p:nvPr/>
        </p:nvSpPr>
        <p:spPr bwMode="auto">
          <a:xfrm>
            <a:off x="3312000" y="5652000"/>
            <a:ext cx="2520950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равнозначно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9" name="Прямоугольник 28"/>
          <p:cNvSpPr>
            <a:spLocks noChangeArrowheads="1"/>
          </p:cNvSpPr>
          <p:nvPr/>
        </p:nvSpPr>
        <p:spPr bwMode="auto">
          <a:xfrm>
            <a:off x="3312000" y="4392000"/>
            <a:ext cx="2520950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равнозначно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6" name="Прямоугольник 25"/>
          <p:cNvSpPr>
            <a:spLocks noChangeArrowheads="1"/>
          </p:cNvSpPr>
          <p:nvPr/>
        </p:nvSpPr>
        <p:spPr bwMode="auto">
          <a:xfrm>
            <a:off x="3312000" y="3132000"/>
            <a:ext cx="2520950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равнозначно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3" name="Прямоугольник 22"/>
          <p:cNvSpPr>
            <a:spLocks noChangeArrowheads="1"/>
          </p:cNvSpPr>
          <p:nvPr/>
        </p:nvSpPr>
        <p:spPr bwMode="auto">
          <a:xfrm>
            <a:off x="3312000" y="1872000"/>
            <a:ext cx="2520950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равнозначно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0" y="1476000"/>
            <a:ext cx="1836000" cy="489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rgbClr val="FFFF00"/>
                </a:solidFill>
              </a:rPr>
              <a:t>Равнозначные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суждения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могут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либо </a:t>
            </a: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истинными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либо </a:t>
            </a: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FF66FF"/>
                </a:solidFill>
              </a:rPr>
              <a:t>ложными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0" name="TextBox 19"/>
          <p:cNvSpPr txBox="1"/>
          <p:nvPr/>
        </p:nvSpPr>
        <p:spPr>
          <a:xfrm>
            <a:off x="7308000" y="1476000"/>
            <a:ext cx="1836000" cy="489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FF00"/>
                </a:solidFill>
              </a:rPr>
              <a:t>равнозначное</a:t>
            </a:r>
            <a:r>
              <a:rPr lang="ru-RU" sz="1600" dirty="0" smtClean="0">
                <a:solidFill>
                  <a:schemeClr val="accent3"/>
                </a:solidFill>
              </a:rPr>
              <a:t> суждение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rgbClr val="00FF00"/>
                </a:solidFill>
              </a:rPr>
              <a:t/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то и </a:t>
            </a: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chemeClr val="accent3"/>
                </a:solidFill>
              </a:rPr>
              <a:t>то и </a:t>
            </a: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1" name="Скругленный прямоугольник 20"/>
          <p:cNvSpPr>
            <a:spLocks noChangeArrowheads="1"/>
          </p:cNvSpPr>
          <p:nvPr/>
        </p:nvSpPr>
        <p:spPr bwMode="auto">
          <a:xfrm>
            <a:off x="1836000" y="147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Слон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больше 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Моськи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2" name="Скругленный прямоугольник 21"/>
          <p:cNvSpPr>
            <a:spLocks noChangeArrowheads="1"/>
          </p:cNvSpPr>
          <p:nvPr/>
        </p:nvSpPr>
        <p:spPr bwMode="auto">
          <a:xfrm>
            <a:off x="5580000" y="147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Моська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меньше 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слона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4" name="Скругленный прямоугольник 23"/>
          <p:cNvSpPr>
            <a:spLocks noChangeArrowheads="1"/>
          </p:cNvSpPr>
          <p:nvPr/>
        </p:nvSpPr>
        <p:spPr bwMode="auto">
          <a:xfrm>
            <a:off x="1836000" y="273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Таяние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снегов –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причина 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паводка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5" name="Скругленный прямоугольник 24"/>
          <p:cNvSpPr>
            <a:spLocks noChangeArrowheads="1"/>
          </p:cNvSpPr>
          <p:nvPr/>
        </p:nvSpPr>
        <p:spPr bwMode="auto">
          <a:xfrm>
            <a:off x="5580000" y="273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Паводок –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следствие 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таяния снегов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7" name="Скругленный прямоугольник 26"/>
          <p:cNvSpPr>
            <a:spLocks noChangeArrowheads="1"/>
          </p:cNvSpPr>
          <p:nvPr/>
        </p:nvSpPr>
        <p:spPr bwMode="auto">
          <a:xfrm>
            <a:off x="1836000" y="399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Филипп –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отец 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Александра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8" name="Скругленный прямоугольник 27"/>
          <p:cNvSpPr>
            <a:spLocks noChangeArrowheads="1"/>
          </p:cNvSpPr>
          <p:nvPr/>
        </p:nvSpPr>
        <p:spPr bwMode="auto">
          <a:xfrm>
            <a:off x="5580000" y="399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Александр –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сын 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Филиппа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4" name="Скругленный прямоугольник 13"/>
          <p:cNvSpPr>
            <a:spLocks noChangeArrowheads="1"/>
          </p:cNvSpPr>
          <p:nvPr/>
        </p:nvSpPr>
        <p:spPr bwMode="auto">
          <a:xfrm>
            <a:off x="1836000" y="525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Углы </a:t>
            </a:r>
            <a:r>
              <a:rPr lang="ru-RU" dirty="0" smtClean="0">
                <a:solidFill>
                  <a:srgbClr val="FF0000"/>
                </a:solidFill>
              </a:rPr>
              <a:t>равно-стороннего треугольника </a:t>
            </a:r>
            <a:r>
              <a:rPr lang="ru-RU" dirty="0" smtClean="0">
                <a:solidFill>
                  <a:srgbClr val="0000FF"/>
                </a:solidFill>
              </a:rPr>
              <a:t>равны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5" name="Скругленный прямоугольник 14"/>
          <p:cNvSpPr>
            <a:spLocks noChangeArrowheads="1"/>
          </p:cNvSpPr>
          <p:nvPr/>
        </p:nvSpPr>
        <p:spPr bwMode="auto">
          <a:xfrm>
            <a:off x="5580000" y="5256000"/>
            <a:ext cx="1728000" cy="111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Стороны </a:t>
            </a:r>
            <a:r>
              <a:rPr lang="ru-RU" dirty="0" smtClean="0">
                <a:solidFill>
                  <a:srgbClr val="FF0000"/>
                </a:solidFill>
              </a:rPr>
              <a:t>рав-ноугольного треугольника </a:t>
            </a:r>
            <a:r>
              <a:rPr lang="ru-RU" dirty="0" smtClean="0">
                <a:solidFill>
                  <a:srgbClr val="0000FF"/>
                </a:solidFill>
              </a:rPr>
              <a:t>равны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7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равнозначности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800" decel="100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800" decel="100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9" grpId="0" animBg="1"/>
      <p:bldP spid="26" grpId="0" animBg="1"/>
      <p:bldP spid="23" grpId="0" animBg="1"/>
      <p:bldP spid="19" grpId="0"/>
      <p:bldP spid="20" grpId="0"/>
      <p:bldP spid="21" grpId="0" animBg="1"/>
      <p:bldP spid="22" grpId="0" animBg="1"/>
      <p:bldP spid="24" grpId="0" animBg="1"/>
      <p:bldP spid="25" grpId="0" animBg="1"/>
      <p:bldP spid="27" grpId="0" animBg="1"/>
      <p:bldP spid="28" grpId="0" animBg="1"/>
      <p:bldP spid="14" grpId="0" animBg="1"/>
      <p:bldP spid="15" grpId="0" animBg="1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собака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меньше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больше </a:t>
            </a:r>
            <a:r>
              <a:rPr lang="ru-RU" dirty="0" smtClean="0">
                <a:solidFill>
                  <a:srgbClr val="0000FF"/>
                </a:solidFill>
              </a:rPr>
              <a:t>собаки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tIns="82800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6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собака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больше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4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4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меньше </a:t>
            </a:r>
            <a:r>
              <a:rPr lang="ru-RU" dirty="0" smtClean="0">
                <a:solidFill>
                  <a:srgbClr val="0000FF"/>
                </a:solidFill>
              </a:rPr>
              <a:t>собаки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20000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8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00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собака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00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больше</a:t>
            </a:r>
            <a:r>
              <a:rPr lang="ru-RU" dirty="0" smtClean="0">
                <a:solidFill>
                  <a:srgbClr val="0000FF"/>
                </a:solidFill>
              </a:rPr>
              <a:t>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8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8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меньше </a:t>
            </a:r>
            <a:r>
              <a:rPr lang="ru-RU" dirty="0" smtClean="0">
                <a:solidFill>
                  <a:srgbClr val="0000FF"/>
                </a:solidFill>
              </a:rPr>
              <a:t>собаки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00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собака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меньше </a:t>
            </a:r>
            <a:r>
              <a:rPr lang="ru-RU" dirty="0" smtClean="0">
                <a:solidFill>
                  <a:srgbClr val="0000FF"/>
                </a:solidFill>
              </a:rPr>
              <a:t>слона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больше </a:t>
            </a:r>
            <a:r>
              <a:rPr lang="ru-RU" dirty="0" smtClean="0">
                <a:solidFill>
                  <a:srgbClr val="0000FF"/>
                </a:solidFill>
              </a:rPr>
              <a:t>собаки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равнозначности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равнозначные</a:t>
            </a:r>
            <a:r>
              <a:rPr lang="ru-RU" dirty="0" smtClean="0">
                <a:solidFill>
                  <a:schemeClr val="accent3"/>
                </a:solidFill>
              </a:rPr>
              <a:t> суждения могут </a:t>
            </a:r>
            <a:r>
              <a:rPr lang="ru-RU" dirty="0" smtClean="0"/>
              <a:t>быть либо оба истинными, 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ru-RU" dirty="0" smtClean="0"/>
              <a:t>либо оба ложными, 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другого, </a:t>
            </a:r>
            <a:br>
              <a:rPr lang="ru-RU" dirty="0" smtClean="0"/>
            </a:br>
            <a:r>
              <a:rPr lang="ru-RU" dirty="0" smtClean="0"/>
              <a:t>и наоборот: </a:t>
            </a:r>
            <a:r>
              <a:rPr lang="ru-RU" dirty="0"/>
              <a:t>из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</a:t>
            </a:r>
            <a:r>
              <a:rPr lang="ru-RU" dirty="0"/>
              <a:t>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40" name="TextBox 39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равнозначного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1" name="TextBox 40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050" dirty="0" smtClean="0"/>
              <a:t>От </a:t>
            </a:r>
            <a:r>
              <a:rPr lang="ru-RU" sz="1050" dirty="0" smtClean="0">
                <a:solidFill>
                  <a:srgbClr val="00FF00"/>
                </a:solidFill>
              </a:rPr>
              <a:t>истинности</a:t>
            </a:r>
            <a:r>
              <a:rPr lang="ru-RU" sz="1050" dirty="0" smtClean="0"/>
              <a:t> одного </a:t>
            </a:r>
            <a:r>
              <a:rPr lang="ru-RU" sz="1050" dirty="0" smtClean="0">
                <a:solidFill>
                  <a:srgbClr val="FFFF00"/>
                </a:solidFill>
              </a:rPr>
              <a:t>равнозначного</a:t>
            </a:r>
            <a:r>
              <a:rPr lang="ru-RU" sz="1050" dirty="0" smtClean="0"/>
              <a:t> суждения </a:t>
            </a:r>
            <a:br>
              <a:rPr lang="ru-RU" sz="1050" dirty="0" smtClean="0"/>
            </a:br>
            <a:r>
              <a:rPr lang="ru-RU" sz="1050" dirty="0" smtClean="0"/>
              <a:t>к </a:t>
            </a:r>
            <a:r>
              <a:rPr lang="ru-RU" sz="1050" dirty="0" smtClean="0">
                <a:solidFill>
                  <a:srgbClr val="00FF00"/>
                </a:solidFill>
              </a:rPr>
              <a:t>истинности</a:t>
            </a:r>
            <a:r>
              <a:rPr lang="ru-RU" sz="1050" dirty="0" smtClean="0"/>
              <a:t> другого</a:t>
            </a:r>
            <a:endParaRPr lang="ru-RU" sz="1050" dirty="0"/>
          </a:p>
        </p:txBody>
      </p:sp>
      <p:sp>
        <p:nvSpPr>
          <p:cNvPr id="44" name="TextBox 4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050" dirty="0" smtClean="0"/>
              <a:t>От </a:t>
            </a:r>
            <a:r>
              <a:rPr lang="ru-RU" sz="1050" dirty="0" smtClean="0">
                <a:solidFill>
                  <a:srgbClr val="FF66FF"/>
                </a:solidFill>
              </a:rPr>
              <a:t>ложности</a:t>
            </a:r>
            <a:r>
              <a:rPr lang="ru-RU" sz="1050" dirty="0" smtClean="0"/>
              <a:t> одного </a:t>
            </a:r>
            <a:r>
              <a:rPr lang="ru-RU" sz="1050" dirty="0" smtClean="0">
                <a:solidFill>
                  <a:srgbClr val="FFFF00"/>
                </a:solidFill>
              </a:rPr>
              <a:t>равнозначного</a:t>
            </a:r>
            <a:r>
              <a:rPr lang="ru-RU" sz="1050" dirty="0" smtClean="0"/>
              <a:t> суждения </a:t>
            </a:r>
            <a:br>
              <a:rPr lang="ru-RU" sz="1050" dirty="0" smtClean="0"/>
            </a:br>
            <a:r>
              <a:rPr lang="ru-RU" sz="1050" dirty="0" smtClean="0"/>
              <a:t>к </a:t>
            </a:r>
            <a:r>
              <a:rPr lang="ru-RU" sz="1050" dirty="0" smtClean="0">
                <a:solidFill>
                  <a:srgbClr val="FF66FF"/>
                </a:solidFill>
              </a:rPr>
              <a:t>ложности</a:t>
            </a:r>
            <a:r>
              <a:rPr lang="ru-RU" sz="1050" dirty="0" smtClean="0"/>
              <a:t> другого</a:t>
            </a:r>
            <a:endParaRPr lang="ru-RU" sz="1050" dirty="0"/>
          </a:p>
        </p:txBody>
      </p:sp>
      <p:sp>
        <p:nvSpPr>
          <p:cNvPr id="45" name="TextBox 44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050" dirty="0" smtClean="0"/>
              <a:t>От </a:t>
            </a:r>
            <a:r>
              <a:rPr lang="ru-RU" sz="1050" dirty="0" smtClean="0">
                <a:solidFill>
                  <a:srgbClr val="FF66FF"/>
                </a:solidFill>
              </a:rPr>
              <a:t>ложности</a:t>
            </a:r>
            <a:r>
              <a:rPr lang="ru-RU" sz="1050" dirty="0" smtClean="0"/>
              <a:t> одного </a:t>
            </a:r>
            <a:r>
              <a:rPr lang="ru-RU" sz="1050" dirty="0" smtClean="0">
                <a:solidFill>
                  <a:srgbClr val="FFFF00"/>
                </a:solidFill>
              </a:rPr>
              <a:t>равнозначного</a:t>
            </a:r>
            <a:r>
              <a:rPr lang="ru-RU" sz="1050" dirty="0" smtClean="0"/>
              <a:t> суждения </a:t>
            </a:r>
            <a:br>
              <a:rPr lang="ru-RU" sz="1050" dirty="0" smtClean="0"/>
            </a:br>
            <a:r>
              <a:rPr lang="ru-RU" sz="1050" dirty="0" smtClean="0"/>
              <a:t>к </a:t>
            </a:r>
            <a:r>
              <a:rPr lang="ru-RU" sz="1050" dirty="0" smtClean="0">
                <a:solidFill>
                  <a:srgbClr val="FF66FF"/>
                </a:solidFill>
              </a:rPr>
              <a:t>ложности</a:t>
            </a:r>
            <a:r>
              <a:rPr lang="ru-RU" sz="1050" dirty="0" smtClean="0"/>
              <a:t> другого</a:t>
            </a:r>
            <a:endParaRPr lang="ru-RU" sz="105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800" decel="100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5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6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5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000"/>
                            </p:stCondLst>
                            <p:childTnLst>
                              <p:par>
                                <p:cTn id="7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500"/>
                            </p:stCondLst>
                            <p:childTnLst>
                              <p:par>
                                <p:cTn id="8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6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500"/>
                            </p:stCondLst>
                            <p:childTnLst>
                              <p:par>
                                <p:cTn id="88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4000"/>
                            </p:stCondLst>
                            <p:childTnLst>
                              <p:par>
                                <p:cTn id="9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5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000"/>
                            </p:stCondLst>
                            <p:childTnLst>
                              <p:par>
                                <p:cTn id="9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5500"/>
                            </p:stCondLst>
                            <p:childTnLst>
                              <p:par>
                                <p:cTn id="10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6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800" decel="100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800" decel="100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9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00"/>
                            </p:stCondLst>
                            <p:childTnLst>
                              <p:par>
                                <p:cTn id="13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3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2000"/>
                            </p:stCondLst>
                            <p:childTnLst>
                              <p:par>
                                <p:cTn id="13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2500"/>
                            </p:stCondLst>
                            <p:childTnLst>
                              <p:par>
                                <p:cTn id="14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4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3500"/>
                            </p:stCondLst>
                            <p:childTnLst>
                              <p:par>
                                <p:cTn id="14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4000"/>
                            </p:stCondLst>
                            <p:childTnLst>
                              <p:par>
                                <p:cTn id="15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3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5000"/>
                            </p:stCondLst>
                            <p:childTnLst>
                              <p:par>
                                <p:cTn id="15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5500"/>
                            </p:stCondLst>
                            <p:childTnLst>
                              <p:par>
                                <p:cTn id="16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4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9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1000"/>
                            </p:stCondLst>
                            <p:childTnLst>
                              <p:par>
                                <p:cTn id="17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3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000"/>
                            </p:stCondLst>
                            <p:childTnLst>
                              <p:par>
                                <p:cTn id="17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2500"/>
                            </p:stCondLst>
                            <p:childTnLst>
                              <p:par>
                                <p:cTn id="18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4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500"/>
                            </p:stCondLst>
                            <p:childTnLst>
                              <p:par>
                                <p:cTn id="18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4000"/>
                            </p:stCondLst>
                            <p:childTnLst>
                              <p:par>
                                <p:cTn id="19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5000"/>
                            </p:stCondLst>
                            <p:childTnLst>
                              <p:par>
                                <p:cTn id="19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5500"/>
                            </p:stCondLst>
                            <p:childTnLst>
                              <p:par>
                                <p:cTn id="20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4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43" grpId="0" animBg="1"/>
      <p:bldP spid="40" grpId="0" animBg="1"/>
      <p:bldP spid="45" grpId="0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3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3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tIns="82800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6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китаец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4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француз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20000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8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000"/>
            <a:ext cx="13320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8000"/>
            <a:ext cx="13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00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китайцы</a:t>
            </a: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французы</a:t>
            </a: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равнозначности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Oval 12"/>
          <p:cNvSpPr>
            <a:spLocks noChangeArrowheads="1"/>
          </p:cNvSpPr>
          <p:nvPr/>
        </p:nvSpPr>
        <p:spPr bwMode="auto">
          <a:xfrm>
            <a:off x="3060000" y="3816000"/>
            <a:ext cx="13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" name="Oval 12"/>
          <p:cNvSpPr>
            <a:spLocks noChangeArrowheads="1"/>
          </p:cNvSpPr>
          <p:nvPr/>
        </p:nvSpPr>
        <p:spPr bwMode="auto">
          <a:xfrm>
            <a:off x="3060000" y="2664000"/>
            <a:ext cx="13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3060000" y="4967288"/>
            <a:ext cx="13320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" name="Oval 12"/>
          <p:cNvSpPr>
            <a:spLocks noChangeArrowheads="1"/>
          </p:cNvSpPr>
          <p:nvPr/>
        </p:nvSpPr>
        <p:spPr bwMode="auto">
          <a:xfrm>
            <a:off x="3060000" y="6048375"/>
            <a:ext cx="13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7020000" y="4968000"/>
            <a:ext cx="13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китайцы</a:t>
            </a: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7020000" y="6048000"/>
            <a:ext cx="13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французы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2" name="Oval 12"/>
          <p:cNvSpPr>
            <a:spLocks noChangeArrowheads="1"/>
          </p:cNvSpPr>
          <p:nvPr/>
        </p:nvSpPr>
        <p:spPr bwMode="auto">
          <a:xfrm>
            <a:off x="6984000" y="2664000"/>
            <a:ext cx="13320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китаец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3" name="Oval 12"/>
          <p:cNvSpPr>
            <a:spLocks noChangeArrowheads="1"/>
          </p:cNvSpPr>
          <p:nvPr/>
        </p:nvSpPr>
        <p:spPr bwMode="auto">
          <a:xfrm>
            <a:off x="7020000" y="3816000"/>
            <a:ext cx="13320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француз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равнозначные</a:t>
            </a:r>
            <a:r>
              <a:rPr lang="ru-RU" dirty="0" smtClean="0">
                <a:solidFill>
                  <a:schemeClr val="accent3"/>
                </a:solidFill>
              </a:rPr>
              <a:t> суждения могут </a:t>
            </a:r>
            <a:r>
              <a:rPr lang="ru-RU" dirty="0" smtClean="0"/>
              <a:t>быть либо оба истинными, 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ru-RU" dirty="0" smtClean="0"/>
              <a:t>либо оба ложными, 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43" name="TextBox 42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равнозначного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равнозначного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6" name="TextBox 55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равнозначного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60" name="TextBox 59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равнозначного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800" decel="100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5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6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5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000"/>
                            </p:stCondLst>
                            <p:childTnLst>
                              <p:par>
                                <p:cTn id="7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500"/>
                            </p:stCondLst>
                            <p:childTnLst>
                              <p:par>
                                <p:cTn id="8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6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500"/>
                            </p:stCondLst>
                            <p:childTnLst>
                              <p:par>
                                <p:cTn id="8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4000"/>
                            </p:stCondLst>
                            <p:childTnLst>
                              <p:par>
                                <p:cTn id="9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5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000"/>
                            </p:stCondLst>
                            <p:childTnLst>
                              <p:par>
                                <p:cTn id="9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5500"/>
                            </p:stCondLst>
                            <p:childTnLst>
                              <p:par>
                                <p:cTn id="10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6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800" decel="100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800" decel="100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800" decel="100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800" decel="100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800" decel="100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9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00"/>
                            </p:stCondLst>
                            <p:childTnLst>
                              <p:par>
                                <p:cTn id="1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3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2000"/>
                            </p:stCondLst>
                            <p:childTnLst>
                              <p:par>
                                <p:cTn id="13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2500"/>
                            </p:stCondLst>
                            <p:childTnLst>
                              <p:par>
                                <p:cTn id="14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4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3500"/>
                            </p:stCondLst>
                            <p:childTnLst>
                              <p:par>
                                <p:cTn id="14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4000"/>
                            </p:stCondLst>
                            <p:childTnLst>
                              <p:par>
                                <p:cTn id="15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3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5000"/>
                            </p:stCondLst>
                            <p:childTnLst>
                              <p:par>
                                <p:cTn id="15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5500"/>
                            </p:stCondLst>
                            <p:childTnLst>
                              <p:par>
                                <p:cTn id="16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4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9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1000"/>
                            </p:stCondLst>
                            <p:childTnLst>
                              <p:par>
                                <p:cTn id="1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3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000"/>
                            </p:stCondLst>
                            <p:childTnLst>
                              <p:par>
                                <p:cTn id="17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2500"/>
                            </p:stCondLst>
                            <p:childTnLst>
                              <p:par>
                                <p:cTn id="18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4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500"/>
                            </p:stCondLst>
                            <p:childTnLst>
                              <p:par>
                                <p:cTn id="1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4000"/>
                            </p:stCondLst>
                            <p:childTnLst>
                              <p:par>
                                <p:cTn id="19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5000"/>
                            </p:stCondLst>
                            <p:childTnLst>
                              <p:par>
                                <p:cTn id="19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5500"/>
                            </p:stCondLst>
                            <p:childTnLst>
                              <p:par>
                                <p:cTn id="20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4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3" grpId="0" animBg="1"/>
      <p:bldP spid="65" grpId="0" animBg="1"/>
      <p:bldP spid="68" grpId="0" animBg="1"/>
      <p:bldP spid="69" grpId="0" animBg="1"/>
      <p:bldP spid="70" grpId="0" animBg="1"/>
      <p:bldP spid="71" grpId="0" animBg="1"/>
      <p:bldP spid="73" grpId="0" animBg="1"/>
      <p:bldP spid="75" grpId="0" animBg="1"/>
      <p:bldP spid="77" grpId="0" animBg="1"/>
      <p:bldP spid="78" grpId="0" animBg="1"/>
      <p:bldP spid="79" grpId="0" animBg="1"/>
      <p:bldP spid="80" grpId="0" animBg="1"/>
      <p:bldP spid="82" grpId="0" animBg="1"/>
      <p:bldP spid="84" grpId="0" animBg="1"/>
      <p:bldP spid="86" grpId="0" animBg="1"/>
      <p:bldP spid="87" grpId="0" animBg="1"/>
      <p:bldP spid="88" grpId="0" animBg="1"/>
      <p:bldP spid="89" grpId="0" animBg="1"/>
      <p:bldP spid="91" grpId="0" animBg="1"/>
      <p:bldP spid="93" grpId="0" animBg="1"/>
      <p:bldP spid="41" grpId="0" animBg="1"/>
      <p:bldP spid="44" grpId="0" animBg="1"/>
      <p:bldP spid="40" grpId="0" animBg="1"/>
      <p:bldP spid="45" grpId="0" animBg="1"/>
      <p:bldP spid="46" grpId="0" animBg="1"/>
      <p:bldP spid="47" grpId="0" animBg="1"/>
      <p:bldP spid="52" grpId="0" animBg="1"/>
      <p:bldP spid="53" grpId="0" animBg="1"/>
      <p:bldP spid="54" grpId="0" animBg="1"/>
      <p:bldP spid="43" grpId="0" animBg="1"/>
      <p:bldP spid="60" grpId="0" animBg="1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7200" y="273600"/>
            <a:ext cx="8949600" cy="1044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Умозаключения об истинности суждения </a:t>
            </a:r>
            <a:r>
              <a:rPr lang="ru-RU" sz="2800" b="1" dirty="0" smtClean="0">
                <a:solidFill>
                  <a:schemeClr val="accent3"/>
                </a:solidFill>
              </a:rPr>
              <a:t>Категорическое умозаключение подчинения</a:t>
            </a:r>
            <a:endParaRPr lang="ru-RU" sz="2800" b="1" dirty="0">
              <a:solidFill>
                <a:schemeClr val="accent3"/>
              </a:solidFill>
            </a:endParaRPr>
          </a:p>
        </p:txBody>
      </p:sp>
      <p:sp>
        <p:nvSpPr>
          <p:cNvPr id="9" name="Прямоугольник 8"/>
          <p:cNvSpPr>
            <a:spLocks noChangeArrowheads="1"/>
          </p:cNvSpPr>
          <p:nvPr/>
        </p:nvSpPr>
        <p:spPr bwMode="auto">
          <a:xfrm rot="-5400000">
            <a:off x="1602582" y="3798094"/>
            <a:ext cx="2519362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подчинение</a:t>
            </a:r>
          </a:p>
        </p:txBody>
      </p:sp>
      <p:sp>
        <p:nvSpPr>
          <p:cNvPr id="10" name="Прямоугольник 9"/>
          <p:cNvSpPr>
            <a:spLocks noChangeArrowheads="1"/>
          </p:cNvSpPr>
          <p:nvPr/>
        </p:nvSpPr>
        <p:spPr bwMode="auto">
          <a:xfrm rot="5400000">
            <a:off x="5022057" y="3798094"/>
            <a:ext cx="2519362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подчинение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0" y="1512000"/>
            <a:ext cx="2196000" cy="864000"/>
          </a:xfrm>
          <a:prstGeom prst="rect">
            <a:avLst/>
          </a:prstGeom>
          <a:noFill/>
        </p:spPr>
        <p:txBody>
          <a:bodyPr wrap="none" anchor="ctr" anchorCtr="1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6948000" y="1512000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0" y="5544000"/>
            <a:ext cx="2160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948000" y="5544000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3" name="Скругленный прямоугольник 2"/>
          <p:cNvSpPr>
            <a:spLocks noChangeArrowheads="1"/>
          </p:cNvSpPr>
          <p:nvPr/>
        </p:nvSpPr>
        <p:spPr bwMode="auto">
          <a:xfrm>
            <a:off x="219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Всякое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4" name="Скругленный прямоугольник 3"/>
          <p:cNvSpPr>
            <a:spLocks noChangeArrowheads="1"/>
          </p:cNvSpPr>
          <p:nvPr/>
        </p:nvSpPr>
        <p:spPr bwMode="auto">
          <a:xfrm>
            <a:off x="561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Ни одно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561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5" name="Скругленный прямоугольник 4"/>
          <p:cNvSpPr>
            <a:spLocks noChangeArrowheads="1"/>
          </p:cNvSpPr>
          <p:nvPr/>
        </p:nvSpPr>
        <p:spPr bwMode="auto">
          <a:xfrm>
            <a:off x="219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0" y="2556000"/>
            <a:ext cx="2196000" cy="284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подчиняющее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суждение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подчинённое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также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chemeClr val="accent3"/>
                </a:solidFill>
              </a:rPr>
              <a:t> но если </a:t>
            </a:r>
            <a:r>
              <a:rPr lang="ru-RU" sz="1600" dirty="0" smtClean="0">
                <a:solidFill>
                  <a:srgbClr val="FFFF00"/>
                </a:solidFill>
              </a:rPr>
              <a:t>подчиняющее</a:t>
            </a:r>
            <a:r>
              <a:rPr lang="ru-RU" sz="1600" dirty="0" smtClean="0">
                <a:solidFill>
                  <a:schemeClr val="accent3"/>
                </a:solidFill>
              </a:rPr>
              <a:t> суждение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r>
              <a:rPr lang="ru-RU" sz="1600" dirty="0" smtClean="0">
                <a:solidFill>
                  <a:srgbClr val="FFFF00"/>
                </a:solidFill>
              </a:rPr>
              <a:t>подчинённое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может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как </a:t>
            </a:r>
            <a:r>
              <a:rPr lang="ru-RU" sz="1600" dirty="0" smtClean="0">
                <a:solidFill>
                  <a:srgbClr val="00FF00"/>
                </a:solidFill>
              </a:rPr>
              <a:t>истинным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так и </a:t>
            </a:r>
            <a:r>
              <a:rPr lang="ru-RU" sz="1600" dirty="0" smtClean="0">
                <a:solidFill>
                  <a:srgbClr val="FF66FF"/>
                </a:solidFill>
              </a:rPr>
              <a:t>ложным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0" name="TextBox 19"/>
          <p:cNvSpPr txBox="1"/>
          <p:nvPr/>
        </p:nvSpPr>
        <p:spPr>
          <a:xfrm>
            <a:off x="6948032" y="2556000"/>
            <a:ext cx="2196000" cy="284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подчинённое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суждение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подчиняющее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также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chemeClr val="accent3"/>
                </a:solidFill>
              </a:rPr>
              <a:t> но если </a:t>
            </a:r>
            <a:r>
              <a:rPr lang="ru-RU" sz="1600" dirty="0" smtClean="0">
                <a:solidFill>
                  <a:srgbClr val="FFFF00"/>
                </a:solidFill>
              </a:rPr>
              <a:t>подчинённое</a:t>
            </a:r>
            <a:r>
              <a:rPr lang="ru-RU" sz="1600" dirty="0" smtClean="0">
                <a:solidFill>
                  <a:schemeClr val="accent3"/>
                </a:solidFill>
              </a:rPr>
              <a:t> суждение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FFFF00"/>
                </a:solidFill>
              </a:rPr>
              <a:t>подчиняющее</a:t>
            </a:r>
            <a:r>
              <a:rPr lang="ru-RU" sz="1600" dirty="0" smtClean="0">
                <a:solidFill>
                  <a:schemeClr val="accent3"/>
                </a:solidFill>
              </a:rPr>
              <a:t> может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как </a:t>
            </a:r>
            <a:r>
              <a:rPr lang="ru-RU" sz="1600" dirty="0" smtClean="0">
                <a:solidFill>
                  <a:srgbClr val="00FF00"/>
                </a:solidFill>
              </a:rPr>
              <a:t>истинным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rgbClr val="00FF00"/>
                </a:solidFill>
              </a:rPr>
              <a:t/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так и </a:t>
            </a:r>
            <a:r>
              <a:rPr lang="ru-RU" sz="1600" dirty="0" smtClean="0">
                <a:solidFill>
                  <a:srgbClr val="FF66FF"/>
                </a:solidFill>
              </a:rPr>
              <a:t>ложным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800" decel="10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5" grpId="0"/>
      <p:bldP spid="16" grpId="0"/>
      <p:bldP spid="17" grpId="0"/>
      <p:bldP spid="18" grpId="0"/>
      <p:bldP spid="3" grpId="0" animBg="1"/>
      <p:bldP spid="4" grpId="0" animBg="1"/>
      <p:bldP spid="6" grpId="0" animBg="1"/>
      <p:bldP spid="5" grpId="0" animBg="1"/>
      <p:bldP spid="19" grpId="0"/>
      <p:bldP spid="2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27" name="AutoShape 3"/>
          <p:cNvSpPr>
            <a:spLocks noChangeArrowheads="1"/>
          </p:cNvSpPr>
          <p:nvPr/>
        </p:nvSpPr>
        <p:spPr bwMode="auto">
          <a:xfrm>
            <a:off x="3060000" y="1728000"/>
            <a:ext cx="3024000" cy="10795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sz="2400" dirty="0">
                <a:solidFill>
                  <a:srgbClr val="FF0000"/>
                </a:solidFill>
              </a:rPr>
              <a:t>Законы логики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13028" name="AutoShape 4"/>
          <p:cNvSpPr>
            <a:spLocks noChangeArrowheads="1"/>
          </p:cNvSpPr>
          <p:nvPr/>
        </p:nvSpPr>
        <p:spPr bwMode="auto">
          <a:xfrm>
            <a:off x="144000" y="3312000"/>
            <a:ext cx="2160000" cy="10795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Закон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>
                <a:solidFill>
                  <a:srgbClr val="0000FF"/>
                </a:solidFill>
              </a:rPr>
              <a:t>тождества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513029" name="Line 5"/>
          <p:cNvSpPr>
            <a:spLocks noChangeShapeType="1"/>
          </p:cNvSpPr>
          <p:nvPr/>
        </p:nvSpPr>
        <p:spPr bwMode="auto">
          <a:xfrm>
            <a:off x="1224000" y="3060000"/>
            <a:ext cx="3348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cxnSp>
        <p:nvCxnSpPr>
          <p:cNvPr id="513030" name="AutoShape 6"/>
          <p:cNvCxnSpPr>
            <a:cxnSpLocks noChangeShapeType="1"/>
          </p:cNvCxnSpPr>
          <p:nvPr/>
        </p:nvCxnSpPr>
        <p:spPr bwMode="auto">
          <a:xfrm>
            <a:off x="4572000" y="2808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513031" name="AutoShape 7"/>
          <p:cNvCxnSpPr>
            <a:cxnSpLocks noChangeShapeType="1"/>
          </p:cNvCxnSpPr>
          <p:nvPr/>
        </p:nvCxnSpPr>
        <p:spPr bwMode="auto">
          <a:xfrm>
            <a:off x="1224000" y="3060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513032" name="AutoShape 8"/>
          <p:cNvCxnSpPr>
            <a:cxnSpLocks noChangeShapeType="1"/>
          </p:cNvCxnSpPr>
          <p:nvPr/>
        </p:nvCxnSpPr>
        <p:spPr bwMode="auto">
          <a:xfrm>
            <a:off x="5688000" y="3060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513034" name="AutoShape 10"/>
          <p:cNvSpPr>
            <a:spLocks noChangeArrowheads="1"/>
          </p:cNvSpPr>
          <p:nvPr/>
        </p:nvSpPr>
        <p:spPr bwMode="auto">
          <a:xfrm>
            <a:off x="4608000" y="3312000"/>
            <a:ext cx="2160000" cy="10795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Закон исключённого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>
                <a:solidFill>
                  <a:srgbClr val="0000FF"/>
                </a:solidFill>
              </a:rPr>
              <a:t>третьего</a:t>
            </a:r>
          </a:p>
        </p:txBody>
      </p:sp>
      <p:sp>
        <p:nvSpPr>
          <p:cNvPr id="513036" name="Line 12"/>
          <p:cNvSpPr>
            <a:spLocks noChangeShapeType="1"/>
          </p:cNvSpPr>
          <p:nvPr/>
        </p:nvSpPr>
        <p:spPr bwMode="auto">
          <a:xfrm>
            <a:off x="4571999" y="3060000"/>
            <a:ext cx="1116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513043" name="Text Box 19"/>
          <p:cNvSpPr txBox="1">
            <a:spLocks noChangeArrowheads="1"/>
          </p:cNvSpPr>
          <p:nvPr/>
        </p:nvSpPr>
        <p:spPr bwMode="auto">
          <a:xfrm>
            <a:off x="104990" y="4535750"/>
            <a:ext cx="2160000" cy="16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sz="1600" dirty="0" smtClean="0"/>
              <a:t>Термин </a:t>
            </a:r>
            <a:r>
              <a:rPr lang="ru-RU" sz="1600" dirty="0" smtClean="0">
                <a:solidFill>
                  <a:srgbClr val="FF66FF"/>
                </a:solidFill>
              </a:rPr>
              <a:t>не должен</a:t>
            </a:r>
            <a:r>
              <a:rPr lang="ru-RU" sz="1600" dirty="0" smtClean="0">
                <a:solidFill>
                  <a:srgbClr val="00FFFF"/>
                </a:solidFill>
              </a:rPr>
              <a:t> использоваться </a:t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в разных смыслах</a:t>
            </a:r>
            <a:r>
              <a:rPr lang="ru-RU" sz="1600" dirty="0" smtClean="0"/>
              <a:t> в пределах одного рассуждения.</a:t>
            </a:r>
            <a:endParaRPr lang="ru-RU" sz="1600" dirty="0" smtClean="0">
              <a:solidFill>
                <a:srgbClr val="00FFFF"/>
              </a:solidFill>
            </a:endParaRPr>
          </a:p>
        </p:txBody>
      </p:sp>
      <p:sp>
        <p:nvSpPr>
          <p:cNvPr id="513033" name="AutoShape 9"/>
          <p:cNvSpPr>
            <a:spLocks noChangeArrowheads="1"/>
          </p:cNvSpPr>
          <p:nvPr/>
        </p:nvSpPr>
        <p:spPr bwMode="auto">
          <a:xfrm>
            <a:off x="2376000" y="3312000"/>
            <a:ext cx="2160000" cy="10795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Закон противоречия</a:t>
            </a:r>
            <a:endParaRPr lang="ru-RU" dirty="0">
              <a:solidFill>
                <a:srgbClr val="FF0000"/>
              </a:solidFill>
            </a:endParaRPr>
          </a:p>
        </p:txBody>
      </p:sp>
      <p:cxnSp>
        <p:nvCxnSpPr>
          <p:cNvPr id="24" name="AutoShape 11"/>
          <p:cNvCxnSpPr>
            <a:cxnSpLocks noChangeShapeType="1"/>
          </p:cNvCxnSpPr>
          <p:nvPr/>
        </p:nvCxnSpPr>
        <p:spPr bwMode="auto">
          <a:xfrm>
            <a:off x="3456000" y="3060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23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Законы логики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Закон исключённого третьего</a:t>
            </a:r>
          </a:p>
        </p:txBody>
      </p:sp>
      <p:sp>
        <p:nvSpPr>
          <p:cNvPr id="19" name="AutoShape 10"/>
          <p:cNvSpPr>
            <a:spLocks noChangeArrowheads="1"/>
          </p:cNvSpPr>
          <p:nvPr/>
        </p:nvSpPr>
        <p:spPr bwMode="auto">
          <a:xfrm>
            <a:off x="6840000" y="3312000"/>
            <a:ext cx="2160000" cy="10795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Закон достаточного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основания</a:t>
            </a:r>
            <a:endParaRPr lang="ru-RU" dirty="0">
              <a:solidFill>
                <a:srgbClr val="0000FF"/>
              </a:solidFill>
            </a:endParaRPr>
          </a:p>
        </p:txBody>
      </p:sp>
      <p:cxnSp>
        <p:nvCxnSpPr>
          <p:cNvPr id="26" name="AutoShape 8"/>
          <p:cNvCxnSpPr>
            <a:cxnSpLocks noChangeShapeType="1"/>
          </p:cNvCxnSpPr>
          <p:nvPr/>
        </p:nvCxnSpPr>
        <p:spPr bwMode="auto">
          <a:xfrm>
            <a:off x="7920000" y="3060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27" name="Line 5"/>
          <p:cNvSpPr>
            <a:spLocks noChangeShapeType="1"/>
          </p:cNvSpPr>
          <p:nvPr/>
        </p:nvSpPr>
        <p:spPr bwMode="auto">
          <a:xfrm>
            <a:off x="5688000" y="3060000"/>
            <a:ext cx="2232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29" name="TextBox 28"/>
          <p:cNvSpPr txBox="1">
            <a:spLocks noChangeArrowheads="1"/>
          </p:cNvSpPr>
          <p:nvPr/>
        </p:nvSpPr>
        <p:spPr bwMode="auto">
          <a:xfrm>
            <a:off x="72000" y="6321809"/>
            <a:ext cx="216000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sz="1600" dirty="0" smtClean="0"/>
              <a:t>А не есть не-А.</a:t>
            </a:r>
            <a:endParaRPr lang="ru-RU" sz="1600" dirty="0"/>
          </a:p>
        </p:txBody>
      </p:sp>
      <p:sp>
        <p:nvSpPr>
          <p:cNvPr id="18" name="Text Box 15"/>
          <p:cNvSpPr txBox="1">
            <a:spLocks noChangeArrowheads="1"/>
          </p:cNvSpPr>
          <p:nvPr/>
        </p:nvSpPr>
        <p:spPr bwMode="auto">
          <a:xfrm>
            <a:off x="2376000" y="4572000"/>
            <a:ext cx="2160000" cy="16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sz="1600" dirty="0" smtClean="0"/>
              <a:t>Два противоречащих суждения </a:t>
            </a:r>
          </a:p>
          <a:p>
            <a:r>
              <a:rPr lang="ru-RU" sz="1600" dirty="0" smtClean="0">
                <a:solidFill>
                  <a:srgbClr val="00FFFF"/>
                </a:solidFill>
              </a:rPr>
              <a:t>не </a:t>
            </a:r>
            <a:r>
              <a:rPr lang="ru-RU" sz="1600" dirty="0">
                <a:solidFill>
                  <a:srgbClr val="00FFFF"/>
                </a:solidFill>
              </a:rPr>
              <a:t>могут </a:t>
            </a:r>
            <a:r>
              <a:rPr lang="ru-RU" sz="1600" dirty="0" smtClean="0">
                <a:solidFill>
                  <a:srgbClr val="00FFFF"/>
                </a:solidFill>
              </a:rPr>
              <a:t>быть </a:t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оба </a:t>
            </a:r>
            <a:r>
              <a:rPr lang="ru-RU" sz="1600" dirty="0" smtClean="0">
                <a:solidFill>
                  <a:srgbClr val="00FF00"/>
                </a:solidFill>
              </a:rPr>
              <a:t>истинными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2304000" y="6300000"/>
            <a:ext cx="2304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>
            <a:noAutofit/>
          </a:bodyPr>
          <a:lstStyle/>
          <a:p>
            <a:r>
              <a:rPr lang="ru-RU" sz="1600" dirty="0"/>
              <a:t>Неверно, что </a:t>
            </a:r>
            <a:r>
              <a:rPr lang="en-US" sz="1600" dirty="0"/>
              <a:t>A </a:t>
            </a:r>
            <a:r>
              <a:rPr lang="ru-RU" sz="1600" dirty="0"/>
              <a:t>и не-</a:t>
            </a:r>
            <a:r>
              <a:rPr lang="en-US" sz="1600" dirty="0"/>
              <a:t>A</a:t>
            </a:r>
            <a:r>
              <a:rPr lang="ru-RU" sz="1600" dirty="0"/>
              <a:t>.</a:t>
            </a:r>
          </a:p>
        </p:txBody>
      </p:sp>
      <p:sp>
        <p:nvSpPr>
          <p:cNvPr id="21" name="Text Box 18"/>
          <p:cNvSpPr txBox="1">
            <a:spLocks noChangeArrowheads="1"/>
          </p:cNvSpPr>
          <p:nvPr/>
        </p:nvSpPr>
        <p:spPr bwMode="auto">
          <a:xfrm>
            <a:off x="4608000" y="4572000"/>
            <a:ext cx="2160000" cy="16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sz="1600" dirty="0" smtClean="0"/>
              <a:t>Два противоречащих суждения </a:t>
            </a:r>
          </a:p>
          <a:p>
            <a:r>
              <a:rPr lang="ru-RU" sz="1600" dirty="0" smtClean="0">
                <a:solidFill>
                  <a:srgbClr val="00FFFF"/>
                </a:solidFill>
              </a:rPr>
              <a:t>не могут быть </a:t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оба </a:t>
            </a:r>
            <a:r>
              <a:rPr lang="ru-RU" sz="1600" dirty="0" smtClean="0">
                <a:solidFill>
                  <a:srgbClr val="FF66FF"/>
                </a:solidFill>
              </a:rPr>
              <a:t>ложными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2" name="TextBox 21"/>
          <p:cNvSpPr txBox="1">
            <a:spLocks noChangeArrowheads="1"/>
          </p:cNvSpPr>
          <p:nvPr/>
        </p:nvSpPr>
        <p:spPr bwMode="auto">
          <a:xfrm>
            <a:off x="4608000" y="6300000"/>
            <a:ext cx="2160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sz="1600" dirty="0"/>
              <a:t>Либо </a:t>
            </a:r>
            <a:r>
              <a:rPr lang="en-US" sz="1600" dirty="0"/>
              <a:t>A</a:t>
            </a:r>
            <a:r>
              <a:rPr lang="ru-RU" sz="1600" dirty="0"/>
              <a:t>, либо не-</a:t>
            </a:r>
            <a:r>
              <a:rPr lang="en-US" sz="1600" dirty="0"/>
              <a:t>A</a:t>
            </a:r>
            <a:r>
              <a:rPr lang="ru-RU" sz="1600" dirty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513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513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034" grpId="0" animBg="1"/>
      <p:bldP spid="513034" grpId="1" animBg="1"/>
      <p:bldP spid="21" grpId="0"/>
      <p:bldP spid="22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br>
              <a:rPr lang="ru-RU" sz="1100" dirty="0" smtClean="0"/>
            </a:b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44" name="TextBox 43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br>
              <a:rPr lang="ru-RU" sz="1100" dirty="0" smtClean="0"/>
            </a:b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44" grpId="0" animBg="1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tIns="46800" bIns="46800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3" name="TextBox 42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br>
              <a:rPr lang="ru-RU" sz="1100" dirty="0" smtClean="0"/>
            </a:b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45" name="TextBox 44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br>
              <a:rPr lang="ru-RU" sz="1100" dirty="0" smtClean="0"/>
            </a:b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46" name="TextBox 45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TextBox 96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sp>
        <p:nvSpPr>
          <p:cNvPr id="96" name="TextBox 95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0" name="Прямая соединительная линия 39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9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5" name="Прямая соединительная линия 54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6" name="Прямая соединительная линия 55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76" name="TextBox 75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cxnSp>
        <p:nvCxnSpPr>
          <p:cNvPr id="85" name="Прямая соединительная линия 84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" name="Прямая соединительная линия 93"/>
          <p:cNvCxnSpPr>
            <a:cxnSpLocks noChangeShapeType="1"/>
          </p:cNvCxnSpPr>
          <p:nvPr/>
        </p:nvCxnSpPr>
        <p:spPr bwMode="auto">
          <a:xfrm rot="54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60" name="TextBox 59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76" grpId="0" animBg="1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TextBox 96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ложности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sp>
        <p:nvSpPr>
          <p:cNvPr id="94" name="TextBox 9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sp>
        <p:nvSpPr>
          <p:cNvPr id="60" name="TextBox 59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8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tIns="46800" bIns="46800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0" name="Прямая соединительная линия 39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1" name="Прямая соединительная линия 40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9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5" name="Прямая соединительная линия 54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" name="Прямая соединительная линия 75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" name="Прямая соединительная линия 84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5" name="Прямая соединительная линия 94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" name="Прямая соединительная линия 95"/>
          <p:cNvCxnSpPr>
            <a:cxnSpLocks noChangeShapeType="1"/>
          </p:cNvCxnSpPr>
          <p:nvPr/>
        </p:nvCxnSpPr>
        <p:spPr bwMode="auto">
          <a:xfrm rot="54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98" name="TextBox 97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TextBox 96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sp>
        <p:nvSpPr>
          <p:cNvPr id="96" name="TextBox 95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cxnSp>
        <p:nvCxnSpPr>
          <p:cNvPr id="40" name="Прямая соединительная линия 39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9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5" name="Прямая соединительная линия 54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6" name="Прямая соединительная линия 55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76" name="TextBox 75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cxnSp>
        <p:nvCxnSpPr>
          <p:cNvPr id="85" name="Прямая соединительная линия 84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" name="Прямая соединительная линия 93"/>
          <p:cNvCxnSpPr>
            <a:cxnSpLocks noChangeShapeType="1"/>
          </p:cNvCxnSpPr>
          <p:nvPr/>
        </p:nvCxnSpPr>
        <p:spPr bwMode="auto">
          <a:xfrm rot="54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60" name="TextBox 59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 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76" grpId="0" animBg="1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TextBox 96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sp>
        <p:nvSpPr>
          <p:cNvPr id="96" name="TextBox 95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sp>
        <p:nvSpPr>
          <p:cNvPr id="95" name="TextBox 9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94" name="TextBox 93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00306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tIns="46800" bIns="46800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cxnSp>
        <p:nvCxnSpPr>
          <p:cNvPr id="40" name="Прямая соединительная линия 39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1" name="Прямая соединительная линия 40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8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cxnSp>
        <p:nvCxnSpPr>
          <p:cNvPr id="51" name="Прямая соединительная линия 50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5" name="Прямая соединительная линия 54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" name="Прямая соединительная линия 75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" name="Прямая соединительная линия 84"/>
          <p:cNvCxnSpPr>
            <a:cxnSpLocks noChangeShapeType="1"/>
          </p:cNvCxnSpPr>
          <p:nvPr/>
        </p:nvCxnSpPr>
        <p:spPr bwMode="auto">
          <a:xfrm rot="54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6" name="TextBox 55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tIns="46800" bIns="46800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3" name="TextBox 42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 rot="16200000">
            <a:off x="-66600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br>
              <a:rPr lang="ru-RU" sz="1100" dirty="0" smtClean="0"/>
            </a:b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46" name="TextBox 45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br>
              <a:rPr lang="ru-RU" sz="1100" dirty="0" smtClean="0"/>
            </a:b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800" decel="100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5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6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5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000"/>
                            </p:stCondLst>
                            <p:childTnLst>
                              <p:par>
                                <p:cTn id="7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500"/>
                            </p:stCondLst>
                            <p:childTnLst>
                              <p:par>
                                <p:cTn id="8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6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500"/>
                            </p:stCondLst>
                            <p:childTnLst>
                              <p:par>
                                <p:cTn id="8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4000"/>
                            </p:stCondLst>
                            <p:childTnLst>
                              <p:par>
                                <p:cTn id="9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5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000"/>
                            </p:stCondLst>
                            <p:childTnLst>
                              <p:par>
                                <p:cTn id="9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5500"/>
                            </p:stCondLst>
                            <p:childTnLst>
                              <p:par>
                                <p:cTn id="10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6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800" decel="100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800" decel="100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9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00"/>
                            </p:stCondLst>
                            <p:childTnLst>
                              <p:par>
                                <p:cTn id="1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3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2000"/>
                            </p:stCondLst>
                            <p:childTnLst>
                              <p:par>
                                <p:cTn id="13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2500"/>
                            </p:stCondLst>
                            <p:childTnLst>
                              <p:par>
                                <p:cTn id="14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4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3500"/>
                            </p:stCondLst>
                            <p:childTnLst>
                              <p:par>
                                <p:cTn id="14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4000"/>
                            </p:stCondLst>
                            <p:childTnLst>
                              <p:par>
                                <p:cTn id="15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3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5000"/>
                            </p:stCondLst>
                            <p:childTnLst>
                              <p:par>
                                <p:cTn id="15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5500"/>
                            </p:stCondLst>
                            <p:childTnLst>
                              <p:par>
                                <p:cTn id="16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4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9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1000"/>
                            </p:stCondLst>
                            <p:childTnLst>
                              <p:par>
                                <p:cTn id="1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3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000"/>
                            </p:stCondLst>
                            <p:childTnLst>
                              <p:par>
                                <p:cTn id="17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2500"/>
                            </p:stCondLst>
                            <p:childTnLst>
                              <p:par>
                                <p:cTn id="18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4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500"/>
                            </p:stCondLst>
                            <p:childTnLst>
                              <p:par>
                                <p:cTn id="1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4000"/>
                            </p:stCondLst>
                            <p:childTnLst>
                              <p:par>
                                <p:cTn id="19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5000"/>
                            </p:stCondLst>
                            <p:childTnLst>
                              <p:par>
                                <p:cTn id="19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5500"/>
                            </p:stCondLst>
                            <p:childTnLst>
                              <p:par>
                                <p:cTn id="20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4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43" grpId="0" animBg="1"/>
      <p:bldP spid="44" grpId="0" animBg="1"/>
      <p:bldP spid="45" grpId="0" animBg="1"/>
      <p:bldP spid="46" grpId="0" animBg="1"/>
      <p:bldP spid="47" grpId="0" animBg="1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млекопи-тающее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воробей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tIns="46800" bIns="46800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воробей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животное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млекопи-тающее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3" name="TextBox 42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br>
              <a:rPr lang="ru-RU" sz="1100" dirty="0" smtClean="0"/>
            </a:b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45" name="TextBox 44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br>
              <a:rPr lang="ru-RU" sz="1100" dirty="0" smtClean="0"/>
            </a:b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46" name="TextBox 45"/>
          <p:cNvSpPr txBox="1"/>
          <p:nvPr/>
        </p:nvSpPr>
        <p:spPr>
          <a:xfrm rot="16200000">
            <a:off x="-66600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 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500"/>
                            </p:stCondLst>
                            <p:childTnLst>
                              <p:par>
                                <p:cTn id="6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500"/>
                            </p:stCondLst>
                            <p:childTnLst>
                              <p:par>
                                <p:cTn id="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500"/>
                            </p:stCondLst>
                            <p:childTnLst>
                              <p:par>
                                <p:cTn id="8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7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1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2000"/>
                            </p:stCondLst>
                            <p:childTnLst>
                              <p:par>
                                <p:cTn id="9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2500"/>
                            </p:stCondLst>
                            <p:childTnLst>
                              <p:par>
                                <p:cTn id="10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2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3500"/>
                            </p:stCondLst>
                            <p:childTnLst>
                              <p:par>
                                <p:cTn id="1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4000"/>
                            </p:stCondLst>
                            <p:childTnLst>
                              <p:par>
                                <p:cTn id="10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1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5000"/>
                            </p:stCondLst>
                            <p:childTnLst>
                              <p:par>
                                <p:cTn id="1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500"/>
                            </p:stCondLst>
                            <p:childTnLst>
                              <p:par>
                                <p:cTn id="1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2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7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000"/>
                            </p:stCondLst>
                            <p:childTnLst>
                              <p:par>
                                <p:cTn id="1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1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2500"/>
                            </p:stCondLst>
                            <p:childTnLst>
                              <p:par>
                                <p:cTn id="1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2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3500"/>
                            </p:stCondLst>
                            <p:childTnLst>
                              <p:par>
                                <p:cTn id="1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4000"/>
                            </p:stCondLst>
                            <p:childTnLst>
                              <p:par>
                                <p:cTn id="1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1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000"/>
                            </p:stCondLst>
                            <p:childTnLst>
                              <p:par>
                                <p:cTn id="15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5500"/>
                            </p:stCondLst>
                            <p:childTnLst>
                              <p:par>
                                <p:cTn id="16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2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черепаха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млекопи-тающее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черепаха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животное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воробей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4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6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tIns="46800" bIns="46800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6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90000" rIns="90000" anchor="ctr" anchorCtr="1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млекопи-тающее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000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000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животное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00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004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1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5976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5976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животное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824000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824000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580000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648000" y="2592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9" name="Прямая соединительная линия 48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0" name="TextBox 49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>
                <a:solidFill>
                  <a:srgbClr val="FFFF00"/>
                </a:solidFill>
              </a:rPr>
              <a:t> подчинённого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>
                <a:solidFill>
                  <a:srgbClr val="FFFF00"/>
                </a:solidFill>
              </a:rPr>
              <a:t> 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>
                <a:solidFill>
                  <a:srgbClr val="FFFF00"/>
                </a:solidFill>
              </a:rPr>
              <a:t> подчинённого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>
                <a:solidFill>
                  <a:srgbClr val="FFFF00"/>
                </a:solidFill>
              </a:rPr>
              <a:t> 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5" name="Прямая соединительная линия 54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6" name="Прямая соединительная линия 55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" name="Прямая соединительная линия 75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" name="Прямая соединительная линия 84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" name="Прямая соединительная линия 93"/>
          <p:cNvCxnSpPr>
            <a:cxnSpLocks noChangeShapeType="1"/>
          </p:cNvCxnSpPr>
          <p:nvPr/>
        </p:nvCxnSpPr>
        <p:spPr bwMode="auto">
          <a:xfrm rot="54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66" name="TextBox 65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0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500"/>
                            </p:stCondLst>
                            <p:childTnLst>
                              <p:par>
                                <p:cTn id="62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8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000"/>
                            </p:stCondLst>
                            <p:childTnLst>
                              <p:par>
                                <p:cTn id="8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2500"/>
                            </p:stCondLst>
                            <p:childTnLst>
                              <p:par>
                                <p:cTn id="9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5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4000"/>
                            </p:stCondLst>
                            <p:childTnLst>
                              <p:par>
                                <p:cTn id="10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2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5000"/>
                            </p:stCondLst>
                            <p:childTnLst>
                              <p:par>
                                <p:cTn id="10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5500"/>
                            </p:stCondLst>
                            <p:childTnLst>
                              <p:par>
                                <p:cTn id="11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3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6500"/>
                            </p:stCondLst>
                            <p:childTnLst>
                              <p:par>
                                <p:cTn id="115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800" decel="100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800" decel="10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800" decel="10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800" decel="10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800" decel="100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9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1000"/>
                            </p:stCondLst>
                            <p:childTnLst>
                              <p:par>
                                <p:cTn id="15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3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2500"/>
                            </p:stCondLst>
                            <p:childTnLst>
                              <p:par>
                                <p:cTn id="16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4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3500"/>
                            </p:stCondLst>
                            <p:childTnLst>
                              <p:par>
                                <p:cTn id="1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4000"/>
                            </p:stCondLst>
                            <p:childTnLst>
                              <p:par>
                                <p:cTn id="1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3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0"/>
                            </p:stCondLst>
                            <p:childTnLst>
                              <p:par>
                                <p:cTn id="17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5500"/>
                            </p:stCondLst>
                            <p:childTnLst>
                              <p:par>
                                <p:cTn id="18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4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6500"/>
                            </p:stCondLst>
                            <p:childTnLst>
                              <p:par>
                                <p:cTn id="186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8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2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1000"/>
                            </p:stCondLst>
                            <p:childTnLst>
                              <p:par>
                                <p:cTn id="20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6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2000"/>
                            </p:stCondLst>
                            <p:childTnLst>
                              <p:par>
                                <p:cTn id="20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500"/>
                            </p:stCondLst>
                            <p:childTnLst>
                              <p:par>
                                <p:cTn id="21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1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3500"/>
                            </p:stCondLst>
                            <p:childTnLst>
                              <p:par>
                                <p:cTn id="21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4000"/>
                            </p:stCondLst>
                            <p:childTnLst>
                              <p:par>
                                <p:cTn id="2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6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7" fill="hold">
                            <p:stCondLst>
                              <p:cond delay="5000"/>
                            </p:stCondLst>
                            <p:childTnLst>
                              <p:par>
                                <p:cTn id="2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5500"/>
                            </p:stCondLst>
                            <p:childTnLst>
                              <p:par>
                                <p:cTn id="2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7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6500"/>
                            </p:stCondLst>
                            <p:childTnLst>
                              <p:par>
                                <p:cTn id="239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50" grpId="0" animBg="1"/>
      <p:bldP spid="51" grpId="0" animBg="1"/>
      <p:bldP spid="52" grpId="0" animBg="1"/>
      <p:bldP spid="53" grpId="0" animBg="1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китаец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китаец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квадрат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0" rIns="0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четырёх-угольник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ромб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0" rIns="0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четырёх-угольник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квадрат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0" rIns="0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много-угольник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ромб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0" rIns="0" anchor="ctr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тре-угольник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китаец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китаец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9" name="Прямая соединительная линия 48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0" name="Прямая соединительная линия 49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3" name="TextBox 52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br>
              <a:rPr lang="ru-RU" sz="1100" dirty="0" smtClean="0"/>
            </a:b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>
                <a:solidFill>
                  <a:srgbClr val="FFFF00"/>
                </a:solidFill>
              </a:rPr>
              <a:t> </a:t>
            </a:r>
            <a:br>
              <a:rPr lang="ru-RU" sz="1100" dirty="0" smtClean="0">
                <a:solidFill>
                  <a:srgbClr val="FFFF00"/>
                </a:solidFill>
              </a:rPr>
            </a:br>
            <a:r>
              <a:rPr lang="ru-RU" sz="1100" dirty="0" smtClean="0">
                <a:solidFill>
                  <a:srgbClr val="FFFF00"/>
                </a:solidFill>
              </a:rPr>
              <a:t>подчиняющего суждения </a:t>
            </a:r>
            <a:br>
              <a:rPr lang="ru-RU" sz="1100" dirty="0" smtClean="0">
                <a:solidFill>
                  <a:srgbClr val="FFFF00"/>
                </a:solidFill>
              </a:rPr>
            </a:br>
            <a:r>
              <a:rPr lang="ru-RU" sz="1100" dirty="0" smtClean="0">
                <a:solidFill>
                  <a:srgbClr val="FFFF00"/>
                </a:solidFill>
              </a:rPr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>
                <a:solidFill>
                  <a:srgbClr val="FFFF00"/>
                </a:solidFill>
              </a:rPr>
              <a:t> 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</a:p>
        </p:txBody>
      </p: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" name="Прямая соединительная линия 75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5" name="Прямая соединительная линия 94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" name="Прямая соединительная линия 95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7" name="Прямая соединительная линия 96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5400000">
            <a:off x="77832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5" name="Заголовок 1"/>
          <p:cNvSpPr txBox="1">
            <a:spLocks/>
          </p:cNvSpPr>
          <p:nvPr/>
        </p:nvSpPr>
        <p:spPr>
          <a:xfrm>
            <a:off x="97200" y="273600"/>
            <a:ext cx="89496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 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108000" y="1404000"/>
            <a:ext cx="8928000" cy="936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, 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;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из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ничто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0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500"/>
                            </p:stCondLst>
                            <p:childTnLst>
                              <p:par>
                                <p:cTn id="62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500"/>
                            </p:stCondLst>
                            <p:childTnLst>
                              <p:par>
                                <p:cTn id="8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000"/>
                            </p:stCondLst>
                            <p:childTnLst>
                              <p:par>
                                <p:cTn id="9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4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0"/>
                            </p:stCondLst>
                            <p:childTnLst>
                              <p:par>
                                <p:cTn id="9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500"/>
                            </p:stCondLst>
                            <p:childTnLst>
                              <p:par>
                                <p:cTn id="10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3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4500"/>
                            </p:stCondLst>
                            <p:childTnLst>
                              <p:par>
                                <p:cTn id="10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5000"/>
                            </p:stCondLst>
                            <p:childTnLst>
                              <p:par>
                                <p:cTn id="11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4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6000"/>
                            </p:stCondLst>
                            <p:childTnLst>
                              <p:par>
                                <p:cTn id="116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800" decel="100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800" decel="100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00"/>
                            </p:stCondLst>
                            <p:childTnLst>
                              <p:par>
                                <p:cTn id="15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5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1500"/>
                            </p:stCondLst>
                            <p:childTnLst>
                              <p:par>
                                <p:cTn id="15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2000"/>
                            </p:stCondLst>
                            <p:childTnLst>
                              <p:par>
                                <p:cTn id="16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6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3000"/>
                            </p:stCondLst>
                            <p:childTnLst>
                              <p:par>
                                <p:cTn id="1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3500"/>
                            </p:stCondLst>
                            <p:childTnLst>
                              <p:par>
                                <p:cTn id="17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5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4500"/>
                            </p:stCondLst>
                            <p:childTnLst>
                              <p:par>
                                <p:cTn id="17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5000"/>
                            </p:stCondLst>
                            <p:childTnLst>
                              <p:par>
                                <p:cTn id="18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6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6000"/>
                            </p:stCondLst>
                            <p:childTnLst>
                              <p:par>
                                <p:cTn id="188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0" fill="hold">
                      <p:stCondLst>
                        <p:cond delay="indefinite"/>
                      </p:stCondLst>
                      <p:childTnLst>
                        <p:par>
                          <p:cTn id="201" fill="hold">
                            <p:stCondLst>
                              <p:cond delay="0"/>
                            </p:stCondLst>
                            <p:childTnLst>
                              <p:par>
                                <p:cTn id="20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500"/>
                            </p:stCondLst>
                            <p:childTnLst>
                              <p:par>
                                <p:cTn id="207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9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1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7" fill="hold">
                            <p:stCondLst>
                              <p:cond delay="2000"/>
                            </p:stCondLst>
                            <p:childTnLst>
                              <p:par>
                                <p:cTn id="21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0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2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27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9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4500"/>
                            </p:stCondLst>
                            <p:childTnLst>
                              <p:par>
                                <p:cTn id="231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7" fill="hold">
                            <p:stCondLst>
                              <p:cond delay="5000"/>
                            </p:stCondLst>
                            <p:childTnLst>
                              <p:par>
                                <p:cTn id="23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0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6000"/>
                            </p:stCondLst>
                            <p:childTnLst>
                              <p:par>
                                <p:cTn id="242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6" grpId="0" animBg="1"/>
      <p:bldP spid="53" grpId="0" animBg="1"/>
      <p:bldP spid="54" grpId="0" animBg="1"/>
      <p:bldP spid="55" grpId="0" animBg="1"/>
      <p:bldP spid="56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954" name="AutoShape 2"/>
          <p:cNvSpPr>
            <a:spLocks noChangeArrowheads="1"/>
          </p:cNvSpPr>
          <p:nvPr/>
        </p:nvSpPr>
        <p:spPr bwMode="auto">
          <a:xfrm rot="10800000">
            <a:off x="288000" y="1728000"/>
            <a:ext cx="6120000" cy="4678363"/>
          </a:xfrm>
          <a:prstGeom prst="verticalScrol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rot="10800000" wrap="square" anchor="ctr" anchorCtr="1"/>
          <a:lstStyle/>
          <a:p>
            <a:pPr algn="ctr"/>
            <a:r>
              <a:rPr lang="ru-RU" sz="1800" b="1" baseline="0" dirty="0">
                <a:solidFill>
                  <a:srgbClr val="0000CC"/>
                </a:solidFill>
              </a:rPr>
              <a:t>Равным </a:t>
            </a:r>
            <a:r>
              <a:rPr lang="ru-RU" sz="1800" b="1" baseline="0" dirty="0" smtClean="0">
                <a:solidFill>
                  <a:srgbClr val="0000CC"/>
                </a:solidFill>
              </a:rPr>
              <a:t>образом</a:t>
            </a:r>
            <a:r>
              <a:rPr lang="en-US" sz="1800" b="1" baseline="0" dirty="0" smtClean="0">
                <a:solidFill>
                  <a:srgbClr val="0000CC"/>
                </a:solidFill>
              </a:rPr>
              <a:t> </a:t>
            </a:r>
            <a:r>
              <a:rPr lang="ru-RU" sz="1800" b="1" baseline="0" dirty="0">
                <a:solidFill>
                  <a:srgbClr val="0000CC"/>
                </a:solidFill>
              </a:rPr>
              <a:t/>
            </a:r>
            <a:br>
              <a:rPr lang="ru-RU" sz="1800" b="1" baseline="0" dirty="0">
                <a:solidFill>
                  <a:srgbClr val="0000CC"/>
                </a:solidFill>
              </a:rPr>
            </a:br>
            <a:r>
              <a:rPr lang="ru-RU" sz="1800" b="1" baseline="0" dirty="0">
                <a:solidFill>
                  <a:srgbClr val="FF0000"/>
                </a:solidFill>
              </a:rPr>
              <a:t>не может быть ничего </a:t>
            </a:r>
            <a:r>
              <a:rPr lang="en-US" sz="1800" b="1" baseline="0" dirty="0" smtClean="0">
                <a:solidFill>
                  <a:srgbClr val="FF0000"/>
                </a:solidFill>
              </a:rPr>
              <a:t/>
            </a:r>
            <a:br>
              <a:rPr lang="en-US" sz="1800" b="1" baseline="0" dirty="0" smtClean="0">
                <a:solidFill>
                  <a:srgbClr val="FF0000"/>
                </a:solidFill>
              </a:rPr>
            </a:br>
            <a:r>
              <a:rPr lang="ru-RU" sz="1800" b="1" baseline="0" dirty="0" smtClean="0">
                <a:solidFill>
                  <a:srgbClr val="FF0000"/>
                </a:solidFill>
              </a:rPr>
              <a:t>промежуточного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ru-RU" sz="1800" b="1" baseline="0" dirty="0" smtClean="0">
                <a:solidFill>
                  <a:srgbClr val="FF0000"/>
                </a:solidFill>
              </a:rPr>
              <a:t>между </a:t>
            </a:r>
            <a:r>
              <a:rPr lang="en-US" sz="1800" b="1" baseline="0" dirty="0" smtClean="0">
                <a:solidFill>
                  <a:srgbClr val="FF0000"/>
                </a:solidFill>
              </a:rPr>
              <a:t/>
            </a:r>
            <a:br>
              <a:rPr lang="en-US" sz="1800" b="1" baseline="0" dirty="0" smtClean="0">
                <a:solidFill>
                  <a:srgbClr val="FF0000"/>
                </a:solidFill>
              </a:rPr>
            </a:br>
            <a:r>
              <a:rPr lang="ru-RU" sz="1800" b="1" baseline="0" dirty="0" smtClean="0">
                <a:solidFill>
                  <a:srgbClr val="FF0000"/>
                </a:solidFill>
              </a:rPr>
              <a:t>двумя </a:t>
            </a:r>
            <a:r>
              <a:rPr lang="ru-RU" sz="1800" b="1" baseline="0" dirty="0">
                <a:solidFill>
                  <a:srgbClr val="FF0000"/>
                </a:solidFill>
              </a:rPr>
              <a:t>членами противоречия</a:t>
            </a:r>
            <a:r>
              <a:rPr lang="ru-RU" sz="1800" b="1" baseline="0" dirty="0" smtClean="0">
                <a:solidFill>
                  <a:srgbClr val="0000CC"/>
                </a:solidFill>
              </a:rPr>
              <a:t>,</a:t>
            </a:r>
            <a:r>
              <a:rPr lang="en-US" sz="1800" b="1" baseline="0" dirty="0" smtClean="0">
                <a:solidFill>
                  <a:srgbClr val="FF0000"/>
                </a:solidFill>
              </a:rPr>
              <a:t> </a:t>
            </a:r>
            <a:r>
              <a:rPr lang="ru-RU" sz="1800" b="1" baseline="0" dirty="0">
                <a:solidFill>
                  <a:srgbClr val="FF0000"/>
                </a:solidFill>
              </a:rPr>
              <a:t/>
            </a:r>
            <a:br>
              <a:rPr lang="ru-RU" sz="1800" b="1" baseline="0" dirty="0">
                <a:solidFill>
                  <a:srgbClr val="FF0000"/>
                </a:solidFill>
              </a:rPr>
            </a:br>
            <a:r>
              <a:rPr lang="ru-RU" sz="1800" b="1" baseline="0" dirty="0">
                <a:solidFill>
                  <a:srgbClr val="0000CC"/>
                </a:solidFill>
              </a:rPr>
              <a:t>а относительно чего-то </a:t>
            </a:r>
            <a:r>
              <a:rPr lang="ru-RU" sz="1800" b="1" baseline="0" dirty="0" smtClean="0">
                <a:solidFill>
                  <a:srgbClr val="0000CC"/>
                </a:solidFill>
              </a:rPr>
              <a:t>одного</a:t>
            </a:r>
            <a:r>
              <a:rPr lang="en-US" sz="1800" b="1" baseline="0" dirty="0" smtClean="0">
                <a:solidFill>
                  <a:srgbClr val="0000CC"/>
                </a:solidFill>
              </a:rPr>
              <a:t> </a:t>
            </a:r>
            <a:r>
              <a:rPr lang="ru-RU" sz="1800" b="1" baseline="0" dirty="0">
                <a:solidFill>
                  <a:srgbClr val="0000CC"/>
                </a:solidFill>
              </a:rPr>
              <a:t/>
            </a:r>
            <a:br>
              <a:rPr lang="ru-RU" sz="1800" b="1" baseline="0" dirty="0">
                <a:solidFill>
                  <a:srgbClr val="0000CC"/>
                </a:solidFill>
              </a:rPr>
            </a:br>
            <a:r>
              <a:rPr lang="ru-RU" sz="1800" b="1" baseline="0" dirty="0">
                <a:solidFill>
                  <a:srgbClr val="0000CC"/>
                </a:solidFill>
              </a:rPr>
              <a:t>необходимо что бы то ни было одно</a:t>
            </a:r>
            <a:br>
              <a:rPr lang="ru-RU" sz="1800" b="1" baseline="0" dirty="0">
                <a:solidFill>
                  <a:srgbClr val="0000CC"/>
                </a:solidFill>
              </a:rPr>
            </a:br>
            <a:r>
              <a:rPr lang="ru-RU" sz="1800" b="1" baseline="0" dirty="0">
                <a:solidFill>
                  <a:srgbClr val="0000FF"/>
                </a:solidFill>
              </a:rPr>
              <a:t>либо</a:t>
            </a:r>
            <a:r>
              <a:rPr lang="ru-RU" sz="1800" b="1" baseline="0" dirty="0">
                <a:solidFill>
                  <a:srgbClr val="FF0000"/>
                </a:solidFill>
              </a:rPr>
              <a:t> утверждать</a:t>
            </a:r>
            <a:r>
              <a:rPr lang="ru-RU" sz="1800" b="1" baseline="0" dirty="0">
                <a:solidFill>
                  <a:srgbClr val="0000CC"/>
                </a:solidFill>
              </a:rPr>
              <a:t>,</a:t>
            </a:r>
            <a:r>
              <a:rPr lang="ru-RU" sz="1800" b="1" baseline="0" dirty="0">
                <a:solidFill>
                  <a:srgbClr val="FF0000"/>
                </a:solidFill>
              </a:rPr>
              <a:t> </a:t>
            </a:r>
            <a:r>
              <a:rPr lang="ru-RU" sz="1800" b="1" baseline="0" dirty="0">
                <a:solidFill>
                  <a:srgbClr val="0000FF"/>
                </a:solidFill>
              </a:rPr>
              <a:t>либо</a:t>
            </a:r>
            <a:r>
              <a:rPr lang="ru-RU" sz="1800" b="1" baseline="0" dirty="0">
                <a:solidFill>
                  <a:srgbClr val="FF0000"/>
                </a:solidFill>
              </a:rPr>
              <a:t> отрицать</a:t>
            </a:r>
            <a:r>
              <a:rPr lang="ru-RU" sz="1800" b="1" baseline="0" dirty="0">
                <a:solidFill>
                  <a:srgbClr val="0000CC"/>
                </a:solidFill>
              </a:rPr>
              <a:t>.</a:t>
            </a:r>
            <a:endParaRPr lang="ru-RU" sz="1800" baseline="0" dirty="0">
              <a:solidFill>
                <a:srgbClr val="0000CC"/>
              </a:solidFill>
            </a:endParaRPr>
          </a:p>
          <a:p>
            <a:pPr algn="ctr"/>
            <a:endParaRPr lang="ru-RU" sz="1800" b="1" baseline="0" dirty="0">
              <a:solidFill>
                <a:srgbClr val="FF0000"/>
              </a:solidFill>
            </a:endParaRPr>
          </a:p>
        </p:txBody>
      </p:sp>
      <p:sp>
        <p:nvSpPr>
          <p:cNvPr id="15365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Законы логики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Закон исключённого третьего</a:t>
            </a: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6876000" y="5760000"/>
            <a:ext cx="2055600" cy="64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t" anchorCtr="0">
            <a:noAutofit/>
          </a:bodyPr>
          <a:lstStyle/>
          <a:p>
            <a:pPr algn="ctr"/>
            <a:r>
              <a:rPr lang="ru-RU" sz="1800" b="1" baseline="0" dirty="0">
                <a:solidFill>
                  <a:schemeClr val="bg1"/>
                </a:solidFill>
              </a:rPr>
              <a:t>Аристотель.</a:t>
            </a:r>
            <a:br>
              <a:rPr lang="ru-RU" sz="1800" b="1" baseline="0" dirty="0">
                <a:solidFill>
                  <a:schemeClr val="bg1"/>
                </a:solidFill>
              </a:rPr>
            </a:br>
            <a:r>
              <a:rPr lang="ru-RU" sz="1800" b="1" baseline="0" dirty="0">
                <a:solidFill>
                  <a:schemeClr val="bg1"/>
                </a:solidFill>
              </a:rPr>
              <a:t>«Метафизика».</a:t>
            </a:r>
          </a:p>
        </p:txBody>
      </p:sp>
      <p:pic>
        <p:nvPicPr>
          <p:cNvPr id="8" name="Picture 12" descr="Аристотель (Рафаэль - в полный рост - red1)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876000" y="1800000"/>
            <a:ext cx="1547348" cy="37800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09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9954" grpId="0" animBg="1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273600"/>
            <a:ext cx="9180000" cy="1080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Умозаключения об истинности суждения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700" b="1" dirty="0" smtClean="0">
                <a:solidFill>
                  <a:schemeClr val="accent3"/>
                </a:solidFill>
              </a:rPr>
              <a:t>Категорическое умозаключение контрадикторности</a:t>
            </a:r>
            <a:endParaRPr lang="ru-RU" sz="2700" b="1" dirty="0">
              <a:solidFill>
                <a:schemeClr val="accent3"/>
              </a:solidFill>
            </a:endParaRPr>
          </a:p>
        </p:txBody>
      </p:sp>
      <p:sp>
        <p:nvSpPr>
          <p:cNvPr id="11" name="Прямоугольник 10"/>
          <p:cNvSpPr>
            <a:spLocks noChangeArrowheads="1"/>
          </p:cNvSpPr>
          <p:nvPr/>
        </p:nvSpPr>
        <p:spPr bwMode="auto">
          <a:xfrm rot="2700000">
            <a:off x="2592387" y="3779838"/>
            <a:ext cx="3959225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контрадикторность</a:t>
            </a:r>
          </a:p>
        </p:txBody>
      </p:sp>
      <p:sp>
        <p:nvSpPr>
          <p:cNvPr id="12" name="Прямоугольник 11"/>
          <p:cNvSpPr>
            <a:spLocks noChangeArrowheads="1"/>
          </p:cNvSpPr>
          <p:nvPr/>
        </p:nvSpPr>
        <p:spPr bwMode="auto">
          <a:xfrm rot="-2700000">
            <a:off x="2592388" y="3816350"/>
            <a:ext cx="3959225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контрадикторность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0" y="1512000"/>
            <a:ext cx="2196000" cy="864000"/>
          </a:xfrm>
          <a:prstGeom prst="rect">
            <a:avLst/>
          </a:prstGeom>
          <a:noFill/>
        </p:spPr>
        <p:txBody>
          <a:bodyPr wrap="none" anchor="ctr" anchorCtr="1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6948000" y="1512000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0" y="5544000"/>
            <a:ext cx="2160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948000" y="5580000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3" name="Скругленный прямоугольник 2"/>
          <p:cNvSpPr>
            <a:spLocks noChangeArrowheads="1"/>
          </p:cNvSpPr>
          <p:nvPr/>
        </p:nvSpPr>
        <p:spPr bwMode="auto">
          <a:xfrm>
            <a:off x="219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Всякое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4" name="Скругленный прямоугольник 3"/>
          <p:cNvSpPr>
            <a:spLocks noChangeArrowheads="1"/>
          </p:cNvSpPr>
          <p:nvPr/>
        </p:nvSpPr>
        <p:spPr bwMode="auto">
          <a:xfrm>
            <a:off x="561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Ни одно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561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5" name="Скругленный прямоугольник 4"/>
          <p:cNvSpPr>
            <a:spLocks noChangeArrowheads="1"/>
          </p:cNvSpPr>
          <p:nvPr/>
        </p:nvSpPr>
        <p:spPr bwMode="auto">
          <a:xfrm>
            <a:off x="219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0" y="2736000"/>
            <a:ext cx="2196000" cy="252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суждения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не могут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ни </a:t>
            </a: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истинными</a:t>
            </a:r>
            <a:r>
              <a:rPr lang="ru-RU" sz="1600" dirty="0" smtClean="0"/>
              <a:t>, </a:t>
            </a:r>
            <a:br>
              <a:rPr lang="ru-RU" sz="1600" dirty="0" smtClean="0"/>
            </a:br>
            <a:r>
              <a:rPr lang="ru-RU" sz="1600" dirty="0" smtClean="0">
                <a:solidFill>
                  <a:schemeClr val="accent3"/>
                </a:solidFill>
              </a:rPr>
              <a:t>ни </a:t>
            </a: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ложными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т. е. одно из них обязательно истинно, а другое обязательно ложно.</a:t>
            </a:r>
            <a:endParaRPr lang="ru-RU" sz="1600" dirty="0"/>
          </a:p>
        </p:txBody>
      </p:sp>
      <p:sp>
        <p:nvSpPr>
          <p:cNvPr id="22" name="TextBox 21"/>
          <p:cNvSpPr txBox="1"/>
          <p:nvPr/>
        </p:nvSpPr>
        <p:spPr>
          <a:xfrm>
            <a:off x="6948032" y="2916000"/>
            <a:ext cx="2196000" cy="212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из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контрадикторных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суждений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и наоборот: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5" grpId="0"/>
      <p:bldP spid="16" grpId="0"/>
      <p:bldP spid="17" grpId="0"/>
      <p:bldP spid="18" grpId="0"/>
      <p:bldP spid="21" grpId="0"/>
      <p:bldP spid="22" grpId="0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597535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2" name="TextBox 41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5" name="TextBox 44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6" name="TextBox 45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4" name="TextBox 43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45" grpId="0" animBg="1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597535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2" name="TextBox 41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5" name="TextBox 44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6" name="TextBox 45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4" name="TextBox 43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2" name="TextBox 41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3" name="TextBox 42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4" name="TextBox 4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5" name="TextBox 44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6" name="TextBox 45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45" grpId="0" animBg="1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2910" y="2571744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5" name="TextBox 84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94" name="TextBox 93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скворец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самка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скворцы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самцы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597535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скворец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самка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скворцы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самцы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42" name="TextBox 41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3" name="TextBox 42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4" name="TextBox 4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5" name="TextBox 44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800" decel="100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000"/>
                            </p:stCondLst>
                            <p:childTnLst>
                              <p:par>
                                <p:cTn id="7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5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3000"/>
                            </p:stCondLst>
                            <p:childTnLst>
                              <p:par>
                                <p:cTn id="7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3500"/>
                            </p:stCondLst>
                            <p:childTnLst>
                              <p:par>
                                <p:cTn id="8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6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4500"/>
                            </p:stCondLst>
                            <p:childTnLst>
                              <p:par>
                                <p:cTn id="88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0"/>
                            </p:stCondLst>
                            <p:childTnLst>
                              <p:par>
                                <p:cTn id="9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5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6000"/>
                            </p:stCondLst>
                            <p:childTnLst>
                              <p:par>
                                <p:cTn id="9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500"/>
                            </p:stCondLst>
                            <p:childTnLst>
                              <p:par>
                                <p:cTn id="10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6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800" decel="100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1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0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4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3000"/>
                            </p:stCondLst>
                            <p:childTnLst>
                              <p:par>
                                <p:cTn id="126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3500"/>
                            </p:stCondLst>
                            <p:childTnLst>
                              <p:par>
                                <p:cTn id="13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5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4500"/>
                            </p:stCondLst>
                            <p:childTnLst>
                              <p:par>
                                <p:cTn id="137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0"/>
                            </p:stCondLst>
                            <p:childTnLst>
                              <p:par>
                                <p:cTn id="14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4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6000"/>
                            </p:stCondLst>
                            <p:childTnLst>
                              <p:par>
                                <p:cTn id="146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6500"/>
                            </p:stCondLst>
                            <p:childTnLst>
                              <p:par>
                                <p:cTn id="15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5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800" decel="100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1000"/>
                            </p:stCondLst>
                            <p:childTnLst>
                              <p:par>
                                <p:cTn id="167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9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2000"/>
                            </p:stCondLst>
                            <p:childTnLst>
                              <p:par>
                                <p:cTn id="17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3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3000"/>
                            </p:stCondLst>
                            <p:childTnLst>
                              <p:par>
                                <p:cTn id="17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500"/>
                            </p:stCondLst>
                            <p:childTnLst>
                              <p:par>
                                <p:cTn id="18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4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4500"/>
                            </p:stCondLst>
                            <p:childTnLst>
                              <p:par>
                                <p:cTn id="18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5000"/>
                            </p:stCondLst>
                            <p:childTnLst>
                              <p:par>
                                <p:cTn id="19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6000"/>
                            </p:stCondLst>
                            <p:childTnLst>
                              <p:par>
                                <p:cTn id="19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6500"/>
                            </p:stCondLst>
                            <p:childTnLst>
                              <p:par>
                                <p:cTn id="20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4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63" grpId="0" animBg="1"/>
      <p:bldP spid="41" grpId="0" animBg="1"/>
      <p:bldP spid="42" grpId="0" animBg="1"/>
      <p:bldP spid="43" grpId="0" animBg="1"/>
      <p:bldP spid="44" grpId="0" animBg="1"/>
      <p:bldP spid="45" grpId="0" animBg="1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скворцы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самки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скворец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самец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скворцы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самки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скворец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самец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80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7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контрадикторности</a:t>
            </a:r>
            <a:endParaRPr kumimoji="0" lang="ru-RU" sz="27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контрадикторные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ни истинными,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ни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 наоборот: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42" name="TextBox 41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3" name="TextBox 42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4" name="TextBox 4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5" name="TextBox 44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кон-традикторного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800" decel="100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5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3000"/>
                            </p:stCondLst>
                            <p:childTnLst>
                              <p:par>
                                <p:cTn id="7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3500"/>
                            </p:stCondLst>
                            <p:childTnLst>
                              <p:par>
                                <p:cTn id="7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0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4500"/>
                            </p:stCondLst>
                            <p:childTnLst>
                              <p:par>
                                <p:cTn id="8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0"/>
                            </p:stCondLst>
                            <p:childTnLst>
                              <p:par>
                                <p:cTn id="8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9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6000"/>
                            </p:stCondLst>
                            <p:childTnLst>
                              <p:par>
                                <p:cTn id="9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6500"/>
                            </p:stCondLst>
                            <p:childTnLst>
                              <p:par>
                                <p:cTn id="9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0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800" decel="100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1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4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8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3000"/>
                            </p:stCondLst>
                            <p:childTnLst>
                              <p:par>
                                <p:cTn id="12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3500"/>
                            </p:stCondLst>
                            <p:childTnLst>
                              <p:par>
                                <p:cTn id="12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9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4500"/>
                            </p:stCondLst>
                            <p:childTnLst>
                              <p:par>
                                <p:cTn id="1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5000"/>
                            </p:stCondLst>
                            <p:childTnLst>
                              <p:par>
                                <p:cTn id="1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8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6000"/>
                            </p:stCondLst>
                            <p:childTnLst>
                              <p:par>
                                <p:cTn id="14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6500"/>
                            </p:stCondLst>
                            <p:childTnLst>
                              <p:par>
                                <p:cTn id="14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9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800" decel="100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8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3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2000"/>
                            </p:stCondLst>
                            <p:childTnLst>
                              <p:par>
                                <p:cTn id="16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3000"/>
                            </p:stCondLst>
                            <p:childTnLst>
                              <p:par>
                                <p:cTn id="16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3500"/>
                            </p:stCondLst>
                            <p:childTnLst>
                              <p:par>
                                <p:cTn id="17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4500"/>
                            </p:stCondLst>
                            <p:childTnLst>
                              <p:par>
                                <p:cTn id="18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5000"/>
                            </p:stCondLst>
                            <p:childTnLst>
                              <p:par>
                                <p:cTn id="18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6000"/>
                            </p:stCondLst>
                            <p:childTnLst>
                              <p:par>
                                <p:cTn id="18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6500"/>
                            </p:stCondLst>
                            <p:childTnLst>
                              <p:par>
                                <p:cTn id="19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42" grpId="0" animBg="1"/>
      <p:bldP spid="43" grpId="0" animBg="1"/>
      <p:bldP spid="44" grpId="0" animBg="1"/>
      <p:bldP spid="45" grpId="0" animBg="1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273600"/>
            <a:ext cx="9144000" cy="1080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Умозаключения об истинности суждения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Категорическое умозаключение контрарности</a:t>
            </a:r>
            <a:endParaRPr lang="ru-RU" sz="2400" b="1" dirty="0">
              <a:solidFill>
                <a:schemeClr val="accent3"/>
              </a:solidFill>
            </a:endParaRPr>
          </a:p>
        </p:txBody>
      </p:sp>
      <p:sp>
        <p:nvSpPr>
          <p:cNvPr id="7" name="Прямоугольник 6"/>
          <p:cNvSpPr>
            <a:spLocks noChangeArrowheads="1"/>
          </p:cNvSpPr>
          <p:nvPr/>
        </p:nvSpPr>
        <p:spPr bwMode="auto">
          <a:xfrm>
            <a:off x="3311525" y="2087563"/>
            <a:ext cx="2520950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контрарность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0" y="1512000"/>
            <a:ext cx="2196000" cy="864000"/>
          </a:xfrm>
          <a:prstGeom prst="rect">
            <a:avLst/>
          </a:prstGeom>
          <a:noFill/>
        </p:spPr>
        <p:txBody>
          <a:bodyPr wrap="none" anchor="ctr" anchorCtr="1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6948000" y="1512000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0" y="5544000"/>
            <a:ext cx="2160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948000" y="5544000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3" name="Скругленный прямоугольник 2"/>
          <p:cNvSpPr>
            <a:spLocks noChangeArrowheads="1"/>
          </p:cNvSpPr>
          <p:nvPr/>
        </p:nvSpPr>
        <p:spPr bwMode="auto">
          <a:xfrm>
            <a:off x="219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Всякое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4" name="Скругленный прямоугольник 3"/>
          <p:cNvSpPr>
            <a:spLocks noChangeArrowheads="1"/>
          </p:cNvSpPr>
          <p:nvPr/>
        </p:nvSpPr>
        <p:spPr bwMode="auto">
          <a:xfrm>
            <a:off x="561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Ни одно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561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5" name="Скругленный прямоугольник 4"/>
          <p:cNvSpPr>
            <a:spLocks noChangeArrowheads="1"/>
          </p:cNvSpPr>
          <p:nvPr/>
        </p:nvSpPr>
        <p:spPr bwMode="auto">
          <a:xfrm>
            <a:off x="219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0" y="2916000"/>
            <a:ext cx="2196000" cy="212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rgbClr val="FFFF00"/>
                </a:solidFill>
              </a:rPr>
              <a:t>Контрарные</a:t>
            </a:r>
            <a:r>
              <a:rPr lang="ru-RU" sz="1600" dirty="0" smtClean="0">
                <a:solidFill>
                  <a:schemeClr val="accent3"/>
                </a:solidFill>
              </a:rPr>
              <a:t> суждения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не могут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истинными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но могут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ложными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0" name="TextBox 19"/>
          <p:cNvSpPr txBox="1"/>
          <p:nvPr/>
        </p:nvSpPr>
        <p:spPr>
          <a:xfrm>
            <a:off x="6948032" y="2916000"/>
            <a:ext cx="2196000" cy="212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из </a:t>
            </a:r>
            <a:r>
              <a:rPr lang="ru-RU" sz="1600" dirty="0" smtClean="0">
                <a:solidFill>
                  <a:srgbClr val="FFFF00"/>
                </a:solidFill>
              </a:rPr>
              <a:t>контрарных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суждений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chemeClr val="accent3"/>
                </a:solidFill>
              </a:rPr>
              <a:t> но 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может быть как </a:t>
            </a:r>
            <a:r>
              <a:rPr lang="ru-RU" sz="1600" dirty="0" smtClean="0">
                <a:solidFill>
                  <a:srgbClr val="00FF00"/>
                </a:solidFill>
              </a:rPr>
              <a:t>истинным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так и </a:t>
            </a:r>
            <a:r>
              <a:rPr lang="ru-RU" sz="1600" dirty="0" smtClean="0">
                <a:solidFill>
                  <a:srgbClr val="FF66FF"/>
                </a:solidFill>
              </a:rPr>
              <a:t>ложным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5" grpId="0"/>
      <p:bldP spid="16" grpId="0"/>
      <p:bldP spid="17" grpId="0"/>
      <p:bldP spid="18" grpId="0"/>
      <p:bldP spid="3" grpId="0" animBg="1"/>
      <p:bldP spid="4" grpId="0" animBg="1"/>
      <p:bldP spid="6" grpId="0" animBg="1"/>
      <p:bldP spid="5" grpId="0" animBg="1"/>
      <p:bldP spid="19" grpId="0"/>
      <p:bldP spid="20" grpId="0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26280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4032000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4032000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есть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2772000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</a:t>
            </a:r>
            <a:r>
              <a:rPr lang="ru-RU" sz="1600" dirty="0">
                <a:solidFill>
                  <a:srgbClr val="0000FF"/>
                </a:solidFill>
              </a:rPr>
              <a:t>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5076000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2772000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5076000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295200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26280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4032000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есть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4032000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2772000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5076000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2772000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5076000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295200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</a:p>
        </p:txBody>
      </p:sp>
      <p:sp>
        <p:nvSpPr>
          <p:cNvPr id="43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23" name="TextBox 22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25" name="TextBox 24"/>
          <p:cNvSpPr txBox="1"/>
          <p:nvPr/>
        </p:nvSpPr>
        <p:spPr>
          <a:xfrm>
            <a:off x="107999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истинными, но могут быть оба ложными, </a:t>
            </a:r>
            <a:r>
              <a:rPr lang="ru-RU" dirty="0" smtClean="0"/>
              <a:t>из </a:t>
            </a:r>
            <a:r>
              <a:rPr lang="ru-RU" dirty="0">
                <a:solidFill>
                  <a:srgbClr val="00FF00"/>
                </a:solidFill>
              </a:rPr>
              <a:t>истинности</a:t>
            </a:r>
            <a:r>
              <a:rPr lang="ru-RU" dirty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>
                <a:solidFill>
                  <a:srgbClr val="FF66FF"/>
                </a:solidFill>
              </a:rPr>
              <a:t>ложность</a:t>
            </a:r>
            <a:r>
              <a:rPr lang="ru-RU" dirty="0"/>
              <a:t> другого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23" grpId="0" animBg="1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26280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4032000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4032000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есть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2772000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5076000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2772000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5076000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295200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26280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4032000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есть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4032000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2772000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5076000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2772000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5076000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295200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42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23" name="TextBox 22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25" name="TextBox 24"/>
          <p:cNvSpPr txBox="1"/>
          <p:nvPr/>
        </p:nvSpPr>
        <p:spPr>
          <a:xfrm>
            <a:off x="107999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истинными, но могут быть оба ложными, </a:t>
            </a:r>
            <a:r>
              <a:rPr lang="ru-RU" dirty="0" smtClean="0"/>
              <a:t>из </a:t>
            </a:r>
            <a:r>
              <a:rPr lang="ru-RU" dirty="0">
                <a:solidFill>
                  <a:srgbClr val="00FF00"/>
                </a:solidFill>
              </a:rPr>
              <a:t>истинности</a:t>
            </a:r>
            <a:r>
              <a:rPr lang="ru-RU" dirty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>
                <a:solidFill>
                  <a:srgbClr val="FF66FF"/>
                </a:solidFill>
              </a:rPr>
              <a:t>ложность</a:t>
            </a:r>
            <a:r>
              <a:rPr lang="ru-RU" dirty="0"/>
              <a:t> другого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03" name="AutoShape 3"/>
          <p:cNvSpPr>
            <a:spLocks noChangeArrowheads="1"/>
          </p:cNvSpPr>
          <p:nvPr/>
        </p:nvSpPr>
        <p:spPr bwMode="auto">
          <a:xfrm>
            <a:off x="900000" y="1978025"/>
            <a:ext cx="5038725" cy="32385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CC"/>
                </a:solidFill>
              </a:rPr>
              <a:t>Если же ложное </a:t>
            </a:r>
            <a:br>
              <a:rPr lang="ru-RU" sz="2000" b="1" baseline="0" dirty="0">
                <a:solidFill>
                  <a:srgbClr val="0000CC"/>
                </a:solidFill>
              </a:rPr>
            </a:br>
            <a:r>
              <a:rPr lang="ru-RU" sz="2000" b="1" baseline="0" dirty="0">
                <a:solidFill>
                  <a:srgbClr val="0000CC"/>
                </a:solidFill>
              </a:rPr>
              <a:t>есть не что иное, </a:t>
            </a:r>
            <a:r>
              <a:rPr lang="ru-RU" sz="2000" b="1" baseline="0" dirty="0" smtClean="0">
                <a:solidFill>
                  <a:srgbClr val="0000CC"/>
                </a:solidFill>
              </a:rPr>
              <a:t/>
            </a:r>
            <a:br>
              <a:rPr lang="ru-RU" sz="2000" b="1" baseline="0" dirty="0" smtClean="0">
                <a:solidFill>
                  <a:srgbClr val="0000CC"/>
                </a:solidFill>
              </a:rPr>
            </a:br>
            <a:r>
              <a:rPr lang="ru-RU" sz="2000" b="1" baseline="0" dirty="0" smtClean="0">
                <a:solidFill>
                  <a:srgbClr val="0000CC"/>
                </a:solidFill>
              </a:rPr>
              <a:t>как отрицание </a:t>
            </a:r>
            <a:r>
              <a:rPr lang="ru-RU" sz="2000" b="1" baseline="0" dirty="0">
                <a:solidFill>
                  <a:srgbClr val="0000CC"/>
                </a:solidFill>
              </a:rPr>
              <a:t>истины, </a:t>
            </a:r>
            <a:r>
              <a:rPr lang="ru-RU" sz="2000" b="1" baseline="0" dirty="0" smtClean="0">
                <a:solidFill>
                  <a:srgbClr val="0000CC"/>
                </a:solidFill>
              </a:rPr>
              <a:t/>
            </a:r>
            <a:br>
              <a:rPr lang="ru-RU" sz="2000" b="1" baseline="0" dirty="0" smtClean="0">
                <a:solidFill>
                  <a:srgbClr val="0000CC"/>
                </a:solidFill>
              </a:rPr>
            </a:br>
            <a:r>
              <a:rPr lang="ru-RU" sz="2000" b="1" baseline="0" dirty="0" smtClean="0">
                <a:solidFill>
                  <a:srgbClr val="0000CC"/>
                </a:solidFill>
              </a:rPr>
              <a:t>то </a:t>
            </a:r>
            <a:r>
              <a:rPr lang="ru-RU" sz="2000" b="1" baseline="0" dirty="0" smtClean="0">
                <a:solidFill>
                  <a:srgbClr val="FF0000"/>
                </a:solidFill>
              </a:rPr>
              <a:t>всё </a:t>
            </a:r>
            <a:r>
              <a:rPr lang="ru-RU" sz="2000" b="1" baseline="0" dirty="0">
                <a:solidFill>
                  <a:srgbClr val="FF0000"/>
                </a:solidFill>
              </a:rPr>
              <a:t>не может быть ложным</a:t>
            </a:r>
            <a:r>
              <a:rPr lang="ru-RU" sz="2000" b="1" baseline="0" dirty="0">
                <a:solidFill>
                  <a:srgbClr val="0000CC"/>
                </a:solidFill>
              </a:rPr>
              <a:t>,</a:t>
            </a:r>
            <a:r>
              <a:rPr lang="ru-RU" sz="2000" b="1" baseline="0" dirty="0">
                <a:solidFill>
                  <a:srgbClr val="FF0000"/>
                </a:solidFill>
              </a:rPr>
              <a:t> </a:t>
            </a:r>
            <a:br>
              <a:rPr lang="ru-RU" sz="2000" b="1" baseline="0" dirty="0">
                <a:solidFill>
                  <a:srgbClr val="FF0000"/>
                </a:solidFill>
              </a:rPr>
            </a:br>
            <a:r>
              <a:rPr lang="ru-RU" sz="2000" b="1" baseline="0" dirty="0">
                <a:solidFill>
                  <a:srgbClr val="0000CC"/>
                </a:solidFill>
              </a:rPr>
              <a:t>ибо </a:t>
            </a:r>
            <a:r>
              <a:rPr lang="ru-RU" sz="2000" b="1" baseline="0" dirty="0">
                <a:solidFill>
                  <a:srgbClr val="FF0000"/>
                </a:solidFill>
              </a:rPr>
              <a:t>один из двух членов </a:t>
            </a:r>
            <a:br>
              <a:rPr lang="ru-RU" sz="2000" b="1" baseline="0" dirty="0">
                <a:solidFill>
                  <a:srgbClr val="FF0000"/>
                </a:solidFill>
              </a:rPr>
            </a:br>
            <a:r>
              <a:rPr lang="ru-RU" sz="2000" b="1" baseline="0" dirty="0">
                <a:solidFill>
                  <a:srgbClr val="FF0000"/>
                </a:solidFill>
              </a:rPr>
              <a:t>противоречия </a:t>
            </a:r>
            <a:br>
              <a:rPr lang="ru-RU" sz="2000" b="1" baseline="0" dirty="0">
                <a:solidFill>
                  <a:srgbClr val="FF0000"/>
                </a:solidFill>
              </a:rPr>
            </a:br>
            <a:r>
              <a:rPr lang="ru-RU" sz="2000" b="1" baseline="0" dirty="0">
                <a:solidFill>
                  <a:srgbClr val="FF0000"/>
                </a:solidFill>
              </a:rPr>
              <a:t>должен быть истинным</a:t>
            </a:r>
            <a:r>
              <a:rPr lang="ru-RU" sz="2000" b="1" baseline="0" dirty="0">
                <a:solidFill>
                  <a:srgbClr val="0000FF"/>
                </a:solidFill>
              </a:rPr>
              <a:t>.</a:t>
            </a:r>
          </a:p>
        </p:txBody>
      </p:sp>
      <p:pic>
        <p:nvPicPr>
          <p:cNvPr id="6" name="Picture 12" descr="Аристотель (Рафаэль - в полный рост - red1)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876000" y="1800000"/>
            <a:ext cx="1547348" cy="3780000"/>
          </a:xfrm>
          <a:prstGeom prst="rect">
            <a:avLst/>
          </a:prstGeom>
          <a:noFill/>
        </p:spPr>
      </p:pic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6876000" y="5760000"/>
            <a:ext cx="2055600" cy="64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t" anchorCtr="0">
            <a:noAutofit/>
          </a:bodyPr>
          <a:lstStyle/>
          <a:p>
            <a:pPr algn="ctr"/>
            <a:r>
              <a:rPr lang="ru-RU" sz="1800" b="1" baseline="0" dirty="0">
                <a:solidFill>
                  <a:schemeClr val="bg1"/>
                </a:solidFill>
              </a:rPr>
              <a:t>Аристотель.</a:t>
            </a:r>
            <a:br>
              <a:rPr lang="ru-RU" sz="1800" b="1" baseline="0" dirty="0">
                <a:solidFill>
                  <a:schemeClr val="bg1"/>
                </a:solidFill>
              </a:rPr>
            </a:br>
            <a:r>
              <a:rPr lang="ru-RU" sz="1800" b="1" baseline="0" dirty="0">
                <a:solidFill>
                  <a:schemeClr val="bg1"/>
                </a:solidFill>
              </a:rPr>
              <a:t>«Метафизика».</a:t>
            </a:r>
          </a:p>
        </p:txBody>
      </p:sp>
      <p:sp>
        <p:nvSpPr>
          <p:cNvPr id="9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Законы логики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Закон исключённого третьего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7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8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003" grpId="0" animBg="1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TextBox 98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648000" y="2520000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9" name="Прямая соединительная линия 48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0" name="Прямая соединительная линия 49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1" name="Прямая соединительная линия 50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5" name="TextBox 44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6" name="TextBox 55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" name="Прямая соединительная линия 75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" name="Прямая соединительная линия 84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" name="Прямая соединительная линия 93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5" name="Прямая соединительная линия 94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7" name="Прямая соединительная линия 96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54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96" name="TextBox 95"/>
          <p:cNvSpPr txBox="1"/>
          <p:nvPr/>
        </p:nvSpPr>
        <p:spPr>
          <a:xfrm>
            <a:off x="107999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истинными, но могут быть оба ложными, </a:t>
            </a:r>
            <a:r>
              <a:rPr lang="ru-RU" dirty="0" smtClean="0"/>
              <a:t>из </a:t>
            </a:r>
            <a:r>
              <a:rPr lang="ru-RU" dirty="0">
                <a:solidFill>
                  <a:srgbClr val="00FF00"/>
                </a:solidFill>
              </a:rPr>
              <a:t>истинности</a:t>
            </a:r>
            <a:r>
              <a:rPr lang="ru-RU" dirty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>
                <a:solidFill>
                  <a:srgbClr val="FF66FF"/>
                </a:solidFill>
              </a:rPr>
              <a:t>ложность</a:t>
            </a:r>
            <a:r>
              <a:rPr lang="ru-RU" dirty="0"/>
              <a:t> другого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56" grpId="0" animBg="1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9" name="Прямая соединительная линия 48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0" name="Прямая соединительная линия 49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2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3" name="TextBox 52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4" name="TextBox 5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6" name="TextBox 55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" name="Прямая соединительная линия 75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5" name="Прямая соединительная линия 94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" name="Прямая соединительная линия 95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7" name="Прямая соединительная линия 96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54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94" name="TextBox 93"/>
          <p:cNvSpPr txBox="1"/>
          <p:nvPr/>
        </p:nvSpPr>
        <p:spPr>
          <a:xfrm>
            <a:off x="107999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истинными, но могут быть оба ложными, </a:t>
            </a:r>
            <a:r>
              <a:rPr lang="ru-RU" dirty="0" smtClean="0"/>
              <a:t>из </a:t>
            </a:r>
            <a:r>
              <a:rPr lang="ru-RU" dirty="0">
                <a:solidFill>
                  <a:srgbClr val="00FF00"/>
                </a:solidFill>
              </a:rPr>
              <a:t>истинности</a:t>
            </a:r>
            <a:r>
              <a:rPr lang="ru-RU" dirty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>
                <a:solidFill>
                  <a:srgbClr val="FF66FF"/>
                </a:solidFill>
              </a:rPr>
              <a:t>ложность</a:t>
            </a:r>
            <a:r>
              <a:rPr lang="ru-RU" dirty="0"/>
              <a:t> другого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331311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797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322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51275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51275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0033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0033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55988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432000" y="3168738"/>
            <a:ext cx="1548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331311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797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322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51275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51275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0033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0033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55988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8064587" y="3167900"/>
            <a:ext cx="1548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8477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038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038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085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8477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50038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50038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6085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864000" y="5219900"/>
            <a:ext cx="2412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7632000" y="5219900"/>
            <a:ext cx="2412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4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628000" y="5940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72000" rIns="72000" b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34" name="TextBox 33"/>
          <p:cNvSpPr txBox="1"/>
          <p:nvPr/>
        </p:nvSpPr>
        <p:spPr>
          <a:xfrm>
            <a:off x="4644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588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36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000"/>
                            </p:stCondLst>
                            <p:childTnLst>
                              <p:par>
                                <p:cTn id="54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800" decel="100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800" decel="100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500"/>
                            </p:stCondLst>
                            <p:childTnLst>
                              <p:par>
                                <p:cTn id="7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500"/>
                            </p:stCondLst>
                            <p:childTnLst>
                              <p:par>
                                <p:cTn id="8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3000"/>
                            </p:stCondLst>
                            <p:childTnLst>
                              <p:par>
                                <p:cTn id="8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4000"/>
                            </p:stCondLst>
                            <p:childTnLst>
                              <p:par>
                                <p:cTn id="93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800" decel="100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87" grpId="0" animBg="1"/>
      <p:bldP spid="91" grpId="0" animBg="1"/>
      <p:bldP spid="92" grpId="0" animBg="1"/>
      <p:bldP spid="93" grpId="0" animBg="1"/>
      <p:bldP spid="41" grpId="0" animBg="1"/>
      <p:bldP spid="34" grpId="0" animBg="1"/>
      <p:bldP spid="35" grpId="0" animBg="1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331311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797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322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51275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51275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0033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0033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55988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432000" y="3168738"/>
            <a:ext cx="1548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331311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797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322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51275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51275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0033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0033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55988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8064587" y="3167900"/>
            <a:ext cx="1548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8477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038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038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085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8477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50038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50038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6085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864000" y="5219900"/>
            <a:ext cx="2412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7632000" y="5219900"/>
            <a:ext cx="2412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6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684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628000" y="5940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72000" rIns="72000" b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6" name="TextBox 45"/>
          <p:cNvSpPr txBox="1"/>
          <p:nvPr/>
        </p:nvSpPr>
        <p:spPr>
          <a:xfrm>
            <a:off x="4644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6588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38" name="TextBox 37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000"/>
                            </p:stCondLst>
                            <p:childTnLst>
                              <p:par>
                                <p:cTn id="52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000"/>
                            </p:stCondLst>
                            <p:childTnLst>
                              <p:par>
                                <p:cTn id="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3500"/>
                            </p:stCondLst>
                            <p:childTnLst>
                              <p:par>
                                <p:cTn id="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3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500"/>
                            </p:stCondLst>
                            <p:childTnLst>
                              <p:par>
                                <p:cTn id="7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0"/>
                            </p:stCondLst>
                            <p:childTnLst>
                              <p:par>
                                <p:cTn id="8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4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6000"/>
                            </p:stCondLst>
                            <p:childTnLst>
                              <p:par>
                                <p:cTn id="86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000"/>
                            </p:stCondLst>
                            <p:childTnLst>
                              <p:par>
                                <p:cTn id="89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6" grpId="1" animBg="1"/>
      <p:bldP spid="87" grpId="0" animBg="1"/>
      <p:bldP spid="91" grpId="0" animBg="1"/>
      <p:bldP spid="92" grpId="0" animBg="1"/>
      <p:bldP spid="93" grpId="0" animBg="1"/>
      <p:bldP spid="41" grpId="0" animBg="1"/>
      <p:bldP spid="41" grpId="1" animBg="1"/>
      <p:bldP spid="46" grpId="0" animBg="1"/>
      <p:bldP spid="46" grpId="1" animBg="1"/>
      <p:bldP spid="47" grpId="0" animBg="1"/>
      <p:bldP spid="47" grpId="1" animBg="1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8000" y="2520000"/>
            <a:ext cx="3887788" cy="342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dirty="0" smtClean="0">
                <a:solidFill>
                  <a:srgbClr val="FF0000"/>
                </a:solidFill>
              </a:rPr>
              <a:t>Ложно</a:t>
            </a:r>
            <a:r>
              <a:rPr lang="ru-RU" dirty="0" smtClean="0">
                <a:solidFill>
                  <a:srgbClr val="0000FF"/>
                </a:solidFill>
              </a:rPr>
              <a:t>,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что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endParaRPr lang="ru-RU" sz="1700" dirty="0" smtClean="0">
              <a:solidFill>
                <a:srgbClr val="0000FF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8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40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6000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6000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64000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Из </a:t>
            </a:r>
            <a:r>
              <a:rPr lang="ru-RU" sz="1600" dirty="0" smtClean="0">
                <a:solidFill>
                  <a:srgbClr val="CC00CC"/>
                </a:solidFill>
              </a:rPr>
              <a:t>ложности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ничто не следует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432000" y="3168738"/>
            <a:ext cx="1548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20000"/>
            <a:ext cx="3887787" cy="342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dirty="0" smtClean="0">
                <a:solidFill>
                  <a:srgbClr val="FF0000"/>
                </a:solidFill>
              </a:rPr>
              <a:t>Ложно</a:t>
            </a:r>
            <a:r>
              <a:rPr lang="ru-RU" dirty="0" smtClean="0">
                <a:solidFill>
                  <a:srgbClr val="0000FF"/>
                </a:solidFill>
              </a:rPr>
              <a:t>, что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endParaRPr lang="ru-RU" sz="1700" dirty="0" smtClean="0">
              <a:solidFill>
                <a:srgbClr val="0000FF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8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140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96000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96000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64000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Из </a:t>
            </a:r>
            <a:r>
              <a:rPr lang="ru-RU" sz="1600" dirty="0" smtClean="0">
                <a:solidFill>
                  <a:srgbClr val="CC00CC"/>
                </a:solidFill>
              </a:rPr>
              <a:t>ложности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ничто не следует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8064587" y="3167900"/>
            <a:ext cx="1548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112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112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716000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Следует</a:t>
            </a:r>
            <a:r>
              <a:rPr lang="ru-RU" sz="1600" dirty="0" smtClean="0">
                <a:solidFill>
                  <a:srgbClr val="FF0000"/>
                </a:solidFill>
              </a:rPr>
              <a:t> неопределённость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292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5112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5112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716000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Следует</a:t>
            </a:r>
            <a:r>
              <a:rPr lang="ru-RU" sz="1600" dirty="0" smtClean="0">
                <a:solidFill>
                  <a:srgbClr val="FF0000"/>
                </a:solidFill>
              </a:rPr>
              <a:t> неопределённость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864000" y="5292000"/>
            <a:ext cx="2412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7632000" y="5292000"/>
            <a:ext cx="2412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4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90000" rIns="90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</a:t>
            </a:r>
            <a:r>
              <a:rPr lang="ru-RU" sz="1100" dirty="0" smtClean="0">
                <a:solidFill>
                  <a:srgbClr val="00FF00"/>
                </a:solidFill>
              </a:rPr>
              <a:t>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>
                <a:solidFill>
                  <a:srgbClr val="00FF00"/>
                </a:solidFill>
              </a:rPr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подчиняю-щего </a:t>
            </a:r>
            <a:r>
              <a:rPr lang="ru-RU" sz="1100" dirty="0" smtClean="0"/>
              <a:t>суждения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628000" y="6048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контрадиктор-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9966"/>
                </a:solidFill>
              </a:rPr>
              <a:t>не-определённости</a:t>
            </a:r>
            <a:r>
              <a:rPr lang="ru-RU" sz="1100" dirty="0" smtClean="0"/>
              <a:t> другого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644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</a:t>
            </a:r>
            <a:r>
              <a:rPr lang="ru-RU" sz="1100" dirty="0" smtClean="0">
                <a:solidFill>
                  <a:srgbClr val="00FF00"/>
                </a:solidFill>
              </a:rPr>
              <a:t>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>
                <a:solidFill>
                  <a:srgbClr val="00FF00"/>
                </a:solidFill>
              </a:rPr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подчиняю-щего </a:t>
            </a:r>
            <a:r>
              <a:rPr lang="ru-RU" sz="1100" dirty="0" smtClean="0"/>
              <a:t>суждения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588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контрадиктор-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9966"/>
                </a:solidFill>
              </a:rPr>
              <a:t>не-определённости</a:t>
            </a:r>
            <a:r>
              <a:rPr lang="ru-RU" sz="1100" dirty="0" smtClean="0"/>
              <a:t> другого</a:t>
            </a:r>
          </a:p>
        </p:txBody>
      </p:sp>
      <p:sp>
        <p:nvSpPr>
          <p:cNvPr id="36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500"/>
                            </p:stCondLst>
                            <p:childTnLst>
                              <p:par>
                                <p:cTn id="4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0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800" decel="100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800" decel="100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0"/>
                            </p:stCondLst>
                            <p:childTnLst>
                              <p:par>
                                <p:cTn id="7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8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500"/>
                            </p:stCondLst>
                            <p:childTnLst>
                              <p:par>
                                <p:cTn id="80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500"/>
                            </p:stCondLst>
                            <p:childTnLst>
                              <p:par>
                                <p:cTn id="8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500"/>
                            </p:stCondLst>
                            <p:childTnLst>
                              <p:par>
                                <p:cTn id="89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87" grpId="0" animBg="1"/>
      <p:bldP spid="91" grpId="0" animBg="1"/>
      <p:bldP spid="92" grpId="0" animBg="1"/>
      <p:bldP spid="93" grpId="0" animBg="1"/>
      <p:bldP spid="41" grpId="0" animBg="1"/>
      <p:bldP spid="34" grpId="0" animBg="1"/>
      <p:bldP spid="35" grpId="0" animBg="1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8000" y="2520000"/>
            <a:ext cx="3887788" cy="342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dirty="0" smtClean="0">
                <a:solidFill>
                  <a:srgbClr val="FF0000"/>
                </a:solidFill>
              </a:rPr>
              <a:t>Ложно</a:t>
            </a:r>
            <a:r>
              <a:rPr lang="ru-RU" dirty="0" smtClean="0">
                <a:solidFill>
                  <a:srgbClr val="0000FF"/>
                </a:solidFill>
              </a:rPr>
              <a:t>,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что</a:t>
            </a: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endParaRPr lang="ru-RU" sz="1700" dirty="0" smtClean="0">
              <a:solidFill>
                <a:srgbClr val="0000FF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8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40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6000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6000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200" dirty="0" smtClean="0">
                <a:solidFill>
                  <a:srgbClr val="0000FF"/>
                </a:solidFill>
              </a:rPr>
              <a:t/>
            </a:r>
            <a:br>
              <a:rPr lang="ru-RU" sz="12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64000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Из </a:t>
            </a:r>
            <a:r>
              <a:rPr lang="ru-RU" sz="1600" dirty="0" smtClean="0">
                <a:solidFill>
                  <a:srgbClr val="CC00CC"/>
                </a:solidFill>
              </a:rPr>
              <a:t>ложности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ничто не следует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432000" y="3168738"/>
            <a:ext cx="1548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20000"/>
            <a:ext cx="3887787" cy="342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dirty="0" smtClean="0">
                <a:solidFill>
                  <a:srgbClr val="FF0000"/>
                </a:solidFill>
              </a:rPr>
              <a:t>Ложно</a:t>
            </a:r>
            <a:r>
              <a:rPr lang="ru-RU" dirty="0" smtClean="0">
                <a:solidFill>
                  <a:srgbClr val="0000FF"/>
                </a:solidFill>
              </a:rPr>
              <a:t>,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что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/>
            </a:r>
            <a:br>
              <a:rPr lang="ru-RU" sz="1700" dirty="0" smtClean="0">
                <a:solidFill>
                  <a:srgbClr val="0000FF"/>
                </a:solidFill>
              </a:rPr>
            </a:br>
            <a:endParaRPr lang="ru-RU" sz="1700" dirty="0" smtClean="0">
              <a:solidFill>
                <a:srgbClr val="0000FF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8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140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96000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96000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64000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Из </a:t>
            </a:r>
            <a:r>
              <a:rPr lang="ru-RU" sz="1600" dirty="0" smtClean="0">
                <a:solidFill>
                  <a:srgbClr val="CC00CC"/>
                </a:solidFill>
              </a:rPr>
              <a:t>ложности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ничто не следует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8064000" y="3165744"/>
            <a:ext cx="1548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112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112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716000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Следует</a:t>
            </a:r>
            <a:r>
              <a:rPr lang="ru-RU" sz="1600" dirty="0" smtClean="0">
                <a:solidFill>
                  <a:srgbClr val="FF0000"/>
                </a:solidFill>
              </a:rPr>
              <a:t> неопределённость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292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5112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5112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716000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Следует</a:t>
            </a:r>
            <a:r>
              <a:rPr lang="ru-RU" sz="1600" dirty="0" smtClean="0">
                <a:solidFill>
                  <a:srgbClr val="FF0000"/>
                </a:solidFill>
              </a:rPr>
              <a:t> неопределённость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864000" y="5292000"/>
            <a:ext cx="2412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7632000" y="5292000"/>
            <a:ext cx="2412000" cy="360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4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90000" rIns="90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</a:t>
            </a:r>
            <a:r>
              <a:rPr lang="ru-RU" sz="1100" dirty="0" smtClean="0">
                <a:solidFill>
                  <a:srgbClr val="00FF00"/>
                </a:solidFill>
              </a:rPr>
              <a:t>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>
                <a:solidFill>
                  <a:srgbClr val="00FF00"/>
                </a:solidFill>
              </a:rPr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подчиняю-щего </a:t>
            </a:r>
            <a:r>
              <a:rPr lang="ru-RU" sz="1100" dirty="0" smtClean="0"/>
              <a:t>суждения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628000" y="6048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контрадиктор-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9966"/>
                </a:solidFill>
              </a:rPr>
              <a:t>не-определённости</a:t>
            </a:r>
            <a:r>
              <a:rPr lang="ru-RU" sz="1100" dirty="0" smtClean="0"/>
              <a:t> другого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644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</a:t>
            </a:r>
            <a:r>
              <a:rPr lang="ru-RU" sz="1100" dirty="0" smtClean="0">
                <a:solidFill>
                  <a:srgbClr val="00FF00"/>
                </a:solidFill>
              </a:rPr>
              <a:t>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>
                <a:solidFill>
                  <a:srgbClr val="00FF00"/>
                </a:solidFill>
              </a:rPr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подчиняю-щего </a:t>
            </a:r>
            <a:r>
              <a:rPr lang="ru-RU" sz="1100" dirty="0" smtClean="0"/>
              <a:t>суждения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588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контрадиктор-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9966"/>
                </a:solidFill>
              </a:rPr>
              <a:t>не-определённости</a:t>
            </a:r>
            <a:r>
              <a:rPr lang="ru-RU" sz="1100" dirty="0" smtClean="0"/>
              <a:t> другого</a:t>
            </a:r>
          </a:p>
        </p:txBody>
      </p:sp>
      <p:sp>
        <p:nvSpPr>
          <p:cNvPr id="36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7500"/>
                            </p:stCondLst>
                            <p:childTnLst>
                              <p:par>
                                <p:cTn id="4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5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8500"/>
                            </p:stCondLst>
                            <p:childTnLst>
                              <p:par>
                                <p:cTn id="47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8500"/>
                            </p:stCondLst>
                            <p:childTnLst>
                              <p:par>
                                <p:cTn id="50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000"/>
                            </p:stCondLst>
                            <p:childTnLst>
                              <p:par>
                                <p:cTn id="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500"/>
                            </p:stCondLst>
                            <p:childTnLst>
                              <p:par>
                                <p:cTn id="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500"/>
                            </p:stCondLst>
                            <p:childTnLst>
                              <p:par>
                                <p:cTn id="73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0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8500"/>
                            </p:stCondLst>
                            <p:childTnLst>
                              <p:par>
                                <p:cTn id="82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500"/>
                            </p:stCondLst>
                            <p:childTnLst>
                              <p:par>
                                <p:cTn id="85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6" grpId="1" animBg="1"/>
      <p:bldP spid="87" grpId="0" animBg="1"/>
      <p:bldP spid="91" grpId="0" animBg="1"/>
      <p:bldP spid="92" grpId="0" animBg="1"/>
      <p:bldP spid="93" grpId="0" animBg="1"/>
      <p:bldP spid="41" grpId="0" animBg="1"/>
      <p:bldP spid="41" grpId="1" animBg="1"/>
      <p:bldP spid="34" grpId="0" animBg="1"/>
      <p:bldP spid="34" grpId="1" animBg="1"/>
      <p:bldP spid="35" grpId="0" animBg="1"/>
      <p:bldP spid="35" grpId="1" animBg="1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tIns="82800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6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4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4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20000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инопла-нетянин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землянин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004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1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5976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5976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землянин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824000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824000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инопла-нетянин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580000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07999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истинными, но могут быть оба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46" name="TextBox 45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7" name="TextBox 46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8" name="TextBox 47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9" name="TextBox 48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800" decel="100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800" decel="100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500"/>
                            </p:stCondLst>
                            <p:childTnLst>
                              <p:par>
                                <p:cTn id="6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2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500"/>
                            </p:stCondLst>
                            <p:childTnLst>
                              <p:par>
                                <p:cTn id="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500"/>
                            </p:stCondLst>
                            <p:childTnLst>
                              <p:par>
                                <p:cTn id="8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2000"/>
                            </p:stCondLst>
                            <p:childTnLst>
                              <p:par>
                                <p:cTn id="9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2500"/>
                            </p:stCondLst>
                            <p:childTnLst>
                              <p:par>
                                <p:cTn id="10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3500"/>
                            </p:stCondLst>
                            <p:childTnLst>
                              <p:par>
                                <p:cTn id="1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4000"/>
                            </p:stCondLst>
                            <p:childTnLst>
                              <p:par>
                                <p:cTn id="10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5000"/>
                            </p:stCondLst>
                            <p:childTnLst>
                              <p:par>
                                <p:cTn id="1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500"/>
                            </p:stCondLst>
                            <p:childTnLst>
                              <p:par>
                                <p:cTn id="1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7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000"/>
                            </p:stCondLst>
                            <p:childTnLst>
                              <p:par>
                                <p:cTn id="1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1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2500"/>
                            </p:stCondLst>
                            <p:childTnLst>
                              <p:par>
                                <p:cTn id="1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2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3500"/>
                            </p:stCondLst>
                            <p:childTnLst>
                              <p:par>
                                <p:cTn id="1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4000"/>
                            </p:stCondLst>
                            <p:childTnLst>
                              <p:par>
                                <p:cTn id="1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1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000"/>
                            </p:stCondLst>
                            <p:childTnLst>
                              <p:par>
                                <p:cTn id="15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5500"/>
                            </p:stCondLst>
                            <p:childTnLst>
                              <p:par>
                                <p:cTn id="16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2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7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1000"/>
                            </p:stCondLst>
                            <p:childTnLst>
                              <p:par>
                                <p:cTn id="1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1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2000"/>
                            </p:stCondLst>
                            <p:childTnLst>
                              <p:par>
                                <p:cTn id="17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2500"/>
                            </p:stCondLst>
                            <p:childTnLst>
                              <p:par>
                                <p:cTn id="18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2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3500"/>
                            </p:stCondLst>
                            <p:childTnLst>
                              <p:par>
                                <p:cTn id="18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4000"/>
                            </p:stCondLst>
                            <p:childTnLst>
                              <p:par>
                                <p:cTn id="18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1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5000"/>
                            </p:stCondLst>
                            <p:childTnLst>
                              <p:par>
                                <p:cTn id="19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5500"/>
                            </p:stCondLst>
                            <p:childTnLst>
                              <p:par>
                                <p:cTn id="20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2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41" grpId="0" animBg="1"/>
      <p:bldP spid="46" grpId="0" animBg="1"/>
      <p:bldP spid="47" grpId="0" animBg="1"/>
      <p:bldP spid="48" grpId="0" animBg="1"/>
      <p:bldP spid="49" grpId="0" animBg="1"/>
    </p:bld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зрячий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слепой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яблоко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зелёное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яблоко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красное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зрячий	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слепой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одно-главый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дву-главый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9" name="Прямая соединительная линия 48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0" name="Прямая соединительная линия 49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2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3" name="TextBox 52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4" name="TextBox 5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6" name="TextBox 55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3900000">
            <a:off x="-666000" y="3278757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" name="Прямая соединительная линия 75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5" name="Прямая соединительная линия 94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" name="Прямая соединительная линия 95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7" name="Прямая соединительная линия 96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5400000">
            <a:off x="77832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5" name="TextBox 84"/>
          <p:cNvSpPr txBox="1"/>
          <p:nvPr/>
        </p:nvSpPr>
        <p:spPr>
          <a:xfrm>
            <a:off x="107999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>
                <a:solidFill>
                  <a:schemeClr val="accent3"/>
                </a:solidFill>
              </a:rPr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контрарные</a:t>
            </a:r>
            <a:r>
              <a:rPr lang="ru-RU" dirty="0" smtClean="0">
                <a:solidFill>
                  <a:schemeClr val="accent3"/>
                </a:solidFill>
              </a:rPr>
              <a:t> суждения не могут быть оба истинными, но могут быть оба ложными, </a:t>
            </a: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00FF00"/>
                </a:solidFill>
              </a:rPr>
              <a:t>истинность,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0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500"/>
                            </p:stCondLst>
                            <p:childTnLst>
                              <p:par>
                                <p:cTn id="62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500"/>
                            </p:stCondLst>
                            <p:childTnLst>
                              <p:par>
                                <p:cTn id="8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000"/>
                            </p:stCondLst>
                            <p:childTnLst>
                              <p:par>
                                <p:cTn id="9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4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0"/>
                            </p:stCondLst>
                            <p:childTnLst>
                              <p:par>
                                <p:cTn id="9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500"/>
                            </p:stCondLst>
                            <p:childTnLst>
                              <p:par>
                                <p:cTn id="10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3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4500"/>
                            </p:stCondLst>
                            <p:childTnLst>
                              <p:par>
                                <p:cTn id="10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5000"/>
                            </p:stCondLst>
                            <p:childTnLst>
                              <p:par>
                                <p:cTn id="11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4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6000"/>
                            </p:stCondLst>
                            <p:childTnLst>
                              <p:par>
                                <p:cTn id="116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800" decel="100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800" decel="100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00"/>
                            </p:stCondLst>
                            <p:childTnLst>
                              <p:par>
                                <p:cTn id="15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5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1500"/>
                            </p:stCondLst>
                            <p:childTnLst>
                              <p:par>
                                <p:cTn id="15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2000"/>
                            </p:stCondLst>
                            <p:childTnLst>
                              <p:par>
                                <p:cTn id="16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6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3000"/>
                            </p:stCondLst>
                            <p:childTnLst>
                              <p:par>
                                <p:cTn id="1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3500"/>
                            </p:stCondLst>
                            <p:childTnLst>
                              <p:par>
                                <p:cTn id="17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5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4500"/>
                            </p:stCondLst>
                            <p:childTnLst>
                              <p:par>
                                <p:cTn id="17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5000"/>
                            </p:stCondLst>
                            <p:childTnLst>
                              <p:par>
                                <p:cTn id="18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6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6000"/>
                            </p:stCondLst>
                            <p:childTnLst>
                              <p:par>
                                <p:cTn id="188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0" fill="hold">
                      <p:stCondLst>
                        <p:cond delay="indefinite"/>
                      </p:stCondLst>
                      <p:childTnLst>
                        <p:par>
                          <p:cTn id="201" fill="hold">
                            <p:stCondLst>
                              <p:cond delay="0"/>
                            </p:stCondLst>
                            <p:childTnLst>
                              <p:par>
                                <p:cTn id="20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500"/>
                            </p:stCondLst>
                            <p:childTnLst>
                              <p:par>
                                <p:cTn id="207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9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1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7" fill="hold">
                            <p:stCondLst>
                              <p:cond delay="2000"/>
                            </p:stCondLst>
                            <p:childTnLst>
                              <p:par>
                                <p:cTn id="21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0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2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27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9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4500"/>
                            </p:stCondLst>
                            <p:childTnLst>
                              <p:par>
                                <p:cTn id="231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7" fill="hold">
                            <p:stCondLst>
                              <p:cond delay="5000"/>
                            </p:stCondLst>
                            <p:childTnLst>
                              <p:par>
                                <p:cTn id="23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0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6000"/>
                            </p:stCondLst>
                            <p:childTnLst>
                              <p:par>
                                <p:cTn id="242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6" grpId="0" animBg="1"/>
      <p:bldP spid="53" grpId="0" animBg="1"/>
      <p:bldP spid="54" grpId="0" animBg="1"/>
      <p:bldP spid="55" grpId="0" animBg="1"/>
      <p:bldP spid="56" grpId="0" animBg="1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Прямоугольник 7"/>
          <p:cNvSpPr>
            <a:spLocks noChangeArrowheads="1"/>
          </p:cNvSpPr>
          <p:nvPr/>
        </p:nvSpPr>
        <p:spPr bwMode="auto">
          <a:xfrm>
            <a:off x="3311525" y="5508625"/>
            <a:ext cx="2520950" cy="32385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субконтрарность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0" y="1512000"/>
            <a:ext cx="2196000" cy="864000"/>
          </a:xfrm>
          <a:prstGeom prst="rect">
            <a:avLst/>
          </a:prstGeom>
          <a:noFill/>
        </p:spPr>
        <p:txBody>
          <a:bodyPr wrap="none" anchor="ctr" anchorCtr="1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6948000" y="1512000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Обще-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0" y="5544000"/>
            <a:ext cx="2160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948000" y="5544000"/>
            <a:ext cx="2196000" cy="864000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Частно-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3" name="Скругленный прямоугольник 2"/>
          <p:cNvSpPr>
            <a:spLocks noChangeArrowheads="1"/>
          </p:cNvSpPr>
          <p:nvPr/>
        </p:nvSpPr>
        <p:spPr bwMode="auto">
          <a:xfrm>
            <a:off x="219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Всякое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4" name="Скругленный прямоугольник 3"/>
          <p:cNvSpPr>
            <a:spLocks noChangeArrowheads="1"/>
          </p:cNvSpPr>
          <p:nvPr/>
        </p:nvSpPr>
        <p:spPr bwMode="auto">
          <a:xfrm>
            <a:off x="5616000" y="158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Ни одно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яблоко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есть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красное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561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5" name="Скругленный прямоугольник 4"/>
          <p:cNvSpPr>
            <a:spLocks noChangeArrowheads="1"/>
          </p:cNvSpPr>
          <p:nvPr/>
        </p:nvSpPr>
        <p:spPr bwMode="auto">
          <a:xfrm>
            <a:off x="2196000" y="5004000"/>
            <a:ext cx="1332000" cy="1332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6600"/>
                </a:solidFill>
              </a:rPr>
              <a:t>яблоки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суть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красные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0" y="2916000"/>
            <a:ext cx="2196000" cy="212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rgbClr val="FFFF00"/>
                </a:solidFill>
              </a:rPr>
              <a:t>Субконтрарные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суждения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не могут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ложными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но могут быть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истинными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0" name="TextBox 19"/>
          <p:cNvSpPr txBox="1"/>
          <p:nvPr/>
        </p:nvSpPr>
        <p:spPr>
          <a:xfrm>
            <a:off x="6948032" y="2916000"/>
            <a:ext cx="2196000" cy="212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из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субконтрарных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суждений </a:t>
            </a:r>
            <a:r>
              <a:rPr lang="ru-RU" sz="1600" dirty="0" smtClean="0">
                <a:solidFill>
                  <a:srgbClr val="FF66FF"/>
                </a:solidFill>
              </a:rPr>
              <a:t>ложно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chemeClr val="accent3"/>
                </a:solidFill>
              </a:rPr>
              <a:t>но если </a:t>
            </a:r>
            <a:r>
              <a:rPr lang="ru-RU" sz="1600" dirty="0" smtClean="0">
                <a:solidFill>
                  <a:srgbClr val="00FFFF"/>
                </a:solidFill>
              </a:rPr>
              <a:t>одно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другое</a:t>
            </a:r>
            <a:r>
              <a:rPr lang="ru-RU" sz="1600" dirty="0" smtClean="0">
                <a:solidFill>
                  <a:schemeClr val="accent3"/>
                </a:solidFill>
              </a:rPr>
              <a:t> может быть как </a:t>
            </a:r>
            <a:r>
              <a:rPr lang="ru-RU" sz="1600" dirty="0" smtClean="0">
                <a:solidFill>
                  <a:srgbClr val="00FF00"/>
                </a:solidFill>
              </a:rPr>
              <a:t>истинным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rgbClr val="00FF00"/>
                </a:solidFill>
              </a:rPr>
              <a:t/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так и </a:t>
            </a:r>
            <a:r>
              <a:rPr lang="ru-RU" sz="1600" dirty="0" smtClean="0">
                <a:solidFill>
                  <a:srgbClr val="FF66FF"/>
                </a:solidFill>
              </a:rPr>
              <a:t>ложным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1" name="Заголовок 1"/>
          <p:cNvSpPr>
            <a:spLocks noGrp="1"/>
          </p:cNvSpPr>
          <p:nvPr>
            <p:ph type="title"/>
          </p:nvPr>
        </p:nvSpPr>
        <p:spPr>
          <a:xfrm>
            <a:off x="0" y="273600"/>
            <a:ext cx="9144000" cy="1080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Умозаключения об истинности суждения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Категорическое умозаключение субконтрарности</a:t>
            </a:r>
            <a:endParaRPr lang="ru-RU" sz="2400" b="1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5" grpId="0"/>
      <p:bldP spid="16" grpId="0"/>
      <p:bldP spid="17" grpId="0"/>
      <p:bldP spid="18" grpId="0"/>
      <p:bldP spid="3" grpId="0" animBg="1"/>
      <p:bldP spid="4" grpId="0" animBg="1"/>
      <p:bldP spid="6" grpId="0" animBg="1"/>
      <p:bldP spid="5" grpId="0" animBg="1"/>
      <p:bldP spid="19" grpId="0"/>
      <p:bldP spid="20" grpId="0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Скругленный прямоугольник 67"/>
          <p:cNvSpPr/>
          <p:nvPr/>
        </p:nvSpPr>
        <p:spPr bwMode="auto">
          <a:xfrm>
            <a:off x="2628000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tIns="828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4032000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4032000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2772000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5076000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2772000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5076000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2952000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2628000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4032000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4032000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2772000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5076000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2772000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5076000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2952000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субконтрарные</a:t>
            </a:r>
            <a:r>
              <a:rPr lang="ru-RU" dirty="0" smtClean="0"/>
              <a:t> суждения не могут быть оба ложными, но могут быть оба истинными,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43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23" name="TextBox 22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2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844824"/>
            <a:ext cx="8244000" cy="4525963"/>
          </a:xfrm>
        </p:spPr>
        <p:txBody>
          <a:bodyPr/>
          <a:lstStyle/>
          <a:p>
            <a:r>
              <a:rPr lang="ru-RU" sz="1800" b="1" dirty="0" smtClean="0">
                <a:solidFill>
                  <a:schemeClr val="bg1"/>
                </a:solidFill>
              </a:rPr>
              <a:t>Закон исключённого третьего представляет собой </a:t>
            </a:r>
            <a:r>
              <a:rPr lang="ru-RU" sz="1800" b="1" dirty="0" smtClean="0">
                <a:solidFill>
                  <a:srgbClr val="FFFF00"/>
                </a:solidFill>
              </a:rPr>
              <a:t>аксиому двузначных логик</a:t>
            </a:r>
            <a:r>
              <a:rPr lang="ru-RU" sz="1800" b="1" dirty="0" smtClean="0">
                <a:solidFill>
                  <a:schemeClr val="bg1"/>
                </a:solidFill>
              </a:rPr>
              <a:t>, т. е. логических систем, в которых допускаются лишь два значения истинности: </a:t>
            </a:r>
            <a:r>
              <a:rPr lang="ru-RU" sz="1800" b="1" dirty="0" smtClean="0">
                <a:solidFill>
                  <a:srgbClr val="66FF66"/>
                </a:solidFill>
              </a:rPr>
              <a:t>«истинно»</a:t>
            </a:r>
            <a:r>
              <a:rPr lang="ru-RU" sz="1800" b="1" dirty="0" smtClean="0">
                <a:solidFill>
                  <a:schemeClr val="bg1"/>
                </a:solidFill>
              </a:rPr>
              <a:t> и </a:t>
            </a:r>
            <a:r>
              <a:rPr lang="ru-RU" sz="1800" b="1" dirty="0" smtClean="0">
                <a:solidFill>
                  <a:srgbClr val="FF66FF"/>
                </a:solidFill>
              </a:rPr>
              <a:t>«ложно»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r>
              <a:rPr lang="ru-RU" sz="1800" b="1" dirty="0" smtClean="0">
                <a:solidFill>
                  <a:schemeClr val="bg1"/>
                </a:solidFill>
              </a:rPr>
              <a:t>К таким системам относятся, например, классическая (традиционная) формальная логика и классические исчисления математической логики: исчисление высказываний и исчисление предикатов.</a:t>
            </a:r>
          </a:p>
          <a:p>
            <a:r>
              <a:rPr lang="ru-RU" sz="1800" b="1" dirty="0" smtClean="0">
                <a:solidFill>
                  <a:schemeClr val="bg1"/>
                </a:solidFill>
              </a:rPr>
              <a:t>В </a:t>
            </a:r>
            <a:r>
              <a:rPr lang="ru-RU" sz="1800" b="1" dirty="0" smtClean="0">
                <a:solidFill>
                  <a:srgbClr val="FFFF00"/>
                </a:solidFill>
              </a:rPr>
              <a:t>многозначных логиках</a:t>
            </a:r>
            <a:r>
              <a:rPr lang="ru-RU" sz="1800" b="1" dirty="0" smtClean="0">
                <a:solidFill>
                  <a:schemeClr val="bg1"/>
                </a:solidFill>
              </a:rPr>
              <a:t>, в которых допускается много (более двух) или даже бесконечно много значений истинности (например, в </a:t>
            </a:r>
            <a:r>
              <a:rPr lang="ru-RU" sz="1800" b="1" dirty="0" smtClean="0">
                <a:solidFill>
                  <a:srgbClr val="FFFF00"/>
                </a:solidFill>
              </a:rPr>
              <a:t>нечёткой логике</a:t>
            </a:r>
            <a:r>
              <a:rPr lang="ru-RU" sz="1800" b="1" dirty="0" smtClean="0">
                <a:solidFill>
                  <a:schemeClr val="bg1"/>
                </a:solidFill>
              </a:rPr>
              <a:t> и </a:t>
            </a:r>
            <a:r>
              <a:rPr lang="ru-RU" sz="1800" b="1" dirty="0" smtClean="0">
                <a:solidFill>
                  <a:srgbClr val="FFFF00"/>
                </a:solidFill>
              </a:rPr>
              <a:t>вероятностной логике</a:t>
            </a:r>
            <a:r>
              <a:rPr lang="ru-RU" sz="1800" b="1" dirty="0" smtClean="0">
                <a:solidFill>
                  <a:schemeClr val="bg1"/>
                </a:solidFill>
              </a:rPr>
              <a:t>), традиционные </a:t>
            </a:r>
            <a:r>
              <a:rPr lang="ru-RU" sz="1800" b="1" dirty="0" smtClean="0">
                <a:solidFill>
                  <a:srgbClr val="00FF00"/>
                </a:solidFill>
              </a:rPr>
              <a:t>«истинно»</a:t>
            </a:r>
            <a:r>
              <a:rPr lang="ru-RU" sz="1800" b="1" dirty="0" smtClean="0">
                <a:solidFill>
                  <a:schemeClr val="bg1"/>
                </a:solidFill>
              </a:rPr>
              <a:t> и </a:t>
            </a:r>
            <a:r>
              <a:rPr lang="ru-RU" sz="1800" b="1" dirty="0" smtClean="0">
                <a:solidFill>
                  <a:srgbClr val="FF66FF"/>
                </a:solidFill>
              </a:rPr>
              <a:t>«ложно»</a:t>
            </a:r>
            <a:r>
              <a:rPr lang="ru-RU" sz="1800" b="1" dirty="0" smtClean="0">
                <a:solidFill>
                  <a:schemeClr val="bg1"/>
                </a:solidFill>
              </a:rPr>
              <a:t>, если вообще используются, оказываются лишь предельными случаями таких значений, </a:t>
            </a:r>
            <a:r>
              <a:rPr lang="ru-RU" sz="1800" b="1" dirty="0" smtClean="0">
                <a:solidFill>
                  <a:srgbClr val="66FFFF"/>
                </a:solidFill>
              </a:rPr>
              <a:t>аксиома исключённого третьего не используется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endParaRPr lang="ru-RU" sz="1800" b="1" dirty="0">
              <a:solidFill>
                <a:schemeClr val="bg1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404664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Законы логики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Закон исключённого третьего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Скругленный прямоугольник 67"/>
          <p:cNvSpPr/>
          <p:nvPr/>
        </p:nvSpPr>
        <p:spPr bwMode="auto">
          <a:xfrm>
            <a:off x="2628000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tIns="828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4032000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4032000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2772000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5076000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2772000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5076000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2952000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2628000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4032000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4032000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2772000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5076000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2772000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5076000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2952000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субконтрарные</a:t>
            </a:r>
            <a:r>
              <a:rPr lang="ru-RU" dirty="0" smtClean="0"/>
              <a:t> суждения не могут быть оба ложными, но могут быть оба истинными,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23" name="TextBox 22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24" name="TextBox 2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2520000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597535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9" name="Прямая соединительная линия 48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0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субконтрарные</a:t>
            </a:r>
            <a:r>
              <a:rPr lang="ru-RU" dirty="0" smtClean="0"/>
              <a:t> суждения не могут быть оба ложными, но могут быть оба истинными,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51" name="TextBox 50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56" name="Прямая соединительная линия 5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66" name="TextBox 65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" name="Прямая соединительная линия 84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94" name="TextBox 93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95" name="Прямая соединительная линия 94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" name="Прямая соединительная линия 95"/>
          <p:cNvCxnSpPr>
            <a:cxnSpLocks noChangeShapeType="1"/>
          </p:cNvCxnSpPr>
          <p:nvPr/>
        </p:nvCxnSpPr>
        <p:spPr bwMode="auto">
          <a:xfrm rot="54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597535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красные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</a:t>
            </a:r>
            <a:r>
              <a:rPr lang="ru-RU" sz="1600" dirty="0" smtClean="0">
                <a:solidFill>
                  <a:srgbClr val="0000CC"/>
                </a:solidFill>
              </a:rPr>
              <a:t>,</a:t>
            </a:r>
            <a:endParaRPr lang="ru-RU" sz="1600" dirty="0">
              <a:solidFill>
                <a:srgbClr val="FF0000"/>
              </a:solidFill>
            </a:endParaRPr>
          </a:p>
        </p:txBody>
      </p: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9" name="Прямая соединительная линия 48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0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субконтрарные</a:t>
            </a:r>
            <a:r>
              <a:rPr lang="ru-RU" dirty="0" smtClean="0"/>
              <a:t> суждения не могут быть оба ложными, но могут быть оба истинными,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sp>
        <p:nvSpPr>
          <p:cNvPr id="52" name="TextBox 51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5400000">
            <a:off x="-6660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56" name="Прямая соединительная линия 5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66" name="TextBox 65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" name="Прямая соединительная линия 75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5" name="TextBox 84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cxnSp>
        <p:nvCxnSpPr>
          <p:cNvPr id="94" name="Прямая соединительная линия 93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5" name="Прямая соединительная линия 94"/>
          <p:cNvCxnSpPr>
            <a:cxnSpLocks noChangeShapeType="1"/>
          </p:cNvCxnSpPr>
          <p:nvPr/>
        </p:nvCxnSpPr>
        <p:spPr bwMode="auto">
          <a:xfrm rot="54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34210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34210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9243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717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507523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67995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9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2" name="TextBox 41"/>
          <p:cNvSpPr txBox="1"/>
          <p:nvPr/>
        </p:nvSpPr>
        <p:spPr>
          <a:xfrm rot="16200000">
            <a:off x="-432687" y="3132838"/>
            <a:ext cx="15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 rot="16200000">
            <a:off x="-863101" y="5292000"/>
            <a:ext cx="2412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 rot="5400000">
            <a:off x="8028687" y="3132000"/>
            <a:ext cx="15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5400000">
            <a:off x="7599862" y="5292000"/>
            <a:ext cx="2412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84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 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2628000" y="6048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72000" rIns="72000" b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1" name="TextBox 50"/>
          <p:cNvSpPr txBox="1"/>
          <p:nvPr/>
        </p:nvSpPr>
        <p:spPr>
          <a:xfrm>
            <a:off x="4644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 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6588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36" name="TextBox 35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субконтрарности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000"/>
                            </p:stCondLst>
                            <p:childTnLst>
                              <p:par>
                                <p:cTn id="54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800" decel="100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800" decel="100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500"/>
                            </p:stCondLst>
                            <p:childTnLst>
                              <p:par>
                                <p:cTn id="7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500"/>
                            </p:stCondLst>
                            <p:childTnLst>
                              <p:par>
                                <p:cTn id="8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3000"/>
                            </p:stCondLst>
                            <p:childTnLst>
                              <p:par>
                                <p:cTn id="8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4000"/>
                            </p:stCondLst>
                            <p:childTnLst>
                              <p:par>
                                <p:cTn id="93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800" decel="100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800" decel="10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800" decel="10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800" decel="10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87" grpId="0" animBg="1"/>
      <p:bldP spid="91" grpId="0" animBg="1"/>
      <p:bldP spid="92" grpId="0" animBg="1"/>
      <p:bldP spid="93" grpId="0" animBg="1"/>
      <p:bldP spid="44" grpId="0" animBg="1"/>
      <p:bldP spid="46" grpId="0" animBg="1"/>
      <p:bldP spid="51" grpId="0" animBg="1"/>
      <p:bldP spid="52" grpId="0" animBg="1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34210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34210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sz="1600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9243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717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суть</a:t>
            </a: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жирафы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507523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67995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9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7" name="TextBox 46"/>
          <p:cNvSpPr txBox="1"/>
          <p:nvPr/>
        </p:nvSpPr>
        <p:spPr>
          <a:xfrm rot="16200000">
            <a:off x="-432687" y="3132838"/>
            <a:ext cx="15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 rot="16200000">
            <a:off x="-863101" y="5292000"/>
            <a:ext cx="2412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84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 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2628000" y="6048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72000" rIns="72000" b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1" name="TextBox 50"/>
          <p:cNvSpPr txBox="1"/>
          <p:nvPr/>
        </p:nvSpPr>
        <p:spPr>
          <a:xfrm rot="5400000">
            <a:off x="8028687" y="3132000"/>
            <a:ext cx="15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 rot="5400000">
            <a:off x="7599862" y="5292000"/>
            <a:ext cx="2412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6588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36" name="TextBox 35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субконтрарности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37" name="TextBox 36"/>
          <p:cNvSpPr txBox="1"/>
          <p:nvPr/>
        </p:nvSpPr>
        <p:spPr>
          <a:xfrm>
            <a:off x="4644000" y="6048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 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подчинённого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000"/>
                            </p:stCondLst>
                            <p:childTnLst>
                              <p:par>
                                <p:cTn id="52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3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000"/>
                            </p:stCondLst>
                            <p:childTnLst>
                              <p:par>
                                <p:cTn id="6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3500"/>
                            </p:stCondLst>
                            <p:childTnLst>
                              <p:par>
                                <p:cTn id="7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3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500"/>
                            </p:stCondLst>
                            <p:childTnLst>
                              <p:par>
                                <p:cTn id="7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0"/>
                            </p:stCondLst>
                            <p:childTnLst>
                              <p:par>
                                <p:cTn id="8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4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6000"/>
                            </p:stCondLst>
                            <p:childTnLst>
                              <p:par>
                                <p:cTn id="86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000"/>
                            </p:stCondLst>
                            <p:childTnLst>
                              <p:par>
                                <p:cTn id="89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3" grpId="0" animBg="1"/>
      <p:bldP spid="74" grpId="0" animBg="1"/>
      <p:bldP spid="75" grpId="0" animBg="1"/>
      <p:bldP spid="51" grpId="0" animBg="1"/>
      <p:bldP spid="51" grpId="1" animBg="1"/>
      <p:bldP spid="55" grpId="0" animBg="1"/>
      <p:bldP spid="55" grpId="1" animBg="1"/>
      <p:bldP spid="56" grpId="0" animBg="1"/>
      <p:bldP spid="56" grpId="1" animBg="1"/>
      <p:bldP spid="37" grpId="0" animBg="1"/>
      <p:bldP spid="37" grpId="1" animBg="1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8000" y="2520000"/>
            <a:ext cx="3887788" cy="3312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tIns="36000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700" dirty="0" smtClean="0">
              <a:solidFill>
                <a:srgbClr val="0000FF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80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32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5200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5200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00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00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864000" y="3456000"/>
            <a:ext cx="34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Из </a:t>
            </a:r>
            <a:r>
              <a:rPr lang="ru-RU" sz="1600" dirty="0" smtClean="0">
                <a:solidFill>
                  <a:srgbClr val="006600"/>
                </a:solidFill>
              </a:rPr>
              <a:t>истинности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ничто не следует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432687" y="3132838"/>
            <a:ext cx="15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20000"/>
            <a:ext cx="3887787" cy="3312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700" dirty="0" smtClean="0">
              <a:solidFill>
                <a:srgbClr val="0000FF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80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32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5200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5200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00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00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824000" y="3456000"/>
            <a:ext cx="34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Из </a:t>
            </a:r>
            <a:r>
              <a:rPr lang="ru-RU" sz="1600" dirty="0" smtClean="0">
                <a:solidFill>
                  <a:srgbClr val="006600"/>
                </a:solidFill>
              </a:rPr>
              <a:t>истинности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ничто не следует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8028687" y="3132000"/>
            <a:ext cx="15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84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04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04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864000" y="4608000"/>
            <a:ext cx="34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Следует</a:t>
            </a:r>
            <a:r>
              <a:rPr lang="ru-RU" sz="1600" dirty="0" smtClean="0">
                <a:solidFill>
                  <a:srgbClr val="FF0000"/>
                </a:solidFill>
              </a:rPr>
              <a:t> неопределённость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84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5004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5004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823999" y="4608000"/>
            <a:ext cx="34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Следует</a:t>
            </a:r>
            <a:r>
              <a:rPr lang="ru-RU" sz="1600" dirty="0" smtClean="0">
                <a:solidFill>
                  <a:srgbClr val="FF0000"/>
                </a:solidFill>
              </a:rPr>
              <a:t> неопределённость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863101" y="5184000"/>
            <a:ext cx="2412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7599862" y="5184000"/>
            <a:ext cx="2412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4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90000" rIns="90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подчи-нённого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628000" y="5940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контрадиктор-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9966"/>
                </a:solidFill>
              </a:rPr>
              <a:t>не-определённости</a:t>
            </a:r>
            <a:r>
              <a:rPr lang="ru-RU" sz="1100" dirty="0" smtClean="0"/>
              <a:t> другого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644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подчи-нённого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588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контрадиктор-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9966"/>
                </a:solidFill>
              </a:rPr>
              <a:t>не-определённости</a:t>
            </a:r>
            <a:r>
              <a:rPr lang="ru-RU" sz="1100" dirty="0" smtClean="0"/>
              <a:t> другого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субконтрарности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38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500"/>
                            </p:stCondLst>
                            <p:childTnLst>
                              <p:par>
                                <p:cTn id="4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0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800" decel="100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800" decel="100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0"/>
                            </p:stCondLst>
                            <p:childTnLst>
                              <p:par>
                                <p:cTn id="7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8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500"/>
                            </p:stCondLst>
                            <p:childTnLst>
                              <p:par>
                                <p:cTn id="80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500"/>
                            </p:stCondLst>
                            <p:childTnLst>
                              <p:par>
                                <p:cTn id="8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500"/>
                            </p:stCondLst>
                            <p:childTnLst>
                              <p:par>
                                <p:cTn id="89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87" grpId="0" animBg="1"/>
      <p:bldP spid="91" grpId="0" animBg="1"/>
      <p:bldP spid="92" grpId="0" animBg="1"/>
      <p:bldP spid="93" grpId="0" animBg="1"/>
      <p:bldP spid="41" grpId="0" animBg="1"/>
      <p:bldP spid="34" grpId="0" animBg="1"/>
      <p:bldP spid="35" grpId="0" animBg="1"/>
    </p:bld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8000" y="2520000"/>
            <a:ext cx="3887788" cy="3312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700" dirty="0" smtClean="0">
              <a:solidFill>
                <a:srgbClr val="0000FF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80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32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5200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5200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00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1200" dirty="0" smtClean="0">
                <a:solidFill>
                  <a:srgbClr val="0000FF"/>
                </a:solidFill>
              </a:rPr>
              <a:t/>
            </a:r>
            <a:br>
              <a:rPr lang="ru-RU" sz="12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00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864000" y="3456000"/>
            <a:ext cx="34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Из </a:t>
            </a:r>
            <a:r>
              <a:rPr lang="ru-RU" sz="1600" dirty="0" smtClean="0">
                <a:solidFill>
                  <a:srgbClr val="006600"/>
                </a:solidFill>
              </a:rPr>
              <a:t>истинности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ничто не следует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432687" y="3132838"/>
            <a:ext cx="15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20000"/>
            <a:ext cx="3887787" cy="3312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700" dirty="0" smtClean="0">
              <a:solidFill>
                <a:srgbClr val="0000FF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80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32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5200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5200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смертный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00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00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823999" y="3456000"/>
            <a:ext cx="34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Из </a:t>
            </a:r>
            <a:r>
              <a:rPr lang="ru-RU" sz="1600" dirty="0" smtClean="0">
                <a:solidFill>
                  <a:srgbClr val="006600"/>
                </a:solidFill>
              </a:rPr>
              <a:t>истинности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ничто не следует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8028687" y="3132000"/>
            <a:ext cx="15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Подчинение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84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04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04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864000" y="4608000"/>
            <a:ext cx="34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Следует</a:t>
            </a:r>
            <a:r>
              <a:rPr lang="ru-RU" sz="1600" dirty="0" smtClean="0">
                <a:solidFill>
                  <a:srgbClr val="FF0000"/>
                </a:solidFill>
              </a:rPr>
              <a:t> неопределённость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84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?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5004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5004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824000" y="4608000"/>
            <a:ext cx="34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Следует</a:t>
            </a:r>
            <a:r>
              <a:rPr lang="ru-RU" sz="1600" dirty="0" smtClean="0">
                <a:solidFill>
                  <a:srgbClr val="FF0000"/>
                </a:solidFill>
              </a:rPr>
              <a:t> неопределённость</a:t>
            </a:r>
            <a:r>
              <a:rPr lang="ru-RU" sz="1600" dirty="0" smtClean="0">
                <a:solidFill>
                  <a:srgbClr val="0000FF"/>
                </a:solidFill>
              </a:rPr>
              <a:t>: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863101" y="5184000"/>
            <a:ext cx="2412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7599862" y="5184000"/>
            <a:ext cx="2412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tIns="36000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FFFF00"/>
                </a:solidFill>
              </a:rPr>
              <a:t>Контрадикторность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4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90000" rIns="90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подчи-нённого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628000" y="5940000"/>
            <a:ext cx="1872000" cy="64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контрадиктор-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9966"/>
                </a:solidFill>
              </a:rPr>
              <a:t>не-определённости</a:t>
            </a:r>
            <a:r>
              <a:rPr lang="ru-RU" sz="1100" dirty="0" smtClean="0"/>
              <a:t> другого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644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t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подчи-нённого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подчиняющего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588000" y="5940000"/>
            <a:ext cx="1872000" cy="64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9966"/>
                </a:solidFill>
              </a:rPr>
              <a:t>неопределённости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контрадиктор-</a:t>
            </a:r>
          </a:p>
          <a:p>
            <a:pPr algn="ctr">
              <a:lnSpc>
                <a:spcPct val="80000"/>
              </a:lnSpc>
              <a:defRPr/>
            </a:pPr>
            <a:r>
              <a:rPr lang="ru-RU" sz="1100" dirty="0" smtClean="0">
                <a:solidFill>
                  <a:srgbClr val="FFFF00"/>
                </a:solidFill>
              </a:rPr>
              <a:t>ного</a:t>
            </a:r>
            <a:r>
              <a:rPr lang="ru-RU" sz="1100" dirty="0" smtClean="0"/>
              <a:t> суждения к </a:t>
            </a:r>
            <a:r>
              <a:rPr lang="ru-RU" sz="1100" dirty="0" smtClean="0">
                <a:solidFill>
                  <a:srgbClr val="FF9966"/>
                </a:solidFill>
              </a:rPr>
              <a:t>не-определённости</a:t>
            </a:r>
            <a:r>
              <a:rPr lang="ru-RU" sz="1100" dirty="0" smtClean="0"/>
              <a:t> другого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68313" y="1439863"/>
            <a:ext cx="8208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Умозаключение</a:t>
            </a:r>
            <a:r>
              <a:rPr lang="ru-RU" dirty="0" smtClean="0">
                <a:solidFill>
                  <a:srgbClr val="FFFF00"/>
                </a:solidFill>
              </a:rPr>
              <a:t> субконтрарности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можно представить в виде двух последовательных умозаключений: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подчинения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/>
              <a:t>умозаключения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контрадикторности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38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7500"/>
                            </p:stCondLst>
                            <p:childTnLst>
                              <p:par>
                                <p:cTn id="4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5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8500"/>
                            </p:stCondLst>
                            <p:childTnLst>
                              <p:par>
                                <p:cTn id="47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8500"/>
                            </p:stCondLst>
                            <p:childTnLst>
                              <p:par>
                                <p:cTn id="50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000"/>
                            </p:stCondLst>
                            <p:childTnLst>
                              <p:par>
                                <p:cTn id="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500"/>
                            </p:stCondLst>
                            <p:childTnLst>
                              <p:par>
                                <p:cTn id="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500"/>
                            </p:stCondLst>
                            <p:childTnLst>
                              <p:par>
                                <p:cTn id="73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0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8500"/>
                            </p:stCondLst>
                            <p:childTnLst>
                              <p:par>
                                <p:cTn id="82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500"/>
                            </p:stCondLst>
                            <p:childTnLst>
                              <p:par>
                                <p:cTn id="85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6" grpId="1" animBg="1"/>
      <p:bldP spid="87" grpId="0" animBg="1"/>
      <p:bldP spid="91" grpId="0" animBg="1"/>
      <p:bldP spid="92" grpId="0" animBg="1"/>
      <p:bldP spid="93" grpId="0" animBg="1"/>
      <p:bldP spid="41" grpId="0" animBg="1"/>
      <p:bldP spid="41" grpId="1" animBg="1"/>
      <p:bldP spid="34" grpId="0" animBg="1"/>
      <p:bldP spid="34" grpId="1" animBg="1"/>
      <p:bldP spid="35" grpId="0" animBg="1"/>
      <p:bldP spid="35" grpId="1" animBg="1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877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808288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/>
          <a:lstStyle/>
          <a:p>
            <a:pPr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8767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0687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877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877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/>
          <a:lstStyle/>
          <a:p>
            <a:pPr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808288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808288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киты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60483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бес-крылые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киты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96728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крылатые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68801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</a:t>
            </a:r>
            <a:r>
              <a:rPr lang="ru-RU" sz="1600" dirty="0">
                <a:solidFill>
                  <a:srgbClr val="FF0000"/>
                </a:solidFill>
              </a:rPr>
              <a:t> </a:t>
            </a:r>
            <a:r>
              <a:rPr lang="ru-RU" sz="1600" dirty="0">
                <a:solidFill>
                  <a:srgbClr val="0000FF"/>
                </a:solidFill>
              </a:rPr>
              <a:t>что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/>
            </a:r>
            <a:br>
              <a:rPr lang="ru-RU" sz="1600" dirty="0"/>
            </a:b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14826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22776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60483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киты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60483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крылатые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96728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киты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96728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бес-крылые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68801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 rot="16200000">
            <a:off x="-666051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4" name="TextBox 53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5" name="TextBox 54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56" name="TextBox 55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94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субконтрарные</a:t>
            </a:r>
            <a:r>
              <a:rPr lang="ru-RU" dirty="0" smtClean="0"/>
              <a:t> суждения не могут быть оба ложными, но могут быть оба истинными,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800" decel="100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800" decel="100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500"/>
                            </p:stCondLst>
                            <p:childTnLst>
                              <p:par>
                                <p:cTn id="6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2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500"/>
                            </p:stCondLst>
                            <p:childTnLst>
                              <p:par>
                                <p:cTn id="6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500"/>
                            </p:stCondLst>
                            <p:childTnLst>
                              <p:par>
                                <p:cTn id="8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2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500"/>
                            </p:stCondLst>
                            <p:childTnLst>
                              <p:par>
                                <p:cTn id="94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000"/>
                            </p:stCondLst>
                            <p:childTnLst>
                              <p:par>
                                <p:cTn id="10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3000"/>
                            </p:stCondLst>
                            <p:childTnLst>
                              <p:par>
                                <p:cTn id="105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3500"/>
                            </p:stCondLst>
                            <p:childTnLst>
                              <p:par>
                                <p:cTn id="11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2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4500"/>
                            </p:stCondLst>
                            <p:childTnLst>
                              <p:par>
                                <p:cTn id="114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5000"/>
                            </p:stCondLst>
                            <p:childTnLst>
                              <p:par>
                                <p:cTn id="12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3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500"/>
                            </p:stCondLst>
                            <p:childTnLst>
                              <p:par>
                                <p:cTn id="1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3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500"/>
                            </p:stCondLst>
                            <p:childTnLst>
                              <p:par>
                                <p:cTn id="13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2000"/>
                            </p:stCondLst>
                            <p:childTnLst>
                              <p:par>
                                <p:cTn id="14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4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3000"/>
                            </p:stCondLst>
                            <p:childTnLst>
                              <p:par>
                                <p:cTn id="14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3500"/>
                            </p:stCondLst>
                            <p:childTnLst>
                              <p:par>
                                <p:cTn id="15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3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4500"/>
                            </p:stCondLst>
                            <p:childTnLst>
                              <p:par>
                                <p:cTn id="15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5000"/>
                            </p:stCondLst>
                            <p:childTnLst>
                              <p:par>
                                <p:cTn id="16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4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500"/>
                            </p:stCondLst>
                            <p:childTnLst>
                              <p:par>
                                <p:cTn id="17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4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1500"/>
                            </p:stCondLst>
                            <p:childTnLst>
                              <p:par>
                                <p:cTn id="176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2000"/>
                            </p:stCondLst>
                            <p:childTnLst>
                              <p:par>
                                <p:cTn id="18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5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>
                            <p:stCondLst>
                              <p:cond delay="3000"/>
                            </p:stCondLst>
                            <p:childTnLst>
                              <p:par>
                                <p:cTn id="187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3500"/>
                            </p:stCondLst>
                            <p:childTnLst>
                              <p:par>
                                <p:cTn id="19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4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4500"/>
                            </p:stCondLst>
                            <p:childTnLst>
                              <p:par>
                                <p:cTn id="196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5000"/>
                            </p:stCondLst>
                            <p:childTnLst>
                              <p:par>
                                <p:cTn id="20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5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6" grpId="0" animBg="1"/>
      <p:bldP spid="53" grpId="0" animBg="1"/>
      <p:bldP spid="55" grpId="0" animBg="1"/>
      <p:bldP spid="56" grpId="0" animBg="1"/>
      <p:bldP spid="99" grpId="0" animBg="1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киты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самки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киты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самцы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>
                <a:solidFill>
                  <a:srgbClr val="0000FF"/>
                </a:solidFill>
              </a:rPr>
              <a:t>, что</a:t>
            </a: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tIns="82800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6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киты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самки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4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киты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4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самцы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20000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/>
          <a:lstStyle/>
          <a:p>
            <a:pPr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рогатые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/>
          <a:lstStyle/>
          <a:p>
            <a:pPr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безрогие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004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1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59760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5976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безрогие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824000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824000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рогатые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580000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16200000">
            <a:off x="-666050" y="334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7" name="TextBox 46"/>
          <p:cNvSpPr txBox="1"/>
          <p:nvPr/>
        </p:nvSpPr>
        <p:spPr>
          <a:xfrm rot="5400000">
            <a:off x="7782937" y="331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8" name="TextBox 47"/>
          <p:cNvSpPr txBox="1"/>
          <p:nvPr/>
        </p:nvSpPr>
        <p:spPr>
          <a:xfrm rot="16200000">
            <a:off x="-666051" y="5508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9" name="TextBox 48"/>
          <p:cNvSpPr txBox="1"/>
          <p:nvPr/>
        </p:nvSpPr>
        <p:spPr>
          <a:xfrm rot="5400000">
            <a:off x="7782937" y="5472000"/>
            <a:ext cx="2016000" cy="468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одного </a:t>
            </a:r>
            <a:r>
              <a:rPr lang="ru-RU" sz="1100" dirty="0" smtClean="0">
                <a:solidFill>
                  <a:srgbClr val="FFFF00"/>
                </a:solidFill>
              </a:rPr>
              <a:t>субконтрарного</a:t>
            </a:r>
            <a:r>
              <a:rPr lang="ru-RU" sz="1100" dirty="0" smtClean="0"/>
              <a:t> суждения </a:t>
            </a:r>
            <a:br>
              <a:rPr lang="ru-RU" sz="1100" dirty="0" smtClean="0"/>
            </a:br>
            <a:r>
              <a:rPr lang="ru-RU" sz="1100" dirty="0" smtClean="0"/>
              <a:t>к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другого</a:t>
            </a:r>
            <a:endParaRPr lang="ru-RU" sz="1100" dirty="0"/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0" y="273600"/>
            <a:ext cx="9144000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Категорическое умозаключение субконтрарности</a:t>
            </a:r>
            <a:endParaRPr kumimoji="0" lang="ru-RU" sz="24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8000" y="1439863"/>
            <a:ext cx="8928000" cy="936625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Поскольку </a:t>
            </a:r>
            <a:r>
              <a:rPr lang="ru-RU" dirty="0" smtClean="0">
                <a:solidFill>
                  <a:srgbClr val="FFFF00"/>
                </a:solidFill>
              </a:rPr>
              <a:t>субконтрарные</a:t>
            </a:r>
            <a:r>
              <a:rPr lang="ru-RU" dirty="0" smtClean="0"/>
              <a:t> суждения не могут быть оба ложными, но могут быть оба истинными,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одного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другого,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 же одного </a:t>
            </a:r>
            <a:r>
              <a:rPr lang="ru-RU" dirty="0" smtClean="0">
                <a:solidFill>
                  <a:srgbClr val="00FFFF"/>
                </a:solidFill>
              </a:rPr>
              <a:t>не следуют</a:t>
            </a:r>
            <a:r>
              <a:rPr lang="ru-RU" dirty="0" smtClean="0"/>
              <a:t> ни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, ни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другого.</a:t>
            </a:r>
            <a:endParaRPr lang="ru-RU" dirty="0"/>
          </a:p>
        </p:txBody>
      </p: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>
            <a:off x="64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 rot="-3360000">
            <a:off x="648000" y="2592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0" name="Прямая соединительная линия 49"/>
          <p:cNvCxnSpPr>
            <a:cxnSpLocks noChangeShapeType="1"/>
          </p:cNvCxnSpPr>
          <p:nvPr/>
        </p:nvCxnSpPr>
        <p:spPr bwMode="auto">
          <a:xfrm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1" name="Прямая соединительная линия 50"/>
          <p:cNvCxnSpPr>
            <a:cxnSpLocks noChangeShapeType="1"/>
          </p:cNvCxnSpPr>
          <p:nvPr/>
        </p:nvCxnSpPr>
        <p:spPr bwMode="auto">
          <a:xfrm rot="-3360000">
            <a:off x="4608000" y="252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5" name="Прямая соединительная линия 54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6" name="Прямая соединительная линия 55"/>
          <p:cNvCxnSpPr>
            <a:cxnSpLocks noChangeShapeType="1"/>
          </p:cNvCxnSpPr>
          <p:nvPr/>
        </p:nvCxnSpPr>
        <p:spPr bwMode="auto">
          <a:xfrm rot="39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0" name="Прямая соединительная линия 59"/>
          <p:cNvCxnSpPr>
            <a:cxnSpLocks noChangeShapeType="1"/>
          </p:cNvCxnSpPr>
          <p:nvPr/>
        </p:nvCxnSpPr>
        <p:spPr bwMode="auto">
          <a:xfrm rot="5400000">
            <a:off x="-666000" y="334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 rot="3900000">
            <a:off x="7783708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7" name="Прямая соединительная линия 66"/>
          <p:cNvCxnSpPr>
            <a:cxnSpLocks noChangeShapeType="1"/>
          </p:cNvCxnSpPr>
          <p:nvPr/>
        </p:nvCxnSpPr>
        <p:spPr bwMode="auto">
          <a:xfrm rot="5400000">
            <a:off x="7783200" y="331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" name="Прямая соединительная линия 75"/>
          <p:cNvCxnSpPr>
            <a:cxnSpLocks noChangeShapeType="1"/>
          </p:cNvCxnSpPr>
          <p:nvPr/>
        </p:nvCxnSpPr>
        <p:spPr bwMode="auto">
          <a:xfrm rot="39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" name="Прямая соединительная линия 84"/>
          <p:cNvCxnSpPr>
            <a:cxnSpLocks noChangeShapeType="1"/>
          </p:cNvCxnSpPr>
          <p:nvPr/>
        </p:nvCxnSpPr>
        <p:spPr bwMode="auto">
          <a:xfrm rot="5400000">
            <a:off x="-6660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" name="Прямая соединительная линия 93"/>
          <p:cNvCxnSpPr>
            <a:cxnSpLocks noChangeShapeType="1"/>
          </p:cNvCxnSpPr>
          <p:nvPr/>
        </p:nvCxnSpPr>
        <p:spPr bwMode="auto">
          <a:xfrm rot="3900000">
            <a:off x="7783200" y="5472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5" name="Прямая соединительная линия 94"/>
          <p:cNvCxnSpPr>
            <a:cxnSpLocks noChangeShapeType="1"/>
          </p:cNvCxnSpPr>
          <p:nvPr/>
        </p:nvCxnSpPr>
        <p:spPr bwMode="auto">
          <a:xfrm rot="5400000">
            <a:off x="7783200" y="5508000"/>
            <a:ext cx="2016000" cy="46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0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500"/>
                            </p:stCondLst>
                            <p:childTnLst>
                              <p:par>
                                <p:cTn id="62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8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000"/>
                            </p:stCondLst>
                            <p:childTnLst>
                              <p:par>
                                <p:cTn id="8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2500"/>
                            </p:stCondLst>
                            <p:childTnLst>
                              <p:par>
                                <p:cTn id="9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5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4000"/>
                            </p:stCondLst>
                            <p:childTnLst>
                              <p:par>
                                <p:cTn id="10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2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5000"/>
                            </p:stCondLst>
                            <p:childTnLst>
                              <p:par>
                                <p:cTn id="10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5500"/>
                            </p:stCondLst>
                            <p:childTnLst>
                              <p:par>
                                <p:cTn id="11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3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6500"/>
                            </p:stCondLst>
                            <p:childTnLst>
                              <p:par>
                                <p:cTn id="115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800" decel="100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8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8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8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800" decel="100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8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8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8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9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1000"/>
                            </p:stCondLst>
                            <p:childTnLst>
                              <p:par>
                                <p:cTn id="15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3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2500"/>
                            </p:stCondLst>
                            <p:childTnLst>
                              <p:par>
                                <p:cTn id="16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4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3500"/>
                            </p:stCondLst>
                            <p:childTnLst>
                              <p:par>
                                <p:cTn id="1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4000"/>
                            </p:stCondLst>
                            <p:childTnLst>
                              <p:par>
                                <p:cTn id="1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3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0"/>
                            </p:stCondLst>
                            <p:childTnLst>
                              <p:par>
                                <p:cTn id="17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5500"/>
                            </p:stCondLst>
                            <p:childTnLst>
                              <p:par>
                                <p:cTn id="18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4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6500"/>
                            </p:stCondLst>
                            <p:childTnLst>
                              <p:par>
                                <p:cTn id="186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8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2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1000"/>
                            </p:stCondLst>
                            <p:childTnLst>
                              <p:par>
                                <p:cTn id="20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6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2000"/>
                            </p:stCondLst>
                            <p:childTnLst>
                              <p:par>
                                <p:cTn id="20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500"/>
                            </p:stCondLst>
                            <p:childTnLst>
                              <p:par>
                                <p:cTn id="21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1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3500"/>
                            </p:stCondLst>
                            <p:childTnLst>
                              <p:par>
                                <p:cTn id="21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4000"/>
                            </p:stCondLst>
                            <p:childTnLst>
                              <p:par>
                                <p:cTn id="2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6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7" fill="hold">
                            <p:stCondLst>
                              <p:cond delay="5000"/>
                            </p:stCondLst>
                            <p:childTnLst>
                              <p:par>
                                <p:cTn id="22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5500"/>
                            </p:stCondLst>
                            <p:childTnLst>
                              <p:par>
                                <p:cTn id="2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7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6500"/>
                            </p:stCondLst>
                            <p:childTnLst>
                              <p:par>
                                <p:cTn id="239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0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46" grpId="0" animBg="1"/>
      <p:bldP spid="47" grpId="0" animBg="1"/>
      <p:bldP spid="48" grpId="0" animBg="1"/>
      <p:bldP spid="49" grpId="0" animBg="1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Прямоугольник 25"/>
          <p:cNvSpPr>
            <a:spLocks noChangeArrowheads="1"/>
          </p:cNvSpPr>
          <p:nvPr/>
        </p:nvSpPr>
        <p:spPr bwMode="auto">
          <a:xfrm rot="1740000">
            <a:off x="1224000" y="4932000"/>
            <a:ext cx="1943100" cy="250825"/>
          </a:xfrm>
          <a:prstGeom prst="rect">
            <a:avLst/>
          </a:prstGeom>
          <a:solidFill>
            <a:srgbClr val="FFFF99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18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подчинение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4" name="Прямоугольник 23"/>
          <p:cNvSpPr>
            <a:spLocks noChangeArrowheads="1"/>
          </p:cNvSpPr>
          <p:nvPr/>
        </p:nvSpPr>
        <p:spPr bwMode="auto">
          <a:xfrm rot="-1740000">
            <a:off x="5940000" y="4932000"/>
            <a:ext cx="1943100" cy="250825"/>
          </a:xfrm>
          <a:prstGeom prst="rect">
            <a:avLst/>
          </a:prstGeom>
          <a:solidFill>
            <a:srgbClr val="FFFF99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18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подчинение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5" name="Прямоугольник 24"/>
          <p:cNvSpPr>
            <a:spLocks noChangeArrowheads="1"/>
          </p:cNvSpPr>
          <p:nvPr/>
        </p:nvSpPr>
        <p:spPr bwMode="auto">
          <a:xfrm rot="1920000">
            <a:off x="5940000" y="2988000"/>
            <a:ext cx="1943100" cy="252413"/>
          </a:xfrm>
          <a:prstGeom prst="rect">
            <a:avLst/>
          </a:prstGeom>
          <a:solidFill>
            <a:srgbClr val="FFFF99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18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подчинение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3" name="Прямоугольник 22"/>
          <p:cNvSpPr>
            <a:spLocks noChangeArrowheads="1"/>
          </p:cNvSpPr>
          <p:nvPr/>
        </p:nvSpPr>
        <p:spPr bwMode="auto">
          <a:xfrm rot="-1620000">
            <a:off x="1188000" y="2988000"/>
            <a:ext cx="1943100" cy="252000"/>
          </a:xfrm>
          <a:prstGeom prst="rect">
            <a:avLst/>
          </a:prstGeom>
          <a:solidFill>
            <a:srgbClr val="FFFF99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18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подчинение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0" name="Прямоугольник 9"/>
          <p:cNvSpPr>
            <a:spLocks noChangeArrowheads="1"/>
          </p:cNvSpPr>
          <p:nvPr/>
        </p:nvSpPr>
        <p:spPr bwMode="auto">
          <a:xfrm rot="5400000">
            <a:off x="4356000" y="3924000"/>
            <a:ext cx="2484000" cy="252000"/>
          </a:xfrm>
          <a:prstGeom prst="rect">
            <a:avLst/>
          </a:prstGeom>
          <a:solidFill>
            <a:srgbClr val="FFFF99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18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подчинение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" name="Прямоугольник 8"/>
          <p:cNvSpPr>
            <a:spLocks noChangeArrowheads="1"/>
          </p:cNvSpPr>
          <p:nvPr/>
        </p:nvSpPr>
        <p:spPr bwMode="auto">
          <a:xfrm rot="-5400000">
            <a:off x="2304000" y="3923925"/>
            <a:ext cx="2484000" cy="252000"/>
          </a:xfrm>
          <a:prstGeom prst="rect">
            <a:avLst/>
          </a:prstGeom>
          <a:solidFill>
            <a:srgbClr val="FFFF99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18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подчинение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Скругленный прямоугольник 39"/>
          <p:cNvSpPr>
            <a:spLocks noChangeArrowheads="1"/>
          </p:cNvSpPr>
          <p:nvPr/>
        </p:nvSpPr>
        <p:spPr bwMode="auto">
          <a:xfrm>
            <a:off x="2844000" y="14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</a:t>
            </a:r>
            <a:r>
              <a:rPr lang="ru-RU" sz="12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(</a:t>
            </a:r>
            <a:r>
              <a:rPr lang="ru-RU" sz="1600" dirty="0" smtClean="0">
                <a:solidFill>
                  <a:srgbClr val="FF0000"/>
                </a:solidFill>
              </a:rPr>
              <a:t>не может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41" name="Скругленный прямоугольник 40"/>
          <p:cNvSpPr>
            <a:spLocks noChangeArrowheads="1"/>
          </p:cNvSpPr>
          <p:nvPr/>
        </p:nvSpPr>
        <p:spPr bwMode="auto">
          <a:xfrm>
            <a:off x="4896000" y="14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Скругленный прямоугольник 41"/>
          <p:cNvSpPr>
            <a:spLocks noChangeArrowheads="1"/>
          </p:cNvSpPr>
          <p:nvPr/>
        </p:nvSpPr>
        <p:spPr bwMode="auto">
          <a:xfrm>
            <a:off x="18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72000" rIns="72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реально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Скругленный прямоугольник 42"/>
          <p:cNvSpPr>
            <a:spLocks noChangeArrowheads="1"/>
          </p:cNvSpPr>
          <p:nvPr/>
        </p:nvSpPr>
        <p:spPr bwMode="auto">
          <a:xfrm>
            <a:off x="756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72000" rIns="72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 реально 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 </a:t>
            </a: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Скругленный прямоугольник 43"/>
          <p:cNvSpPr>
            <a:spLocks noChangeArrowheads="1"/>
          </p:cNvSpPr>
          <p:nvPr/>
        </p:nvSpPr>
        <p:spPr bwMode="auto">
          <a:xfrm>
            <a:off x="2844000" y="5292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 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мудрым</a:t>
            </a:r>
          </a:p>
        </p:txBody>
      </p:sp>
      <p:sp>
        <p:nvSpPr>
          <p:cNvPr id="45" name="Скругленный прямоугольник 44"/>
          <p:cNvSpPr>
            <a:spLocks noChangeArrowheads="1"/>
          </p:cNvSpPr>
          <p:nvPr/>
        </p:nvSpPr>
        <p:spPr bwMode="auto">
          <a:xfrm>
            <a:off x="4896000" y="5292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до-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лжен</a:t>
            </a:r>
            <a:r>
              <a:rPr lang="ru-RU" sz="8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584000" y="3384000"/>
            <a:ext cx="1836000" cy="576000"/>
          </a:xfrm>
          <a:prstGeom prst="rect">
            <a:avLst/>
          </a:prstGeom>
          <a:noFill/>
        </p:spPr>
        <p:txBody>
          <a:bodyPr wrap="square" lIns="36000" rIns="36000" rtlCol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Что </a:t>
            </a:r>
            <a:r>
              <a:rPr lang="ru-RU" sz="1400" dirty="0" smtClean="0">
                <a:solidFill>
                  <a:srgbClr val="66FFFF"/>
                </a:solidFill>
              </a:rPr>
              <a:t/>
            </a:r>
            <a:br>
              <a:rPr lang="ru-RU" sz="1400" dirty="0" smtClean="0">
                <a:solidFill>
                  <a:srgbClr val="66FFFF"/>
                </a:solidFill>
              </a:rPr>
            </a:br>
            <a:r>
              <a:rPr lang="ru-RU" sz="1400" dirty="0" smtClean="0">
                <a:solidFill>
                  <a:srgbClr val="66FFFF"/>
                </a:solidFill>
              </a:rPr>
              <a:t>необходимо</a:t>
            </a:r>
            <a:r>
              <a:rPr lang="ru-RU" sz="1400" dirty="0" smtClean="0"/>
              <a:t>,</a:t>
            </a:r>
            <a:r>
              <a:rPr lang="ru-RU" sz="1400" dirty="0" smtClean="0">
                <a:solidFill>
                  <a:srgbClr val="66FFFF"/>
                </a:solidFill>
              </a:rPr>
              <a:t> </a:t>
            </a:r>
            <a:r>
              <a:rPr lang="en-US" sz="1400" dirty="0" smtClean="0">
                <a:solidFill>
                  <a:srgbClr val="66FFFF"/>
                </a:solidFill>
              </a:rPr>
              <a:t/>
            </a:r>
            <a:br>
              <a:rPr lang="en-US" sz="1400" dirty="0" smtClean="0">
                <a:solidFill>
                  <a:srgbClr val="66FFFF"/>
                </a:solidFill>
              </a:rPr>
            </a:br>
            <a:r>
              <a:rPr lang="ru-RU" sz="1400" dirty="0" smtClean="0"/>
              <a:t>то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FF00"/>
                </a:solidFill>
              </a:rPr>
              <a:t>реально</a:t>
            </a:r>
            <a:endParaRPr lang="ru-RU" sz="1400" dirty="0">
              <a:solidFill>
                <a:srgbClr val="FFFF0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584000" y="4104000"/>
            <a:ext cx="1836000" cy="576000"/>
          </a:xfrm>
          <a:prstGeom prst="rect">
            <a:avLst/>
          </a:prstGeom>
          <a:noFill/>
        </p:spPr>
        <p:txBody>
          <a:bodyPr wrap="square" lIns="36000" rIns="36000" rtlCol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Что</a:t>
            </a:r>
            <a:r>
              <a:rPr lang="en-US" sz="1400" dirty="0" smtClean="0"/>
              <a:t> </a:t>
            </a:r>
            <a:r>
              <a:rPr lang="ru-RU" sz="1400" dirty="0" smtClean="0"/>
              <a:t/>
            </a:r>
            <a:br>
              <a:rPr lang="ru-RU" sz="1400" dirty="0" smtClean="0"/>
            </a:br>
            <a:r>
              <a:rPr lang="ru-RU" sz="1400" dirty="0" smtClean="0">
                <a:solidFill>
                  <a:srgbClr val="FFFF00"/>
                </a:solidFill>
              </a:rPr>
              <a:t>реально</a:t>
            </a:r>
            <a:r>
              <a:rPr lang="ru-RU" sz="1400" dirty="0" smtClean="0"/>
              <a:t>, </a:t>
            </a:r>
            <a:r>
              <a:rPr lang="en-US" sz="1400" dirty="0" smtClean="0">
                <a:solidFill>
                  <a:srgbClr val="FFFF00"/>
                </a:solidFill>
              </a:rPr>
              <a:t/>
            </a:r>
            <a:br>
              <a:rPr lang="en-US" sz="1400" dirty="0" smtClean="0">
                <a:solidFill>
                  <a:srgbClr val="FFFF00"/>
                </a:solidFill>
              </a:rPr>
            </a:br>
            <a:r>
              <a:rPr lang="ru-RU" sz="1400" dirty="0" smtClean="0"/>
              <a:t>то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возможно</a:t>
            </a:r>
            <a:endParaRPr lang="ru-RU" sz="1400" dirty="0">
              <a:solidFill>
                <a:srgbClr val="00FF00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5724000" y="3384000"/>
            <a:ext cx="1836000" cy="576000"/>
          </a:xfrm>
          <a:prstGeom prst="rect">
            <a:avLst/>
          </a:prstGeom>
          <a:noFill/>
          <a:ln>
            <a:noFill/>
          </a:ln>
        </p:spPr>
        <p:txBody>
          <a:bodyPr wrap="square" lIns="36000" rIns="36000" rtlCol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Что </a:t>
            </a:r>
            <a:br>
              <a:rPr lang="ru-RU" sz="1400" dirty="0" smtClean="0"/>
            </a:br>
            <a:r>
              <a:rPr lang="ru-RU" sz="1400" dirty="0" smtClean="0">
                <a:solidFill>
                  <a:srgbClr val="66FFFF"/>
                </a:solidFill>
              </a:rPr>
              <a:t>невозможно</a:t>
            </a:r>
            <a:r>
              <a:rPr lang="ru-RU" sz="1400" dirty="0" smtClean="0"/>
              <a:t>, </a:t>
            </a:r>
            <a:r>
              <a:rPr lang="en-US" sz="1400" dirty="0" smtClean="0"/>
              <a:t/>
            </a:r>
            <a:br>
              <a:rPr lang="en-US" sz="1400" dirty="0" smtClean="0"/>
            </a:br>
            <a:r>
              <a:rPr lang="ru-RU" sz="1400" dirty="0" smtClean="0"/>
              <a:t>то</a:t>
            </a:r>
            <a:r>
              <a:rPr lang="en-US" sz="1400" dirty="0" smtClean="0">
                <a:solidFill>
                  <a:srgbClr val="FFFF00"/>
                </a:solidFill>
              </a:rPr>
              <a:t> </a:t>
            </a:r>
            <a:r>
              <a:rPr lang="ru-RU" sz="1400" dirty="0" smtClean="0">
                <a:solidFill>
                  <a:srgbClr val="FFFF00"/>
                </a:solidFill>
              </a:rPr>
              <a:t>нереально</a:t>
            </a:r>
            <a:endParaRPr lang="ru-RU" sz="1400" dirty="0">
              <a:solidFill>
                <a:srgbClr val="FFFF00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724000" y="4104000"/>
            <a:ext cx="1836000" cy="576000"/>
          </a:xfrm>
          <a:prstGeom prst="rect">
            <a:avLst/>
          </a:prstGeom>
          <a:noFill/>
        </p:spPr>
        <p:txBody>
          <a:bodyPr wrap="square" lIns="36000" rIns="36000" rtlCol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Что</a:t>
            </a:r>
            <a:r>
              <a:rPr lang="en-US" sz="1400" dirty="0" smtClean="0"/>
              <a:t> </a:t>
            </a:r>
            <a:r>
              <a:rPr lang="ru-RU" sz="1400" dirty="0" smtClean="0"/>
              <a:t/>
            </a:r>
            <a:br>
              <a:rPr lang="ru-RU" sz="1400" dirty="0" smtClean="0"/>
            </a:br>
            <a:r>
              <a:rPr lang="ru-RU" sz="1400" dirty="0" smtClean="0">
                <a:solidFill>
                  <a:srgbClr val="FFFF00"/>
                </a:solidFill>
              </a:rPr>
              <a:t>нереально</a:t>
            </a:r>
            <a:r>
              <a:rPr lang="ru-RU" sz="1400" dirty="0" smtClean="0"/>
              <a:t>,</a:t>
            </a:r>
            <a:r>
              <a:rPr lang="en-US" sz="1400" dirty="0" smtClean="0">
                <a:solidFill>
                  <a:srgbClr val="FFFF00"/>
                </a:solidFill>
              </a:rPr>
              <a:t> </a:t>
            </a:r>
            <a:r>
              <a:rPr lang="ru-RU" sz="1400" dirty="0" smtClean="0"/>
              <a:t>то </a:t>
            </a:r>
            <a:br>
              <a:rPr lang="ru-RU" sz="1400" dirty="0" smtClean="0"/>
            </a:br>
            <a:r>
              <a:rPr lang="ru-RU" sz="1400" dirty="0" smtClean="0">
                <a:solidFill>
                  <a:srgbClr val="00FF00"/>
                </a:solidFill>
              </a:rPr>
              <a:t>не необходимо</a:t>
            </a:r>
            <a:endParaRPr lang="ru-RU" sz="1400" dirty="0">
              <a:solidFill>
                <a:srgbClr val="00FF0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744000" y="2916000"/>
            <a:ext cx="1224000" cy="576000"/>
          </a:xfrm>
          <a:prstGeom prst="rect">
            <a:avLst/>
          </a:prstGeom>
          <a:noFill/>
        </p:spPr>
        <p:txBody>
          <a:bodyPr wrap="square" lIns="36000" rIns="36000" rtlCol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Что </a:t>
            </a:r>
            <a:r>
              <a:rPr lang="ru-RU" sz="1400" dirty="0" smtClean="0">
                <a:solidFill>
                  <a:srgbClr val="66FFFF"/>
                </a:solidFill>
              </a:rPr>
              <a:t>необходимо</a:t>
            </a:r>
            <a:r>
              <a:rPr lang="ru-RU" sz="1400" dirty="0" smtClean="0"/>
              <a:t>,</a:t>
            </a:r>
            <a:r>
              <a:rPr lang="ru-RU" sz="1400" dirty="0" smtClean="0">
                <a:solidFill>
                  <a:srgbClr val="66FFFF"/>
                </a:solidFill>
              </a:rPr>
              <a:t> </a:t>
            </a:r>
            <a:r>
              <a:rPr lang="en-US" sz="1400" dirty="0" smtClean="0">
                <a:solidFill>
                  <a:srgbClr val="66FFFF"/>
                </a:solidFill>
              </a:rPr>
              <a:t/>
            </a:r>
            <a:br>
              <a:rPr lang="en-US" sz="1400" dirty="0" smtClean="0">
                <a:solidFill>
                  <a:srgbClr val="66FFFF"/>
                </a:solidFill>
              </a:rPr>
            </a:br>
            <a:r>
              <a:rPr lang="ru-RU" sz="1400" dirty="0" smtClean="0"/>
              <a:t>то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возможно</a:t>
            </a:r>
            <a:endParaRPr lang="ru-RU" sz="1400" dirty="0">
              <a:solidFill>
                <a:srgbClr val="00FF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924000" y="4608000"/>
            <a:ext cx="1476000" cy="576000"/>
          </a:xfrm>
          <a:prstGeom prst="rect">
            <a:avLst/>
          </a:prstGeom>
          <a:noFill/>
        </p:spPr>
        <p:txBody>
          <a:bodyPr wrap="square" lIns="36000" rIns="36000" rtlCol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Что</a:t>
            </a:r>
            <a:r>
              <a:rPr lang="en-US" sz="1400" dirty="0" smtClean="0"/>
              <a:t> </a:t>
            </a:r>
            <a:r>
              <a:rPr lang="ru-RU" sz="1400" dirty="0" smtClean="0"/>
              <a:t/>
            </a:r>
            <a:br>
              <a:rPr lang="ru-RU" sz="1400" dirty="0" smtClean="0"/>
            </a:br>
            <a:r>
              <a:rPr lang="ru-RU" sz="1400" dirty="0" smtClean="0">
                <a:solidFill>
                  <a:srgbClr val="66FFFF"/>
                </a:solidFill>
              </a:rPr>
              <a:t>невозможно</a:t>
            </a:r>
            <a:r>
              <a:rPr lang="ru-RU" sz="1400" dirty="0" smtClean="0"/>
              <a:t>,</a:t>
            </a:r>
            <a:r>
              <a:rPr lang="ru-RU" sz="1400" dirty="0" smtClean="0">
                <a:solidFill>
                  <a:srgbClr val="66FFFF"/>
                </a:solidFill>
              </a:rPr>
              <a:t> </a:t>
            </a:r>
            <a:r>
              <a:rPr lang="ru-RU" sz="1400" dirty="0" smtClean="0"/>
              <a:t>то</a:t>
            </a:r>
            <a:r>
              <a:rPr lang="en-US" sz="1400" dirty="0" smtClean="0">
                <a:solidFill>
                  <a:srgbClr val="FFFF00"/>
                </a:solidFill>
              </a:rPr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не необходимо</a:t>
            </a:r>
            <a:endParaRPr lang="ru-RU" sz="1400" dirty="0">
              <a:solidFill>
                <a:srgbClr val="00FF00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60000" y="1331913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Аподиктическое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6624000" y="1331913"/>
            <a:ext cx="2160000" cy="864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Аподиктическое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0" y="2304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утвердительное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984000" y="2304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43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Проблематическое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утвердительное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655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Проблематическое </a:t>
            </a:r>
          </a:p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31" name="Заголовок 1"/>
          <p:cNvSpPr>
            <a:spLocks noGrp="1"/>
          </p:cNvSpPr>
          <p:nvPr>
            <p:ph type="title"/>
          </p:nvPr>
        </p:nvSpPr>
        <p:spPr>
          <a:xfrm>
            <a:off x="96838" y="180000"/>
            <a:ext cx="8950325" cy="1080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Умозаключения об истинности суждения</a:t>
            </a:r>
            <a:r>
              <a:rPr lang="ru-RU" sz="28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> Алетическое умозаключение подчинения</a:t>
            </a:r>
            <a:endParaRPr lang="ru-RU" sz="2800" b="1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8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800" decel="100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800" decel="100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000"/>
                            </p:stCondLst>
                            <p:childTnLst>
                              <p:par>
                                <p:cTn id="90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800" decel="100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00"/>
                            </p:stCondLst>
                            <p:childTnLst>
                              <p:par>
                                <p:cTn id="105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800" decel="100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00"/>
                            </p:stCondLst>
                            <p:childTnLst>
                              <p:par>
                                <p:cTn id="120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800" decel="100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800" decel="10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000"/>
                            </p:stCondLst>
                            <p:childTnLst>
                              <p:par>
                                <p:cTn id="139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800" decel="100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4" grpId="0" animBg="1"/>
      <p:bldP spid="25" grpId="0" animBg="1"/>
      <p:bldP spid="23" grpId="0" animBg="1"/>
      <p:bldP spid="10" grpId="0" animBg="1"/>
      <p:bldP spid="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21" grpId="0"/>
      <p:bldP spid="27" grpId="0"/>
      <p:bldP spid="28" grpId="0"/>
      <p:bldP spid="30" grpId="0"/>
      <p:bldP spid="34" grpId="0"/>
      <p:bldP spid="35" grpId="0"/>
      <p:bldP spid="37" grpId="0"/>
      <p:bldP spid="38" grpId="0"/>
      <p:bldP spid="49" grpId="0"/>
      <p:bldP spid="50" grpId="0"/>
      <p:bldP spid="51" grpId="0"/>
      <p:bldP spid="5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944000" y="2700000"/>
            <a:ext cx="5256000" cy="1188000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>
              <a:defRPr/>
            </a:pPr>
            <a:r>
              <a:rPr lang="ru-RU" dirty="0">
                <a:solidFill>
                  <a:schemeClr val="accent3"/>
                </a:solidFill>
              </a:rPr>
              <a:t>В </a:t>
            </a:r>
            <a:r>
              <a:rPr lang="en-US" dirty="0" smtClean="0">
                <a:solidFill>
                  <a:schemeClr val="accent3"/>
                </a:solidFill>
              </a:rPr>
              <a:t>XVIII </a:t>
            </a:r>
            <a:r>
              <a:rPr lang="ru-RU" dirty="0" smtClean="0">
                <a:solidFill>
                  <a:schemeClr val="accent3"/>
                </a:solidFill>
              </a:rPr>
              <a:t>вв</a:t>
            </a:r>
            <a:r>
              <a:rPr lang="ru-RU" dirty="0">
                <a:solidFill>
                  <a:schemeClr val="accent3"/>
                </a:solidFill>
              </a:rPr>
              <a:t>. </a:t>
            </a:r>
            <a:r>
              <a:rPr lang="ru-RU" dirty="0" smtClean="0">
                <a:solidFill>
                  <a:schemeClr val="accent3"/>
                </a:solidFill>
              </a:rPr>
              <a:t>немецкий </a:t>
            </a:r>
            <a:r>
              <a:rPr lang="ru-RU" dirty="0">
                <a:solidFill>
                  <a:schemeClr val="accent3"/>
                </a:solidFill>
              </a:rPr>
              <a:t>философ </a:t>
            </a:r>
            <a:r>
              <a:rPr lang="ru-RU" dirty="0" smtClean="0">
                <a:solidFill>
                  <a:schemeClr val="accent3"/>
                </a:solidFill>
              </a:rPr>
              <a:t/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Готфрид Вильгельм </a:t>
            </a:r>
            <a:r>
              <a:rPr lang="ru-RU" dirty="0" smtClean="0">
                <a:solidFill>
                  <a:srgbClr val="00FFFF"/>
                </a:solidFill>
              </a:rPr>
              <a:t>Лейбниц</a:t>
            </a:r>
          </a:p>
          <a:p>
            <a:pPr>
              <a:defRPr/>
            </a:pPr>
            <a:r>
              <a:rPr lang="ru-RU" dirty="0" smtClean="0">
                <a:solidFill>
                  <a:schemeClr val="accent3"/>
                </a:solidFill>
              </a:rPr>
              <a:t>добавил к ним ещё </a:t>
            </a:r>
            <a:r>
              <a:rPr lang="ru-RU" dirty="0">
                <a:solidFill>
                  <a:schemeClr val="accent3"/>
                </a:solidFill>
              </a:rPr>
              <a:t>один – </a:t>
            </a:r>
            <a:endParaRPr lang="ru-RU" dirty="0" smtClean="0">
              <a:solidFill>
                <a:schemeClr val="accent3"/>
              </a:solidFill>
            </a:endParaRPr>
          </a:p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</a:rPr>
              <a:t>закон достаточного основания</a:t>
            </a:r>
            <a:r>
              <a:rPr lang="ru-RU" dirty="0" smtClean="0"/>
              <a:t>.</a:t>
            </a:r>
            <a:endParaRPr lang="ru-RU" dirty="0"/>
          </a:p>
        </p:txBody>
      </p:sp>
      <p:pic>
        <p:nvPicPr>
          <p:cNvPr id="9" name="Picture 14" descr="Leibniz (5)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200000" y="2520000"/>
            <a:ext cx="1929083" cy="198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TextBox 9"/>
          <p:cNvSpPr txBox="1"/>
          <p:nvPr/>
        </p:nvSpPr>
        <p:spPr>
          <a:xfrm>
            <a:off x="7200000" y="4644000"/>
            <a:ext cx="1929600" cy="61200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ru-RU" sz="1600" dirty="0" smtClean="0"/>
              <a:t>Лейбниц</a:t>
            </a:r>
            <a:br>
              <a:rPr lang="ru-RU" sz="1600" dirty="0" smtClean="0"/>
            </a:br>
            <a:r>
              <a:rPr lang="ru-RU" sz="1600" dirty="0" smtClean="0"/>
              <a:t>(1646 – 1716)</a:t>
            </a:r>
            <a:endParaRPr lang="ru-RU" sz="1600" dirty="0"/>
          </a:p>
        </p:txBody>
      </p:sp>
      <p:pic>
        <p:nvPicPr>
          <p:cNvPr id="1027" name="Picture 3" descr="D:\Disk_N\NICK\POWERPOINT\=Archive\Аристотель\Аристотель (голова)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520000"/>
            <a:ext cx="2434981" cy="1980000"/>
          </a:xfrm>
          <a:prstGeom prst="rect">
            <a:avLst/>
          </a:prstGeom>
          <a:noFill/>
        </p:spPr>
      </p:pic>
      <p:sp>
        <p:nvSpPr>
          <p:cNvPr id="12" name="Rectangle 12"/>
          <p:cNvSpPr>
            <a:spLocks noChangeArrowheads="1"/>
          </p:cNvSpPr>
          <p:nvPr/>
        </p:nvSpPr>
        <p:spPr bwMode="auto">
          <a:xfrm>
            <a:off x="72000" y="4608000"/>
            <a:ext cx="2433600" cy="6771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noAutofit/>
          </a:bodyPr>
          <a:lstStyle/>
          <a:p>
            <a:pPr algn="ctr"/>
            <a:r>
              <a:rPr lang="ru-RU" sz="1600" b="1" dirty="0">
                <a:solidFill>
                  <a:schemeClr val="bg1"/>
                </a:solidFill>
              </a:rPr>
              <a:t>Аристотель</a:t>
            </a:r>
            <a:br>
              <a:rPr lang="ru-RU" sz="1600" b="1" dirty="0">
                <a:solidFill>
                  <a:schemeClr val="bg1"/>
                </a:solidFill>
              </a:rPr>
            </a:br>
            <a:r>
              <a:rPr lang="ru-RU" sz="1600" b="1" dirty="0">
                <a:solidFill>
                  <a:schemeClr val="bg1"/>
                </a:solidFill>
              </a:rPr>
              <a:t>(</a:t>
            </a:r>
            <a:r>
              <a:rPr lang="ru-RU" sz="1600" b="1" dirty="0" smtClean="0">
                <a:solidFill>
                  <a:schemeClr val="bg1"/>
                </a:solidFill>
              </a:rPr>
              <a:t>384 – 322 до н. э.)</a:t>
            </a:r>
            <a:endParaRPr lang="ru-RU" sz="1600" b="1" dirty="0">
              <a:solidFill>
                <a:schemeClr val="bg1"/>
              </a:solidFill>
            </a:endParaRPr>
          </a:p>
        </p:txBody>
      </p:sp>
      <p:sp>
        <p:nvSpPr>
          <p:cNvPr id="13" name="Text Box 15"/>
          <p:cNvSpPr txBox="1">
            <a:spLocks noChangeArrowheads="1"/>
          </p:cNvSpPr>
          <p:nvPr/>
        </p:nvSpPr>
        <p:spPr bwMode="auto">
          <a:xfrm>
            <a:off x="1440000" y="5220000"/>
            <a:ext cx="6120000" cy="7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sz="1600" dirty="0" smtClean="0"/>
              <a:t>Должно быть </a:t>
            </a:r>
            <a:r>
              <a:rPr lang="ru-RU" sz="1600" dirty="0" smtClean="0">
                <a:solidFill>
                  <a:srgbClr val="00FFFF"/>
                </a:solidFill>
              </a:rPr>
              <a:t>достаточное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основание</a:t>
            </a:r>
            <a:r>
              <a:rPr lang="en-US" sz="1600" dirty="0" smtClean="0"/>
              <a:t> </a:t>
            </a:r>
            <a:r>
              <a:rPr lang="ru-RU" sz="1600" dirty="0" smtClean="0"/>
              <a:t>для </a:t>
            </a:r>
            <a:r>
              <a:rPr lang="ru-RU" sz="1600" dirty="0" smtClean="0">
                <a:solidFill>
                  <a:srgbClr val="00FFFF"/>
                </a:solidFill>
              </a:rPr>
              <a:t>существования</a:t>
            </a:r>
            <a:r>
              <a:rPr lang="ru-RU" sz="1600" dirty="0" smtClean="0"/>
              <a:t> и свойств</a:t>
            </a:r>
            <a:r>
              <a:rPr lang="en-US" sz="1600" dirty="0" smtClean="0"/>
              <a:t> </a:t>
            </a:r>
            <a:r>
              <a:rPr lang="ru-RU" sz="1600" dirty="0" smtClean="0"/>
              <a:t>всего, что можно помыслить </a:t>
            </a:r>
            <a:r>
              <a:rPr lang="ru-RU" sz="1600" dirty="0" smtClean="0">
                <a:solidFill>
                  <a:srgbClr val="00FFFF"/>
                </a:solidFill>
              </a:rPr>
              <a:t>несуществующим</a:t>
            </a:r>
            <a:r>
              <a:rPr lang="ru-RU" sz="1600" dirty="0" smtClean="0"/>
              <a:t>. 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14" name="Text Box 15"/>
          <p:cNvSpPr txBox="1">
            <a:spLocks noChangeArrowheads="1"/>
          </p:cNvSpPr>
          <p:nvPr/>
        </p:nvSpPr>
        <p:spPr bwMode="auto">
          <a:xfrm>
            <a:off x="720000" y="5940000"/>
            <a:ext cx="7560000" cy="7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sz="1600" dirty="0" smtClean="0"/>
              <a:t>Для всего, что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FF00"/>
                </a:solidFill>
              </a:rPr>
              <a:t>может существовать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FF00"/>
                </a:solidFill>
              </a:rPr>
              <a:t> но не существует</a:t>
            </a:r>
            <a:r>
              <a:rPr lang="ru-RU" sz="1600" dirty="0" smtClean="0"/>
              <a:t>, требуется нечто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необходимое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FF"/>
                </a:solidFill>
              </a:rPr>
              <a:t> </a:t>
            </a:r>
            <a:r>
              <a:rPr lang="ru-RU" sz="1600" dirty="0" smtClean="0"/>
              <a:t>в силу которого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возможное</a:t>
            </a:r>
            <a:r>
              <a:rPr lang="en-US" sz="1600" dirty="0" smtClean="0"/>
              <a:t> </a:t>
            </a:r>
            <a:r>
              <a:rPr lang="ru-RU" sz="1600" dirty="0" smtClean="0"/>
              <a:t>становится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действительным</a:t>
            </a:r>
            <a:r>
              <a:rPr lang="en-US" sz="1600" dirty="0" smtClean="0"/>
              <a:t>.</a:t>
            </a:r>
            <a:endParaRPr lang="ru-RU" sz="1600" dirty="0"/>
          </a:p>
        </p:txBody>
      </p:sp>
      <p:sp>
        <p:nvSpPr>
          <p:cNvPr id="16" name="TextBox 15"/>
          <p:cNvSpPr txBox="1"/>
          <p:nvPr/>
        </p:nvSpPr>
        <p:spPr>
          <a:xfrm>
            <a:off x="900000" y="1440000"/>
            <a:ext cx="7344000" cy="90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dirty="0" smtClean="0"/>
              <a:t>Первые три закона логики – </a:t>
            </a:r>
            <a:br>
              <a:rPr lang="ru-RU" dirty="0" smtClean="0"/>
            </a:br>
            <a:r>
              <a:rPr lang="ru-RU" dirty="0" smtClean="0">
                <a:solidFill>
                  <a:srgbClr val="FFFF00"/>
                </a:solidFill>
              </a:rPr>
              <a:t>тождества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FFFF00"/>
                </a:solidFill>
              </a:rPr>
              <a:t>противоречия</a:t>
            </a:r>
            <a:r>
              <a:rPr lang="ru-RU" dirty="0" smtClean="0"/>
              <a:t> и </a:t>
            </a:r>
            <a:r>
              <a:rPr lang="ru-RU" dirty="0" smtClean="0">
                <a:solidFill>
                  <a:srgbClr val="FFFF00"/>
                </a:solidFill>
              </a:rPr>
              <a:t>исключённого третьего</a:t>
            </a:r>
            <a:r>
              <a:rPr lang="ru-RU" dirty="0" smtClean="0"/>
              <a:t> – </a:t>
            </a:r>
            <a:br>
              <a:rPr lang="ru-RU" dirty="0" smtClean="0"/>
            </a:br>
            <a:r>
              <a:rPr lang="ru-RU" dirty="0" smtClean="0"/>
              <a:t>сформулировал создатель логики </a:t>
            </a:r>
            <a:r>
              <a:rPr lang="ru-RU" dirty="0" smtClean="0">
                <a:solidFill>
                  <a:srgbClr val="00FFFF"/>
                </a:solidFill>
              </a:rPr>
              <a:t>Аристотель</a:t>
            </a:r>
            <a:r>
              <a:rPr lang="ru-RU" dirty="0" smtClean="0"/>
              <a:t> в </a:t>
            </a:r>
            <a:r>
              <a:rPr lang="en-US" dirty="0" smtClean="0"/>
              <a:t>IV </a:t>
            </a:r>
            <a:r>
              <a:rPr lang="ru-RU" dirty="0" smtClean="0"/>
              <a:t>в. до н. э.</a:t>
            </a:r>
            <a:endParaRPr lang="ru-RU" dirty="0"/>
          </a:p>
        </p:txBody>
      </p:sp>
      <p:sp>
        <p:nvSpPr>
          <p:cNvPr id="17" name="Rectangle 5"/>
          <p:cNvSpPr txBox="1">
            <a:spLocks noChangeArrowheads="1"/>
          </p:cNvSpPr>
          <p:nvPr/>
        </p:nvSpPr>
        <p:spPr>
          <a:xfrm>
            <a:off x="457200" y="273600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Законы логики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Закон достаточного основания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uiExpand="1" build="p"/>
      <p:bldP spid="10" grpId="0"/>
      <p:bldP spid="13" grpId="0"/>
      <p:bldP spid="14" grpId="0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действительно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может не быть</a:t>
            </a: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может быть</a:t>
            </a: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действительно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есть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действительно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не есть</a:t>
            </a: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есть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может быть</a:t>
            </a: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не есть</a:t>
            </a: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12000" y="6190457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может не быть</a:t>
            </a: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6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6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004048" y="6191250"/>
            <a:ext cx="2843952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" name="Прямая соединительная линия 100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17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006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3" name="Прямая соединительная линия 122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4" name="Прямая соединительная линия 123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5" name="Прямая соединительная линия 124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97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076056" y="6191250"/>
            <a:ext cx="2726666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ассерторическо-</a:t>
            </a:r>
            <a:r>
              <a:rPr lang="ru-RU" sz="1100" dirty="0" smtClean="0"/>
              <a:t/>
            </a:r>
            <a:br>
              <a:rPr lang="ru-RU" sz="1100" dirty="0" smtClean="0"/>
            </a:br>
            <a:r>
              <a:rPr lang="ru-RU" sz="1100" dirty="0" smtClean="0"/>
              <a:t>го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" name="Прямая соединительная линия 100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17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ассерторическо-</a:t>
            </a:r>
            <a:r>
              <a:rPr lang="ru-RU" sz="1100" dirty="0" smtClean="0"/>
              <a:t/>
            </a:r>
            <a:br>
              <a:rPr lang="ru-RU" sz="1100" dirty="0" smtClean="0"/>
            </a:br>
            <a:r>
              <a:rPr lang="ru-RU" sz="1100" dirty="0" smtClean="0"/>
              <a:t>го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3" name="Прямая соединительная линия 122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4" name="Прямая соединительная линия 123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5" name="Прямая соединительная линия 124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97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004048" y="6191250"/>
            <a:ext cx="2843952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66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8" name="TextBox 97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9" name="TextBox 98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00" name="TextBox 99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01" name="TextBox 100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67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подчинённого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00FFFF"/>
                </a:solidFill>
              </a:rPr>
              <a:t>следует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подчиняющего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004048" y="6191250"/>
            <a:ext cx="2843952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ассерторического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аподиктического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01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</a:t>
            </a:r>
            <a:r>
              <a:rPr lang="ru-RU" spc="-20" dirty="0" smtClean="0">
                <a:solidFill>
                  <a:srgbClr val="FFFF00"/>
                </a:solidFill>
              </a:rPr>
              <a:t> подчинённого </a:t>
            </a:r>
            <a:r>
              <a:rPr lang="ru-RU" spc="-20" dirty="0" smtClean="0"/>
              <a:t>суждения </a:t>
            </a:r>
            <a:r>
              <a:rPr lang="ru-RU" spc="-20" dirty="0" smtClean="0">
                <a:solidFill>
                  <a:srgbClr val="00FF00"/>
                </a:solidFill>
              </a:rPr>
              <a:t>истинность</a:t>
            </a:r>
            <a:r>
              <a:rPr lang="ru-RU" spc="-20" dirty="0" smtClean="0">
                <a:solidFill>
                  <a:srgbClr val="FFFF00"/>
                </a:solidFill>
              </a:rPr>
              <a:t> подчиняющего </a:t>
            </a:r>
            <a:r>
              <a:rPr lang="ru-RU" spc="-20" dirty="0" smtClean="0">
                <a:solidFill>
                  <a:srgbClr val="00FFFF"/>
                </a:solidFill>
              </a:rPr>
              <a:t>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ассерторического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8" name="TextBox 97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аподиктического </a:t>
            </a:r>
            <a:r>
              <a:rPr lang="ru-RU" sz="1100" dirty="0" smtClean="0">
                <a:solidFill>
                  <a:srgbClr val="FFFF00"/>
                </a:solidFill>
              </a:rPr>
              <a:t>утвердительного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99" name="TextBox 98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00" name="TextBox 99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01" name="TextBox 100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3" name="Прямая соединительная линия 122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4" name="Прямая соединительная линия 123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5" name="Прямая соединительная линия 124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6" name="Прямая соединительная линия 125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5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</a:t>
            </a:r>
            <a:r>
              <a:rPr lang="ru-RU" spc="-20" dirty="0" smtClean="0">
                <a:solidFill>
                  <a:srgbClr val="FFFF00"/>
                </a:solidFill>
              </a:rPr>
              <a:t> подчинённого </a:t>
            </a:r>
            <a:r>
              <a:rPr lang="ru-RU" spc="-20" dirty="0" smtClean="0"/>
              <a:t>суждения </a:t>
            </a:r>
            <a:r>
              <a:rPr lang="ru-RU" spc="-20" dirty="0" smtClean="0">
                <a:solidFill>
                  <a:srgbClr val="00FF00"/>
                </a:solidFill>
              </a:rPr>
              <a:t>истинность</a:t>
            </a:r>
            <a:r>
              <a:rPr lang="ru-RU" spc="-20" dirty="0" smtClean="0">
                <a:solidFill>
                  <a:srgbClr val="FFFF00"/>
                </a:solidFill>
              </a:rPr>
              <a:t> подчиняющего </a:t>
            </a:r>
            <a:r>
              <a:rPr lang="ru-RU" spc="-20" dirty="0" smtClean="0">
                <a:solidFill>
                  <a:srgbClr val="00FFFF"/>
                </a:solidFill>
              </a:rPr>
              <a:t>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49250" y="1268760"/>
            <a:ext cx="8445500" cy="4857403"/>
          </a:xfrm>
        </p:spPr>
        <p:txBody>
          <a:bodyPr/>
          <a:lstStyle/>
          <a:p>
            <a:pPr>
              <a:spcBef>
                <a:spcPts val="432"/>
              </a:spcBef>
              <a:buFont typeface="Wingdings" pitchFamily="2" charset="2"/>
              <a:buChar char="q"/>
              <a:defRPr/>
            </a:pPr>
            <a:r>
              <a:rPr lang="ru-RU" sz="2400" b="1" dirty="0" smtClean="0">
                <a:solidFill>
                  <a:srgbClr val="FFFF00"/>
                </a:solidFill>
              </a:rPr>
              <a:t> Сущность и предмет логики</a:t>
            </a:r>
          </a:p>
          <a:p>
            <a:pPr lvl="1">
              <a:spcBef>
                <a:spcPts val="432"/>
              </a:spcBef>
              <a:buFont typeface="Arial" pitchFamily="34" charset="0"/>
              <a:buChar char="•"/>
              <a:defRPr/>
            </a:pPr>
            <a:r>
              <a:rPr lang="ru-RU" sz="2000" b="1" dirty="0" smtClean="0">
                <a:solidFill>
                  <a:schemeClr val="bg1"/>
                </a:solidFill>
              </a:rPr>
              <a:t>Понятие логики</a:t>
            </a:r>
          </a:p>
          <a:p>
            <a:pPr lvl="1">
              <a:spcBef>
                <a:spcPts val="432"/>
              </a:spcBef>
              <a:buFont typeface="Arial" pitchFamily="34" charset="0"/>
              <a:buChar char="•"/>
              <a:defRPr/>
            </a:pPr>
            <a:r>
              <a:rPr lang="ru-RU" sz="2000" b="1" dirty="0" smtClean="0">
                <a:solidFill>
                  <a:schemeClr val="bg1"/>
                </a:solidFill>
              </a:rPr>
              <a:t>Понятие теоретического знания</a:t>
            </a:r>
          </a:p>
          <a:p>
            <a:pPr lvl="1">
              <a:spcBef>
                <a:spcPts val="432"/>
              </a:spcBef>
              <a:buFont typeface="Arial" pitchFamily="34" charset="0"/>
              <a:buChar char="•"/>
              <a:defRPr/>
            </a:pPr>
            <a:r>
              <a:rPr lang="ru-RU" sz="2000" b="1" dirty="0" smtClean="0">
                <a:solidFill>
                  <a:schemeClr val="bg1"/>
                </a:solidFill>
              </a:rPr>
              <a:t>Аристотелевская классификация видов знания</a:t>
            </a:r>
          </a:p>
          <a:p>
            <a:pPr>
              <a:spcBef>
                <a:spcPts val="432"/>
              </a:spcBef>
              <a:buFont typeface="Wingdings" pitchFamily="2" charset="2"/>
              <a:buChar char="q"/>
              <a:defRPr/>
            </a:pPr>
            <a:r>
              <a:rPr lang="ru-RU" sz="2400" b="1" dirty="0" smtClean="0">
                <a:solidFill>
                  <a:srgbClr val="FFFF00"/>
                </a:solidFill>
              </a:rPr>
              <a:t> Законы логики</a:t>
            </a:r>
          </a:p>
          <a:p>
            <a:pPr lvl="1">
              <a:spcBef>
                <a:spcPts val="432"/>
              </a:spcBef>
              <a:buFont typeface="Arial" pitchFamily="34" charset="0"/>
              <a:buChar char="•"/>
              <a:defRPr/>
            </a:pPr>
            <a:r>
              <a:rPr lang="ru-RU" sz="20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>Закон тождества</a:t>
            </a:r>
          </a:p>
          <a:p>
            <a:pPr lvl="1">
              <a:spcBef>
                <a:spcPts val="432"/>
              </a:spcBef>
              <a:buFont typeface="Arial" pitchFamily="34" charset="0"/>
              <a:buChar char="•"/>
              <a:defRPr/>
            </a:pPr>
            <a:r>
              <a:rPr lang="ru-RU" sz="20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>Закон противоречия</a:t>
            </a:r>
          </a:p>
          <a:p>
            <a:pPr lvl="1">
              <a:spcBef>
                <a:spcPts val="432"/>
              </a:spcBef>
              <a:buFont typeface="Arial" pitchFamily="34" charset="0"/>
              <a:buChar char="•"/>
              <a:defRPr/>
            </a:pPr>
            <a:r>
              <a:rPr lang="ru-RU" sz="20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>Закон исключённого третьего</a:t>
            </a:r>
          </a:p>
          <a:p>
            <a:pPr lvl="1">
              <a:spcBef>
                <a:spcPts val="432"/>
              </a:spcBef>
              <a:buFont typeface="Arial" pitchFamily="34" charset="0"/>
              <a:buChar char="•"/>
              <a:defRPr/>
            </a:pPr>
            <a:r>
              <a:rPr lang="ru-RU" sz="20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>Закон достаточного основания</a:t>
            </a:r>
          </a:p>
          <a:p>
            <a:pPr>
              <a:spcBef>
                <a:spcPts val="432"/>
              </a:spcBef>
              <a:buFont typeface="Wingdings" pitchFamily="2" charset="2"/>
              <a:buChar char="q"/>
              <a:defRPr/>
            </a:pPr>
            <a:r>
              <a:rPr lang="ru-RU" sz="2400" b="1" dirty="0" smtClean="0">
                <a:solidFill>
                  <a:srgbClr val="FFFF00"/>
                </a:solidFill>
              </a:rPr>
              <a:t> Формы мышления в традиционной логике</a:t>
            </a:r>
          </a:p>
          <a:p>
            <a:pPr lvl="1">
              <a:spcBef>
                <a:spcPts val="432"/>
              </a:spcBef>
              <a:buFont typeface="Arial" pitchFamily="34" charset="0"/>
              <a:buChar char="•"/>
              <a:defRPr/>
            </a:pPr>
            <a:r>
              <a:rPr lang="ru-RU" sz="20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>Понятие</a:t>
            </a:r>
          </a:p>
          <a:p>
            <a:pPr lvl="1">
              <a:spcBef>
                <a:spcPts val="432"/>
              </a:spcBef>
              <a:buFont typeface="Arial" pitchFamily="34" charset="0"/>
              <a:buChar char="•"/>
              <a:defRPr/>
            </a:pPr>
            <a:r>
              <a:rPr lang="ru-RU" sz="20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>Суждение</a:t>
            </a:r>
          </a:p>
          <a:p>
            <a:pPr lvl="1">
              <a:spcBef>
                <a:spcPts val="432"/>
              </a:spcBef>
              <a:buFont typeface="Arial" pitchFamily="34" charset="0"/>
              <a:buChar char="•"/>
              <a:defRPr/>
            </a:pPr>
            <a:r>
              <a:rPr lang="ru-RU" sz="20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>Умозаключение</a:t>
            </a:r>
          </a:p>
        </p:txBody>
      </p:sp>
      <p:sp>
        <p:nvSpPr>
          <p:cNvPr id="4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Предмет, законы и функции логики</a:t>
            </a:r>
            <a:endParaRPr lang="ru-RU" sz="3200" b="1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27" name="AutoShape 3"/>
          <p:cNvSpPr>
            <a:spLocks noChangeArrowheads="1"/>
          </p:cNvSpPr>
          <p:nvPr/>
        </p:nvSpPr>
        <p:spPr bwMode="auto">
          <a:xfrm>
            <a:off x="3060000" y="1728000"/>
            <a:ext cx="3024000" cy="10795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sz="2400" dirty="0">
                <a:solidFill>
                  <a:srgbClr val="FF0000"/>
                </a:solidFill>
              </a:rPr>
              <a:t>Законы логики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13028" name="AutoShape 4"/>
          <p:cNvSpPr>
            <a:spLocks noChangeArrowheads="1"/>
          </p:cNvSpPr>
          <p:nvPr/>
        </p:nvSpPr>
        <p:spPr bwMode="auto">
          <a:xfrm>
            <a:off x="144000" y="3312000"/>
            <a:ext cx="2160000" cy="10795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Закон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>
                <a:solidFill>
                  <a:srgbClr val="0000FF"/>
                </a:solidFill>
              </a:rPr>
              <a:t>тождества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513029" name="Line 5"/>
          <p:cNvSpPr>
            <a:spLocks noChangeShapeType="1"/>
          </p:cNvSpPr>
          <p:nvPr/>
        </p:nvSpPr>
        <p:spPr bwMode="auto">
          <a:xfrm>
            <a:off x="1224000" y="3060000"/>
            <a:ext cx="3348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cxnSp>
        <p:nvCxnSpPr>
          <p:cNvPr id="513030" name="AutoShape 6"/>
          <p:cNvCxnSpPr>
            <a:cxnSpLocks noChangeShapeType="1"/>
          </p:cNvCxnSpPr>
          <p:nvPr/>
        </p:nvCxnSpPr>
        <p:spPr bwMode="auto">
          <a:xfrm>
            <a:off x="4572000" y="2808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513031" name="AutoShape 7"/>
          <p:cNvCxnSpPr>
            <a:cxnSpLocks noChangeShapeType="1"/>
          </p:cNvCxnSpPr>
          <p:nvPr/>
        </p:nvCxnSpPr>
        <p:spPr bwMode="auto">
          <a:xfrm>
            <a:off x="1224000" y="3060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513032" name="AutoShape 8"/>
          <p:cNvCxnSpPr>
            <a:cxnSpLocks noChangeShapeType="1"/>
          </p:cNvCxnSpPr>
          <p:nvPr/>
        </p:nvCxnSpPr>
        <p:spPr bwMode="auto">
          <a:xfrm>
            <a:off x="5688000" y="3060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513034" name="AutoShape 10"/>
          <p:cNvSpPr>
            <a:spLocks noChangeArrowheads="1"/>
          </p:cNvSpPr>
          <p:nvPr/>
        </p:nvSpPr>
        <p:spPr bwMode="auto">
          <a:xfrm>
            <a:off x="4608000" y="3312000"/>
            <a:ext cx="2160000" cy="10795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Закон исключённого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>
                <a:solidFill>
                  <a:srgbClr val="0000FF"/>
                </a:solidFill>
              </a:rPr>
              <a:t>третьего</a:t>
            </a:r>
          </a:p>
        </p:txBody>
      </p:sp>
      <p:sp>
        <p:nvSpPr>
          <p:cNvPr id="513036" name="Line 12"/>
          <p:cNvSpPr>
            <a:spLocks noChangeShapeType="1"/>
          </p:cNvSpPr>
          <p:nvPr/>
        </p:nvSpPr>
        <p:spPr bwMode="auto">
          <a:xfrm>
            <a:off x="4571999" y="3060000"/>
            <a:ext cx="1116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513043" name="Text Box 19"/>
          <p:cNvSpPr txBox="1">
            <a:spLocks noChangeArrowheads="1"/>
          </p:cNvSpPr>
          <p:nvPr/>
        </p:nvSpPr>
        <p:spPr bwMode="auto">
          <a:xfrm>
            <a:off x="144000" y="4572000"/>
            <a:ext cx="2160000" cy="16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sz="1600" dirty="0" smtClean="0"/>
              <a:t>Термин </a:t>
            </a:r>
            <a:r>
              <a:rPr lang="ru-RU" sz="1600" dirty="0" smtClean="0">
                <a:solidFill>
                  <a:srgbClr val="FF66FF"/>
                </a:solidFill>
              </a:rPr>
              <a:t>не должен</a:t>
            </a:r>
            <a:r>
              <a:rPr lang="ru-RU" sz="1600" dirty="0" smtClean="0">
                <a:solidFill>
                  <a:srgbClr val="00FFFF"/>
                </a:solidFill>
              </a:rPr>
              <a:t> использоваться </a:t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в разных смыслах</a:t>
            </a:r>
            <a:r>
              <a:rPr lang="ru-RU" sz="1600" dirty="0" smtClean="0"/>
              <a:t> в пределах одного рассуждения.</a:t>
            </a:r>
            <a:endParaRPr lang="ru-RU" sz="1600" dirty="0" smtClean="0">
              <a:solidFill>
                <a:srgbClr val="00FFFF"/>
              </a:solidFill>
            </a:endParaRPr>
          </a:p>
        </p:txBody>
      </p:sp>
      <p:sp>
        <p:nvSpPr>
          <p:cNvPr id="513033" name="AutoShape 9"/>
          <p:cNvSpPr>
            <a:spLocks noChangeArrowheads="1"/>
          </p:cNvSpPr>
          <p:nvPr/>
        </p:nvSpPr>
        <p:spPr bwMode="auto">
          <a:xfrm>
            <a:off x="2376000" y="3312000"/>
            <a:ext cx="2160000" cy="10795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Закон противоречия</a:t>
            </a:r>
            <a:endParaRPr lang="ru-RU" dirty="0">
              <a:solidFill>
                <a:srgbClr val="FF0000"/>
              </a:solidFill>
            </a:endParaRPr>
          </a:p>
        </p:txBody>
      </p:sp>
      <p:cxnSp>
        <p:nvCxnSpPr>
          <p:cNvPr id="24" name="AutoShape 11"/>
          <p:cNvCxnSpPr>
            <a:cxnSpLocks noChangeShapeType="1"/>
          </p:cNvCxnSpPr>
          <p:nvPr/>
        </p:nvCxnSpPr>
        <p:spPr bwMode="auto">
          <a:xfrm>
            <a:off x="3456000" y="3060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23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Законы логики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Закон достаточного основания</a:t>
            </a:r>
          </a:p>
        </p:txBody>
      </p:sp>
      <p:sp>
        <p:nvSpPr>
          <p:cNvPr id="19" name="AutoShape 10"/>
          <p:cNvSpPr>
            <a:spLocks noChangeArrowheads="1"/>
          </p:cNvSpPr>
          <p:nvPr/>
        </p:nvSpPr>
        <p:spPr bwMode="auto">
          <a:xfrm>
            <a:off x="6840000" y="3312000"/>
            <a:ext cx="2160000" cy="10795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Закон достаточного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основания</a:t>
            </a:r>
            <a:endParaRPr lang="ru-RU" dirty="0">
              <a:solidFill>
                <a:srgbClr val="0000FF"/>
              </a:solidFill>
            </a:endParaRPr>
          </a:p>
        </p:txBody>
      </p:sp>
      <p:cxnSp>
        <p:nvCxnSpPr>
          <p:cNvPr id="26" name="AutoShape 8"/>
          <p:cNvCxnSpPr>
            <a:cxnSpLocks noChangeShapeType="1"/>
          </p:cNvCxnSpPr>
          <p:nvPr/>
        </p:nvCxnSpPr>
        <p:spPr bwMode="auto">
          <a:xfrm>
            <a:off x="7920000" y="3060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27" name="Line 5"/>
          <p:cNvSpPr>
            <a:spLocks noChangeShapeType="1"/>
          </p:cNvSpPr>
          <p:nvPr/>
        </p:nvSpPr>
        <p:spPr bwMode="auto">
          <a:xfrm>
            <a:off x="5688000" y="3060000"/>
            <a:ext cx="2232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29" name="TextBox 28"/>
          <p:cNvSpPr txBox="1">
            <a:spLocks noChangeArrowheads="1"/>
          </p:cNvSpPr>
          <p:nvPr/>
        </p:nvSpPr>
        <p:spPr bwMode="auto">
          <a:xfrm>
            <a:off x="144000" y="6300000"/>
            <a:ext cx="216000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sz="1600" dirty="0" smtClean="0"/>
              <a:t>А не есть не-А.</a:t>
            </a:r>
            <a:endParaRPr lang="ru-RU" sz="1600" dirty="0"/>
          </a:p>
        </p:txBody>
      </p:sp>
      <p:sp>
        <p:nvSpPr>
          <p:cNvPr id="18" name="Text Box 15"/>
          <p:cNvSpPr txBox="1">
            <a:spLocks noChangeArrowheads="1"/>
          </p:cNvSpPr>
          <p:nvPr/>
        </p:nvSpPr>
        <p:spPr bwMode="auto">
          <a:xfrm>
            <a:off x="2376000" y="4572000"/>
            <a:ext cx="2160000" cy="16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sz="1600" dirty="0" smtClean="0"/>
              <a:t>Два противоречащих суждения </a:t>
            </a:r>
          </a:p>
          <a:p>
            <a:r>
              <a:rPr lang="ru-RU" sz="1600" dirty="0" smtClean="0">
                <a:solidFill>
                  <a:srgbClr val="00FFFF"/>
                </a:solidFill>
              </a:rPr>
              <a:t>не </a:t>
            </a:r>
            <a:r>
              <a:rPr lang="ru-RU" sz="1600" dirty="0">
                <a:solidFill>
                  <a:srgbClr val="00FFFF"/>
                </a:solidFill>
              </a:rPr>
              <a:t>могут </a:t>
            </a:r>
            <a:r>
              <a:rPr lang="ru-RU" sz="1600" dirty="0" smtClean="0">
                <a:solidFill>
                  <a:srgbClr val="00FFFF"/>
                </a:solidFill>
              </a:rPr>
              <a:t>быть </a:t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оба </a:t>
            </a:r>
            <a:r>
              <a:rPr lang="ru-RU" sz="1600" dirty="0" smtClean="0">
                <a:solidFill>
                  <a:srgbClr val="00FF00"/>
                </a:solidFill>
              </a:rPr>
              <a:t>истинными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2304000" y="6300000"/>
            <a:ext cx="2304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>
            <a:noAutofit/>
          </a:bodyPr>
          <a:lstStyle/>
          <a:p>
            <a:r>
              <a:rPr lang="ru-RU" sz="1600" dirty="0"/>
              <a:t>Неверно, что </a:t>
            </a:r>
            <a:r>
              <a:rPr lang="en-US" sz="1600" dirty="0"/>
              <a:t>A </a:t>
            </a:r>
            <a:r>
              <a:rPr lang="ru-RU" sz="1600" dirty="0"/>
              <a:t>и не-</a:t>
            </a:r>
            <a:r>
              <a:rPr lang="en-US" sz="1600" dirty="0"/>
              <a:t>A</a:t>
            </a:r>
            <a:r>
              <a:rPr lang="ru-RU" sz="1600" dirty="0"/>
              <a:t>.</a:t>
            </a:r>
          </a:p>
        </p:txBody>
      </p:sp>
      <p:sp>
        <p:nvSpPr>
          <p:cNvPr id="21" name="Text Box 18"/>
          <p:cNvSpPr txBox="1">
            <a:spLocks noChangeArrowheads="1"/>
          </p:cNvSpPr>
          <p:nvPr/>
        </p:nvSpPr>
        <p:spPr bwMode="auto">
          <a:xfrm>
            <a:off x="4608000" y="4572000"/>
            <a:ext cx="2160000" cy="16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sz="1600" dirty="0" smtClean="0"/>
              <a:t>Два противоречащих суждения </a:t>
            </a:r>
          </a:p>
          <a:p>
            <a:r>
              <a:rPr lang="ru-RU" sz="1600" dirty="0" smtClean="0">
                <a:solidFill>
                  <a:srgbClr val="00FFFF"/>
                </a:solidFill>
              </a:rPr>
              <a:t>не могут быть </a:t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оба </a:t>
            </a:r>
            <a:r>
              <a:rPr lang="ru-RU" sz="1600" dirty="0" smtClean="0">
                <a:solidFill>
                  <a:srgbClr val="FF66FF"/>
                </a:solidFill>
              </a:rPr>
              <a:t>ложными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2" name="TextBox 21"/>
          <p:cNvSpPr txBox="1">
            <a:spLocks noChangeArrowheads="1"/>
          </p:cNvSpPr>
          <p:nvPr/>
        </p:nvSpPr>
        <p:spPr bwMode="auto">
          <a:xfrm>
            <a:off x="4608000" y="6300000"/>
            <a:ext cx="2160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sz="1600" dirty="0"/>
              <a:t>Либо </a:t>
            </a:r>
            <a:r>
              <a:rPr lang="en-US" sz="1600" dirty="0"/>
              <a:t>A</a:t>
            </a:r>
            <a:r>
              <a:rPr lang="ru-RU" sz="1600" dirty="0"/>
              <a:t>, либо не-</a:t>
            </a:r>
            <a:r>
              <a:rPr lang="en-US" sz="1600" dirty="0"/>
              <a:t>A</a:t>
            </a:r>
            <a:r>
              <a:rPr lang="ru-RU" sz="1600" dirty="0"/>
              <a:t>.</a:t>
            </a:r>
          </a:p>
        </p:txBody>
      </p:sp>
      <p:sp>
        <p:nvSpPr>
          <p:cNvPr id="25" name="Text Box 18"/>
          <p:cNvSpPr txBox="1">
            <a:spLocks noChangeArrowheads="1"/>
          </p:cNvSpPr>
          <p:nvPr/>
        </p:nvSpPr>
        <p:spPr bwMode="auto">
          <a:xfrm>
            <a:off x="6840000" y="4572000"/>
            <a:ext cx="2160000" cy="16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sz="1600" dirty="0" smtClean="0"/>
              <a:t>Всякое </a:t>
            </a:r>
            <a:r>
              <a:rPr lang="ru-RU" sz="1600" dirty="0" smtClean="0">
                <a:solidFill>
                  <a:srgbClr val="00FF00"/>
                </a:solidFill>
              </a:rPr>
              <a:t>истинное</a:t>
            </a:r>
            <a:r>
              <a:rPr lang="ru-RU" sz="1600" dirty="0" smtClean="0"/>
              <a:t> суждение должно иметь </a:t>
            </a:r>
            <a:r>
              <a:rPr lang="ru-RU" sz="1600" dirty="0" smtClean="0">
                <a:solidFill>
                  <a:srgbClr val="00FFFF"/>
                </a:solidFill>
              </a:rPr>
              <a:t>достаточное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истинное </a:t>
            </a:r>
            <a:r>
              <a:rPr lang="ru-RU" sz="1600" dirty="0" smtClean="0"/>
              <a:t>основание.</a:t>
            </a:r>
          </a:p>
        </p:txBody>
      </p:sp>
      <p:sp>
        <p:nvSpPr>
          <p:cNvPr id="28" name="TextBox 27"/>
          <p:cNvSpPr txBox="1">
            <a:spLocks noChangeArrowheads="1"/>
          </p:cNvSpPr>
          <p:nvPr/>
        </p:nvSpPr>
        <p:spPr bwMode="auto">
          <a:xfrm>
            <a:off x="6840000" y="6300000"/>
            <a:ext cx="2160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sz="1600" dirty="0" smtClean="0"/>
              <a:t>Если </a:t>
            </a:r>
            <a:r>
              <a:rPr lang="en-US" sz="1600" dirty="0"/>
              <a:t>A</a:t>
            </a:r>
            <a:r>
              <a:rPr lang="ru-RU" sz="1600" dirty="0"/>
              <a:t>, </a:t>
            </a:r>
            <a:r>
              <a:rPr lang="ru-RU" sz="1600" dirty="0" smtClean="0"/>
              <a:t>то </a:t>
            </a:r>
            <a:r>
              <a:rPr lang="en-US" sz="1600" dirty="0" smtClean="0"/>
              <a:t>B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9" grpId="1" animBg="1"/>
      <p:bldP spid="28" grpId="0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</a:t>
            </a:r>
            <a:r>
              <a:rPr lang="ru-RU" sz="1600" dirty="0">
                <a:solidFill>
                  <a:srgbClr val="0000CC"/>
                </a:solidFill>
              </a:rPr>
              <a:t>есть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2534" y="6184746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ложнос-ти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01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8" name="TextBox 97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9" name="TextBox 98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ложнос-ти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00" name="TextBox 99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101" name="TextBox 100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3" name="Прямая соединительная линия 122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4" name="Прямая соединительная линия 123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5" name="Прямая соединительная линия 124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6" name="Прямая соединительная линия 125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5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подчинения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FFFF00"/>
                </a:solidFill>
              </a:rPr>
              <a:t> подчинённого </a:t>
            </a:r>
            <a:r>
              <a:rPr lang="ru-RU" dirty="0" smtClean="0"/>
              <a:t>суждения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подчиняющего </a:t>
            </a:r>
            <a:r>
              <a:rPr lang="ru-RU" dirty="0" smtClean="0">
                <a:solidFill>
                  <a:srgbClr val="00FFFF"/>
                </a:solidFill>
              </a:rPr>
              <a:t>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1" name="Прямая со стрелкой 30"/>
          <p:cNvCxnSpPr/>
          <p:nvPr/>
        </p:nvCxnSpPr>
        <p:spPr bwMode="auto">
          <a:xfrm rot="-5040000">
            <a:off x="3132000" y="4392000"/>
            <a:ext cx="2664000" cy="0"/>
          </a:xfrm>
          <a:prstGeom prst="straightConnector1">
            <a:avLst/>
          </a:prstGeom>
          <a:noFill/>
          <a:ln w="12700" cap="flat" cmpd="sng" algn="ctr">
            <a:solidFill>
              <a:srgbClr val="FFFF00"/>
            </a:solidFill>
            <a:prstDash val="sysDot"/>
            <a:round/>
            <a:headEnd type="none" w="med" len="med"/>
            <a:tailEnd type="arrow"/>
          </a:ln>
          <a:effectLst/>
        </p:spPr>
      </p:cxnSp>
      <p:cxnSp>
        <p:nvCxnSpPr>
          <p:cNvPr id="28" name="Прямая со стрелкой 27"/>
          <p:cNvCxnSpPr/>
          <p:nvPr/>
        </p:nvCxnSpPr>
        <p:spPr bwMode="auto">
          <a:xfrm>
            <a:off x="3600000" y="4500000"/>
            <a:ext cx="1692000" cy="0"/>
          </a:xfrm>
          <a:prstGeom prst="straightConnector1">
            <a:avLst/>
          </a:prstGeom>
          <a:noFill/>
          <a:ln w="12700" cap="flat" cmpd="sng" algn="ctr">
            <a:solidFill>
              <a:srgbClr val="FFFF00"/>
            </a:solidFill>
            <a:prstDash val="sysDot"/>
            <a:round/>
            <a:headEnd type="none" w="med" len="med"/>
            <a:tailEnd type="arrow"/>
          </a:ln>
          <a:effectLst/>
        </p:spPr>
      </p:cxnSp>
      <p:cxnSp>
        <p:nvCxnSpPr>
          <p:cNvPr id="23" name="Прямая со стрелкой 22"/>
          <p:cNvCxnSpPr/>
          <p:nvPr/>
        </p:nvCxnSpPr>
        <p:spPr bwMode="auto">
          <a:xfrm rot="5160000">
            <a:off x="3168000" y="3707644"/>
            <a:ext cx="2700000" cy="0"/>
          </a:xfrm>
          <a:prstGeom prst="straightConnector1">
            <a:avLst/>
          </a:prstGeom>
          <a:noFill/>
          <a:ln w="12700" cap="flat" cmpd="sng" algn="ctr">
            <a:solidFill>
              <a:srgbClr val="FFFF00"/>
            </a:solidFill>
            <a:prstDash val="sysDot"/>
            <a:round/>
            <a:headEnd type="none" w="med" len="med"/>
            <a:tailEnd type="arrow"/>
          </a:ln>
          <a:effectLst/>
        </p:spPr>
      </p:cxnSp>
      <p:sp>
        <p:nvSpPr>
          <p:cNvPr id="15" name="TextBox 14"/>
          <p:cNvSpPr txBox="1"/>
          <p:nvPr/>
        </p:nvSpPr>
        <p:spPr>
          <a:xfrm>
            <a:off x="0" y="1331913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Аподиктическое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984000" y="1331913"/>
            <a:ext cx="2160000" cy="864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Аподиктическое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Проблематическое 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утвердительное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91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Проблематическое </a:t>
            </a:r>
            <a:endParaRPr lang="ru-RU" sz="1600" dirty="0">
              <a:solidFill>
                <a:schemeClr val="accent3"/>
              </a:solidFill>
            </a:endParaRPr>
          </a:p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11" name="Прямоугольник 10"/>
          <p:cNvSpPr>
            <a:spLocks noChangeArrowheads="1"/>
          </p:cNvSpPr>
          <p:nvPr/>
        </p:nvSpPr>
        <p:spPr bwMode="auto">
          <a:xfrm rot="2700000">
            <a:off x="2700338" y="3959225"/>
            <a:ext cx="3779837" cy="252413"/>
          </a:xfrm>
          <a:prstGeom prst="rect">
            <a:avLst/>
          </a:prstGeom>
          <a:solidFill>
            <a:srgbClr val="CC99FF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контрадикторность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2" name="Прямоугольник 11"/>
          <p:cNvSpPr>
            <a:spLocks noChangeArrowheads="1"/>
          </p:cNvSpPr>
          <p:nvPr/>
        </p:nvSpPr>
        <p:spPr bwMode="auto">
          <a:xfrm rot="-2700000">
            <a:off x="2700338" y="3959225"/>
            <a:ext cx="3779837" cy="252413"/>
          </a:xfrm>
          <a:prstGeom prst="rect">
            <a:avLst/>
          </a:prstGeom>
          <a:solidFill>
            <a:srgbClr val="CC99FF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контрадикторность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" name="Скругленный прямоугольник 4"/>
          <p:cNvSpPr>
            <a:spLocks noChangeArrowheads="1"/>
          </p:cNvSpPr>
          <p:nvPr/>
        </p:nvSpPr>
        <p:spPr bwMode="auto">
          <a:xfrm>
            <a:off x="2232000" y="50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 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мудрым</a:t>
            </a:r>
          </a:p>
        </p:txBody>
      </p:sp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5508000" y="50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до-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лжен</a:t>
            </a:r>
            <a:r>
              <a:rPr lang="ru-RU" sz="8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4" name="Скругленный прямоугольник 3"/>
          <p:cNvSpPr>
            <a:spLocks noChangeArrowheads="1"/>
          </p:cNvSpPr>
          <p:nvPr/>
        </p:nvSpPr>
        <p:spPr bwMode="auto">
          <a:xfrm>
            <a:off x="5508000" y="172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" name="Скругленный прямоугольник 2"/>
          <p:cNvSpPr>
            <a:spLocks noChangeArrowheads="1"/>
          </p:cNvSpPr>
          <p:nvPr/>
        </p:nvSpPr>
        <p:spPr bwMode="auto">
          <a:xfrm>
            <a:off x="2232000" y="172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</a:t>
            </a:r>
            <a:r>
              <a:rPr lang="ru-RU" sz="12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(</a:t>
            </a:r>
            <a:r>
              <a:rPr lang="ru-RU" sz="1600" dirty="0" smtClean="0">
                <a:solidFill>
                  <a:srgbClr val="FF0000"/>
                </a:solidFill>
              </a:rPr>
              <a:t>не может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0" y="4860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утвердительное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6984000" y="4860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chemeClr val="accent3"/>
                </a:solidFill>
              </a:rPr>
              <a:t>Ассерторическое 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отрицательное 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27" name="Прямоугольник 26"/>
          <p:cNvSpPr>
            <a:spLocks noChangeArrowheads="1"/>
          </p:cNvSpPr>
          <p:nvPr/>
        </p:nvSpPr>
        <p:spPr bwMode="auto">
          <a:xfrm>
            <a:off x="2088000" y="3924300"/>
            <a:ext cx="4968000" cy="252413"/>
          </a:xfrm>
          <a:prstGeom prst="rect">
            <a:avLst/>
          </a:prstGeom>
          <a:solidFill>
            <a:srgbClr val="CC99FF"/>
          </a:soli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tIns="36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контрадикторность       контрадикторность</a:t>
            </a:r>
          </a:p>
        </p:txBody>
      </p:sp>
      <p:sp>
        <p:nvSpPr>
          <p:cNvPr id="21" name="Скругленный прямоугольник 20"/>
          <p:cNvSpPr>
            <a:spLocks noChangeArrowheads="1"/>
          </p:cNvSpPr>
          <p:nvPr/>
        </p:nvSpPr>
        <p:spPr bwMode="auto">
          <a:xfrm>
            <a:off x="72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реально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2" name="Скругленный прямоугольник 21"/>
          <p:cNvSpPr>
            <a:spLocks noChangeArrowheads="1"/>
          </p:cNvSpPr>
          <p:nvPr/>
        </p:nvSpPr>
        <p:spPr bwMode="auto">
          <a:xfrm>
            <a:off x="702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 реально 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 </a:t>
            </a: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636000" y="1800000"/>
            <a:ext cx="1584000" cy="57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Отрицание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00FFFF"/>
                </a:solidFill>
              </a:rPr>
              <a:t>необходимости</a:t>
            </a:r>
            <a:br>
              <a:rPr lang="ru-RU" sz="1400" dirty="0" smtClean="0">
                <a:solidFill>
                  <a:srgbClr val="00FFFF"/>
                </a:solidFill>
              </a:rPr>
            </a:br>
            <a:r>
              <a:rPr lang="ru-RU" sz="1400" dirty="0" smtClean="0"/>
              <a:t>равнозначно</a:t>
            </a:r>
            <a:endParaRPr lang="ru-RU" sz="1400" dirty="0"/>
          </a:p>
        </p:txBody>
      </p:sp>
      <p:sp>
        <p:nvSpPr>
          <p:cNvPr id="20" name="TextBox 19"/>
          <p:cNvSpPr txBox="1"/>
          <p:nvPr/>
        </p:nvSpPr>
        <p:spPr>
          <a:xfrm>
            <a:off x="3672000" y="5076000"/>
            <a:ext cx="1872000" cy="57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утверждению</a:t>
            </a:r>
            <a:r>
              <a:rPr lang="en-US" sz="1400" dirty="0" smtClean="0"/>
              <a:t> </a:t>
            </a:r>
            <a:br>
              <a:rPr lang="en-US" sz="1400" dirty="0" smtClean="0"/>
            </a:br>
            <a:r>
              <a:rPr lang="ru-RU" sz="1400" dirty="0" smtClean="0">
                <a:solidFill>
                  <a:srgbClr val="FFFF00"/>
                </a:solidFill>
              </a:rPr>
              <a:t>возможности</a:t>
            </a:r>
            <a:r>
              <a:rPr lang="ru-RU" sz="1400" dirty="0" smtClean="0">
                <a:solidFill>
                  <a:srgbClr val="00FFFF"/>
                </a:solidFill>
              </a:rPr>
              <a:t/>
            </a:r>
            <a:br>
              <a:rPr lang="ru-RU" sz="1400" dirty="0" smtClean="0">
                <a:solidFill>
                  <a:srgbClr val="00FFFF"/>
                </a:solidFill>
              </a:rPr>
            </a:br>
            <a:r>
              <a:rPr lang="ru-RU" sz="1400" dirty="0" smtClean="0"/>
              <a:t>противоположного</a:t>
            </a:r>
            <a:endParaRPr lang="ru-RU" sz="1400" dirty="0"/>
          </a:p>
        </p:txBody>
      </p:sp>
      <p:sp>
        <p:nvSpPr>
          <p:cNvPr id="25" name="TextBox 24"/>
          <p:cNvSpPr txBox="1"/>
          <p:nvPr/>
        </p:nvSpPr>
        <p:spPr>
          <a:xfrm>
            <a:off x="2124000" y="4212000"/>
            <a:ext cx="1476000" cy="57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Отрицание</a:t>
            </a:r>
            <a:r>
              <a:rPr lang="en-US" sz="1400" dirty="0" smtClean="0"/>
              <a:t/>
            </a:r>
            <a:br>
              <a:rPr lang="en-US" sz="1400" dirty="0" smtClean="0"/>
            </a:br>
            <a:r>
              <a:rPr lang="ru-RU" sz="1400" dirty="0" smtClean="0">
                <a:solidFill>
                  <a:srgbClr val="00FF00"/>
                </a:solidFill>
              </a:rPr>
              <a:t>реальности</a:t>
            </a:r>
            <a:br>
              <a:rPr lang="ru-RU" sz="1400" dirty="0" smtClean="0">
                <a:solidFill>
                  <a:srgbClr val="00FF00"/>
                </a:solidFill>
              </a:rPr>
            </a:br>
            <a:r>
              <a:rPr lang="ru-RU" sz="1400" dirty="0" smtClean="0"/>
              <a:t> равнозначно</a:t>
            </a:r>
            <a:endParaRPr lang="ru-RU" sz="1400" dirty="0">
              <a:solidFill>
                <a:srgbClr val="00FF00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292000" y="4212000"/>
            <a:ext cx="1872000" cy="57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утверждению</a:t>
            </a:r>
            <a:r>
              <a:rPr lang="en-US" sz="1400" dirty="0" smtClean="0"/>
              <a:t/>
            </a:r>
            <a:br>
              <a:rPr lang="en-US" sz="1400" dirty="0" smtClean="0"/>
            </a:br>
            <a:r>
              <a:rPr lang="ru-RU" sz="1400" dirty="0" smtClean="0">
                <a:solidFill>
                  <a:srgbClr val="00FF00"/>
                </a:solidFill>
              </a:rPr>
              <a:t>реальности</a:t>
            </a:r>
            <a:r>
              <a:rPr lang="ru-RU" sz="1400" dirty="0" smtClean="0"/>
              <a:t> противоположного</a:t>
            </a:r>
            <a:endParaRPr lang="ru-RU" sz="1400" dirty="0">
              <a:solidFill>
                <a:srgbClr val="00FF00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3636000" y="5760000"/>
            <a:ext cx="1404000" cy="57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Отрицание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FF00"/>
                </a:solidFill>
              </a:rPr>
              <a:t>возможности</a:t>
            </a:r>
            <a:br>
              <a:rPr lang="ru-RU" sz="1400" dirty="0" smtClean="0">
                <a:solidFill>
                  <a:srgbClr val="FFFF00"/>
                </a:solidFill>
              </a:rPr>
            </a:br>
            <a:r>
              <a:rPr lang="ru-RU" sz="1400" dirty="0" smtClean="0"/>
              <a:t> равнозначно</a:t>
            </a:r>
            <a:endParaRPr lang="ru-RU" sz="1400" dirty="0">
              <a:solidFill>
                <a:srgbClr val="FFFF00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672000" y="2484000"/>
            <a:ext cx="1872000" cy="57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400" dirty="0" smtClean="0"/>
              <a:t>утверждению</a:t>
            </a:r>
            <a:r>
              <a:rPr lang="en-US" sz="1400" dirty="0" smtClean="0"/>
              <a:t> </a:t>
            </a:r>
            <a:br>
              <a:rPr lang="en-US" sz="1400" dirty="0" smtClean="0"/>
            </a:br>
            <a:r>
              <a:rPr lang="ru-RU" sz="1400" dirty="0" smtClean="0">
                <a:solidFill>
                  <a:srgbClr val="00FFFF"/>
                </a:solidFill>
              </a:rPr>
              <a:t>необходимости </a:t>
            </a:r>
            <a:r>
              <a:rPr lang="en-US" sz="1400" dirty="0" smtClean="0"/>
              <a:t/>
            </a:r>
            <a:br>
              <a:rPr lang="en-US" sz="1400" dirty="0" smtClean="0"/>
            </a:br>
            <a:r>
              <a:rPr lang="ru-RU" sz="1400" dirty="0" smtClean="0"/>
              <a:t>противоположного</a:t>
            </a:r>
            <a:endParaRPr lang="ru-RU" sz="1400" dirty="0">
              <a:solidFill>
                <a:srgbClr val="FFFF00"/>
              </a:solidFill>
            </a:endParaRPr>
          </a:p>
        </p:txBody>
      </p:sp>
      <p:sp>
        <p:nvSpPr>
          <p:cNvPr id="35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Умозаключения об истинности суждения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800" decel="100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9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19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17" grpId="0"/>
      <p:bldP spid="18" grpId="0"/>
      <p:bldP spid="11" grpId="0" animBg="1"/>
      <p:bldP spid="12" grpId="0" animBg="1"/>
      <p:bldP spid="5" grpId="0" animBg="1"/>
      <p:bldP spid="6" grpId="0" animBg="1"/>
      <p:bldP spid="4" grpId="0" animBg="1"/>
      <p:bldP spid="3" grpId="0" animBg="1"/>
      <p:bldP spid="32" grpId="0"/>
      <p:bldP spid="33" grpId="0"/>
      <p:bldP spid="27" grpId="0" animBg="1"/>
      <p:bldP spid="21" grpId="0" animBg="1"/>
      <p:bldP spid="22" grpId="0" animBg="1"/>
      <p:bldP spid="19" grpId="0"/>
      <p:bldP spid="20" grpId="0"/>
      <p:bldP spid="25" grpId="0"/>
      <p:bldP spid="26" grpId="0"/>
      <p:bldP spid="29" grpId="0"/>
      <p:bldP spid="30" grpId="0"/>
    </p:bld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необходимо есть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</a:t>
            </a:r>
            <a:r>
              <a:rPr lang="en-US" sz="1100" dirty="0" smtClean="0"/>
              <a:t>-</a:t>
            </a:r>
            <a:r>
              <a:rPr lang="ru-RU" sz="1100" dirty="0" smtClean="0"/>
              <a:t>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en-US" sz="1100" dirty="0" smtClean="0"/>
              <a:t> </a:t>
            </a:r>
            <a:r>
              <a:rPr lang="ru-RU" sz="1100" dirty="0" smtClean="0"/>
              <a:t>утвер</a:t>
            </a:r>
            <a:r>
              <a:rPr lang="en-US" sz="1100" dirty="0" smtClean="0"/>
              <a:t>-</a:t>
            </a:r>
            <a:r>
              <a:rPr lang="ru-RU" sz="1100" dirty="0" smtClean="0"/>
              <a:t>дительного к</a:t>
            </a:r>
            <a:r>
              <a:rPr lang="en-US" sz="1100" dirty="0" smtClean="0"/>
              <a:t>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</a:t>
            </a:r>
            <a:r>
              <a:rPr lang="en-US" sz="1100" dirty="0" smtClean="0"/>
              <a:t>-</a:t>
            </a:r>
            <a:r>
              <a:rPr lang="ru-RU" sz="1100" dirty="0" smtClean="0"/>
              <a:t>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67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истинности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85" grpId="0" animBg="1"/>
    </p:bld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en-US" sz="1100" dirty="0" smtClean="0"/>
              <a:t> </a:t>
            </a:r>
            <a:r>
              <a:rPr lang="ru-RU" sz="1100" dirty="0" smtClean="0"/>
              <a:t>утвер</a:t>
            </a:r>
            <a:r>
              <a:rPr lang="en-US" sz="1100" dirty="0" smtClean="0"/>
              <a:t>-</a:t>
            </a:r>
            <a:r>
              <a:rPr lang="ru-RU" sz="1100" dirty="0" smtClean="0"/>
              <a:t>дительного к</a:t>
            </a:r>
            <a:r>
              <a:rPr lang="en-US" sz="1100" dirty="0" smtClean="0"/>
              <a:t>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</a:t>
            </a:r>
            <a:r>
              <a:rPr lang="en-US" sz="1100" dirty="0" smtClean="0"/>
              <a:t>-</a:t>
            </a:r>
            <a:r>
              <a:rPr lang="ru-RU" sz="1100" dirty="0" smtClean="0"/>
              <a:t>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</a:t>
            </a:r>
            <a:r>
              <a:rPr lang="en-US" sz="1100" dirty="0" smtClean="0"/>
              <a:t>-</a:t>
            </a:r>
            <a:r>
              <a:rPr lang="ru-RU" sz="1100" dirty="0" smtClean="0"/>
              <a:t>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истинности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67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ложности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85" grpId="0" animBg="1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контрадикторности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10" dirty="0" smtClean="0"/>
              <a:t>Из</a:t>
            </a:r>
            <a:r>
              <a:rPr lang="ru-RU" spc="-10" dirty="0" smtClean="0">
                <a:solidFill>
                  <a:srgbClr val="00FFFF"/>
                </a:solidFill>
              </a:rPr>
              <a:t> </a:t>
            </a:r>
            <a:r>
              <a:rPr lang="ru-RU" spc="-10" dirty="0" smtClean="0">
                <a:solidFill>
                  <a:srgbClr val="FF66FF"/>
                </a:solidFill>
              </a:rPr>
              <a:t>ложности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/>
              <a:t>одного</a:t>
            </a:r>
            <a:r>
              <a:rPr lang="ru-RU" spc="-10" dirty="0" smtClean="0">
                <a:solidFill>
                  <a:srgbClr val="00FF00"/>
                </a:solidFill>
              </a:rPr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контрадикторного </a:t>
            </a:r>
            <a:r>
              <a:rPr lang="ru-RU" spc="-10" dirty="0" smtClean="0"/>
              <a:t>суждения</a:t>
            </a:r>
            <a:r>
              <a:rPr lang="ru-RU" spc="-10" dirty="0" smtClean="0">
                <a:solidFill>
                  <a:srgbClr val="00FFFF"/>
                </a:solidFill>
              </a:rPr>
              <a:t> следует</a:t>
            </a:r>
            <a:r>
              <a:rPr lang="ru-RU" spc="-10" dirty="0" smtClean="0"/>
              <a:t> </a:t>
            </a:r>
            <a:r>
              <a:rPr lang="ru-RU" spc="-10" dirty="0" smtClean="0">
                <a:solidFill>
                  <a:srgbClr val="00FF00"/>
                </a:solidFill>
              </a:rPr>
              <a:t>истинность</a:t>
            </a:r>
            <a:r>
              <a:rPr lang="ru-RU" spc="-10" dirty="0" smtClean="0">
                <a:solidFill>
                  <a:srgbClr val="FFFF00"/>
                </a:solidFill>
              </a:rPr>
              <a:t> </a:t>
            </a:r>
            <a:r>
              <a:rPr lang="ru-RU" spc="-10" dirty="0" smtClean="0"/>
              <a:t>другого.</a:t>
            </a:r>
            <a:endParaRPr lang="ru-RU" spc="-10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838" y="180000"/>
            <a:ext cx="8950325" cy="1143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Умозаключения об истинности суждения</a:t>
            </a:r>
            <a:r>
              <a:rPr lang="ru-RU" sz="32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> </a:t>
            </a:r>
            <a:r>
              <a:rPr lang="ru-RU" sz="28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>Алетическое умозаключение контрарности</a:t>
            </a:r>
            <a:endParaRPr lang="ru-RU" sz="2800" b="1" dirty="0">
              <a:solidFill>
                <a:schemeClr val="accent3"/>
              </a:solidFill>
            </a:endParaRPr>
          </a:p>
        </p:txBody>
      </p:sp>
      <p:sp>
        <p:nvSpPr>
          <p:cNvPr id="7" name="Прямоугольник 6"/>
          <p:cNvSpPr>
            <a:spLocks noChangeArrowheads="1"/>
          </p:cNvSpPr>
          <p:nvPr/>
        </p:nvSpPr>
        <p:spPr bwMode="auto">
          <a:xfrm>
            <a:off x="3311525" y="2303463"/>
            <a:ext cx="2520950" cy="252412"/>
          </a:xfrm>
          <a:prstGeom prst="rect">
            <a:avLst/>
          </a:prstGeom>
          <a:solidFill>
            <a:srgbClr val="00FFF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контрарность</a:t>
            </a:r>
          </a:p>
        </p:txBody>
      </p:sp>
      <p:sp>
        <p:nvSpPr>
          <p:cNvPr id="28" name="Прямоугольник 27"/>
          <p:cNvSpPr>
            <a:spLocks noChangeArrowheads="1"/>
          </p:cNvSpPr>
          <p:nvPr/>
        </p:nvSpPr>
        <p:spPr bwMode="auto">
          <a:xfrm rot="-1020000">
            <a:off x="1152525" y="3492000"/>
            <a:ext cx="4714875" cy="252413"/>
          </a:xfrm>
          <a:prstGeom prst="rect">
            <a:avLst/>
          </a:prstGeom>
          <a:solidFill>
            <a:srgbClr val="00FFF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контрарность      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9" name="Прямоугольник 28"/>
          <p:cNvSpPr>
            <a:spLocks noChangeArrowheads="1"/>
          </p:cNvSpPr>
          <p:nvPr/>
        </p:nvSpPr>
        <p:spPr bwMode="auto">
          <a:xfrm rot="1020000">
            <a:off x="3311525" y="3492000"/>
            <a:ext cx="4716463" cy="252413"/>
          </a:xfrm>
          <a:prstGeom prst="rect">
            <a:avLst/>
          </a:prstGeom>
          <a:solidFill>
            <a:srgbClr val="00FFF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      контрарность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0" y="1331913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Аподиктическое 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35" name="Скругленный прямоугольник 34"/>
          <p:cNvSpPr>
            <a:spLocks noChangeArrowheads="1"/>
          </p:cNvSpPr>
          <p:nvPr/>
        </p:nvSpPr>
        <p:spPr bwMode="auto">
          <a:xfrm>
            <a:off x="2232000" y="172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</a:t>
            </a:r>
            <a:r>
              <a:rPr lang="ru-RU" sz="12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(</a:t>
            </a:r>
            <a:r>
              <a:rPr lang="ru-RU" sz="1600" dirty="0" smtClean="0">
                <a:solidFill>
                  <a:srgbClr val="FF0000"/>
                </a:solidFill>
              </a:rPr>
              <a:t>не может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6984000" y="1331913"/>
            <a:ext cx="2160000" cy="864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Аподиктическое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отрицательное суждение</a:t>
            </a:r>
          </a:p>
        </p:txBody>
      </p:sp>
      <p:sp>
        <p:nvSpPr>
          <p:cNvPr id="37" name="Скругленный прямоугольник 36"/>
          <p:cNvSpPr>
            <a:spLocks noChangeArrowheads="1"/>
          </p:cNvSpPr>
          <p:nvPr/>
        </p:nvSpPr>
        <p:spPr bwMode="auto">
          <a:xfrm>
            <a:off x="5508000" y="172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0" y="4860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утвердительное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 суждение</a:t>
            </a:r>
          </a:p>
        </p:txBody>
      </p:sp>
      <p:sp>
        <p:nvSpPr>
          <p:cNvPr id="40" name="Скругленный прямоугольник 39"/>
          <p:cNvSpPr>
            <a:spLocks noChangeArrowheads="1"/>
          </p:cNvSpPr>
          <p:nvPr/>
        </p:nvSpPr>
        <p:spPr bwMode="auto">
          <a:xfrm>
            <a:off x="72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реально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984000" y="4860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отрицательное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42" name="Скругленный прямоугольник 41"/>
          <p:cNvSpPr>
            <a:spLocks noChangeArrowheads="1"/>
          </p:cNvSpPr>
          <p:nvPr/>
        </p:nvSpPr>
        <p:spPr bwMode="auto">
          <a:xfrm>
            <a:off x="702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 реально 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 </a:t>
            </a: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Проблематическое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утвердительное суждение</a:t>
            </a:r>
          </a:p>
        </p:txBody>
      </p:sp>
      <p:sp>
        <p:nvSpPr>
          <p:cNvPr id="44" name="Скругленный прямоугольник 43"/>
          <p:cNvSpPr>
            <a:spLocks noChangeArrowheads="1"/>
          </p:cNvSpPr>
          <p:nvPr/>
        </p:nvSpPr>
        <p:spPr bwMode="auto">
          <a:xfrm>
            <a:off x="2232000" y="50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 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мудрым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691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Проблематическое</a:t>
            </a:r>
          </a:p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отрицательное суждение</a:t>
            </a:r>
          </a:p>
        </p:txBody>
      </p:sp>
      <p:sp>
        <p:nvSpPr>
          <p:cNvPr id="46" name="Скругленный прямоугольник 45"/>
          <p:cNvSpPr>
            <a:spLocks noChangeArrowheads="1"/>
          </p:cNvSpPr>
          <p:nvPr/>
        </p:nvSpPr>
        <p:spPr bwMode="auto">
          <a:xfrm>
            <a:off x="5508000" y="50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до-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лжен</a:t>
            </a:r>
            <a:r>
              <a:rPr lang="ru-RU" sz="8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880000" y="3996000"/>
            <a:ext cx="3384000" cy="792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rgbClr val="FFFF00"/>
                </a:solidFill>
              </a:rPr>
              <a:t>Контрарные</a:t>
            </a:r>
            <a:r>
              <a:rPr lang="ru-RU" sz="1600" dirty="0" smtClean="0">
                <a:solidFill>
                  <a:schemeClr val="accent3"/>
                </a:solidFill>
              </a:rPr>
              <a:t> суждения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не могут быть </a:t>
            </a: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истинными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но могут быть </a:t>
            </a: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ложными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8" grpId="0" animBg="1"/>
      <p:bldP spid="29" grpId="0" animBg="1"/>
      <p:bldP spid="34" grpId="0"/>
      <p:bldP spid="35" grpId="0" animBg="1"/>
      <p:bldP spid="36" grpId="0"/>
      <p:bldP spid="37" grpId="0" animBg="1"/>
      <p:bldP spid="39" grpId="0"/>
      <p:bldP spid="40" grpId="0" animBg="1"/>
      <p:bldP spid="41" grpId="0"/>
      <p:bldP spid="42" grpId="0" animBg="1"/>
      <p:bldP spid="43" grpId="0"/>
      <p:bldP spid="44" grpId="0" animBg="1"/>
      <p:bldP spid="45" grpId="0"/>
      <p:bldP spid="46" grpId="0" animBg="1"/>
      <p:bldP spid="18" grpId="0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67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аподи-ктического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7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истинности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954" name="AutoShape 2"/>
          <p:cNvSpPr>
            <a:spLocks noChangeArrowheads="1"/>
          </p:cNvSpPr>
          <p:nvPr/>
        </p:nvSpPr>
        <p:spPr bwMode="auto">
          <a:xfrm rot="10800000">
            <a:off x="288000" y="1728000"/>
            <a:ext cx="6120000" cy="4678363"/>
          </a:xfrm>
          <a:prstGeom prst="verticalScrol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rot="10800000" wrap="square" anchor="ctr" anchorCtr="1"/>
          <a:lstStyle/>
          <a:p>
            <a:r>
              <a:rPr lang="ru-RU" dirty="0" smtClean="0">
                <a:solidFill>
                  <a:srgbClr val="0000FF"/>
                </a:solidFill>
              </a:rPr>
              <a:t>…ни одно явление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 может оказаться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истинным или действительным,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ни одно утверждение справедливым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без достаточного основания, </a:t>
            </a:r>
            <a:br>
              <a:rPr lang="ru-RU" dirty="0" smtClean="0">
                <a:solidFill>
                  <a:srgbClr val="FF0000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почему именно дело обстоит так, </a:t>
            </a:r>
            <a:br>
              <a:rPr lang="ru-RU" dirty="0" smtClean="0">
                <a:solidFill>
                  <a:srgbClr val="FF0000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а не иначе</a:t>
            </a:r>
            <a:r>
              <a:rPr lang="ru-RU" dirty="0" smtClean="0">
                <a:solidFill>
                  <a:srgbClr val="0000FF"/>
                </a:solidFill>
              </a:rPr>
              <a:t>,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br>
              <a:rPr lang="ru-RU" dirty="0" smtClean="0">
                <a:solidFill>
                  <a:srgbClr val="FF0000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хотя эти основания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в большинстве случаев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вовсе не могут быть нам известны.</a:t>
            </a:r>
            <a:endParaRPr lang="ru-RU" sz="1800" baseline="0" dirty="0">
              <a:solidFill>
                <a:srgbClr val="0000FF"/>
              </a:solidFill>
            </a:endParaRPr>
          </a:p>
          <a:p>
            <a:pPr algn="ctr"/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5365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Законы логики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Закон достаточного основания</a:t>
            </a: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6624000" y="5760000"/>
            <a:ext cx="2055600" cy="64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t" anchorCtr="0">
            <a:noAutofit/>
          </a:bodyPr>
          <a:lstStyle/>
          <a:p>
            <a:pPr algn="ctr"/>
            <a:r>
              <a:rPr lang="ru-RU" sz="1800" b="1" baseline="0" dirty="0" smtClean="0">
                <a:solidFill>
                  <a:schemeClr val="bg1"/>
                </a:solidFill>
              </a:rPr>
              <a:t>Лейбниц.</a:t>
            </a:r>
            <a:r>
              <a:rPr lang="ru-RU" sz="1800" b="1" baseline="0" dirty="0">
                <a:solidFill>
                  <a:schemeClr val="bg1"/>
                </a:solidFill>
              </a:rPr>
              <a:t/>
            </a:r>
            <a:br>
              <a:rPr lang="ru-RU" sz="1800" b="1" baseline="0" dirty="0">
                <a:solidFill>
                  <a:schemeClr val="bg1"/>
                </a:solidFill>
              </a:rPr>
            </a:br>
            <a:r>
              <a:rPr lang="ru-RU" sz="1800" b="1" baseline="0" dirty="0">
                <a:solidFill>
                  <a:schemeClr val="bg1"/>
                </a:solidFill>
              </a:rPr>
              <a:t>«</a:t>
            </a:r>
            <a:r>
              <a:rPr lang="ru-RU" sz="1800" b="1" baseline="0" dirty="0" smtClean="0">
                <a:solidFill>
                  <a:schemeClr val="bg1"/>
                </a:solidFill>
              </a:rPr>
              <a:t>Монадология».</a:t>
            </a:r>
            <a:endParaRPr lang="ru-RU" sz="1800" b="1" baseline="0" dirty="0">
              <a:solidFill>
                <a:schemeClr val="bg1"/>
              </a:solidFill>
            </a:endParaRPr>
          </a:p>
        </p:txBody>
      </p:sp>
      <p:pic>
        <p:nvPicPr>
          <p:cNvPr id="9" name="Picture 16" descr="leibniz10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696000" y="1800000"/>
            <a:ext cx="1911350" cy="1979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09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9954" grpId="0" animBg="1"/>
      <p:bldP spid="7" grpId="0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292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" name="Прямая соединительная линия 100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22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800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3" name="Прямая соединительная линия 122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4" name="Прямая соединительная линия 123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5" name="Прямая соединительная линия 124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98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необходимо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" name="Прямая соединительная линия 100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22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800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должен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аподик-тического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3" name="Прямая соединительная линия 122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4" name="Прямая соединительная линия 123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5" name="Прямая соединительная линия 124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98" name="Заголовок 1"/>
          <p:cNvSpPr txBox="1">
            <a:spLocks/>
          </p:cNvSpPr>
          <p:nvPr/>
        </p:nvSpPr>
        <p:spPr>
          <a:xfrm>
            <a:off x="96838" y="273600"/>
            <a:ext cx="8950325" cy="1080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</a:t>
            </a:r>
            <a:r>
              <a:rPr lang="ru-RU" dirty="0" smtClean="0">
                <a:solidFill>
                  <a:srgbClr val="00FFFF"/>
                </a:solidFill>
              </a:rPr>
              <a:t> не следует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838" y="180000"/>
            <a:ext cx="8950325" cy="1143000"/>
          </a:xfrm>
        </p:spPr>
        <p:txBody>
          <a:bodyPr anchor="t"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Умозаключения об истинности суждения</a:t>
            </a:r>
            <a:r>
              <a:rPr lang="ru-RU" sz="32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> </a:t>
            </a:r>
            <a:r>
              <a:rPr lang="ru-RU" sz="28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>Алетическое умозаключение субконтрарности</a:t>
            </a:r>
            <a:endParaRPr lang="ru-RU" sz="2800" b="1" dirty="0">
              <a:solidFill>
                <a:schemeClr val="accent3"/>
              </a:solidFill>
            </a:endParaRPr>
          </a:p>
        </p:txBody>
      </p:sp>
      <p:sp>
        <p:nvSpPr>
          <p:cNvPr id="8" name="Прямоугольник 7"/>
          <p:cNvSpPr>
            <a:spLocks noChangeArrowheads="1"/>
          </p:cNvSpPr>
          <p:nvPr/>
        </p:nvSpPr>
        <p:spPr bwMode="auto">
          <a:xfrm>
            <a:off x="3564000" y="5543550"/>
            <a:ext cx="2016000" cy="252413"/>
          </a:xfrm>
          <a:prstGeom prst="rect">
            <a:avLst/>
          </a:prstGeom>
          <a:solidFill>
            <a:srgbClr val="99FF99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субконтрарность</a:t>
            </a:r>
          </a:p>
        </p:txBody>
      </p:sp>
      <p:sp>
        <p:nvSpPr>
          <p:cNvPr id="31" name="Прямоугольник 30"/>
          <p:cNvSpPr>
            <a:spLocks noChangeArrowheads="1"/>
          </p:cNvSpPr>
          <p:nvPr/>
        </p:nvSpPr>
        <p:spPr bwMode="auto">
          <a:xfrm rot="-1020000">
            <a:off x="3311525" y="4392000"/>
            <a:ext cx="4716463" cy="252412"/>
          </a:xfrm>
          <a:prstGeom prst="rect">
            <a:avLst/>
          </a:prstGeom>
          <a:solidFill>
            <a:srgbClr val="99FF99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         субконтрарность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0" name="Прямоугольник 29"/>
          <p:cNvSpPr>
            <a:spLocks noChangeArrowheads="1"/>
          </p:cNvSpPr>
          <p:nvPr/>
        </p:nvSpPr>
        <p:spPr bwMode="auto">
          <a:xfrm rot="960000">
            <a:off x="1152525" y="4392000"/>
            <a:ext cx="4714875" cy="252412"/>
          </a:xfrm>
          <a:prstGeom prst="rect">
            <a:avLst/>
          </a:prstGeom>
          <a:solidFill>
            <a:srgbClr val="99FF99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субконтрарность     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0" y="1331913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Аподиктическое 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утвердительное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суждение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35" name="Скругленный прямоугольник 34"/>
          <p:cNvSpPr>
            <a:spLocks noChangeArrowheads="1"/>
          </p:cNvSpPr>
          <p:nvPr/>
        </p:nvSpPr>
        <p:spPr bwMode="auto">
          <a:xfrm>
            <a:off x="2232000" y="172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</a:t>
            </a:r>
            <a:r>
              <a:rPr lang="ru-RU" sz="12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(</a:t>
            </a:r>
            <a:r>
              <a:rPr lang="ru-RU" sz="1600" dirty="0" smtClean="0">
                <a:solidFill>
                  <a:srgbClr val="FF0000"/>
                </a:solidFill>
              </a:rPr>
              <a:t>не может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6984000" y="1331913"/>
            <a:ext cx="2160000" cy="864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Аподиктическое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отрицательное суждение</a:t>
            </a:r>
          </a:p>
        </p:txBody>
      </p:sp>
      <p:sp>
        <p:nvSpPr>
          <p:cNvPr id="37" name="Скругленный прямоугольник 36"/>
          <p:cNvSpPr>
            <a:spLocks noChangeArrowheads="1"/>
          </p:cNvSpPr>
          <p:nvPr/>
        </p:nvSpPr>
        <p:spPr bwMode="auto">
          <a:xfrm>
            <a:off x="5508000" y="172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0" y="4860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утвердительное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 суждение</a:t>
            </a:r>
          </a:p>
        </p:txBody>
      </p:sp>
      <p:sp>
        <p:nvSpPr>
          <p:cNvPr id="39" name="Скругленный прямоугольник 38"/>
          <p:cNvSpPr>
            <a:spLocks noChangeArrowheads="1"/>
          </p:cNvSpPr>
          <p:nvPr/>
        </p:nvSpPr>
        <p:spPr bwMode="auto">
          <a:xfrm>
            <a:off x="72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реально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984000" y="4860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Ассерторическое 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отрицательное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суждение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7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Проблематическое</a:t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>
                <a:solidFill>
                  <a:schemeClr val="accent3"/>
                </a:solidFill>
              </a:rPr>
              <a:t>утвердительное суждение</a:t>
            </a:r>
          </a:p>
        </p:txBody>
      </p:sp>
      <p:sp>
        <p:nvSpPr>
          <p:cNvPr id="42" name="Скругленный прямоугольник 41"/>
          <p:cNvSpPr>
            <a:spLocks noChangeArrowheads="1"/>
          </p:cNvSpPr>
          <p:nvPr/>
        </p:nvSpPr>
        <p:spPr bwMode="auto">
          <a:xfrm>
            <a:off x="2232000" y="50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</a:t>
            </a:r>
            <a:r>
              <a:rPr lang="ru-RU" sz="1600" dirty="0" smtClean="0">
                <a:solidFill>
                  <a:srgbClr val="0000FF"/>
                </a:solidFill>
              </a:rPr>
              <a:t> быть (</a:t>
            </a:r>
            <a:r>
              <a:rPr lang="ru-RU" sz="1600" dirty="0" smtClean="0">
                <a:solidFill>
                  <a:srgbClr val="FF0000"/>
                </a:solidFill>
              </a:rPr>
              <a:t>не должен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быть) мудрым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6912000" y="5868000"/>
            <a:ext cx="2160000" cy="8280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Проблематическое</a:t>
            </a:r>
          </a:p>
          <a:p>
            <a:pPr algn="ctr">
              <a:defRPr/>
            </a:pPr>
            <a:r>
              <a:rPr lang="ru-RU" sz="1600" dirty="0">
                <a:solidFill>
                  <a:schemeClr val="accent3"/>
                </a:solidFill>
              </a:rPr>
              <a:t>отрицательное суждение</a:t>
            </a:r>
          </a:p>
        </p:txBody>
      </p:sp>
      <p:sp>
        <p:nvSpPr>
          <p:cNvPr id="44" name="Скругленный прямоугольник 43"/>
          <p:cNvSpPr>
            <a:spLocks noChangeArrowheads="1"/>
          </p:cNvSpPr>
          <p:nvPr/>
        </p:nvSpPr>
        <p:spPr bwMode="auto">
          <a:xfrm>
            <a:off x="5508000" y="5004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может не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быть (</a:t>
            </a:r>
            <a:r>
              <a:rPr lang="ru-RU" sz="1600" dirty="0" smtClean="0">
                <a:solidFill>
                  <a:srgbClr val="FF0000"/>
                </a:solidFill>
              </a:rPr>
              <a:t>не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до-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лжен</a:t>
            </a:r>
            <a:r>
              <a:rPr lang="ru-RU" sz="8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быть)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мудрым</a:t>
            </a:r>
          </a:p>
        </p:txBody>
      </p:sp>
      <p:sp>
        <p:nvSpPr>
          <p:cNvPr id="45" name="Скругленный прямоугольник 44"/>
          <p:cNvSpPr>
            <a:spLocks noChangeArrowheads="1"/>
          </p:cNvSpPr>
          <p:nvPr/>
        </p:nvSpPr>
        <p:spPr bwMode="auto">
          <a:xfrm>
            <a:off x="7020000" y="3348000"/>
            <a:ext cx="1404000" cy="1404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38100" cmpd="dbl" algn="ctr">
            <a:solidFill>
              <a:schemeClr val="accent2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Сократ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 реально 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не </a:t>
            </a:r>
            <a:r>
              <a:rPr lang="ru-RU" sz="1600" dirty="0" smtClean="0">
                <a:solidFill>
                  <a:srgbClr val="0000FF"/>
                </a:solidFill>
              </a:rPr>
              <a:t>мудр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880000" y="3312000"/>
            <a:ext cx="3384000" cy="792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r>
              <a:rPr lang="ru-RU" sz="1600" dirty="0" smtClean="0">
                <a:solidFill>
                  <a:srgbClr val="FFFF00"/>
                </a:solidFill>
              </a:rPr>
              <a:t>Субконтрарные</a:t>
            </a:r>
            <a:r>
              <a:rPr lang="ru-RU" sz="1600" dirty="0" smtClean="0">
                <a:solidFill>
                  <a:schemeClr val="accent3"/>
                </a:solidFill>
              </a:rPr>
              <a:t> суждения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не могут быть </a:t>
            </a: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ложными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rgbClr val="FF66FF"/>
                </a:solidFill>
              </a:rPr>
              <a:t/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но могут быть </a:t>
            </a:r>
            <a:r>
              <a:rPr lang="ru-RU" sz="1600" dirty="0" smtClean="0">
                <a:solidFill>
                  <a:srgbClr val="00FFFF"/>
                </a:solidFill>
              </a:rPr>
              <a:t>оба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истинными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8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31" grpId="0" animBg="1"/>
      <p:bldP spid="30" grpId="0" animBg="1"/>
      <p:bldP spid="34" grpId="0"/>
      <p:bldP spid="35" grpId="0" animBg="1"/>
      <p:bldP spid="36" grpId="0"/>
      <p:bldP spid="37" grpId="0" animBg="1"/>
      <p:bldP spid="38" grpId="0"/>
      <p:bldP spid="39" grpId="0" animBg="1"/>
      <p:bldP spid="40" grpId="0"/>
      <p:bldP spid="41" grpId="0"/>
      <p:bldP spid="42" grpId="0" animBg="1"/>
      <p:bldP spid="43" grpId="0"/>
      <p:bldP spid="44" grpId="0" animBg="1"/>
      <p:bldP spid="45" grpId="0" animBg="1"/>
      <p:bldP spid="18" grpId="0"/>
    </p:bld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0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5640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80000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728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328000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256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920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66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5640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80000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728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232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spcBef>
                <a:spcPts val="0"/>
              </a:spcBef>
              <a:defRPr/>
            </a:pP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550" dirty="0" smtClean="0"/>
              <a:t/>
            </a:r>
            <a:br>
              <a:rPr lang="ru-RU" sz="1550" dirty="0" smtClean="0"/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r>
              <a:rPr lang="ru-RU" sz="1550" dirty="0" smtClean="0">
                <a:solidFill>
                  <a:srgbClr val="FF0000"/>
                </a:solidFill>
              </a:rPr>
              <a:t/>
            </a:r>
            <a:br>
              <a:rPr lang="ru-RU" sz="1550" dirty="0" smtClean="0">
                <a:solidFill>
                  <a:srgbClr val="FF0000"/>
                </a:solidFill>
              </a:rPr>
            </a:br>
            <a:endParaRPr lang="ru-RU" sz="155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328000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2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60000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92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96000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пробле-матического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66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одного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следует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другого.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 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ут-вердительного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ут-вердительного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22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 </a:t>
            </a:r>
            <a:r>
              <a:rPr lang="ru-RU" spc="-20" dirty="0" smtClean="0"/>
              <a:t>одного</a:t>
            </a:r>
            <a:r>
              <a:rPr lang="ru-RU" spc="-20" dirty="0" smtClean="0">
                <a:solidFill>
                  <a:srgbClr val="00FF00"/>
                </a:solidFill>
              </a:rPr>
              <a:t> </a:t>
            </a:r>
            <a:r>
              <a:rPr lang="ru-RU" spc="-2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20" dirty="0" smtClean="0"/>
              <a:t>суждения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FF66FF"/>
                </a:solidFill>
              </a:rPr>
              <a:t>ложность</a:t>
            </a:r>
            <a:r>
              <a:rPr lang="ru-RU" spc="-20" dirty="0" smtClean="0">
                <a:solidFill>
                  <a:srgbClr val="FFFF00"/>
                </a:solidFill>
              </a:rPr>
              <a:t> </a:t>
            </a:r>
            <a:r>
              <a:rPr lang="ru-RU" spc="-20" dirty="0" smtClean="0"/>
              <a:t>другого</a:t>
            </a:r>
            <a:r>
              <a:rPr lang="ru-RU" spc="-20" dirty="0" smtClean="0">
                <a:solidFill>
                  <a:srgbClr val="00FFFF"/>
                </a:solidFill>
              </a:rPr>
              <a:t> 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 </a:t>
            </a:r>
            <a:r>
              <a:rPr lang="ru-RU" sz="1600" dirty="0" smtClean="0">
                <a:solidFill>
                  <a:srgbClr val="FF0000"/>
                </a:solidFill>
              </a:rPr>
              <a:t>ложно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что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ут-вердительного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8" name="TextBox 97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ут-вердительного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лож-ности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9" name="TextBox 98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100" name="TextBox 99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101" name="TextBox 100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FF66FF"/>
                </a:solidFill>
              </a:rPr>
              <a:t>ложно-сти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3" name="Прямая соединительная линия 122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4" name="Прямая соединительная линия 123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5" name="Прямая соединительная линия 124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6" name="Прямая соединительная линия 125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94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20" dirty="0" smtClean="0"/>
              <a:t>Из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00FF00"/>
                </a:solidFill>
              </a:rPr>
              <a:t>истинности </a:t>
            </a:r>
            <a:r>
              <a:rPr lang="ru-RU" spc="-20" dirty="0" smtClean="0"/>
              <a:t>одного</a:t>
            </a:r>
            <a:r>
              <a:rPr lang="ru-RU" spc="-20" dirty="0" smtClean="0">
                <a:solidFill>
                  <a:srgbClr val="00FF00"/>
                </a:solidFill>
              </a:rPr>
              <a:t> </a:t>
            </a:r>
            <a:r>
              <a:rPr lang="ru-RU" spc="-2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20" dirty="0" smtClean="0"/>
              <a:t>суждения</a:t>
            </a:r>
            <a:r>
              <a:rPr lang="ru-RU" spc="-20" dirty="0" smtClean="0">
                <a:solidFill>
                  <a:srgbClr val="00FFFF"/>
                </a:solidFill>
              </a:rPr>
              <a:t> </a:t>
            </a:r>
            <a:r>
              <a:rPr lang="ru-RU" spc="-20" dirty="0" smtClean="0">
                <a:solidFill>
                  <a:srgbClr val="FF66FF"/>
                </a:solidFill>
              </a:rPr>
              <a:t>ложность</a:t>
            </a:r>
            <a:r>
              <a:rPr lang="ru-RU" spc="-20" dirty="0" smtClean="0">
                <a:solidFill>
                  <a:srgbClr val="FFFF00"/>
                </a:solidFill>
              </a:rPr>
              <a:t> </a:t>
            </a:r>
            <a:r>
              <a:rPr lang="ru-RU" spc="-20" dirty="0" smtClean="0"/>
              <a:t>другого</a:t>
            </a:r>
            <a:r>
              <a:rPr lang="ru-RU" spc="-20" dirty="0" smtClean="0">
                <a:solidFill>
                  <a:srgbClr val="00FFFF"/>
                </a:solidFill>
              </a:rPr>
              <a:t> не следует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148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148000" y="4427538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899999" y="3276600"/>
            <a:ext cx="3600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440000" y="44291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440000" y="3492500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440000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440000" y="2663825"/>
            <a:ext cx="2556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1008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99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1008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99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147999" y="1728788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148000" y="2663825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16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704000" y="2592388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16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704000" y="165576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899999" y="5040313"/>
            <a:ext cx="3600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440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440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1008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99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1008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99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4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148000" y="5256213"/>
            <a:ext cx="2556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148000" y="6191250"/>
            <a:ext cx="255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16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704000" y="61198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16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704000" y="51847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1008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1008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71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716000" y="4356100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996000" y="341947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996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704000" y="3425825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704000" y="4354513"/>
            <a:ext cx="4318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3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2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>
                <a:solidFill>
                  <a:srgbClr val="FFFF00"/>
                </a:solidFill>
              </a:rPr>
              <a:t> ассер-торического </a:t>
            </a:r>
            <a:r>
              <a:rPr lang="ru-RU" sz="1100" dirty="0" smtClean="0"/>
              <a:t>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>
                <a:solidFill>
                  <a:srgbClr val="FFFF00"/>
                </a:solidFill>
              </a:rPr>
              <a:t> проблематиче-ского </a:t>
            </a:r>
            <a:r>
              <a:rPr lang="ru-RU" sz="1100" dirty="0" smtClean="0"/>
              <a:t>отрицательного</a:t>
            </a:r>
            <a:endParaRPr lang="ru-RU" sz="1100" dirty="0"/>
          </a:p>
        </p:txBody>
      </p:sp>
      <p:sp>
        <p:nvSpPr>
          <p:cNvPr id="85" name="TextBox 84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4" name="TextBox 93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5" name="TextBox 94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96" name="TextBox 95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66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" name="Прямая соединительная линия 97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" name="Прямая соединительная линия 98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0" name="Прямая соединительная линия 99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3" name="Прямая соединительная линия 112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22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40" dirty="0" smtClean="0"/>
              <a:t>Из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истинности </a:t>
            </a:r>
            <a:r>
              <a:rPr lang="ru-RU" spc="-40" dirty="0" smtClean="0"/>
              <a:t>одного</a:t>
            </a:r>
            <a:r>
              <a:rPr lang="ru-RU" spc="-40" dirty="0" smtClean="0">
                <a:solidFill>
                  <a:srgbClr val="00FF00"/>
                </a:solidFill>
              </a:rPr>
              <a:t> </a:t>
            </a:r>
            <a:r>
              <a:rPr lang="ru-RU" spc="-4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40" dirty="0" smtClean="0"/>
              <a:t>суждения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истинность</a:t>
            </a:r>
            <a:r>
              <a:rPr lang="ru-RU" spc="-40" dirty="0" smtClean="0">
                <a:solidFill>
                  <a:srgbClr val="FFFF00"/>
                </a:solidFill>
              </a:rPr>
              <a:t> </a:t>
            </a:r>
            <a:r>
              <a:rPr lang="ru-RU" spc="-40" dirty="0" smtClean="0"/>
              <a:t>другого</a:t>
            </a:r>
            <a:r>
              <a:rPr lang="ru-RU" spc="-40" dirty="0" smtClean="0">
                <a:solidFill>
                  <a:srgbClr val="00FFFF"/>
                </a:solidFill>
              </a:rPr>
              <a:t> не следует</a:t>
            </a:r>
            <a:r>
              <a:rPr lang="ru-RU" spc="-40" dirty="0" smtClean="0"/>
              <a:t>.</a:t>
            </a:r>
            <a:endParaRPr lang="ru-RU" spc="-4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7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216000" y="1116000"/>
            <a:ext cx="8676000" cy="5508000"/>
          </a:xfrm>
        </p:spPr>
        <p:txBody>
          <a:bodyPr/>
          <a:lstStyle/>
          <a:p>
            <a:pPr>
              <a:buClr>
                <a:schemeClr val="bg1"/>
              </a:buClr>
            </a:pPr>
            <a:r>
              <a:rPr lang="ru-RU" sz="1800" b="1" dirty="0" smtClean="0">
                <a:solidFill>
                  <a:srgbClr val="00FFFF"/>
                </a:solidFill>
              </a:rPr>
              <a:t>Законы логики </a:t>
            </a:r>
            <a:r>
              <a:rPr lang="ru-RU" sz="1800" b="1" dirty="0" smtClean="0">
                <a:solidFill>
                  <a:srgbClr val="FF66FF"/>
                </a:solidFill>
              </a:rPr>
              <a:t>не следует</a:t>
            </a:r>
            <a:r>
              <a:rPr lang="ru-RU" sz="1800" b="1" dirty="0" smtClean="0">
                <a:solidFill>
                  <a:srgbClr val="00FFFF"/>
                </a:solidFill>
              </a:rPr>
              <a:t> понимать и трактовать онтологически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00FFFF"/>
                </a:solidFill>
              </a:rPr>
              <a:t> </a:t>
            </a:r>
            <a:br>
              <a:rPr lang="ru-RU" sz="1800" b="1" dirty="0" smtClean="0">
                <a:solidFill>
                  <a:srgbClr val="00FFFF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хотя такие трактовки имели место и казались допустимыми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в некоторых формулировках, цитированных выше.</a:t>
            </a:r>
            <a:r>
              <a:rPr lang="ru-RU" sz="1800" b="1" dirty="0" smtClean="0">
                <a:solidFill>
                  <a:srgbClr val="00FFFF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Тем не менее, важно помнить, что законы логики представляют собой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rgbClr val="00FF00"/>
                </a:solidFill>
              </a:rPr>
              <a:t>правила пользования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языком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логики, а </a:t>
            </a:r>
            <a:r>
              <a:rPr lang="ru-RU" sz="1800" b="1" dirty="0" smtClean="0">
                <a:solidFill>
                  <a:srgbClr val="FF66FF"/>
                </a:solidFill>
              </a:rPr>
              <a:t>не утверждения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о </a:t>
            </a:r>
            <a:r>
              <a:rPr lang="ru-RU" sz="1800" b="1" dirty="0" smtClean="0">
                <a:solidFill>
                  <a:srgbClr val="00FFFF"/>
                </a:solidFill>
              </a:rPr>
              <a:t>свойствах реальности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посредством этого языка описываемой.</a:t>
            </a:r>
          </a:p>
          <a:p>
            <a:pPr>
              <a:buClr>
                <a:schemeClr val="bg1"/>
              </a:buClr>
            </a:pPr>
            <a:r>
              <a:rPr lang="ru-RU" sz="1800" b="1" dirty="0" smtClean="0">
                <a:solidFill>
                  <a:srgbClr val="00FFFF"/>
                </a:solidFill>
              </a:rPr>
              <a:t>Закон тождества</a:t>
            </a:r>
            <a:r>
              <a:rPr lang="ru-RU" sz="1800" b="1" dirty="0" smtClean="0">
                <a:solidFill>
                  <a:schemeClr val="bg1"/>
                </a:solidFill>
              </a:rPr>
              <a:t> не значит, что предметы понятий </a:t>
            </a:r>
            <a:r>
              <a:rPr lang="ru-RU" sz="1800" b="1" dirty="0" smtClean="0">
                <a:solidFill>
                  <a:srgbClr val="FF66FF"/>
                </a:solidFill>
              </a:rPr>
              <a:t>не претерпевают никаких изменений</a:t>
            </a:r>
            <a:r>
              <a:rPr lang="ru-RU" sz="1800" b="1" dirty="0" smtClean="0">
                <a:solidFill>
                  <a:schemeClr val="bg1"/>
                </a:solidFill>
              </a:rPr>
              <a:t>, оставаясь всегда тождественными себе.</a:t>
            </a:r>
          </a:p>
          <a:p>
            <a:pPr>
              <a:buClr>
                <a:schemeClr val="bg1"/>
              </a:buClr>
            </a:pPr>
            <a:r>
              <a:rPr lang="ru-RU" sz="1800" b="1" dirty="0" smtClean="0">
                <a:solidFill>
                  <a:srgbClr val="00FFFF"/>
                </a:solidFill>
              </a:rPr>
              <a:t>Закон противоречия</a:t>
            </a:r>
            <a:r>
              <a:rPr lang="ru-RU" sz="1800" b="1" dirty="0" smtClean="0">
                <a:solidFill>
                  <a:schemeClr val="bg1"/>
                </a:solidFill>
              </a:rPr>
              <a:t> не значит, что реальность </a:t>
            </a:r>
            <a:r>
              <a:rPr lang="ru-RU" sz="1800" b="1" dirty="0" smtClean="0">
                <a:solidFill>
                  <a:srgbClr val="FF66FF"/>
                </a:solidFill>
              </a:rPr>
              <a:t>лишена противоречий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>
              <a:buClr>
                <a:schemeClr val="bg1"/>
              </a:buClr>
            </a:pPr>
            <a:r>
              <a:rPr lang="ru-RU" sz="1800" b="1" dirty="0" smtClean="0">
                <a:solidFill>
                  <a:srgbClr val="00FFFF"/>
                </a:solidFill>
              </a:rPr>
              <a:t>Закон исключённого третьего</a:t>
            </a:r>
            <a:r>
              <a:rPr lang="ru-RU" sz="1800" b="1" dirty="0" smtClean="0">
                <a:solidFill>
                  <a:schemeClr val="bg1"/>
                </a:solidFill>
              </a:rPr>
              <a:t> не значит, что в реальности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rgbClr val="FF66FF"/>
                </a:solidFill>
              </a:rPr>
              <a:t>«третьего не дано»</a:t>
            </a:r>
            <a:r>
              <a:rPr lang="ru-RU" sz="1800" b="1" dirty="0" smtClean="0">
                <a:solidFill>
                  <a:schemeClr val="bg1"/>
                </a:solidFill>
              </a:rPr>
              <a:t> и в любой ситуации выбор есть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лишь между двумя возможными вариантами.</a:t>
            </a:r>
          </a:p>
          <a:p>
            <a:pPr>
              <a:buClr>
                <a:schemeClr val="bg1"/>
              </a:buClr>
            </a:pPr>
            <a:r>
              <a:rPr lang="ru-RU" sz="1800" b="1" dirty="0" smtClean="0">
                <a:solidFill>
                  <a:srgbClr val="00FFFF"/>
                </a:solidFill>
              </a:rPr>
              <a:t>Закон достаточного основания </a:t>
            </a:r>
            <a:r>
              <a:rPr lang="ru-RU" sz="1800" b="1" dirty="0" smtClean="0">
                <a:solidFill>
                  <a:schemeClr val="bg1"/>
                </a:solidFill>
              </a:rPr>
              <a:t>объявляет истинность основания </a:t>
            </a:r>
            <a:r>
              <a:rPr lang="ru-RU" sz="1800" b="1" dirty="0" smtClean="0">
                <a:solidFill>
                  <a:srgbClr val="FFFF00"/>
                </a:solidFill>
              </a:rPr>
              <a:t>достаточным условием</a:t>
            </a:r>
            <a:r>
              <a:rPr lang="ru-RU" sz="1800" b="1" dirty="0" smtClean="0">
                <a:solidFill>
                  <a:schemeClr val="bg1"/>
                </a:solidFill>
              </a:rPr>
              <a:t> истинности следствия и </a:t>
            </a:r>
            <a:r>
              <a:rPr lang="ru-RU" sz="1800" b="1" dirty="0" smtClean="0">
                <a:solidFill>
                  <a:srgbClr val="00FF00"/>
                </a:solidFill>
              </a:rPr>
              <a:t>требует</a:t>
            </a:r>
            <a:r>
              <a:rPr lang="ru-RU" sz="1800" b="1" dirty="0" smtClean="0">
                <a:solidFill>
                  <a:schemeClr val="bg1"/>
                </a:solidFill>
              </a:rPr>
              <a:t> истинности первого для </a:t>
            </a:r>
            <a:r>
              <a:rPr lang="ru-RU" sz="1800" b="1" dirty="0" smtClean="0">
                <a:solidFill>
                  <a:srgbClr val="FFFF00"/>
                </a:solidFill>
              </a:rPr>
              <a:t>обоснования</a:t>
            </a:r>
            <a:r>
              <a:rPr lang="ru-RU" sz="1800" b="1" dirty="0" smtClean="0">
                <a:solidFill>
                  <a:schemeClr val="bg1"/>
                </a:solidFill>
              </a:rPr>
              <a:t> истинности последнего, но сам по себе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rgbClr val="FF66FF"/>
                </a:solidFill>
              </a:rPr>
              <a:t>не утверждает</a:t>
            </a:r>
            <a:r>
              <a:rPr lang="ru-RU" sz="1800" b="1" dirty="0" smtClean="0">
                <a:solidFill>
                  <a:schemeClr val="bg1"/>
                </a:solidFill>
              </a:rPr>
              <a:t> истинности суждения, выражающего основание, поскольку таковая определяется его </a:t>
            </a:r>
            <a:r>
              <a:rPr lang="ru-RU" sz="1800" b="1" dirty="0" smtClean="0">
                <a:solidFill>
                  <a:srgbClr val="00FF00"/>
                </a:solidFill>
              </a:rPr>
              <a:t>соответствием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внелогической действительности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а значит, и обусловливается внелогически.</a:t>
            </a:r>
          </a:p>
          <a:p>
            <a:pPr>
              <a:buClr>
                <a:schemeClr val="bg1"/>
              </a:buClr>
              <a:buNone/>
            </a:pPr>
            <a:endParaRPr lang="ru-RU" sz="1800" b="1" dirty="0">
              <a:solidFill>
                <a:schemeClr val="bg1"/>
              </a:solidFill>
            </a:endParaRPr>
          </a:p>
        </p:txBody>
      </p:sp>
      <p:sp>
        <p:nvSpPr>
          <p:cNvPr id="5" name="Rectangle 5"/>
          <p:cNvSpPr txBox="1">
            <a:spLocks noChangeArrowheads="1"/>
          </p:cNvSpPr>
          <p:nvPr/>
        </p:nvSpPr>
        <p:spPr>
          <a:xfrm>
            <a:off x="457200" y="273600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Законы логики</a:t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endParaRPr kumimoji="0" lang="ru-RU" sz="28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Скругленный прямоугольник 40"/>
          <p:cNvSpPr/>
          <p:nvPr/>
        </p:nvSpPr>
        <p:spPr bwMode="auto">
          <a:xfrm>
            <a:off x="4608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5544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5544000" y="4427538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900000" y="3276600"/>
            <a:ext cx="3636000" cy="16557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1836000" y="44291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1836000" y="3492500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7" name="Скругленный прямоугольник 56"/>
          <p:cNvSpPr/>
          <p:nvPr/>
        </p:nvSpPr>
        <p:spPr bwMode="auto">
          <a:xfrm>
            <a:off x="900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836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1836000" y="2663825"/>
            <a:ext cx="1764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972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60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972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60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1224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000" y="1511300"/>
            <a:ext cx="3636000" cy="16573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5544000" y="1728788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реально не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5544000" y="2663825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680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308000" y="2592388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680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308000" y="165576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000" y="2195513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900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1836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1836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972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60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972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60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1223999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000" y="5040313"/>
            <a:ext cx="3636000" cy="165576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5544000" y="5256213"/>
            <a:ext cx="1764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не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5544000" y="6191250"/>
            <a:ext cx="1764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может быть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680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308000" y="61198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680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308000" y="51847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000" y="5724525"/>
            <a:ext cx="2988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972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972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468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4680000" y="43561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Сократ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600000" y="341947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600000" y="4356000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7308000" y="3425825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умным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7308000" y="4354513"/>
            <a:ext cx="864000" cy="4318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умён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1224000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4931999" y="3959225"/>
            <a:ext cx="2988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 rot="16200000">
            <a:off x="-36005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утверди-тельного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7" name="TextBox 96"/>
          <p:cNvSpPr txBox="1"/>
          <p:nvPr/>
        </p:nvSpPr>
        <p:spPr>
          <a:xfrm rot="16200000">
            <a:off x="-360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8" name="TextBox 97"/>
          <p:cNvSpPr txBox="1"/>
          <p:nvPr/>
        </p:nvSpPr>
        <p:spPr>
          <a:xfrm rot="16200000">
            <a:off x="-360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проб-лематического</a:t>
            </a:r>
            <a:r>
              <a:rPr lang="ru-RU" sz="1100" dirty="0" smtClean="0"/>
              <a:t> утвер-дительного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проблематиче-ского</a:t>
            </a:r>
            <a:r>
              <a:rPr lang="ru-RU" sz="1100" dirty="0" smtClean="0"/>
              <a:t> отрицательного</a:t>
            </a:r>
            <a:endParaRPr lang="ru-RU" sz="1100" dirty="0"/>
          </a:p>
        </p:txBody>
      </p:sp>
      <p:sp>
        <p:nvSpPr>
          <p:cNvPr id="99" name="TextBox 98"/>
          <p:cNvSpPr txBox="1"/>
          <p:nvPr/>
        </p:nvSpPr>
        <p:spPr>
          <a:xfrm rot="5400000">
            <a:off x="7848000" y="1980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ассер-торического</a:t>
            </a:r>
            <a:r>
              <a:rPr lang="ru-RU" sz="1100" dirty="0" smtClean="0"/>
              <a:t> отрица-тельного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100" name="TextBox 99"/>
          <p:cNvSpPr txBox="1"/>
          <p:nvPr/>
        </p:nvSpPr>
        <p:spPr>
          <a:xfrm rot="5400000">
            <a:off x="7848000" y="3744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ассерторического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sp>
        <p:nvSpPr>
          <p:cNvPr id="101" name="TextBox 100"/>
          <p:cNvSpPr txBox="1"/>
          <p:nvPr/>
        </p:nvSpPr>
        <p:spPr>
          <a:xfrm rot="5400000">
            <a:off x="7848000" y="5508000"/>
            <a:ext cx="1656000" cy="720000"/>
          </a:xfrm>
          <a:prstGeom prst="rect">
            <a:avLst/>
          </a:prstGeom>
          <a:noFill/>
          <a:ln w="12700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От </a:t>
            </a:r>
            <a:r>
              <a:rPr lang="ru-RU" sz="1100" dirty="0" smtClean="0">
                <a:solidFill>
                  <a:srgbClr val="00FF00"/>
                </a:solidFill>
              </a:rPr>
              <a:t>истинности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про-блематического</a:t>
            </a:r>
            <a:r>
              <a:rPr lang="ru-RU" sz="1100" dirty="0" smtClean="0"/>
              <a:t> отри-цательного к </a:t>
            </a:r>
            <a:r>
              <a:rPr lang="ru-RU" sz="1100" dirty="0" smtClean="0">
                <a:solidFill>
                  <a:srgbClr val="00FF00"/>
                </a:solidFill>
              </a:rPr>
              <a:t>истинно-сти</a:t>
            </a:r>
            <a:r>
              <a:rPr lang="ru-RU" sz="1100" dirty="0" smtClean="0"/>
              <a:t> </a:t>
            </a:r>
            <a:r>
              <a:rPr lang="ru-RU" sz="1100" dirty="0" smtClean="0">
                <a:solidFill>
                  <a:srgbClr val="FFFF00"/>
                </a:solidFill>
              </a:rPr>
              <a:t>проблематическо-го</a:t>
            </a:r>
            <a:r>
              <a:rPr lang="ru-RU" sz="1100" dirty="0" smtClean="0"/>
              <a:t> утвердительного</a:t>
            </a:r>
            <a:endParaRPr lang="ru-RU" sz="1100" dirty="0"/>
          </a:p>
        </p:txBody>
      </p:sp>
      <p:cxnSp>
        <p:nvCxnSpPr>
          <p:cNvPr id="102" name="Прямая соединительная линия 101"/>
          <p:cNvCxnSpPr>
            <a:cxnSpLocks noChangeShapeType="1"/>
          </p:cNvCxnSpPr>
          <p:nvPr/>
        </p:nvCxnSpPr>
        <p:spPr bwMode="auto">
          <a:xfrm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3" name="Прямая соединительная линия 102"/>
          <p:cNvCxnSpPr>
            <a:cxnSpLocks noChangeShapeType="1"/>
          </p:cNvCxnSpPr>
          <p:nvPr/>
        </p:nvCxnSpPr>
        <p:spPr bwMode="auto">
          <a:xfrm rot="-2940000">
            <a:off x="900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" name="Прямая соединительная линия 103"/>
          <p:cNvCxnSpPr>
            <a:cxnSpLocks noChangeShapeType="1"/>
          </p:cNvCxnSpPr>
          <p:nvPr/>
        </p:nvCxnSpPr>
        <p:spPr bwMode="auto">
          <a:xfrm rot="258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" name="Прямая соединительная линия 104"/>
          <p:cNvCxnSpPr>
            <a:cxnSpLocks noChangeShapeType="1"/>
          </p:cNvCxnSpPr>
          <p:nvPr/>
        </p:nvCxnSpPr>
        <p:spPr bwMode="auto">
          <a:xfrm rot="5400000">
            <a:off x="-360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6" name="Прямая соединительная линия 105"/>
          <p:cNvCxnSpPr>
            <a:cxnSpLocks noChangeShapeType="1"/>
          </p:cNvCxnSpPr>
          <p:nvPr/>
        </p:nvCxnSpPr>
        <p:spPr bwMode="auto">
          <a:xfrm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" name="Прямая соединительная линия 106"/>
          <p:cNvCxnSpPr>
            <a:cxnSpLocks noChangeShapeType="1"/>
          </p:cNvCxnSpPr>
          <p:nvPr/>
        </p:nvCxnSpPr>
        <p:spPr bwMode="auto">
          <a:xfrm rot="-2940000">
            <a:off x="900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8" name="Прямая соединительная линия 107"/>
          <p:cNvCxnSpPr>
            <a:cxnSpLocks noChangeShapeType="1"/>
          </p:cNvCxnSpPr>
          <p:nvPr/>
        </p:nvCxnSpPr>
        <p:spPr bwMode="auto">
          <a:xfrm rot="258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9" name="Прямая соединительная линия 108"/>
          <p:cNvCxnSpPr>
            <a:cxnSpLocks noChangeShapeType="1"/>
          </p:cNvCxnSpPr>
          <p:nvPr/>
        </p:nvCxnSpPr>
        <p:spPr bwMode="auto">
          <a:xfrm rot="5400000">
            <a:off x="-360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0" name="Прямая соединительная линия 109"/>
          <p:cNvCxnSpPr>
            <a:cxnSpLocks noChangeShapeType="1"/>
          </p:cNvCxnSpPr>
          <p:nvPr/>
        </p:nvCxnSpPr>
        <p:spPr bwMode="auto">
          <a:xfrm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1" name="Прямая соединительная линия 110"/>
          <p:cNvCxnSpPr>
            <a:cxnSpLocks noChangeShapeType="1"/>
          </p:cNvCxnSpPr>
          <p:nvPr/>
        </p:nvCxnSpPr>
        <p:spPr bwMode="auto">
          <a:xfrm rot="-2940000">
            <a:off x="900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2" name="Прямая соединительная линия 111"/>
          <p:cNvCxnSpPr>
            <a:cxnSpLocks noChangeShapeType="1"/>
          </p:cNvCxnSpPr>
          <p:nvPr/>
        </p:nvCxnSpPr>
        <p:spPr bwMode="auto">
          <a:xfrm rot="258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4" name="Прямая соединительная линия 113"/>
          <p:cNvCxnSpPr>
            <a:cxnSpLocks noChangeShapeType="1"/>
          </p:cNvCxnSpPr>
          <p:nvPr/>
        </p:nvCxnSpPr>
        <p:spPr bwMode="auto">
          <a:xfrm rot="5400000">
            <a:off x="-360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5" name="Прямая соединительная линия 114"/>
          <p:cNvCxnSpPr>
            <a:cxnSpLocks noChangeShapeType="1"/>
          </p:cNvCxnSpPr>
          <p:nvPr/>
        </p:nvCxnSpPr>
        <p:spPr bwMode="auto">
          <a:xfrm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6" name="Прямая соединительная линия 115"/>
          <p:cNvCxnSpPr>
            <a:cxnSpLocks noChangeShapeType="1"/>
          </p:cNvCxnSpPr>
          <p:nvPr/>
        </p:nvCxnSpPr>
        <p:spPr bwMode="auto">
          <a:xfrm rot="-2940000">
            <a:off x="4608000" y="1512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7" name="Прямая соединительная линия 116"/>
          <p:cNvCxnSpPr>
            <a:cxnSpLocks noChangeShapeType="1"/>
          </p:cNvCxnSpPr>
          <p:nvPr/>
        </p:nvCxnSpPr>
        <p:spPr bwMode="auto">
          <a:xfrm rot="258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8" name="Прямая соединительная линия 117"/>
          <p:cNvCxnSpPr>
            <a:cxnSpLocks noChangeShapeType="1"/>
          </p:cNvCxnSpPr>
          <p:nvPr/>
        </p:nvCxnSpPr>
        <p:spPr bwMode="auto">
          <a:xfrm rot="5400000">
            <a:off x="7848000" y="1980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9" name="Прямая соединительная линия 118"/>
          <p:cNvCxnSpPr>
            <a:cxnSpLocks noChangeShapeType="1"/>
          </p:cNvCxnSpPr>
          <p:nvPr/>
        </p:nvCxnSpPr>
        <p:spPr bwMode="auto">
          <a:xfrm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0" name="Прямая соединительная линия 119"/>
          <p:cNvCxnSpPr>
            <a:cxnSpLocks noChangeShapeType="1"/>
          </p:cNvCxnSpPr>
          <p:nvPr/>
        </p:nvCxnSpPr>
        <p:spPr bwMode="auto">
          <a:xfrm rot="-2940000">
            <a:off x="4608000" y="3276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1" name="Прямая соединительная линия 120"/>
          <p:cNvCxnSpPr>
            <a:cxnSpLocks noChangeShapeType="1"/>
          </p:cNvCxnSpPr>
          <p:nvPr/>
        </p:nvCxnSpPr>
        <p:spPr bwMode="auto">
          <a:xfrm rot="258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2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7848000" y="3744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3" name="Прямая соединительная линия 122"/>
          <p:cNvCxnSpPr>
            <a:cxnSpLocks noChangeShapeType="1"/>
          </p:cNvCxnSpPr>
          <p:nvPr/>
        </p:nvCxnSpPr>
        <p:spPr bwMode="auto">
          <a:xfrm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4" name="Прямая соединительная линия 123"/>
          <p:cNvCxnSpPr>
            <a:cxnSpLocks noChangeShapeType="1"/>
          </p:cNvCxnSpPr>
          <p:nvPr/>
        </p:nvCxnSpPr>
        <p:spPr bwMode="auto">
          <a:xfrm rot="-2940000">
            <a:off x="4608000" y="5040000"/>
            <a:ext cx="3636000" cy="165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5" name="Прямая соединительная линия 124"/>
          <p:cNvCxnSpPr>
            <a:cxnSpLocks noChangeShapeType="1"/>
          </p:cNvCxnSpPr>
          <p:nvPr/>
        </p:nvCxnSpPr>
        <p:spPr bwMode="auto">
          <a:xfrm rot="258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6" name="Прямая соединительная линия 125"/>
          <p:cNvCxnSpPr>
            <a:cxnSpLocks noChangeShapeType="1"/>
          </p:cNvCxnSpPr>
          <p:nvPr/>
        </p:nvCxnSpPr>
        <p:spPr bwMode="auto">
          <a:xfrm rot="5400000">
            <a:off x="7848000" y="5508000"/>
            <a:ext cx="1656000" cy="72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94" name="Заголовок 1"/>
          <p:cNvSpPr txBox="1">
            <a:spLocks/>
          </p:cNvSpPr>
          <p:nvPr/>
        </p:nvSpPr>
        <p:spPr>
          <a:xfrm>
            <a:off x="96838" y="180000"/>
            <a:ext cx="8950325" cy="1143000"/>
          </a:xfrm>
          <a:prstGeom prst="rect">
            <a:avLst/>
          </a:prstGeom>
        </p:spPr>
        <p:txBody>
          <a:bodyPr anchor="t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Алетическое умозаключение субконтрарности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108000" y="900000"/>
            <a:ext cx="8928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pc="-40" dirty="0" smtClean="0"/>
              <a:t>Из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истинности </a:t>
            </a:r>
            <a:r>
              <a:rPr lang="ru-RU" spc="-40" dirty="0" smtClean="0"/>
              <a:t>одного</a:t>
            </a:r>
            <a:r>
              <a:rPr lang="ru-RU" spc="-40" dirty="0" smtClean="0">
                <a:solidFill>
                  <a:srgbClr val="00FF00"/>
                </a:solidFill>
              </a:rPr>
              <a:t> </a:t>
            </a:r>
            <a:r>
              <a:rPr lang="ru-RU" spc="-40" dirty="0" smtClean="0">
                <a:solidFill>
                  <a:srgbClr val="FFFF00"/>
                </a:solidFill>
              </a:rPr>
              <a:t>субконтрарного </a:t>
            </a:r>
            <a:r>
              <a:rPr lang="ru-RU" spc="-40" dirty="0" smtClean="0"/>
              <a:t>суждения</a:t>
            </a:r>
            <a:r>
              <a:rPr lang="ru-RU" spc="-40" dirty="0" smtClean="0">
                <a:solidFill>
                  <a:srgbClr val="00FFFF"/>
                </a:solidFill>
              </a:rPr>
              <a:t> </a:t>
            </a:r>
            <a:r>
              <a:rPr lang="ru-RU" spc="-40" dirty="0" smtClean="0">
                <a:solidFill>
                  <a:srgbClr val="00FF00"/>
                </a:solidFill>
              </a:rPr>
              <a:t>истинность</a:t>
            </a:r>
            <a:r>
              <a:rPr lang="ru-RU" spc="-40" dirty="0" smtClean="0">
                <a:solidFill>
                  <a:srgbClr val="FFFF00"/>
                </a:solidFill>
              </a:rPr>
              <a:t> </a:t>
            </a:r>
            <a:r>
              <a:rPr lang="ru-RU" spc="-40" dirty="0" smtClean="0"/>
              <a:t>другого</a:t>
            </a:r>
            <a:r>
              <a:rPr lang="ru-RU" spc="-40" dirty="0" smtClean="0">
                <a:solidFill>
                  <a:srgbClr val="00FFFF"/>
                </a:solidFill>
              </a:rPr>
              <a:t> не следует</a:t>
            </a:r>
            <a:r>
              <a:rPr lang="ru-RU" spc="-40" dirty="0" smtClean="0"/>
              <a:t>.</a:t>
            </a:r>
            <a:endParaRPr lang="ru-RU" spc="-4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0000" y="1296000"/>
            <a:ext cx="8784000" cy="5436000"/>
          </a:xfrm>
        </p:spPr>
        <p:txBody>
          <a:bodyPr/>
          <a:lstStyle/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rgbClr val="FFFF00"/>
                </a:solidFill>
              </a:rPr>
              <a:t>Умозаключение</a:t>
            </a:r>
            <a:r>
              <a:rPr lang="ru-RU" sz="1800" b="1" dirty="0" smtClean="0">
                <a:solidFill>
                  <a:schemeClr val="bg1"/>
                </a:solidFill>
              </a:rPr>
              <a:t> – это получение </a:t>
            </a:r>
            <a:r>
              <a:rPr lang="ru-RU" sz="1800" b="1" dirty="0" smtClean="0">
                <a:solidFill>
                  <a:srgbClr val="00FFFF"/>
                </a:solidFill>
              </a:rPr>
              <a:t>нового суждения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из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материи других суждений</a:t>
            </a:r>
            <a:r>
              <a:rPr lang="ru-RU" sz="1800" b="1" dirty="0" smtClean="0">
                <a:solidFill>
                  <a:schemeClr val="bg1"/>
                </a:solidFill>
              </a:rPr>
              <a:t> на основе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br>
              <a:rPr lang="ru-RU" sz="1800" b="1" dirty="0" smtClean="0">
                <a:solidFill>
                  <a:srgbClr val="00FF00"/>
                </a:solidFill>
              </a:rPr>
            </a:br>
            <a:r>
              <a:rPr lang="ru-RU" sz="1800" b="1" dirty="0" smtClean="0">
                <a:solidFill>
                  <a:srgbClr val="00FFFF"/>
                </a:solidFill>
              </a:rPr>
              <a:t>логических отношений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между элементами последних.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</a:p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chemeClr val="bg1"/>
                </a:solidFill>
              </a:rPr>
              <a:t>Умозаключения подразделяются на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дедуктивные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представляющие собой логический переход </a:t>
            </a:r>
            <a:r>
              <a:rPr lang="ru-RU" sz="1800" b="1" dirty="0" smtClean="0">
                <a:solidFill>
                  <a:srgbClr val="00FFFF"/>
                </a:solidFill>
              </a:rPr>
              <a:t>от общего к частному</a:t>
            </a:r>
            <a:r>
              <a:rPr lang="ru-RU" sz="1800" b="1" dirty="0" smtClean="0">
                <a:solidFill>
                  <a:schemeClr val="bg1"/>
                </a:solidFill>
              </a:rPr>
              <a:t>, и </a:t>
            </a:r>
            <a:r>
              <a:rPr lang="ru-RU" sz="1800" b="1" dirty="0" smtClean="0">
                <a:solidFill>
                  <a:srgbClr val="FFFF00"/>
                </a:solidFill>
              </a:rPr>
              <a:t>индуктивные</a:t>
            </a:r>
            <a:r>
              <a:rPr lang="ru-RU" sz="1800" b="1" dirty="0" smtClean="0">
                <a:solidFill>
                  <a:schemeClr val="bg1"/>
                </a:solidFill>
              </a:rPr>
              <a:t>, представляющие собой логический переход </a:t>
            </a:r>
            <a:r>
              <a:rPr lang="ru-RU" sz="1800" b="1" dirty="0" smtClean="0">
                <a:solidFill>
                  <a:srgbClr val="00FFFF"/>
                </a:solidFill>
              </a:rPr>
              <a:t>от частного к общему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endParaRPr lang="ru-RU" sz="1800" b="1" dirty="0" smtClean="0">
              <a:solidFill>
                <a:schemeClr val="bg1"/>
              </a:solidFill>
            </a:endParaRPr>
          </a:p>
          <a:p>
            <a:pPr lvl="1" eaLnBrk="1" hangingPunct="1">
              <a:lnSpc>
                <a:spcPct val="95000"/>
              </a:lnSpc>
              <a:buClr>
                <a:schemeClr val="bg1"/>
              </a:buClr>
              <a:buFont typeface="Courier New" pitchFamily="49" charset="0"/>
              <a:buChar char="o"/>
            </a:pPr>
            <a:r>
              <a:rPr lang="ru-RU" sz="1600" b="1" dirty="0" smtClean="0">
                <a:solidFill>
                  <a:schemeClr val="bg1"/>
                </a:solidFill>
              </a:rPr>
              <a:t>Поскольку </a:t>
            </a:r>
            <a:r>
              <a:rPr lang="ru-RU" sz="1600" b="1" dirty="0" smtClean="0">
                <a:solidFill>
                  <a:srgbClr val="00FF00"/>
                </a:solidFill>
              </a:rPr>
              <a:t>необходимое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существенным образом связано с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общим</a:t>
            </a:r>
            <a:r>
              <a:rPr lang="en-US" sz="1600" b="1" dirty="0" smtClean="0">
                <a:solidFill>
                  <a:schemeClr val="bg1"/>
                </a:solidFill>
              </a:rPr>
              <a:t>, </a:t>
            </a:r>
            <a:r>
              <a:rPr lang="ru-RU" sz="1600" b="1" dirty="0" smtClean="0">
                <a:solidFill>
                  <a:srgbClr val="FF9900"/>
                </a:solidFill>
              </a:rPr>
              <a:t>достоверные</a:t>
            </a:r>
            <a:r>
              <a:rPr lang="ru-RU" sz="1600" b="1" dirty="0" smtClean="0">
                <a:solidFill>
                  <a:schemeClr val="bg1"/>
                </a:solidFill>
              </a:rPr>
              <a:t> (</a:t>
            </a:r>
            <a:r>
              <a:rPr lang="ru-RU" sz="1600" b="1" dirty="0" smtClean="0">
                <a:solidFill>
                  <a:srgbClr val="00FF00"/>
                </a:solidFill>
              </a:rPr>
              <a:t>необходимые</a:t>
            </a:r>
            <a:r>
              <a:rPr lang="ru-RU" sz="1600" b="1" dirty="0" smtClean="0">
                <a:solidFill>
                  <a:schemeClr val="bg1"/>
                </a:solidFill>
              </a:rPr>
              <a:t>) выводы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можно получить лишь путём </a:t>
            </a:r>
            <a:r>
              <a:rPr lang="ru-RU" sz="1600" b="1" dirty="0" smtClean="0">
                <a:solidFill>
                  <a:srgbClr val="FFFF00"/>
                </a:solidFill>
              </a:rPr>
              <a:t>дедукции</a:t>
            </a:r>
            <a:r>
              <a:rPr lang="ru-RU" sz="1600" b="1" dirty="0" smtClean="0">
                <a:solidFill>
                  <a:schemeClr val="bg1"/>
                </a:solidFill>
              </a:rPr>
              <a:t>, тогда как </a:t>
            </a:r>
            <a:r>
              <a:rPr lang="ru-RU" sz="1600" b="1" dirty="0" smtClean="0">
                <a:solidFill>
                  <a:srgbClr val="FFFF00"/>
                </a:solidFill>
              </a:rPr>
              <a:t>индуктивные</a:t>
            </a:r>
            <a:r>
              <a:rPr lang="ru-RU" sz="1600" b="1" dirty="0" smtClean="0">
                <a:solidFill>
                  <a:schemeClr val="bg1"/>
                </a:solidFill>
              </a:rPr>
              <a:t> выводы лишь </a:t>
            </a:r>
            <a:r>
              <a:rPr lang="ru-RU" sz="1600" b="1" dirty="0" smtClean="0">
                <a:solidFill>
                  <a:srgbClr val="FF9900"/>
                </a:solidFill>
              </a:rPr>
              <a:t>предположительны</a:t>
            </a:r>
            <a:r>
              <a:rPr lang="en-US" sz="1600" b="1" dirty="0" smtClean="0">
                <a:solidFill>
                  <a:schemeClr val="bg1"/>
                </a:solidFill>
              </a:rPr>
              <a:t>.</a:t>
            </a:r>
          </a:p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chemeClr val="bg1"/>
                </a:solidFill>
              </a:rPr>
              <a:t>Дедуктивные умозаключения, в свою очередь,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подразделяются на </a:t>
            </a:r>
            <a:r>
              <a:rPr lang="ru-RU" sz="1800" b="1" dirty="0" smtClean="0">
                <a:solidFill>
                  <a:srgbClr val="FFFF00"/>
                </a:solidFill>
              </a:rPr>
              <a:t>непосредственные</a:t>
            </a:r>
            <a:r>
              <a:rPr lang="ru-RU" sz="1800" b="1" dirty="0" smtClean="0">
                <a:solidFill>
                  <a:schemeClr val="bg1"/>
                </a:solidFill>
              </a:rPr>
              <a:t>, в которых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заключение выводится </a:t>
            </a:r>
            <a:r>
              <a:rPr lang="ru-RU" sz="1800" b="1" dirty="0" smtClean="0">
                <a:solidFill>
                  <a:srgbClr val="00FFFF"/>
                </a:solidFill>
              </a:rPr>
              <a:t>из единственной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, и </a:t>
            </a:r>
            <a:r>
              <a:rPr lang="ru-RU" sz="1800" b="1" dirty="0" smtClean="0">
                <a:solidFill>
                  <a:srgbClr val="FFFF00"/>
                </a:solidFill>
              </a:rPr>
              <a:t>силлогизмы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в которых заключение выводится </a:t>
            </a:r>
            <a:r>
              <a:rPr lang="ru-RU" sz="1800" b="1" dirty="0" smtClean="0">
                <a:solidFill>
                  <a:srgbClr val="00FFFF"/>
                </a:solidFill>
              </a:rPr>
              <a:t>из нескольких посылок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endParaRPr lang="en-US" sz="1800" b="1" dirty="0" smtClean="0">
              <a:solidFill>
                <a:schemeClr val="bg1"/>
              </a:solidFill>
            </a:endParaRPr>
          </a:p>
          <a:p>
            <a:pPr eaLnBrk="1" hangingPunct="1">
              <a:lnSpc>
                <a:spcPct val="95000"/>
              </a:lnSpc>
              <a:buClr>
                <a:schemeClr val="bg1"/>
              </a:buClr>
            </a:pPr>
            <a:r>
              <a:rPr lang="ru-RU" sz="1800" b="1" dirty="0" smtClean="0">
                <a:solidFill>
                  <a:srgbClr val="FFFF00"/>
                </a:solidFill>
              </a:rPr>
              <a:t>Силлогистика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составляет ядро традиционной формальной логики.</a:t>
            </a:r>
            <a:endParaRPr lang="en-US" sz="1800" b="1" dirty="0" smtClean="0">
              <a:solidFill>
                <a:schemeClr val="bg1"/>
              </a:solidFill>
            </a:endParaRPr>
          </a:p>
          <a:p>
            <a:pPr lvl="1" eaLnBrk="1" hangingPunct="1">
              <a:lnSpc>
                <a:spcPct val="95000"/>
              </a:lnSpc>
              <a:buClr>
                <a:schemeClr val="bg1"/>
              </a:buClr>
              <a:buFont typeface="Courier New" pitchFamily="49" charset="0"/>
              <a:buChar char="o"/>
            </a:pPr>
            <a:r>
              <a:rPr lang="ru-RU" sz="1600" b="1" dirty="0" smtClean="0">
                <a:solidFill>
                  <a:schemeClr val="bg1"/>
                </a:solidFill>
              </a:rPr>
              <a:t>Наиболее разработанной частью силлогистики является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учение о </a:t>
            </a:r>
            <a:r>
              <a:rPr lang="ru-RU" sz="1600" b="1" dirty="0" smtClean="0">
                <a:solidFill>
                  <a:srgbClr val="FFFF00"/>
                </a:solidFill>
              </a:rPr>
              <a:t>простом категорическом силлогизме</a:t>
            </a:r>
            <a:r>
              <a:rPr lang="ru-RU" sz="1600" b="1" dirty="0" smtClean="0">
                <a:solidFill>
                  <a:schemeClr val="bg1"/>
                </a:solidFill>
              </a:rPr>
              <a:t>.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</a:p>
          <a:p>
            <a:pPr eaLnBrk="1" hangingPunct="1">
              <a:lnSpc>
                <a:spcPct val="95000"/>
              </a:lnSpc>
              <a:buClr>
                <a:schemeClr val="bg1"/>
              </a:buClr>
              <a:buFont typeface="Arial" pitchFamily="34" charset="0"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Настоящая лекция посвящена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непосредственным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умозаключениям</a:t>
            </a:r>
            <a:r>
              <a:rPr lang="en-US" sz="1800" b="1" dirty="0" smtClean="0">
                <a:solidFill>
                  <a:schemeClr val="bg1"/>
                </a:solidFill>
              </a:rPr>
              <a:t>.</a:t>
            </a:r>
          </a:p>
          <a:p>
            <a:pPr lvl="1" eaLnBrk="1" hangingPunct="1">
              <a:lnSpc>
                <a:spcPct val="95000"/>
              </a:lnSpc>
              <a:buClr>
                <a:schemeClr val="bg1"/>
              </a:buClr>
              <a:buFont typeface="Courier New" pitchFamily="49" charset="0"/>
              <a:buChar char="o"/>
            </a:pPr>
            <a:r>
              <a:rPr lang="ru-RU" sz="1600" b="1" dirty="0" smtClean="0">
                <a:solidFill>
                  <a:schemeClr val="bg1"/>
                </a:solidFill>
              </a:rPr>
              <a:t>Другой класс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непосредственных умозаключений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образуют умозаключения, </a:t>
            </a:r>
            <a:r>
              <a:rPr lang="ru-RU" sz="1600" b="1" dirty="0" smtClean="0">
                <a:solidFill>
                  <a:srgbClr val="00FFFF"/>
                </a:solidFill>
              </a:rPr>
              <a:t>эксплицирующие логические отношения между терминами суждений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путём </a:t>
            </a:r>
            <a:r>
              <a:rPr lang="ru-RU" sz="1600" b="1" dirty="0" smtClean="0">
                <a:solidFill>
                  <a:srgbClr val="FFFF00"/>
                </a:solidFill>
              </a:rPr>
              <a:t>изменения формы посылок</a:t>
            </a:r>
            <a:r>
              <a:rPr lang="ru-RU" sz="1600" b="1" dirty="0" smtClean="0">
                <a:solidFill>
                  <a:schemeClr val="bg1"/>
                </a:solidFill>
              </a:rPr>
              <a:t>.</a:t>
            </a:r>
            <a:r>
              <a:rPr lang="ru-RU" sz="1600" b="1" dirty="0" smtClean="0">
                <a:solidFill>
                  <a:srgbClr val="00FFFF"/>
                </a:solidFill>
              </a:rPr>
              <a:t> </a:t>
            </a:r>
            <a:endParaRPr lang="ru-RU" sz="1600" b="1" dirty="0" smtClean="0">
              <a:solidFill>
                <a:srgbClr val="FFFF00"/>
              </a:solidFill>
            </a:endParaRPr>
          </a:p>
        </p:txBody>
      </p:sp>
      <p:sp>
        <p:nvSpPr>
          <p:cNvPr id="6" name="Rectangle 4"/>
          <p:cNvSpPr>
            <a:spLocks noGrp="1" noChangeArrowheads="1"/>
          </p:cNvSpPr>
          <p:nvPr>
            <p:ph type="title"/>
          </p:nvPr>
        </p:nvSpPr>
        <p:spPr>
          <a:xfrm>
            <a:off x="432000" y="274638"/>
            <a:ext cx="8280000" cy="792000"/>
          </a:xfrm>
        </p:spPr>
        <p:txBody>
          <a:bodyPr/>
          <a:lstStyle/>
          <a:p>
            <a:pPr lvl="0">
              <a:defRPr/>
            </a:pPr>
            <a:r>
              <a:rPr lang="ru-RU" sz="3200" b="1" dirty="0" smtClean="0">
                <a:solidFill>
                  <a:srgbClr val="FFFF00"/>
                </a:solidFill>
              </a:rPr>
              <a:t>Непосредственные умозаключения</a:t>
            </a:r>
            <a:r>
              <a:rPr lang="en-US" sz="2800" b="1" dirty="0" smtClean="0">
                <a:solidFill>
                  <a:schemeClr val="bg1"/>
                </a:solidFill>
              </a:rPr>
              <a:t/>
            </a:r>
            <a:br>
              <a:rPr lang="en-US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Преобразование формы посылки</a:t>
            </a:r>
            <a:endParaRPr lang="ru-RU" sz="32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03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03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23" grpId="0" build="p"/>
    </p:bld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288000" y="2160000"/>
            <a:ext cx="4176000" cy="316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2000" dirty="0">
                <a:solidFill>
                  <a:srgbClr val="FFFF00"/>
                </a:solidFill>
                <a:cs typeface="Arial" charset="0"/>
              </a:rPr>
              <a:t>Превращение суждения </a:t>
            </a:r>
            <a:r>
              <a:rPr lang="ru-RU" sz="2000" dirty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преобразование посылки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в </a:t>
            </a:r>
            <a:r>
              <a:rPr lang="ru-RU" dirty="0" smtClean="0">
                <a:solidFill>
                  <a:srgbClr val="FF9900"/>
                </a:solidFill>
              </a:rPr>
              <a:t>равнозначное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00"/>
                </a:solidFill>
              </a:rPr>
              <a:t> </a:t>
            </a:r>
            <a:br>
              <a:rPr lang="ru-RU" dirty="0" smtClean="0">
                <a:solidFill>
                  <a:srgbClr val="FF99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но </a:t>
            </a:r>
            <a:r>
              <a:rPr lang="ru-RU" dirty="0">
                <a:solidFill>
                  <a:srgbClr val="FF9900"/>
                </a:solidFill>
              </a:rPr>
              <a:t>противоположное по </a:t>
            </a:r>
            <a:r>
              <a:rPr lang="ru-RU" dirty="0" smtClean="0">
                <a:solidFill>
                  <a:srgbClr val="FF9900"/>
                </a:solidFill>
              </a:rPr>
              <a:t>качеству</a:t>
            </a:r>
            <a:r>
              <a:rPr lang="ru-RU" dirty="0" smtClean="0">
                <a:solidFill>
                  <a:schemeClr val="accent3"/>
                </a:solidFill>
              </a:rPr>
              <a:t> суждение, что достигается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изменением </a:t>
            </a:r>
            <a:r>
              <a:rPr lang="ru-RU" dirty="0">
                <a:solidFill>
                  <a:srgbClr val="00FFFF"/>
                </a:solidFill>
              </a:rPr>
              <a:t>связки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на противоположную </a:t>
            </a:r>
            <a:r>
              <a:rPr lang="ru-RU" dirty="0">
                <a:solidFill>
                  <a:srgbClr val="00FFFF"/>
                </a:solidFill>
              </a:rPr>
              <a:t/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/>
              <a:t>с одновременной</a:t>
            </a:r>
            <a:r>
              <a:rPr lang="ru-RU" dirty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/>
            </a:r>
            <a:br>
              <a:rPr lang="ru-RU" dirty="0" smtClean="0">
                <a:solidFill>
                  <a:srgbClr val="00FF00"/>
                </a:solidFill>
              </a:rPr>
            </a:br>
            <a:r>
              <a:rPr lang="ru-RU" dirty="0" smtClean="0">
                <a:solidFill>
                  <a:srgbClr val="00FF00"/>
                </a:solidFill>
              </a:rPr>
              <a:t>заменой предиката контрадикторным понятием</a:t>
            </a:r>
            <a:r>
              <a:rPr lang="ru-RU" dirty="0"/>
              <a:t>.</a:t>
            </a:r>
            <a:endParaRPr lang="ru-RU" sz="1600" dirty="0"/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4680000" y="2160000"/>
            <a:ext cx="4176000" cy="316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2000" dirty="0">
                <a:solidFill>
                  <a:srgbClr val="FFFF00"/>
                </a:solidFill>
                <a:cs typeface="Arial" charset="0"/>
              </a:rPr>
              <a:t>Обращение суждения </a:t>
            </a:r>
            <a:r>
              <a:rPr lang="ru-RU" sz="2000" dirty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 преобразование посылки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в суждение </a:t>
            </a:r>
            <a:r>
              <a:rPr lang="ru-RU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и (за исключением общеутвердительной посылки) </a:t>
            </a:r>
            <a:r>
              <a:rPr lang="ru-RU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dirty="0" smtClean="0"/>
              <a:t>,</a:t>
            </a:r>
            <a:r>
              <a:rPr lang="ru-RU" dirty="0" smtClean="0">
                <a:solidFill>
                  <a:schemeClr val="accent3"/>
                </a:solidFill>
              </a:rPr>
              <a:t> субъектом которого становится </a:t>
            </a:r>
            <a:r>
              <a:rPr lang="ru-RU" dirty="0">
                <a:solidFill>
                  <a:schemeClr val="accent3"/>
                </a:solidFill>
              </a:rPr>
              <a:t>предикат, </a:t>
            </a:r>
            <a:r>
              <a:rPr lang="ru-RU" dirty="0" smtClean="0">
                <a:solidFill>
                  <a:schemeClr val="accent3"/>
                </a:solidFill>
              </a:rPr>
              <a:t/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а </a:t>
            </a:r>
            <a:r>
              <a:rPr lang="ru-RU" dirty="0">
                <a:solidFill>
                  <a:schemeClr val="accent3"/>
                </a:solidFill>
              </a:rPr>
              <a:t>предикатом – </a:t>
            </a:r>
            <a:r>
              <a:rPr lang="ru-RU" dirty="0" smtClean="0">
                <a:solidFill>
                  <a:schemeClr val="accent3"/>
                </a:solidFill>
              </a:rPr>
              <a:t>субъект посылки, </a:t>
            </a:r>
            <a:r>
              <a:rPr lang="ru-RU" dirty="0" smtClean="0"/>
              <a:t>что </a:t>
            </a:r>
            <a:r>
              <a:rPr lang="ru-RU" dirty="0"/>
              <a:t>достигается</a:t>
            </a:r>
            <a:r>
              <a:rPr lang="ru-RU" dirty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FF"/>
                </a:solidFill>
              </a:rPr>
              <a:t>перестановкой терминов </a:t>
            </a:r>
            <a:r>
              <a:rPr lang="ru-RU" dirty="0"/>
              <a:t>исходного </a:t>
            </a:r>
            <a:r>
              <a:rPr lang="ru-RU" dirty="0" smtClean="0"/>
              <a:t>суждения.</a:t>
            </a:r>
            <a:endParaRPr lang="ru-RU" dirty="0"/>
          </a:p>
        </p:txBody>
      </p:sp>
      <p:sp>
        <p:nvSpPr>
          <p:cNvPr id="6" name="Заголовок 1"/>
          <p:cNvSpPr>
            <a:spLocks noGrp="1"/>
          </p:cNvSpPr>
          <p:nvPr>
            <p:ph type="title"/>
          </p:nvPr>
        </p:nvSpPr>
        <p:spPr>
          <a:xfrm>
            <a:off x="457200" y="273600"/>
            <a:ext cx="8229600" cy="1080000"/>
          </a:xfrm>
        </p:spPr>
        <p:txBody>
          <a:bodyPr anchor="t" anchorCtr="1"/>
          <a:lstStyle/>
          <a:p>
            <a:pPr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Умозаключения, получаемые преобразованием формы посылки</a:t>
            </a:r>
            <a:endParaRPr lang="ru-RU" sz="2800" b="1" dirty="0">
              <a:solidFill>
                <a:schemeClr val="accent3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88000" y="1584000"/>
            <a:ext cx="8568000" cy="39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dirty="0" smtClean="0"/>
              <a:t>Два исходных вида таких умозаключений – </a:t>
            </a:r>
            <a:r>
              <a:rPr lang="ru-RU" dirty="0" smtClean="0">
                <a:solidFill>
                  <a:srgbClr val="FFFF00"/>
                </a:solidFill>
              </a:rPr>
              <a:t>превращение</a:t>
            </a:r>
            <a:r>
              <a:rPr lang="ru-RU" dirty="0" smtClean="0"/>
              <a:t> и </a:t>
            </a:r>
            <a:r>
              <a:rPr lang="ru-RU" dirty="0" smtClean="0">
                <a:solidFill>
                  <a:srgbClr val="FFFF00"/>
                </a:solidFill>
              </a:rPr>
              <a:t>обращение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8" name="TextBox 7"/>
          <p:cNvSpPr txBox="1"/>
          <p:nvPr/>
        </p:nvSpPr>
        <p:spPr>
          <a:xfrm>
            <a:off x="288000" y="5760000"/>
            <a:ext cx="8568000" cy="612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dirty="0" smtClean="0"/>
              <a:t>Другие три вида умозаключений, получаемых преобразованием формы посылки, представляют собой комбинации </a:t>
            </a:r>
            <a:r>
              <a:rPr lang="ru-RU" dirty="0" smtClean="0">
                <a:solidFill>
                  <a:srgbClr val="FFFF00"/>
                </a:solidFill>
              </a:rPr>
              <a:t>превращения</a:t>
            </a:r>
            <a:r>
              <a:rPr lang="ru-RU" dirty="0" smtClean="0"/>
              <a:t> и </a:t>
            </a:r>
            <a:r>
              <a:rPr lang="ru-RU" dirty="0" smtClean="0">
                <a:solidFill>
                  <a:srgbClr val="FFFF00"/>
                </a:solidFill>
              </a:rPr>
              <a:t>обращения</a:t>
            </a:r>
            <a:r>
              <a:rPr lang="ru-RU" dirty="0" smtClean="0"/>
              <a:t>.</a:t>
            </a:r>
          </a:p>
          <a:p>
            <a:pPr algn="ctr"/>
            <a:r>
              <a:rPr lang="ru-RU" dirty="0" smtClean="0"/>
              <a:t>Эти три вида непосредственных умозаключений иногда обозначают общим термином </a:t>
            </a:r>
            <a:r>
              <a:rPr lang="ru-RU" dirty="0" smtClean="0">
                <a:solidFill>
                  <a:srgbClr val="FFFF00"/>
                </a:solidFill>
              </a:rPr>
              <a:t>контрапозиции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7" grpId="0"/>
      <p:bldP spid="8" grpId="0" build="p"/>
    </p:bld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180000" y="1584000"/>
            <a:ext cx="4320000" cy="421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Противопоставление </a:t>
            </a:r>
            <a:br>
              <a:rPr lang="ru-RU" sz="2000" dirty="0" smtClean="0">
                <a:solidFill>
                  <a:srgbClr val="FFFF00"/>
                </a:solidFill>
                <a:cs typeface="Arial" charset="0"/>
              </a:rPr>
            </a:b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предикату</a:t>
            </a:r>
            <a:r>
              <a:rPr lang="ru-RU" sz="2000" dirty="0" smtClean="0">
                <a:cs typeface="Arial" charset="0"/>
              </a:rPr>
              <a:t> </a:t>
            </a:r>
            <a:r>
              <a:rPr lang="ru-RU" sz="2000" dirty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 преобразование посылки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в суждение, </a:t>
            </a:r>
            <a:r>
              <a:rPr lang="ru-RU" dirty="0" smtClean="0">
                <a:solidFill>
                  <a:srgbClr val="FF9900"/>
                </a:solidFill>
              </a:rPr>
              <a:t>противоположное </a:t>
            </a:r>
            <a:br>
              <a:rPr lang="ru-RU" dirty="0" smtClean="0">
                <a:solidFill>
                  <a:srgbClr val="FF9900"/>
                </a:solidFill>
              </a:rPr>
            </a:br>
            <a:r>
              <a:rPr lang="ru-RU" dirty="0" smtClean="0">
                <a:solidFill>
                  <a:srgbClr val="FF9900"/>
                </a:solidFill>
              </a:rPr>
              <a:t>по качеству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00"/>
                </a:solidFill>
              </a:rPr>
              <a:t> </a:t>
            </a:r>
            <a:r>
              <a:rPr lang="ru-RU" dirty="0" smtClean="0">
                <a:solidFill>
                  <a:schemeClr val="accent3"/>
                </a:solidFill>
              </a:rPr>
              <a:t>но (за исключением общеутвердительной посылки) </a:t>
            </a:r>
            <a:r>
              <a:rPr lang="ru-RU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dirty="0" smtClean="0"/>
              <a:t>,</a:t>
            </a:r>
            <a:r>
              <a:rPr lang="ru-RU" dirty="0" smtClean="0">
                <a:solidFill>
                  <a:schemeClr val="accent3"/>
                </a:solidFill>
              </a:rPr>
              <a:t> субъектом которого становится понятие, </a:t>
            </a:r>
            <a:r>
              <a:rPr lang="ru-RU" dirty="0" smtClean="0">
                <a:solidFill>
                  <a:srgbClr val="00FF00"/>
                </a:solidFill>
              </a:rPr>
              <a:t>контрадикторное предикату </a:t>
            </a:r>
            <a:r>
              <a:rPr lang="ru-RU" dirty="0" smtClean="0">
                <a:solidFill>
                  <a:schemeClr val="accent3"/>
                </a:solidFill>
              </a:rPr>
              <a:t>посылки, а </a:t>
            </a:r>
            <a:r>
              <a:rPr lang="ru-RU" dirty="0">
                <a:solidFill>
                  <a:schemeClr val="accent3"/>
                </a:solidFill>
              </a:rPr>
              <a:t>предикатом – </a:t>
            </a:r>
            <a:r>
              <a:rPr lang="ru-RU" dirty="0" smtClean="0">
                <a:solidFill>
                  <a:schemeClr val="accent3"/>
                </a:solidFill>
              </a:rPr>
              <a:t>субъект посылки, что достигается </a:t>
            </a:r>
            <a:r>
              <a:rPr lang="ru-RU" dirty="0" smtClean="0">
                <a:solidFill>
                  <a:srgbClr val="00FFFF"/>
                </a:solidFill>
              </a:rPr>
              <a:t>превращением </a:t>
            </a:r>
            <a:r>
              <a:rPr lang="ru-RU" dirty="0" smtClean="0"/>
              <a:t>исходного </a:t>
            </a:r>
            <a:r>
              <a:rPr lang="ru-RU" dirty="0"/>
              <a:t>суждения </a:t>
            </a:r>
            <a:r>
              <a:rPr lang="ru-RU" dirty="0" smtClean="0"/>
              <a:t>с последующим </a:t>
            </a:r>
            <a:r>
              <a:rPr lang="ru-RU" dirty="0" smtClean="0">
                <a:solidFill>
                  <a:srgbClr val="00FF00"/>
                </a:solidFill>
              </a:rPr>
              <a:t>обращением </a:t>
            </a:r>
            <a:r>
              <a:rPr lang="ru-RU" dirty="0" smtClean="0"/>
              <a:t>превращённого </a:t>
            </a:r>
            <a:r>
              <a:rPr lang="ru-RU" dirty="0"/>
              <a:t>суждения.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4644000" y="1584000"/>
            <a:ext cx="4320000" cy="421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2000" dirty="0">
                <a:solidFill>
                  <a:srgbClr val="FFFF00"/>
                </a:solidFill>
                <a:cs typeface="Arial" charset="0"/>
              </a:rPr>
              <a:t>Противопоставление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/>
            </a:r>
            <a:br>
              <a:rPr lang="ru-RU" sz="2000" dirty="0" smtClean="0">
                <a:solidFill>
                  <a:srgbClr val="FFFF00"/>
                </a:solidFill>
                <a:cs typeface="Arial" charset="0"/>
              </a:rPr>
            </a:b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субъекту </a:t>
            </a:r>
            <a:r>
              <a:rPr lang="ru-RU" sz="2000" dirty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 преобразование посылки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 в суждение, </a:t>
            </a:r>
            <a:r>
              <a:rPr lang="ru-RU" dirty="0" smtClean="0">
                <a:solidFill>
                  <a:srgbClr val="FF9900"/>
                </a:solidFill>
              </a:rPr>
              <a:t>противоположное </a:t>
            </a:r>
            <a:br>
              <a:rPr lang="ru-RU" dirty="0" smtClean="0">
                <a:solidFill>
                  <a:srgbClr val="FF9900"/>
                </a:solidFill>
              </a:rPr>
            </a:br>
            <a:r>
              <a:rPr lang="ru-RU" dirty="0" smtClean="0">
                <a:solidFill>
                  <a:srgbClr val="FF9900"/>
                </a:solidFill>
              </a:rPr>
              <a:t>по качеству</a:t>
            </a:r>
            <a:r>
              <a:rPr lang="ru-RU" dirty="0" smtClean="0"/>
              <a:t>, </a:t>
            </a:r>
            <a:r>
              <a:rPr lang="ru-RU" dirty="0" smtClean="0">
                <a:solidFill>
                  <a:schemeClr val="accent3"/>
                </a:solidFill>
              </a:rPr>
              <a:t>но (за исключением общеотрицательной посылки) </a:t>
            </a:r>
            <a:r>
              <a:rPr lang="ru-RU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00"/>
                </a:solidFill>
              </a:rPr>
              <a:t> </a:t>
            </a:r>
            <a:r>
              <a:rPr lang="ru-RU" dirty="0" smtClean="0">
                <a:solidFill>
                  <a:schemeClr val="accent3"/>
                </a:solidFill>
              </a:rPr>
              <a:t>субъектом которого становится предикат посылки,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а предикатом – </a:t>
            </a:r>
            <a:r>
              <a:rPr lang="ru-RU" dirty="0" smtClean="0"/>
              <a:t>понятие, </a:t>
            </a:r>
            <a:r>
              <a:rPr lang="ru-RU" dirty="0" smtClean="0">
                <a:solidFill>
                  <a:srgbClr val="00FF00"/>
                </a:solidFill>
              </a:rPr>
              <a:t>контрадикторное субъекту</a:t>
            </a:r>
            <a:r>
              <a:rPr lang="ru-RU" dirty="0" smtClean="0">
                <a:solidFill>
                  <a:schemeClr val="accent3"/>
                </a:solidFill>
              </a:rPr>
              <a:t> посылки, что </a:t>
            </a:r>
            <a:r>
              <a:rPr lang="ru-RU" dirty="0">
                <a:solidFill>
                  <a:schemeClr val="accent3"/>
                </a:solidFill>
              </a:rPr>
              <a:t>достигает</a:t>
            </a:r>
            <a:r>
              <a:rPr lang="ru-RU" dirty="0"/>
              <a:t>ся </a:t>
            </a:r>
            <a:r>
              <a:rPr lang="ru-RU" dirty="0" smtClean="0">
                <a:solidFill>
                  <a:srgbClr val="00FF00"/>
                </a:solidFill>
              </a:rPr>
              <a:t>обращением </a:t>
            </a:r>
            <a:r>
              <a:rPr lang="ru-RU" dirty="0" smtClean="0"/>
              <a:t>исходного суждения </a:t>
            </a:r>
            <a:br>
              <a:rPr lang="ru-RU" dirty="0" smtClean="0"/>
            </a:br>
            <a:r>
              <a:rPr lang="ru-RU" dirty="0" smtClean="0"/>
              <a:t>с </a:t>
            </a:r>
            <a:r>
              <a:rPr lang="ru-RU" dirty="0"/>
              <a:t>последующим </a:t>
            </a:r>
            <a:r>
              <a:rPr lang="ru-RU" dirty="0" smtClean="0">
                <a:solidFill>
                  <a:srgbClr val="00FFFF"/>
                </a:solidFill>
              </a:rPr>
              <a:t>превращением </a:t>
            </a:r>
            <a:r>
              <a:rPr lang="ru-RU" dirty="0" smtClean="0"/>
              <a:t>обращённого </a:t>
            </a:r>
            <a:r>
              <a:rPr lang="ru-RU" dirty="0"/>
              <a:t>суждения.</a:t>
            </a:r>
          </a:p>
        </p:txBody>
      </p:sp>
      <p:sp>
        <p:nvSpPr>
          <p:cNvPr id="11" name="Заголовок 1"/>
          <p:cNvSpPr>
            <a:spLocks noGrp="1"/>
          </p:cNvSpPr>
          <p:nvPr>
            <p:ph type="title"/>
          </p:nvPr>
        </p:nvSpPr>
        <p:spPr>
          <a:xfrm>
            <a:off x="457200" y="273600"/>
            <a:ext cx="8229600" cy="1080000"/>
          </a:xfrm>
        </p:spPr>
        <p:txBody>
          <a:bodyPr anchor="t" anchorCtr="1"/>
          <a:lstStyle/>
          <a:p>
            <a:pPr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Умозаключения, получаемые преобразованием формы посылки</a:t>
            </a:r>
            <a:endParaRPr lang="ru-RU" sz="2800" b="1" dirty="0">
              <a:solidFill>
                <a:schemeClr val="accent3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88000" y="5940000"/>
            <a:ext cx="4176000" cy="684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Противопоставление предикату</a:t>
            </a:r>
            <a:r>
              <a:rPr lang="ru-RU" dirty="0" smtClean="0">
                <a:cs typeface="Arial" charset="0"/>
              </a:rPr>
              <a:t> = </a:t>
            </a:r>
            <a:br>
              <a:rPr lang="ru-RU" dirty="0" smtClean="0">
                <a:cs typeface="Arial" charset="0"/>
              </a:rPr>
            </a:br>
            <a:r>
              <a:rPr lang="ru-RU" dirty="0" smtClean="0">
                <a:solidFill>
                  <a:srgbClr val="00FFFF"/>
                </a:solidFill>
                <a:cs typeface="Arial" charset="0"/>
              </a:rPr>
              <a:t>превращение</a:t>
            </a:r>
            <a:r>
              <a:rPr lang="ru-RU" dirty="0" smtClean="0">
                <a:cs typeface="Arial" charset="0"/>
              </a:rPr>
              <a:t> + </a:t>
            </a:r>
            <a:r>
              <a:rPr lang="ru-RU" dirty="0" smtClean="0">
                <a:solidFill>
                  <a:srgbClr val="00FF00"/>
                </a:solidFill>
                <a:cs typeface="Arial" charset="0"/>
              </a:rPr>
              <a:t>обращение</a:t>
            </a:r>
            <a:endParaRPr lang="ru-RU" dirty="0">
              <a:solidFill>
                <a:srgbClr val="00FF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680000" y="5940000"/>
            <a:ext cx="4176000" cy="72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Противопоставление субъекту</a:t>
            </a:r>
            <a:r>
              <a:rPr lang="ru-RU" dirty="0" smtClean="0">
                <a:cs typeface="Arial" charset="0"/>
              </a:rPr>
              <a:t> = </a:t>
            </a:r>
            <a:br>
              <a:rPr lang="ru-RU" dirty="0" smtClean="0">
                <a:cs typeface="Arial" charset="0"/>
              </a:rPr>
            </a:br>
            <a:r>
              <a:rPr lang="ru-RU" dirty="0" smtClean="0">
                <a:solidFill>
                  <a:srgbClr val="00FF00"/>
                </a:solidFill>
                <a:cs typeface="Arial" charset="0"/>
              </a:rPr>
              <a:t>обращение</a:t>
            </a:r>
            <a:r>
              <a:rPr lang="ru-RU" dirty="0" smtClean="0">
                <a:cs typeface="Arial" charset="0"/>
              </a:rPr>
              <a:t> + </a:t>
            </a:r>
            <a:r>
              <a:rPr lang="ru-RU" dirty="0" smtClean="0">
                <a:solidFill>
                  <a:srgbClr val="00FFFF"/>
                </a:solidFill>
                <a:cs typeface="Arial" charset="0"/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6" grpId="0" animBg="1"/>
      <p:bldP spid="5" grpId="0"/>
      <p:bldP spid="7" grpId="0"/>
    </p:bld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1224000" y="1656000"/>
            <a:ext cx="6696000" cy="288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>
              <a:defRPr/>
            </a:pP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Превращение через противоположение </a:t>
            </a:r>
            <a:r>
              <a:rPr lang="ru-RU" sz="2000" dirty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преобразование посылки в суждение </a:t>
            </a:r>
            <a:r>
              <a:rPr lang="ru-RU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и (за исключением общеотрицательной посылки)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dirty="0" smtClean="0"/>
              <a:t>,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ru-RU" dirty="0" smtClean="0">
                <a:solidFill>
                  <a:srgbClr val="00FFFF"/>
                </a:solidFill>
              </a:rPr>
              <a:t>субъектом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>
                <a:solidFill>
                  <a:srgbClr val="00FFFF"/>
                </a:solidFill>
              </a:rPr>
              <a:t>предикатом</a:t>
            </a:r>
            <a:r>
              <a:rPr lang="ru-RU" dirty="0" smtClean="0">
                <a:solidFill>
                  <a:schemeClr val="accent3"/>
                </a:solidFill>
              </a:rPr>
              <a:t> которого становятся понятия, </a:t>
            </a:r>
            <a:r>
              <a:rPr lang="ru-RU" dirty="0" smtClean="0">
                <a:solidFill>
                  <a:srgbClr val="00FF00"/>
                </a:solidFill>
              </a:rPr>
              <a:t>контрадикторные</a:t>
            </a:r>
            <a:r>
              <a:rPr lang="ru-RU" dirty="0" smtClean="0"/>
              <a:t>,</a:t>
            </a:r>
            <a:r>
              <a:rPr lang="ru-RU" dirty="0" smtClean="0">
                <a:solidFill>
                  <a:schemeClr val="accent3"/>
                </a:solidFill>
              </a:rPr>
              <a:t> соответственно, </a:t>
            </a:r>
            <a:r>
              <a:rPr lang="ru-RU" dirty="0" smtClean="0">
                <a:solidFill>
                  <a:srgbClr val="00FF00"/>
                </a:solidFill>
              </a:rPr>
              <a:t>предикату</a:t>
            </a:r>
            <a:r>
              <a:rPr lang="ru-RU" dirty="0" smtClean="0">
                <a:solidFill>
                  <a:schemeClr val="accent3"/>
                </a:solidFill>
              </a:rPr>
              <a:t> и </a:t>
            </a:r>
            <a:r>
              <a:rPr lang="ru-RU" dirty="0" smtClean="0">
                <a:solidFill>
                  <a:srgbClr val="00FF00"/>
                </a:solidFill>
              </a:rPr>
              <a:t>субъекту</a:t>
            </a:r>
            <a:r>
              <a:rPr lang="ru-RU" dirty="0" smtClean="0">
                <a:solidFill>
                  <a:schemeClr val="accent3"/>
                </a:solidFill>
              </a:rPr>
              <a:t> исходного </a:t>
            </a:r>
            <a:r>
              <a:rPr lang="ru-RU" dirty="0">
                <a:solidFill>
                  <a:schemeClr val="accent3"/>
                </a:solidFill>
              </a:rPr>
              <a:t>суждения, </a:t>
            </a:r>
            <a:r>
              <a:rPr lang="ru-RU" dirty="0" smtClean="0">
                <a:solidFill>
                  <a:schemeClr val="accent3"/>
                </a:solidFill>
              </a:rPr>
              <a:t/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/>
              <a:t>что достигается</a:t>
            </a:r>
            <a:r>
              <a:rPr lang="ru-RU" dirty="0" smtClean="0">
                <a:solidFill>
                  <a:srgbClr val="00FFFF"/>
                </a:solidFill>
              </a:rPr>
              <a:t> перестановкой терминов</a:t>
            </a:r>
            <a:r>
              <a:rPr lang="ru-RU" dirty="0" smtClean="0"/>
              <a:t> посылки </a:t>
            </a:r>
            <a:br>
              <a:rPr lang="ru-RU" dirty="0" smtClean="0"/>
            </a:br>
            <a:r>
              <a:rPr lang="ru-RU" dirty="0" smtClean="0"/>
              <a:t>с их последующей заменой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br>
              <a:rPr lang="ru-RU" dirty="0" smtClean="0">
                <a:solidFill>
                  <a:srgbClr val="00FF00"/>
                </a:solidFill>
              </a:rPr>
            </a:br>
            <a:r>
              <a:rPr lang="ru-RU" dirty="0" smtClean="0">
                <a:solidFill>
                  <a:srgbClr val="00FF00"/>
                </a:solidFill>
              </a:rPr>
              <a:t>контрадикторными понятиями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1224000" y="4536000"/>
            <a:ext cx="6696000" cy="1080000"/>
          </a:xfrm>
          <a:prstGeom prst="rect">
            <a:avLst/>
          </a:prstGeom>
          <a:noFill/>
          <a:ln w="12700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pPr indent="-457200" algn="ctr"/>
            <a:r>
              <a:rPr lang="ru-RU" dirty="0" smtClean="0"/>
              <a:t>Тот же результат достигается </a:t>
            </a:r>
            <a:r>
              <a:rPr lang="ru-RU" dirty="0" smtClean="0">
                <a:solidFill>
                  <a:srgbClr val="00FF00"/>
                </a:solidFill>
              </a:rPr>
              <a:t>превращением</a:t>
            </a:r>
            <a:r>
              <a:rPr lang="ru-RU" dirty="0" smtClean="0"/>
              <a:t> суждения, полученного из исходного путём </a:t>
            </a:r>
            <a:br>
              <a:rPr lang="ru-RU" dirty="0" smtClean="0"/>
            </a:br>
            <a:r>
              <a:rPr lang="ru-RU" dirty="0" smtClean="0">
                <a:solidFill>
                  <a:srgbClr val="00FFFF"/>
                </a:solidFill>
              </a:rPr>
              <a:t>противопоставления предикату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7" name="Заголовок 1"/>
          <p:cNvSpPr>
            <a:spLocks noGrp="1"/>
          </p:cNvSpPr>
          <p:nvPr>
            <p:ph type="title"/>
          </p:nvPr>
        </p:nvSpPr>
        <p:spPr>
          <a:xfrm>
            <a:off x="457200" y="273600"/>
            <a:ext cx="8229600" cy="1080000"/>
          </a:xfrm>
        </p:spPr>
        <p:txBody>
          <a:bodyPr anchor="t" anchorCtr="1"/>
          <a:lstStyle/>
          <a:p>
            <a:pPr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Умозаключения, получаемые преобразованием формы посылки</a:t>
            </a:r>
            <a:endParaRPr lang="ru-RU" sz="2800" b="1" dirty="0">
              <a:solidFill>
                <a:schemeClr val="accent3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32000" y="5616000"/>
            <a:ext cx="6480000" cy="111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Превращение через противоположение</a:t>
            </a:r>
            <a:r>
              <a:rPr lang="ru-RU" dirty="0" smtClean="0">
                <a:cs typeface="Arial" charset="0"/>
              </a:rPr>
              <a:t> = </a:t>
            </a:r>
            <a:br>
              <a:rPr lang="ru-RU" dirty="0" smtClean="0">
                <a:cs typeface="Arial" charset="0"/>
              </a:rPr>
            </a:br>
            <a:r>
              <a:rPr lang="ru-RU" dirty="0" smtClean="0">
                <a:solidFill>
                  <a:srgbClr val="00FFFF"/>
                </a:solidFill>
                <a:cs typeface="Arial" charset="0"/>
              </a:rPr>
              <a:t>превращение</a:t>
            </a:r>
            <a:r>
              <a:rPr lang="ru-RU" dirty="0" smtClean="0">
                <a:cs typeface="Arial" charset="0"/>
              </a:rPr>
              <a:t> + </a:t>
            </a:r>
            <a:r>
              <a:rPr lang="ru-RU" dirty="0" smtClean="0">
                <a:solidFill>
                  <a:srgbClr val="00FF00"/>
                </a:solidFill>
                <a:cs typeface="Arial" charset="0"/>
              </a:rPr>
              <a:t>обращение</a:t>
            </a:r>
            <a:r>
              <a:rPr lang="ru-RU" dirty="0" smtClean="0">
                <a:cs typeface="Arial" charset="0"/>
              </a:rPr>
              <a:t> + </a:t>
            </a:r>
            <a:r>
              <a:rPr lang="ru-RU" dirty="0" smtClean="0">
                <a:solidFill>
                  <a:srgbClr val="00FFFF"/>
                </a:solidFill>
                <a:cs typeface="Arial" charset="0"/>
              </a:rPr>
              <a:t>превращение</a:t>
            </a:r>
            <a:r>
              <a:rPr lang="ru-RU" dirty="0" smtClean="0">
                <a:cs typeface="Arial" charset="0"/>
              </a:rPr>
              <a:t> = </a:t>
            </a:r>
            <a:br>
              <a:rPr lang="ru-RU" dirty="0" smtClean="0">
                <a:cs typeface="Arial" charset="0"/>
              </a:rPr>
            </a:br>
            <a:r>
              <a:rPr lang="ru-RU" dirty="0" smtClean="0">
                <a:solidFill>
                  <a:srgbClr val="FF9900"/>
                </a:solidFill>
              </a:rPr>
              <a:t>противопоставление предикату</a:t>
            </a:r>
            <a:r>
              <a:rPr lang="ru-RU" dirty="0" smtClean="0">
                <a:cs typeface="Arial" charset="0"/>
              </a:rPr>
              <a:t> + </a:t>
            </a:r>
            <a:r>
              <a:rPr lang="ru-RU" dirty="0" smtClean="0">
                <a:solidFill>
                  <a:srgbClr val="00FFFF"/>
                </a:solidFill>
                <a:cs typeface="Arial" charset="0"/>
              </a:rPr>
              <a:t>превращение</a:t>
            </a:r>
            <a:r>
              <a:rPr lang="ru-RU" dirty="0" smtClean="0">
                <a:cs typeface="Arial" charset="0"/>
              </a:rPr>
              <a:t> 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6" grpId="0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656000" y="183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1656000" y="2628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360000" y="1656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Снег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0" name="Oval 12"/>
          <p:cNvSpPr>
            <a:spLocks noChangeArrowheads="1"/>
          </p:cNvSpPr>
          <p:nvPr/>
        </p:nvSpPr>
        <p:spPr bwMode="auto">
          <a:xfrm>
            <a:off x="2628000" y="1656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белый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2" name="Oval 13"/>
          <p:cNvSpPr>
            <a:spLocks noChangeArrowheads="1"/>
          </p:cNvSpPr>
          <p:nvPr/>
        </p:nvSpPr>
        <p:spPr bwMode="auto">
          <a:xfrm>
            <a:off x="360000" y="2448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Снег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3" name="Oval 12"/>
          <p:cNvSpPr>
            <a:spLocks noChangeArrowheads="1"/>
          </p:cNvSpPr>
          <p:nvPr/>
        </p:nvSpPr>
        <p:spPr bwMode="auto">
          <a:xfrm>
            <a:off x="2628000" y="2448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белый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1656000" y="3420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5" name="Oval 13"/>
          <p:cNvSpPr>
            <a:spLocks noChangeArrowheads="1"/>
          </p:cNvSpPr>
          <p:nvPr/>
        </p:nvSpPr>
        <p:spPr bwMode="auto">
          <a:xfrm>
            <a:off x="360000" y="3240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Снег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7" name="Oval 12"/>
          <p:cNvSpPr>
            <a:spLocks noChangeArrowheads="1"/>
          </p:cNvSpPr>
          <p:nvPr/>
        </p:nvSpPr>
        <p:spPr bwMode="auto">
          <a:xfrm>
            <a:off x="2628000" y="3240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не-белый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9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превращения</a:t>
            </a: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1656000" y="4428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0" name="Oval 13"/>
          <p:cNvSpPr>
            <a:spLocks noChangeArrowheads="1"/>
          </p:cNvSpPr>
          <p:nvPr/>
        </p:nvSpPr>
        <p:spPr bwMode="auto">
          <a:xfrm>
            <a:off x="360000" y="4248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Снег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2" name="Oval 12"/>
          <p:cNvSpPr>
            <a:spLocks noChangeArrowheads="1"/>
          </p:cNvSpPr>
          <p:nvPr/>
        </p:nvSpPr>
        <p:spPr bwMode="auto">
          <a:xfrm>
            <a:off x="2628000" y="4248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чёрный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4" name="Rectangle 7"/>
          <p:cNvSpPr>
            <a:spLocks noChangeArrowheads="1"/>
          </p:cNvSpPr>
          <p:nvPr/>
        </p:nvSpPr>
        <p:spPr bwMode="auto">
          <a:xfrm>
            <a:off x="1656000" y="5220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3" name="Oval 13"/>
          <p:cNvSpPr>
            <a:spLocks noChangeArrowheads="1"/>
          </p:cNvSpPr>
          <p:nvPr/>
        </p:nvSpPr>
        <p:spPr bwMode="auto">
          <a:xfrm>
            <a:off x="360000" y="5040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Снег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5" name="Oval 12"/>
          <p:cNvSpPr>
            <a:spLocks noChangeArrowheads="1"/>
          </p:cNvSpPr>
          <p:nvPr/>
        </p:nvSpPr>
        <p:spPr bwMode="auto">
          <a:xfrm>
            <a:off x="2628000" y="5040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чёрный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1656000" y="6012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6" name="Oval 13"/>
          <p:cNvSpPr>
            <a:spLocks noChangeArrowheads="1"/>
          </p:cNvSpPr>
          <p:nvPr/>
        </p:nvSpPr>
        <p:spPr bwMode="auto">
          <a:xfrm>
            <a:off x="360000" y="5832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Снег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8" name="Oval 12"/>
          <p:cNvSpPr>
            <a:spLocks noChangeArrowheads="1"/>
          </p:cNvSpPr>
          <p:nvPr/>
        </p:nvSpPr>
        <p:spPr bwMode="auto">
          <a:xfrm>
            <a:off x="2628000" y="58320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не-чёрный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320000" y="1800000"/>
            <a:ext cx="4680000" cy="36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1600" dirty="0" smtClean="0"/>
              <a:t>Посылка – утвердительное суждение.</a:t>
            </a:r>
            <a:endParaRPr lang="ru-RU" sz="1600" dirty="0"/>
          </a:p>
        </p:txBody>
      </p:sp>
      <p:sp>
        <p:nvSpPr>
          <p:cNvPr id="30" name="TextBox 29"/>
          <p:cNvSpPr txBox="1"/>
          <p:nvPr/>
        </p:nvSpPr>
        <p:spPr>
          <a:xfrm>
            <a:off x="4320000" y="2448000"/>
            <a:ext cx="4680000" cy="648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/>
              <a:t>Заменой связки на отрицательную получаем не</a:t>
            </a:r>
            <a:r>
              <a:rPr lang="ru-RU" sz="1600" dirty="0" smtClean="0">
                <a:solidFill>
                  <a:srgbClr val="00FF00"/>
                </a:solidFill>
              </a:rPr>
              <a:t> вывод из посылки</a:t>
            </a:r>
            <a:r>
              <a:rPr lang="ru-RU" sz="1600" dirty="0" smtClean="0"/>
              <a:t>, </a:t>
            </a:r>
            <a:br>
              <a:rPr lang="ru-RU" sz="1600" dirty="0" smtClean="0"/>
            </a:br>
            <a:r>
              <a:rPr lang="ru-RU" sz="1600" dirty="0" smtClean="0"/>
              <a:t>а </a:t>
            </a:r>
            <a:r>
              <a:rPr lang="ru-RU" sz="1600" dirty="0" smtClean="0">
                <a:solidFill>
                  <a:srgbClr val="FF66FF"/>
                </a:solidFill>
              </a:rPr>
              <a:t>отрицание её истинности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31" name="TextBox 30"/>
          <p:cNvSpPr txBox="1"/>
          <p:nvPr/>
        </p:nvSpPr>
        <p:spPr>
          <a:xfrm>
            <a:off x="4320000" y="3168000"/>
            <a:ext cx="4680000" cy="792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/>
              <a:t>Но если, в дополнение к изменению качества посылки, заменить её предикат контрадикторным понятием, получим суждение, </a:t>
            </a:r>
            <a:r>
              <a:rPr lang="ru-RU" sz="1600" dirty="0" smtClean="0">
                <a:solidFill>
                  <a:srgbClr val="00FFFF"/>
                </a:solidFill>
              </a:rPr>
              <a:t>равнозначное </a:t>
            </a:r>
            <a:r>
              <a:rPr lang="ru-RU" sz="1600" dirty="0" smtClean="0"/>
              <a:t>посылке.</a:t>
            </a:r>
            <a:endParaRPr lang="ru-RU" sz="1600" dirty="0"/>
          </a:p>
        </p:txBody>
      </p:sp>
      <p:sp>
        <p:nvSpPr>
          <p:cNvPr id="32" name="TextBox 31"/>
          <p:cNvSpPr txBox="1"/>
          <p:nvPr/>
        </p:nvSpPr>
        <p:spPr>
          <a:xfrm>
            <a:off x="4320000" y="4392000"/>
            <a:ext cx="4680000" cy="36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1600" dirty="0" smtClean="0"/>
              <a:t>Посылка – отрицательное суждение.</a:t>
            </a:r>
            <a:endParaRPr lang="ru-RU" sz="1600" dirty="0"/>
          </a:p>
        </p:txBody>
      </p:sp>
      <p:sp>
        <p:nvSpPr>
          <p:cNvPr id="33" name="TextBox 32"/>
          <p:cNvSpPr txBox="1"/>
          <p:nvPr/>
        </p:nvSpPr>
        <p:spPr>
          <a:xfrm>
            <a:off x="4320000" y="5040000"/>
            <a:ext cx="4680000" cy="648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/>
              <a:t>Заменой связки на утвердительную получаем не</a:t>
            </a:r>
            <a:r>
              <a:rPr lang="ru-RU" sz="1600" dirty="0" smtClean="0">
                <a:solidFill>
                  <a:srgbClr val="00FF00"/>
                </a:solidFill>
              </a:rPr>
              <a:t> вывод из посылки</a:t>
            </a:r>
            <a:r>
              <a:rPr lang="ru-RU" sz="1600" dirty="0" smtClean="0"/>
              <a:t>, </a:t>
            </a:r>
            <a:br>
              <a:rPr lang="ru-RU" sz="1600" dirty="0" smtClean="0"/>
            </a:br>
            <a:r>
              <a:rPr lang="ru-RU" sz="1600" dirty="0" smtClean="0"/>
              <a:t>а </a:t>
            </a:r>
            <a:r>
              <a:rPr lang="ru-RU" sz="1600" dirty="0" smtClean="0">
                <a:solidFill>
                  <a:srgbClr val="FF66FF"/>
                </a:solidFill>
              </a:rPr>
              <a:t>отрицание её истинности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34" name="TextBox 33"/>
          <p:cNvSpPr txBox="1"/>
          <p:nvPr/>
        </p:nvSpPr>
        <p:spPr>
          <a:xfrm>
            <a:off x="4320000" y="5760000"/>
            <a:ext cx="4680000" cy="792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/>
              <a:t>Но если, в дополнение к изменению качества посылки, заменить её предикат контрадикторным понятием, получим суждение, </a:t>
            </a:r>
            <a:r>
              <a:rPr lang="ru-RU" sz="1600" dirty="0" smtClean="0">
                <a:solidFill>
                  <a:srgbClr val="00FFFF"/>
                </a:solidFill>
              </a:rPr>
              <a:t>равнозначное</a:t>
            </a:r>
            <a:r>
              <a:rPr lang="ru-RU" sz="1600" dirty="0" smtClean="0"/>
              <a:t> посылке.</a:t>
            </a:r>
            <a:endParaRPr lang="ru-RU" sz="1600" dirty="0"/>
          </a:p>
        </p:txBody>
      </p:sp>
      <p:cxnSp>
        <p:nvCxnSpPr>
          <p:cNvPr id="35" name="Прямая соединительная линия 34"/>
          <p:cNvCxnSpPr>
            <a:cxnSpLocks noChangeShapeType="1"/>
          </p:cNvCxnSpPr>
          <p:nvPr/>
        </p:nvCxnSpPr>
        <p:spPr bwMode="auto">
          <a:xfrm>
            <a:off x="360000" y="2448000"/>
            <a:ext cx="3636000" cy="64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 rot="-1140000">
            <a:off x="360000" y="2448000"/>
            <a:ext cx="3636000" cy="64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7" name="Прямая соединительная линия 36"/>
          <p:cNvCxnSpPr>
            <a:cxnSpLocks noChangeShapeType="1"/>
          </p:cNvCxnSpPr>
          <p:nvPr/>
        </p:nvCxnSpPr>
        <p:spPr bwMode="auto">
          <a:xfrm>
            <a:off x="360000" y="5040000"/>
            <a:ext cx="3636000" cy="64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 rot="-1140000">
            <a:off x="360000" y="5040000"/>
            <a:ext cx="3636000" cy="64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3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500"/>
                            </p:stCondLst>
                            <p:childTnLst>
                              <p:par>
                                <p:cTn id="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000"/>
                            </p:stCondLst>
                            <p:childTnLst>
                              <p:par>
                                <p:cTn id="9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500"/>
                            </p:stCondLst>
                            <p:childTnLst>
                              <p:par>
                                <p:cTn id="10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00"/>
                            </p:stCondLst>
                            <p:childTnLst>
                              <p:par>
                                <p:cTn id="10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000"/>
                            </p:stCondLst>
                            <p:childTnLst>
                              <p:par>
                                <p:cTn id="120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4000"/>
                            </p:stCondLst>
                            <p:childTnLst>
                              <p:par>
                                <p:cTn id="12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1000"/>
                            </p:stCondLst>
                            <p:childTnLst>
                              <p:par>
                                <p:cTn id="14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500"/>
                            </p:stCondLst>
                            <p:childTnLst>
                              <p:par>
                                <p:cTn id="15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2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2500"/>
                            </p:stCondLst>
                            <p:childTnLst>
                              <p:par>
                                <p:cTn id="15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3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3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11" grpId="0" animBg="1"/>
      <p:bldP spid="7" grpId="0" animBg="1"/>
      <p:bldP spid="10" grpId="0" animBg="1"/>
      <p:bldP spid="10" grpId="1" animBg="1"/>
      <p:bldP spid="12" grpId="0" animBg="1"/>
      <p:bldP spid="13" grpId="0" animBg="1"/>
      <p:bldP spid="16" grpId="0" animBg="1"/>
      <p:bldP spid="16" grpId="1" animBg="1"/>
      <p:bldP spid="15" grpId="0" animBg="1"/>
      <p:bldP spid="17" grpId="0" animBg="1"/>
      <p:bldP spid="17" grpId="1" animBg="1"/>
      <p:bldP spid="21" grpId="0" animBg="1"/>
      <p:bldP spid="21" grpId="1" animBg="1"/>
      <p:bldP spid="20" grpId="0" animBg="1"/>
      <p:bldP spid="22" grpId="0" animBg="1"/>
      <p:bldP spid="22" grpId="1" animBg="1"/>
      <p:bldP spid="24" grpId="0" animBg="1"/>
      <p:bldP spid="23" grpId="0" animBg="1"/>
      <p:bldP spid="25" grpId="0" animBg="1"/>
      <p:bldP spid="27" grpId="0" animBg="1"/>
      <p:bldP spid="27" grpId="1" animBg="1"/>
      <p:bldP spid="26" grpId="0" animBg="1"/>
      <p:bldP spid="28" grpId="0" animBg="1"/>
      <p:bldP spid="28" grpId="1" animBg="1"/>
      <p:bldP spid="29" grpId="0"/>
      <p:bldP spid="30" grpId="0"/>
      <p:bldP spid="31" grpId="0"/>
      <p:bldP spid="32" grpId="0"/>
      <p:bldP spid="33" grpId="0"/>
      <p:bldP spid="34" grpId="0"/>
    </p:bld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00232" y="50038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8" y="5975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7056438" y="5975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824413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824413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превращения</a:t>
            </a:r>
          </a:p>
        </p:txBody>
      </p:sp>
      <p:sp>
        <p:nvSpPr>
          <p:cNvPr id="41" name="TextBox 40"/>
          <p:cNvSpPr txBox="1"/>
          <p:nvPr/>
        </p:nvSpPr>
        <p:spPr>
          <a:xfrm rot="16200000">
            <a:off x="-1800150" y="4428000"/>
            <a:ext cx="42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200" dirty="0" smtClean="0"/>
              <a:t>Превращение </a:t>
            </a:r>
            <a:r>
              <a:rPr lang="ru-RU" sz="1200" dirty="0" smtClean="0">
                <a:solidFill>
                  <a:srgbClr val="00FF00"/>
                </a:solidFill>
              </a:rPr>
              <a:t>утвердительного</a:t>
            </a:r>
            <a:r>
              <a:rPr lang="ru-RU" sz="1200" dirty="0" smtClean="0"/>
              <a:t> суждения (общего </a:t>
            </a:r>
            <a:r>
              <a:rPr lang="en-US" sz="1200" dirty="0" smtClean="0"/>
              <a:t/>
            </a:r>
            <a:br>
              <a:rPr lang="en-US" sz="1200" dirty="0" smtClean="0"/>
            </a:br>
            <a:r>
              <a:rPr lang="ru-RU" sz="1200" dirty="0" smtClean="0"/>
              <a:t>или частного) в </a:t>
            </a:r>
            <a:r>
              <a:rPr lang="ru-RU" sz="1200" dirty="0" smtClean="0">
                <a:solidFill>
                  <a:srgbClr val="FF66FF"/>
                </a:solidFill>
              </a:rPr>
              <a:t>отрицательное</a:t>
            </a:r>
            <a:r>
              <a:rPr lang="ru-RU" sz="1200" dirty="0" smtClean="0"/>
              <a:t> того же количества</a:t>
            </a:r>
            <a:endParaRPr lang="ru-RU" sz="1200" dirty="0"/>
          </a:p>
        </p:txBody>
      </p:sp>
      <p:sp>
        <p:nvSpPr>
          <p:cNvPr id="42" name="TextBox 41"/>
          <p:cNvSpPr txBox="1"/>
          <p:nvPr/>
        </p:nvSpPr>
        <p:spPr>
          <a:xfrm rot="5400000">
            <a:off x="6696000" y="4428000"/>
            <a:ext cx="42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200" dirty="0" smtClean="0"/>
              <a:t>Превращение </a:t>
            </a:r>
            <a:r>
              <a:rPr lang="ru-RU" sz="1200" dirty="0" smtClean="0">
                <a:solidFill>
                  <a:srgbClr val="FF66FF"/>
                </a:solidFill>
              </a:rPr>
              <a:t>отрицательного</a:t>
            </a:r>
            <a:r>
              <a:rPr lang="ru-RU" sz="1200" dirty="0" smtClean="0"/>
              <a:t> суждения (общего </a:t>
            </a:r>
            <a:br>
              <a:rPr lang="ru-RU" sz="1200" dirty="0" smtClean="0"/>
            </a:br>
            <a:r>
              <a:rPr lang="ru-RU" sz="1200" dirty="0" smtClean="0"/>
              <a:t>или частного) в </a:t>
            </a:r>
            <a:r>
              <a:rPr lang="ru-RU" sz="1200" dirty="0" smtClean="0">
                <a:solidFill>
                  <a:srgbClr val="00FF00"/>
                </a:solidFill>
              </a:rPr>
              <a:t>утвердительное</a:t>
            </a:r>
            <a:r>
              <a:rPr lang="ru-RU" sz="1200" dirty="0" smtClean="0"/>
              <a:t> того же количества</a:t>
            </a:r>
            <a:endParaRPr lang="ru-RU" sz="1200" dirty="0"/>
          </a:p>
        </p:txBody>
      </p:sp>
      <p:sp>
        <p:nvSpPr>
          <p:cNvPr id="38" name="TextBox 37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Превращение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 smtClean="0"/>
              <a:t>есть преобразование посылки в равнозначное, </a:t>
            </a:r>
            <a:br>
              <a:rPr lang="ru-RU" dirty="0" smtClean="0"/>
            </a:br>
            <a:r>
              <a:rPr lang="ru-RU" dirty="0" smtClean="0"/>
              <a:t>но </a:t>
            </a:r>
            <a:r>
              <a:rPr lang="ru-RU" dirty="0" smtClean="0">
                <a:solidFill>
                  <a:srgbClr val="FF9900"/>
                </a:solidFill>
              </a:rPr>
              <a:t>противоположное по качеству</a:t>
            </a:r>
            <a:r>
              <a:rPr lang="ru-RU" dirty="0" smtClean="0"/>
              <a:t> суждение того же количества заменой </a:t>
            </a:r>
            <a:br>
              <a:rPr lang="ru-RU" dirty="0" smtClean="0"/>
            </a:br>
            <a:r>
              <a:rPr lang="ru-RU" dirty="0" smtClean="0">
                <a:solidFill>
                  <a:srgbClr val="00FFFF"/>
                </a:solidFill>
              </a:rPr>
              <a:t>связки</a:t>
            </a:r>
            <a:r>
              <a:rPr lang="ru-RU" dirty="0" smtClean="0"/>
              <a:t> на </a:t>
            </a:r>
            <a:r>
              <a:rPr lang="ru-RU" dirty="0" smtClean="0">
                <a:solidFill>
                  <a:srgbClr val="FF9900"/>
                </a:solidFill>
              </a:rPr>
              <a:t>противоположную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а </a:t>
            </a:r>
            <a:r>
              <a:rPr lang="ru-RU" dirty="0" smtClean="0">
                <a:solidFill>
                  <a:srgbClr val="00FFFF"/>
                </a:solidFill>
              </a:rPr>
              <a:t>предиката</a:t>
            </a:r>
            <a:r>
              <a:rPr lang="ru-RU" dirty="0" smtClean="0"/>
              <a:t> –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9900"/>
                </a:solidFill>
              </a:rPr>
              <a:t>контрадикторным понятием</a:t>
            </a:r>
            <a:r>
              <a:rPr lang="ru-RU" dirty="0" smtClean="0"/>
              <a:t>. 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24000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00364" y="2643182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7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6984000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не-бес-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7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6984000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24000" y="5975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24000" y="4824413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не-бес-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6" name="Скругленный прямоугольник 85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8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4751387" y="5975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0" name="Oval 12"/>
          <p:cNvSpPr>
            <a:spLocks noChangeArrowheads="1"/>
          </p:cNvSpPr>
          <p:nvPr/>
        </p:nvSpPr>
        <p:spPr bwMode="auto">
          <a:xfrm>
            <a:off x="6984000" y="5975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7" y="4824413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6984000" y="4824413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бес-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смертные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1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превращения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Превращением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 smtClean="0"/>
              <a:t>получаем равнозначное, но </a:t>
            </a:r>
            <a:r>
              <a:rPr lang="ru-RU" dirty="0" smtClean="0">
                <a:solidFill>
                  <a:srgbClr val="FF9900"/>
                </a:solidFill>
              </a:rPr>
              <a:t>противоположное по качеству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ru-RU" dirty="0" smtClean="0"/>
              <a:t>суждение того же количества, субъектом которого является субъект посылки, </a:t>
            </a:r>
            <a:r>
              <a:rPr lang="ru-RU" dirty="0" smtClean="0">
                <a:solidFill>
                  <a:schemeClr val="accent3"/>
                </a:solidFill>
              </a:rPr>
              <a:t>а </a:t>
            </a:r>
            <a:r>
              <a:rPr lang="ru-RU" dirty="0" smtClean="0">
                <a:solidFill>
                  <a:srgbClr val="00FFFF"/>
                </a:solidFill>
              </a:rPr>
              <a:t>предикатом</a:t>
            </a:r>
            <a:r>
              <a:rPr lang="ru-RU" dirty="0" smtClean="0">
                <a:solidFill>
                  <a:schemeClr val="accent3"/>
                </a:solidFill>
              </a:rPr>
              <a:t> – понятие, </a:t>
            </a:r>
            <a:r>
              <a:rPr lang="ru-RU" dirty="0" smtClean="0">
                <a:solidFill>
                  <a:srgbClr val="FF9900"/>
                </a:solidFill>
              </a:rPr>
              <a:t>контрадикторное предикату посылки</a:t>
            </a:r>
            <a:r>
              <a:rPr lang="ru-RU" dirty="0" smtClean="0"/>
              <a:t>.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endParaRPr lang="ru-RU" dirty="0">
              <a:solidFill>
                <a:srgbClr val="FF9966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1800150" y="4428000"/>
            <a:ext cx="42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200" dirty="0" smtClean="0"/>
              <a:t>Превращение </a:t>
            </a:r>
            <a:r>
              <a:rPr lang="ru-RU" sz="1200" dirty="0" smtClean="0">
                <a:solidFill>
                  <a:srgbClr val="00FF00"/>
                </a:solidFill>
              </a:rPr>
              <a:t>утвердительного</a:t>
            </a:r>
            <a:r>
              <a:rPr lang="ru-RU" sz="1200" dirty="0" smtClean="0"/>
              <a:t> суждения (общего </a:t>
            </a:r>
            <a:r>
              <a:rPr lang="en-US" sz="1200" dirty="0" smtClean="0"/>
              <a:t/>
            </a:r>
            <a:br>
              <a:rPr lang="en-US" sz="1200" dirty="0" smtClean="0"/>
            </a:br>
            <a:r>
              <a:rPr lang="ru-RU" sz="1200" dirty="0" smtClean="0"/>
              <a:t>или частного) в </a:t>
            </a:r>
            <a:r>
              <a:rPr lang="ru-RU" sz="1200" dirty="0" smtClean="0">
                <a:solidFill>
                  <a:srgbClr val="FF66FF"/>
                </a:solidFill>
              </a:rPr>
              <a:t>отрицательное</a:t>
            </a:r>
            <a:r>
              <a:rPr lang="ru-RU" sz="1200" dirty="0" smtClean="0"/>
              <a:t> того же количества</a:t>
            </a:r>
            <a:endParaRPr lang="ru-RU" sz="1200" dirty="0"/>
          </a:p>
        </p:txBody>
      </p:sp>
      <p:sp>
        <p:nvSpPr>
          <p:cNvPr id="43" name="TextBox 42"/>
          <p:cNvSpPr txBox="1"/>
          <p:nvPr/>
        </p:nvSpPr>
        <p:spPr>
          <a:xfrm rot="5400000">
            <a:off x="6696000" y="4428000"/>
            <a:ext cx="4248000" cy="4318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200" dirty="0" smtClean="0"/>
              <a:t>Превращение </a:t>
            </a:r>
            <a:r>
              <a:rPr lang="ru-RU" sz="1200" dirty="0" smtClean="0">
                <a:solidFill>
                  <a:srgbClr val="FF66FF"/>
                </a:solidFill>
              </a:rPr>
              <a:t>отрицательного</a:t>
            </a:r>
            <a:r>
              <a:rPr lang="ru-RU" sz="1200" dirty="0" smtClean="0"/>
              <a:t> суждения (общего</a:t>
            </a:r>
            <a:br>
              <a:rPr lang="ru-RU" sz="1200" dirty="0" smtClean="0"/>
            </a:br>
            <a:r>
              <a:rPr lang="ru-RU" sz="1200" dirty="0" smtClean="0"/>
              <a:t> или частного) в </a:t>
            </a:r>
            <a:r>
              <a:rPr lang="ru-RU" sz="1200" dirty="0" smtClean="0">
                <a:solidFill>
                  <a:srgbClr val="00FF00"/>
                </a:solidFill>
              </a:rPr>
              <a:t>утвердительное</a:t>
            </a:r>
            <a:r>
              <a:rPr lang="ru-RU" sz="1200" dirty="0" smtClean="0"/>
              <a:t> того же количества</a:t>
            </a:r>
            <a:endParaRPr lang="ru-RU" sz="1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7"/>
          <p:cNvSpPr>
            <a:spLocks noChangeArrowheads="1"/>
          </p:cNvSpPr>
          <p:nvPr/>
        </p:nvSpPr>
        <p:spPr bwMode="auto">
          <a:xfrm>
            <a:off x="4464000" y="52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4464000" y="43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464000" y="219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2772000" y="201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9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обращения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9" name="Овал 38"/>
          <p:cNvSpPr>
            <a:spLocks/>
          </p:cNvSpPr>
          <p:nvPr/>
        </p:nvSpPr>
        <p:spPr bwMode="auto">
          <a:xfrm>
            <a:off x="1728000" y="194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5508000" y="201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Овал 10"/>
          <p:cNvSpPr>
            <a:spLocks/>
          </p:cNvSpPr>
          <p:nvPr/>
        </p:nvSpPr>
        <p:spPr bwMode="auto">
          <a:xfrm>
            <a:off x="1728000" y="2880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4464000" y="309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5508000" y="291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2" name="Oval 13"/>
          <p:cNvSpPr>
            <a:spLocks noChangeArrowheads="1"/>
          </p:cNvSpPr>
          <p:nvPr/>
        </p:nvSpPr>
        <p:spPr bwMode="auto">
          <a:xfrm>
            <a:off x="2772000" y="291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5" name="Овал 14"/>
          <p:cNvSpPr>
            <a:spLocks/>
          </p:cNvSpPr>
          <p:nvPr/>
        </p:nvSpPr>
        <p:spPr bwMode="auto">
          <a:xfrm>
            <a:off x="1728000" y="410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Ни одна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6" name="Oval 13"/>
          <p:cNvSpPr>
            <a:spLocks noChangeArrowheads="1"/>
          </p:cNvSpPr>
          <p:nvPr/>
        </p:nvSpPr>
        <p:spPr bwMode="auto">
          <a:xfrm>
            <a:off x="2772000" y="417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8" name="Oval 12"/>
          <p:cNvSpPr>
            <a:spLocks noChangeArrowheads="1"/>
          </p:cNvSpPr>
          <p:nvPr/>
        </p:nvSpPr>
        <p:spPr bwMode="auto">
          <a:xfrm>
            <a:off x="5508000" y="417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собака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0" name="Овал 19"/>
          <p:cNvSpPr>
            <a:spLocks/>
          </p:cNvSpPr>
          <p:nvPr/>
        </p:nvSpPr>
        <p:spPr bwMode="auto">
          <a:xfrm>
            <a:off x="1728000" y="5040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Ни одн</a:t>
            </a:r>
            <a:r>
              <a:rPr lang="ru-RU" sz="1600" dirty="0" smtClean="0">
                <a:solidFill>
                  <a:srgbClr val="0000FF"/>
                </a:solidFill>
              </a:rPr>
              <a:t>а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1" name="Oval 13"/>
          <p:cNvSpPr>
            <a:spLocks noChangeArrowheads="1"/>
          </p:cNvSpPr>
          <p:nvPr/>
        </p:nvSpPr>
        <p:spPr bwMode="auto">
          <a:xfrm>
            <a:off x="2772000" y="507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собака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3" name="Oval 12"/>
          <p:cNvSpPr>
            <a:spLocks noChangeArrowheads="1"/>
          </p:cNvSpPr>
          <p:nvPr/>
        </p:nvSpPr>
        <p:spPr bwMode="auto">
          <a:xfrm>
            <a:off x="5508000" y="507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кошка</a:t>
            </a:r>
          </a:p>
        </p:txBody>
      </p:sp>
      <p:sp>
        <p:nvSpPr>
          <p:cNvPr id="24" name="TextBox 23"/>
          <p:cNvSpPr txBox="1"/>
          <p:nvPr/>
        </p:nvSpPr>
        <p:spPr>
          <a:xfrm rot="16200000">
            <a:off x="0" y="2520000"/>
            <a:ext cx="1872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>
                <a:solidFill>
                  <a:srgbClr val="00FF00"/>
                </a:solidFill>
              </a:rPr>
              <a:t>Простое (чистое)</a:t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обращение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7236000" y="2016000"/>
            <a:ext cx="1908000" cy="1512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/>
              <a:t>Суждения, полученные </a:t>
            </a:r>
            <a:r>
              <a:rPr lang="ru-RU" sz="1600" dirty="0" smtClean="0">
                <a:solidFill>
                  <a:srgbClr val="00FF00"/>
                </a:solidFill>
              </a:rPr>
              <a:t>простым обращением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равнозначны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/>
              <a:t>посылкам.</a:t>
            </a:r>
            <a:endParaRPr lang="ru-RU" sz="1600" dirty="0"/>
          </a:p>
        </p:txBody>
      </p:sp>
      <p:sp>
        <p:nvSpPr>
          <p:cNvPr id="26" name="TextBox 25"/>
          <p:cNvSpPr txBox="1"/>
          <p:nvPr/>
        </p:nvSpPr>
        <p:spPr>
          <a:xfrm rot="16200000">
            <a:off x="0" y="4680000"/>
            <a:ext cx="1872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>
                <a:solidFill>
                  <a:srgbClr val="00FF00"/>
                </a:solidFill>
              </a:rPr>
              <a:t>Простое (чистое)</a:t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обращение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7236000" y="4176000"/>
            <a:ext cx="1908000" cy="1512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/>
              <a:t>Суждения, полученные </a:t>
            </a:r>
            <a:r>
              <a:rPr lang="ru-RU" sz="1600" dirty="0" smtClean="0">
                <a:solidFill>
                  <a:srgbClr val="00FF00"/>
                </a:solidFill>
              </a:rPr>
              <a:t>простым обращением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равнозначны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/>
              <a:t>посылкам.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800" decel="100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800" decel="100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500"/>
                            </p:stCondLst>
                            <p:childTnLst>
                              <p:par>
                                <p:cTn id="7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000"/>
                            </p:stCondLst>
                            <p:childTnLst>
                              <p:par>
                                <p:cTn id="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500"/>
                            </p:stCondLst>
                            <p:childTnLst>
                              <p:par>
                                <p:cTn id="10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000"/>
                            </p:stCondLst>
                            <p:childTnLst>
                              <p:par>
                                <p:cTn id="10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800" decel="100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800" decel="100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17" grpId="0" animBg="1"/>
      <p:bldP spid="8" grpId="0" animBg="1"/>
      <p:bldP spid="7" grpId="0" animBg="1"/>
      <p:bldP spid="39" grpId="0" animBg="1"/>
      <p:bldP spid="9" grpId="0" animBg="1"/>
      <p:bldP spid="11" grpId="0" animBg="1"/>
      <p:bldP spid="13" grpId="0" animBg="1"/>
      <p:bldP spid="14" grpId="0" animBg="1"/>
      <p:bldP spid="12" grpId="0" animBg="1"/>
      <p:bldP spid="15" grpId="0" animBg="1"/>
      <p:bldP spid="16" grpId="0" animBg="1"/>
      <p:bldP spid="18" grpId="0" animBg="1"/>
      <p:bldP spid="20" grpId="0" animBg="1"/>
      <p:bldP spid="21" grpId="0" animBg="1"/>
      <p:bldP spid="23" grpId="0" animBg="1"/>
      <p:bldP spid="24" grpId="0" animBg="1"/>
      <p:bldP spid="25" grpId="0"/>
      <p:bldP spid="26" grpId="0" animBg="1"/>
      <p:bldP spid="27" grpId="0"/>
    </p:bld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ectangle 7"/>
          <p:cNvSpPr>
            <a:spLocks noChangeArrowheads="1"/>
          </p:cNvSpPr>
          <p:nvPr/>
        </p:nvSpPr>
        <p:spPr bwMode="auto">
          <a:xfrm>
            <a:off x="4464000" y="5868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7" name="Rectangle 7"/>
          <p:cNvSpPr>
            <a:spLocks noChangeArrowheads="1"/>
          </p:cNvSpPr>
          <p:nvPr/>
        </p:nvSpPr>
        <p:spPr bwMode="auto">
          <a:xfrm>
            <a:off x="4464000" y="4932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2" name="Rectangle 7"/>
          <p:cNvSpPr>
            <a:spLocks noChangeArrowheads="1"/>
          </p:cNvSpPr>
          <p:nvPr/>
        </p:nvSpPr>
        <p:spPr bwMode="auto">
          <a:xfrm>
            <a:off x="4464000" y="3672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4464000" y="183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9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обращения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0" name="Oval 13"/>
          <p:cNvSpPr>
            <a:spLocks noChangeArrowheads="1"/>
          </p:cNvSpPr>
          <p:nvPr/>
        </p:nvSpPr>
        <p:spPr bwMode="auto">
          <a:xfrm>
            <a:off x="2772000" y="165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2" name="Oval 12"/>
          <p:cNvSpPr>
            <a:spLocks noChangeArrowheads="1"/>
          </p:cNvSpPr>
          <p:nvPr/>
        </p:nvSpPr>
        <p:spPr bwMode="auto">
          <a:xfrm>
            <a:off x="5508000" y="165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животное</a:t>
            </a:r>
          </a:p>
        </p:txBody>
      </p:sp>
      <p:sp>
        <p:nvSpPr>
          <p:cNvPr id="29" name="TextBox 28"/>
          <p:cNvSpPr txBox="1"/>
          <p:nvPr/>
        </p:nvSpPr>
        <p:spPr>
          <a:xfrm rot="-5400000">
            <a:off x="144000" y="2628000"/>
            <a:ext cx="1620000" cy="53975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 с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24" name="Овал 23"/>
          <p:cNvSpPr>
            <a:spLocks/>
          </p:cNvSpPr>
          <p:nvPr/>
        </p:nvSpPr>
        <p:spPr bwMode="auto">
          <a:xfrm>
            <a:off x="1728000" y="15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Всякая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7" name="Овал 26"/>
          <p:cNvSpPr>
            <a:spLocks/>
          </p:cNvSpPr>
          <p:nvPr/>
        </p:nvSpPr>
        <p:spPr bwMode="auto">
          <a:xfrm>
            <a:off x="1728000" y="3456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31" name="Oval 13"/>
          <p:cNvSpPr>
            <a:spLocks noChangeArrowheads="1"/>
          </p:cNvSpPr>
          <p:nvPr/>
        </p:nvSpPr>
        <p:spPr bwMode="auto">
          <a:xfrm>
            <a:off x="2772000" y="3528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животные</a:t>
            </a:r>
          </a:p>
        </p:txBody>
      </p:sp>
      <p:sp>
        <p:nvSpPr>
          <p:cNvPr id="33" name="Oval 12"/>
          <p:cNvSpPr>
            <a:spLocks noChangeArrowheads="1"/>
          </p:cNvSpPr>
          <p:nvPr/>
        </p:nvSpPr>
        <p:spPr bwMode="auto">
          <a:xfrm>
            <a:off x="5508000" y="3528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5" name="Овал 34"/>
          <p:cNvSpPr>
            <a:spLocks/>
          </p:cNvSpPr>
          <p:nvPr/>
        </p:nvSpPr>
        <p:spPr bwMode="auto">
          <a:xfrm>
            <a:off x="1728000" y="4680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36" name="Oval 13"/>
          <p:cNvSpPr>
            <a:spLocks noChangeArrowheads="1"/>
          </p:cNvSpPr>
          <p:nvPr/>
        </p:nvSpPr>
        <p:spPr bwMode="auto">
          <a:xfrm>
            <a:off x="2772000" y="4752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животные</a:t>
            </a: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5508000" y="4752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16200000">
            <a:off x="252000" y="5256000"/>
            <a:ext cx="1440000" cy="53975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>
                <a:solidFill>
                  <a:srgbClr val="FF99FF"/>
                </a:solidFill>
              </a:rPr>
              <a:t>Обращение</a:t>
            </a:r>
            <a:br>
              <a:rPr lang="ru-RU" sz="1600" dirty="0">
                <a:solidFill>
                  <a:srgbClr val="FF99FF"/>
                </a:solidFill>
              </a:rPr>
            </a:br>
            <a:r>
              <a:rPr lang="ru-RU" sz="1600" dirty="0" smtClean="0">
                <a:solidFill>
                  <a:srgbClr val="FF99FF"/>
                </a:solidFill>
              </a:rPr>
              <a:t>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42" name="Овал 41"/>
          <p:cNvSpPr>
            <a:spLocks/>
          </p:cNvSpPr>
          <p:nvPr/>
        </p:nvSpPr>
        <p:spPr bwMode="auto">
          <a:xfrm>
            <a:off x="1728000" y="5616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2772000" y="5688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Oval 12"/>
          <p:cNvSpPr>
            <a:spLocks noChangeArrowheads="1"/>
          </p:cNvSpPr>
          <p:nvPr/>
        </p:nvSpPr>
        <p:spPr bwMode="auto">
          <a:xfrm>
            <a:off x="5508000" y="5688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животные</a:t>
            </a:r>
          </a:p>
        </p:txBody>
      </p: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1692000" y="5616000"/>
            <a:ext cx="5544000" cy="79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960000">
            <a:off x="1725639" y="5616000"/>
            <a:ext cx="5544000" cy="79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3" name="Овал 22"/>
          <p:cNvSpPr>
            <a:spLocks/>
          </p:cNvSpPr>
          <p:nvPr/>
        </p:nvSpPr>
        <p:spPr bwMode="auto">
          <a:xfrm>
            <a:off x="1728000" y="2520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Всякое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4464000" y="2772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5" name="Oval 13"/>
          <p:cNvSpPr>
            <a:spLocks noChangeArrowheads="1"/>
          </p:cNvSpPr>
          <p:nvPr/>
        </p:nvSpPr>
        <p:spPr bwMode="auto">
          <a:xfrm>
            <a:off x="2772000" y="2592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ru-RU" dirty="0" smtClean="0">
                <a:solidFill>
                  <a:srgbClr val="0000FF"/>
                </a:solidFill>
              </a:rPr>
              <a:t>животное</a:t>
            </a:r>
          </a:p>
        </p:txBody>
      </p:sp>
      <p:sp>
        <p:nvSpPr>
          <p:cNvPr id="28" name="Oval 12"/>
          <p:cNvSpPr>
            <a:spLocks noChangeArrowheads="1"/>
          </p:cNvSpPr>
          <p:nvPr/>
        </p:nvSpPr>
        <p:spPr bwMode="auto">
          <a:xfrm>
            <a:off x="5508000" y="2592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кошка</a:t>
            </a:r>
          </a:p>
        </p:txBody>
      </p:sp>
      <p:cxnSp>
        <p:nvCxnSpPr>
          <p:cNvPr id="30" name="Прямая соединительная линия 29"/>
          <p:cNvCxnSpPr>
            <a:cxnSpLocks noChangeShapeType="1"/>
          </p:cNvCxnSpPr>
          <p:nvPr/>
        </p:nvCxnSpPr>
        <p:spPr bwMode="auto">
          <a:xfrm>
            <a:off x="1728000" y="2520000"/>
            <a:ext cx="1044000" cy="79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4" name="Прямая соединительная линия 33"/>
          <p:cNvCxnSpPr>
            <a:cxnSpLocks noChangeShapeType="1"/>
          </p:cNvCxnSpPr>
          <p:nvPr/>
        </p:nvCxnSpPr>
        <p:spPr bwMode="auto">
          <a:xfrm rot="-4620000">
            <a:off x="1728000" y="2520000"/>
            <a:ext cx="1044000" cy="79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8" name="TextBox 37"/>
          <p:cNvSpPr txBox="1"/>
          <p:nvPr/>
        </p:nvSpPr>
        <p:spPr>
          <a:xfrm>
            <a:off x="7236000" y="2160000"/>
            <a:ext cx="1908000" cy="1512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/>
              <a:t>Суждения, полученные </a:t>
            </a:r>
            <a:r>
              <a:rPr lang="ru-RU" sz="1600" dirty="0" smtClean="0">
                <a:solidFill>
                  <a:srgbClr val="00FF00"/>
                </a:solidFill>
              </a:rPr>
              <a:t>обращением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с ограничением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rgbClr val="FF9900"/>
                </a:solidFill>
              </a:rPr>
              <a:t>подчинены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/>
              <a:t>посылкам.</a:t>
            </a:r>
            <a:endParaRPr lang="ru-RU" sz="1600" dirty="0"/>
          </a:p>
        </p:txBody>
      </p:sp>
      <p:sp>
        <p:nvSpPr>
          <p:cNvPr id="39" name="TextBox 38"/>
          <p:cNvSpPr txBox="1"/>
          <p:nvPr/>
        </p:nvSpPr>
        <p:spPr>
          <a:xfrm>
            <a:off x="7236000" y="4212000"/>
            <a:ext cx="1908000" cy="2628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/>
              <a:t>Обращение частно-отрицательного суждения есть </a:t>
            </a:r>
            <a:r>
              <a:rPr lang="ru-RU" sz="1600" dirty="0" smtClean="0">
                <a:solidFill>
                  <a:srgbClr val="FFFF00"/>
                </a:solidFill>
              </a:rPr>
              <a:t>формальная логическая ошибка </a:t>
            </a:r>
            <a:r>
              <a:rPr lang="ru-RU" sz="1600" dirty="0" smtClean="0">
                <a:solidFill>
                  <a:srgbClr val="FF99FF"/>
                </a:solidFill>
              </a:rPr>
              <a:t>непозволи-тельного расширения термина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9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"/>
                            </p:stCondLst>
                            <p:childTnLst>
                              <p:par>
                                <p:cTn id="6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500"/>
                            </p:stCondLst>
                            <p:childTnLst>
                              <p:par>
                                <p:cTn id="6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000"/>
                            </p:stCondLst>
                            <p:childTnLst>
                              <p:par>
                                <p:cTn id="7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800" decel="100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1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00"/>
                            </p:stCondLst>
                            <p:childTnLst>
                              <p:par>
                                <p:cTn id="1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500"/>
                            </p:stCondLst>
                            <p:childTnLst>
                              <p:par>
                                <p:cTn id="10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1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000"/>
                            </p:stCondLst>
                            <p:childTnLst>
                              <p:par>
                                <p:cTn id="12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500"/>
                            </p:stCondLst>
                            <p:childTnLst>
                              <p:par>
                                <p:cTn id="13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2000"/>
                            </p:stCondLst>
                            <p:childTnLst>
                              <p:par>
                                <p:cTn id="13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800" decel="100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800" decel="100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37" grpId="0" animBg="1"/>
      <p:bldP spid="32" grpId="0" animBg="1"/>
      <p:bldP spid="21" grpId="0" animBg="1"/>
      <p:bldP spid="20" grpId="0" animBg="1"/>
      <p:bldP spid="22" grpId="0" animBg="1"/>
      <p:bldP spid="29" grpId="0" animBg="1"/>
      <p:bldP spid="24" grpId="0" animBg="1"/>
      <p:bldP spid="27" grpId="0" animBg="1"/>
      <p:bldP spid="31" grpId="0" animBg="1"/>
      <p:bldP spid="33" grpId="0" animBg="1"/>
      <p:bldP spid="35" grpId="0" animBg="1"/>
      <p:bldP spid="36" grpId="0" animBg="1"/>
      <p:bldP spid="40" grpId="0" animBg="1"/>
      <p:bldP spid="41" grpId="0" animBg="1"/>
      <p:bldP spid="42" grpId="0" animBg="1"/>
      <p:bldP spid="43" grpId="0" animBg="1"/>
      <p:bldP spid="45" grpId="0" animBg="1"/>
      <p:bldP spid="23" grpId="0" animBg="1"/>
      <p:bldP spid="26" grpId="0" animBg="1"/>
      <p:bldP spid="25" grpId="0" animBg="1"/>
      <p:bldP spid="28" grpId="0" animBg="1"/>
      <p:bldP spid="38" grpId="0"/>
      <p:bldP spid="3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68" name="AutoShape 28"/>
          <p:cNvSpPr>
            <a:spLocks noChangeArrowheads="1"/>
          </p:cNvSpPr>
          <p:nvPr/>
        </p:nvSpPr>
        <p:spPr bwMode="auto">
          <a:xfrm>
            <a:off x="3312000" y="3276000"/>
            <a:ext cx="2519363" cy="1080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343072" name="Rectangle 32"/>
          <p:cNvSpPr>
            <a:spLocks noChangeArrowheads="1"/>
          </p:cNvSpPr>
          <p:nvPr/>
        </p:nvSpPr>
        <p:spPr bwMode="auto">
          <a:xfrm>
            <a:off x="4356000" y="3744000"/>
            <a:ext cx="432000" cy="144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343076" name="AutoShape 36"/>
          <p:cNvSpPr>
            <a:spLocks noChangeArrowheads="1"/>
          </p:cNvSpPr>
          <p:nvPr/>
        </p:nvSpPr>
        <p:spPr bwMode="auto">
          <a:xfrm>
            <a:off x="6192000" y="2916000"/>
            <a:ext cx="2520000" cy="2448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343078" name="AutoShape 38"/>
          <p:cNvSpPr>
            <a:spLocks noChangeArrowheads="1"/>
          </p:cNvSpPr>
          <p:nvPr/>
        </p:nvSpPr>
        <p:spPr bwMode="auto">
          <a:xfrm>
            <a:off x="6264000" y="3816000"/>
            <a:ext cx="23749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343077" name="AutoShape 37"/>
          <p:cNvSpPr>
            <a:spLocks noChangeArrowheads="1"/>
          </p:cNvSpPr>
          <p:nvPr/>
        </p:nvSpPr>
        <p:spPr bwMode="auto">
          <a:xfrm>
            <a:off x="6264000" y="3096000"/>
            <a:ext cx="23749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343089" name="Rectangle 49"/>
          <p:cNvSpPr>
            <a:spLocks noChangeArrowheads="1"/>
          </p:cNvSpPr>
          <p:nvPr/>
        </p:nvSpPr>
        <p:spPr bwMode="auto">
          <a:xfrm rot="2700000">
            <a:off x="7092000" y="3697374"/>
            <a:ext cx="719137" cy="1440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7175" name="Rectangle 5"/>
          <p:cNvSpPr>
            <a:spLocks noGrp="1" noChangeArrowheads="1"/>
          </p:cNvSpPr>
          <p:nvPr>
            <p:ph type="title"/>
          </p:nvPr>
        </p:nvSpPr>
        <p:spPr>
          <a:xfrm>
            <a:off x="108000" y="0"/>
            <a:ext cx="8928000" cy="1296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rgbClr val="FFFF00"/>
                </a:solidFill>
              </a:rPr>
              <a:t>Формы мышления в традиционной логике</a:t>
            </a:r>
          </a:p>
        </p:txBody>
      </p:sp>
      <p:sp>
        <p:nvSpPr>
          <p:cNvPr id="343046" name="AutoShape 6"/>
          <p:cNvSpPr>
            <a:spLocks noChangeArrowheads="1"/>
          </p:cNvSpPr>
          <p:nvPr/>
        </p:nvSpPr>
        <p:spPr bwMode="auto">
          <a:xfrm>
            <a:off x="2952000" y="1296000"/>
            <a:ext cx="3240000" cy="540000"/>
          </a:xfrm>
          <a:prstGeom prst="bevel">
            <a:avLst>
              <a:gd name="adj" fmla="val 12500"/>
            </a:avLst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sz="2000" dirty="0">
                <a:solidFill>
                  <a:srgbClr val="FF0066"/>
                </a:solidFill>
              </a:rPr>
              <a:t>Формы мышления</a:t>
            </a:r>
            <a:endParaRPr lang="ru-RU" sz="1600" dirty="0">
              <a:solidFill>
                <a:srgbClr val="FF0066"/>
              </a:solidFill>
            </a:endParaRPr>
          </a:p>
        </p:txBody>
      </p:sp>
      <p:sp>
        <p:nvSpPr>
          <p:cNvPr id="343047" name="AutoShape 7"/>
          <p:cNvSpPr>
            <a:spLocks noChangeArrowheads="1"/>
          </p:cNvSpPr>
          <p:nvPr/>
        </p:nvSpPr>
        <p:spPr bwMode="auto">
          <a:xfrm>
            <a:off x="432000" y="2196000"/>
            <a:ext cx="2519363" cy="540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sz="2000" dirty="0">
                <a:solidFill>
                  <a:srgbClr val="0000FF"/>
                </a:solidFill>
              </a:rPr>
              <a:t>Понятие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43048" name="Line 8"/>
          <p:cNvSpPr>
            <a:spLocks noChangeShapeType="1"/>
          </p:cNvSpPr>
          <p:nvPr/>
        </p:nvSpPr>
        <p:spPr bwMode="auto">
          <a:xfrm>
            <a:off x="1691999" y="2016000"/>
            <a:ext cx="28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cxnSp>
        <p:nvCxnSpPr>
          <p:cNvPr id="343049" name="AutoShape 9"/>
          <p:cNvCxnSpPr>
            <a:cxnSpLocks noChangeShapeType="1"/>
          </p:cNvCxnSpPr>
          <p:nvPr/>
        </p:nvCxnSpPr>
        <p:spPr bwMode="auto">
          <a:xfrm>
            <a:off x="4572000" y="1836000"/>
            <a:ext cx="1588" cy="179387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343050" name="AutoShape 10"/>
          <p:cNvCxnSpPr>
            <a:cxnSpLocks noChangeShapeType="1"/>
          </p:cNvCxnSpPr>
          <p:nvPr/>
        </p:nvCxnSpPr>
        <p:spPr bwMode="auto">
          <a:xfrm>
            <a:off x="1692000" y="2016000"/>
            <a:ext cx="1587" cy="179387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343051" name="AutoShape 11"/>
          <p:cNvCxnSpPr>
            <a:cxnSpLocks noChangeShapeType="1"/>
          </p:cNvCxnSpPr>
          <p:nvPr/>
        </p:nvCxnSpPr>
        <p:spPr bwMode="auto">
          <a:xfrm>
            <a:off x="7452000" y="2016000"/>
            <a:ext cx="1587" cy="179387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343055" name="AutoShape 15"/>
          <p:cNvSpPr>
            <a:spLocks noChangeArrowheads="1"/>
          </p:cNvSpPr>
          <p:nvPr/>
        </p:nvSpPr>
        <p:spPr bwMode="auto">
          <a:xfrm>
            <a:off x="3312000" y="2196000"/>
            <a:ext cx="2519363" cy="540000"/>
          </a:xfrm>
          <a:prstGeom prst="bevel">
            <a:avLst>
              <a:gd name="adj" fmla="val 1250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sz="2000" dirty="0">
                <a:solidFill>
                  <a:srgbClr val="0000FF"/>
                </a:solidFill>
              </a:rPr>
              <a:t>Суждение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43057" name="AutoShape 17"/>
          <p:cNvSpPr>
            <a:spLocks noChangeArrowheads="1"/>
          </p:cNvSpPr>
          <p:nvPr/>
        </p:nvSpPr>
        <p:spPr bwMode="auto">
          <a:xfrm>
            <a:off x="6192000" y="2196000"/>
            <a:ext cx="2519362" cy="540000"/>
          </a:xfrm>
          <a:prstGeom prst="bevel">
            <a:avLst>
              <a:gd name="adj" fmla="val 12500"/>
            </a:avLst>
          </a:prstGeom>
          <a:solidFill>
            <a:srgbClr val="CC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sz="2000" dirty="0">
                <a:solidFill>
                  <a:srgbClr val="0000FF"/>
                </a:solidFill>
              </a:rPr>
              <a:t>Умозаключение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343058" name="AutoShape 18"/>
          <p:cNvCxnSpPr>
            <a:cxnSpLocks noChangeShapeType="1"/>
          </p:cNvCxnSpPr>
          <p:nvPr/>
        </p:nvCxnSpPr>
        <p:spPr bwMode="auto">
          <a:xfrm>
            <a:off x="4572000" y="2016000"/>
            <a:ext cx="1588" cy="179387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343059" name="Line 19"/>
          <p:cNvSpPr>
            <a:spLocks noChangeShapeType="1"/>
          </p:cNvSpPr>
          <p:nvPr/>
        </p:nvSpPr>
        <p:spPr bwMode="auto">
          <a:xfrm>
            <a:off x="4572000" y="2016000"/>
            <a:ext cx="28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343062" name="Oval 22"/>
          <p:cNvSpPr>
            <a:spLocks noChangeAspect="1" noChangeArrowheads="1"/>
          </p:cNvSpPr>
          <p:nvPr/>
        </p:nvSpPr>
        <p:spPr bwMode="auto">
          <a:xfrm>
            <a:off x="540000" y="3276000"/>
            <a:ext cx="1080000" cy="1080000"/>
          </a:xfrm>
          <a:prstGeom prst="ellipse">
            <a:avLst/>
          </a:prstGeom>
          <a:solidFill>
            <a:srgbClr val="FFCC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1700" dirty="0" smtClean="0">
                <a:solidFill>
                  <a:srgbClr val="0000FF"/>
                </a:solidFill>
              </a:rPr>
              <a:t>Грек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343063" name="Oval 23"/>
          <p:cNvSpPr>
            <a:spLocks noChangeAspect="1" noChangeArrowheads="1"/>
          </p:cNvSpPr>
          <p:nvPr/>
        </p:nvSpPr>
        <p:spPr bwMode="auto">
          <a:xfrm>
            <a:off x="1764000" y="3276000"/>
            <a:ext cx="1080000" cy="1080000"/>
          </a:xfrm>
          <a:prstGeom prst="ellipse">
            <a:avLst/>
          </a:prstGeom>
          <a:solidFill>
            <a:srgbClr val="99FF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1700" dirty="0" smtClean="0">
                <a:solidFill>
                  <a:srgbClr val="0000FF"/>
                </a:solidFill>
              </a:rPr>
              <a:t>Человек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343064" name="Oval 24"/>
          <p:cNvSpPr>
            <a:spLocks noChangeAspect="1" noChangeArrowheads="1"/>
          </p:cNvSpPr>
          <p:nvPr/>
        </p:nvSpPr>
        <p:spPr bwMode="auto">
          <a:xfrm>
            <a:off x="3492000" y="3348000"/>
            <a:ext cx="936000" cy="936000"/>
          </a:xfrm>
          <a:prstGeom prst="ellipse">
            <a:avLst/>
          </a:prstGeom>
          <a:solidFill>
            <a:srgbClr val="FFCC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Всякий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грек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43067" name="Oval 27"/>
          <p:cNvSpPr>
            <a:spLocks noChangeAspect="1" noChangeArrowheads="1"/>
          </p:cNvSpPr>
          <p:nvPr/>
        </p:nvSpPr>
        <p:spPr bwMode="auto">
          <a:xfrm>
            <a:off x="4716000" y="3348000"/>
            <a:ext cx="936000" cy="936000"/>
          </a:xfrm>
          <a:prstGeom prst="ellipse">
            <a:avLst/>
          </a:prstGeom>
          <a:solidFill>
            <a:srgbClr val="99FF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43079" name="AutoShape 39"/>
          <p:cNvSpPr>
            <a:spLocks noChangeArrowheads="1"/>
          </p:cNvSpPr>
          <p:nvPr/>
        </p:nvSpPr>
        <p:spPr bwMode="auto">
          <a:xfrm>
            <a:off x="6264000" y="4536000"/>
            <a:ext cx="23749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343081" name="Rectangle 41"/>
          <p:cNvSpPr>
            <a:spLocks noChangeArrowheads="1"/>
          </p:cNvSpPr>
          <p:nvPr/>
        </p:nvSpPr>
        <p:spPr bwMode="auto">
          <a:xfrm>
            <a:off x="7272000" y="3348000"/>
            <a:ext cx="360000" cy="144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343082" name="Oval 42"/>
          <p:cNvSpPr>
            <a:spLocks noChangeArrowheads="1"/>
          </p:cNvSpPr>
          <p:nvPr/>
        </p:nvSpPr>
        <p:spPr bwMode="auto">
          <a:xfrm>
            <a:off x="7596000" y="3132000"/>
            <a:ext cx="972000" cy="576263"/>
          </a:xfrm>
          <a:prstGeom prst="ellipse">
            <a:avLst/>
          </a:prstGeom>
          <a:solidFill>
            <a:srgbClr val="66FF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1400" dirty="0" smtClean="0">
                <a:solidFill>
                  <a:srgbClr val="0000FF"/>
                </a:solidFill>
              </a:rPr>
              <a:t>смертен</a:t>
            </a:r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343084" name="Rectangle 44"/>
          <p:cNvSpPr>
            <a:spLocks noChangeArrowheads="1"/>
          </p:cNvSpPr>
          <p:nvPr/>
        </p:nvSpPr>
        <p:spPr bwMode="auto">
          <a:xfrm>
            <a:off x="7272000" y="4068000"/>
            <a:ext cx="360000" cy="144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343085" name="Oval 45"/>
          <p:cNvSpPr>
            <a:spLocks noChangeArrowheads="1"/>
          </p:cNvSpPr>
          <p:nvPr/>
        </p:nvSpPr>
        <p:spPr bwMode="auto">
          <a:xfrm>
            <a:off x="7596000" y="3852000"/>
            <a:ext cx="972000" cy="576262"/>
          </a:xfrm>
          <a:prstGeom prst="ellipse">
            <a:avLst/>
          </a:prstGeom>
          <a:solidFill>
            <a:srgbClr val="99FF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1400" dirty="0" smtClean="0">
                <a:solidFill>
                  <a:srgbClr val="0000FF"/>
                </a:solidFill>
              </a:rPr>
              <a:t>человек</a:t>
            </a:r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343087" name="Rectangle 47"/>
          <p:cNvSpPr>
            <a:spLocks noChangeArrowheads="1"/>
          </p:cNvSpPr>
          <p:nvPr/>
        </p:nvSpPr>
        <p:spPr bwMode="auto">
          <a:xfrm>
            <a:off x="7272000" y="4788000"/>
            <a:ext cx="360000" cy="144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343088" name="Oval 48"/>
          <p:cNvSpPr>
            <a:spLocks noChangeArrowheads="1"/>
          </p:cNvSpPr>
          <p:nvPr/>
        </p:nvSpPr>
        <p:spPr bwMode="auto">
          <a:xfrm>
            <a:off x="7596000" y="4572000"/>
            <a:ext cx="972000" cy="576262"/>
          </a:xfrm>
          <a:prstGeom prst="ellipse">
            <a:avLst/>
          </a:prstGeom>
          <a:solidFill>
            <a:srgbClr val="66FF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1400" dirty="0" smtClean="0">
                <a:solidFill>
                  <a:srgbClr val="0000FF"/>
                </a:solidFill>
              </a:rPr>
              <a:t>смертен</a:t>
            </a:r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39" name="Прямоугольник 38"/>
          <p:cNvSpPr/>
          <p:nvPr/>
        </p:nvSpPr>
        <p:spPr>
          <a:xfrm>
            <a:off x="216000" y="4644000"/>
            <a:ext cx="2952000" cy="1332000"/>
          </a:xfrm>
          <a:prstGeom prst="rect">
            <a:avLst/>
          </a:prstGeom>
        </p:spPr>
        <p:txBody>
          <a:bodyPr anchor="ctr" anchorCtr="1">
            <a:noAutofit/>
          </a:bodyPr>
          <a:lstStyle/>
          <a:p>
            <a:r>
              <a:rPr lang="ru-RU" sz="1600" dirty="0" smtClean="0">
                <a:solidFill>
                  <a:srgbClr val="FFFF00"/>
                </a:solidFill>
                <a:cs typeface="Arial" charset="0"/>
              </a:rPr>
              <a:t>Понятие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/>
              <a:t>– </a:t>
            </a:r>
            <a:br>
              <a:rPr lang="ru-RU" sz="1600" dirty="0" smtClean="0"/>
            </a:br>
            <a:r>
              <a:rPr lang="ru-RU" sz="1600" dirty="0" smtClean="0"/>
              <a:t>форма мышления, </a:t>
            </a:r>
            <a:br>
              <a:rPr lang="ru-RU" sz="1600" dirty="0" smtClean="0"/>
            </a:br>
            <a:r>
              <a:rPr lang="ru-RU" sz="1600" dirty="0" smtClean="0"/>
              <a:t>отражающая предметы </a:t>
            </a:r>
            <a:br>
              <a:rPr lang="ru-RU" sz="1600" dirty="0" smtClean="0"/>
            </a:br>
            <a:r>
              <a:rPr lang="ru-RU" sz="1600" dirty="0" smtClean="0"/>
              <a:t>в их </a:t>
            </a:r>
            <a:r>
              <a:rPr lang="ru-RU" sz="1600" dirty="0" smtClean="0">
                <a:solidFill>
                  <a:srgbClr val="00FF00"/>
                </a:solidFill>
              </a:rPr>
              <a:t>общих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существенных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и </a:t>
            </a:r>
            <a:r>
              <a:rPr lang="ru-RU" sz="1600" dirty="0" smtClean="0">
                <a:solidFill>
                  <a:srgbClr val="00FF00"/>
                </a:solidFill>
              </a:rPr>
              <a:t>необходимых</a:t>
            </a:r>
            <a:r>
              <a:rPr lang="ru-RU" sz="1600" dirty="0" smtClean="0"/>
              <a:t> признаках.</a:t>
            </a:r>
            <a:endParaRPr lang="ru-RU" sz="1600" dirty="0"/>
          </a:p>
        </p:txBody>
      </p:sp>
      <p:sp>
        <p:nvSpPr>
          <p:cNvPr id="40" name="Прямоугольник 39"/>
          <p:cNvSpPr/>
          <p:nvPr/>
        </p:nvSpPr>
        <p:spPr>
          <a:xfrm>
            <a:off x="2952000" y="4644000"/>
            <a:ext cx="3240000" cy="2052000"/>
          </a:xfrm>
          <a:prstGeom prst="rect">
            <a:avLst/>
          </a:prstGeom>
        </p:spPr>
        <p:txBody>
          <a:bodyPr anchor="ctr" anchorCtr="1">
            <a:noAutofit/>
          </a:bodyPr>
          <a:lstStyle/>
          <a:p>
            <a:r>
              <a:rPr lang="ru-RU" sz="1600" dirty="0" smtClean="0">
                <a:solidFill>
                  <a:srgbClr val="FFFF00"/>
                </a:solidFill>
                <a:cs typeface="Arial" charset="0"/>
              </a:rPr>
              <a:t>Суждение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/>
              <a:t>– </a:t>
            </a:r>
            <a:br>
              <a:rPr lang="ru-RU" sz="1600" dirty="0" smtClean="0"/>
            </a:br>
            <a:r>
              <a:rPr lang="ru-RU" sz="1600" dirty="0" smtClean="0"/>
              <a:t>форма мышления, </a:t>
            </a:r>
            <a:br>
              <a:rPr lang="ru-RU" sz="1600" dirty="0" smtClean="0"/>
            </a:br>
            <a:r>
              <a:rPr lang="ru-RU" sz="1600" dirty="0" smtClean="0"/>
              <a:t>выражающая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логическое отношение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/>
              <a:t>между понятиями </a:t>
            </a:r>
            <a:br>
              <a:rPr lang="ru-RU" sz="1600" dirty="0" smtClean="0"/>
            </a:br>
            <a:r>
              <a:rPr lang="ru-RU" sz="1600" dirty="0" smtClean="0"/>
              <a:t>(в простых суждениях) или между простыми суждениями </a:t>
            </a:r>
            <a:br>
              <a:rPr lang="ru-RU" sz="1600" dirty="0" smtClean="0"/>
            </a:br>
            <a:r>
              <a:rPr lang="ru-RU" sz="1600" dirty="0" smtClean="0"/>
              <a:t>(в сложных суждениях).</a:t>
            </a:r>
            <a:endParaRPr lang="ru-RU" sz="1600" dirty="0"/>
          </a:p>
        </p:txBody>
      </p:sp>
      <p:sp>
        <p:nvSpPr>
          <p:cNvPr id="35" name="Прямоугольник 34"/>
          <p:cNvSpPr/>
          <p:nvPr/>
        </p:nvSpPr>
        <p:spPr>
          <a:xfrm>
            <a:off x="6192000" y="5400000"/>
            <a:ext cx="2520000" cy="1296000"/>
          </a:xfrm>
          <a:prstGeom prst="rect">
            <a:avLst/>
          </a:prstGeom>
        </p:spPr>
        <p:txBody>
          <a:bodyPr anchor="ctr" anchorCtr="1">
            <a:noAutofit/>
          </a:bodyPr>
          <a:lstStyle/>
          <a:p>
            <a:r>
              <a:rPr lang="ru-RU" sz="1600" dirty="0" smtClean="0">
                <a:solidFill>
                  <a:srgbClr val="FFFF00"/>
                </a:solidFill>
                <a:cs typeface="Arial" charset="0"/>
              </a:rPr>
              <a:t>Умозаключение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/>
              <a:t>– </a:t>
            </a:r>
            <a:br>
              <a:rPr lang="ru-RU" sz="1600" dirty="0" smtClean="0"/>
            </a:br>
            <a:r>
              <a:rPr lang="ru-RU" sz="1600" dirty="0" smtClean="0"/>
              <a:t>форма мышления, посредством которой </a:t>
            </a:r>
            <a:br>
              <a:rPr lang="ru-RU" sz="1600" dirty="0" smtClean="0"/>
            </a:br>
            <a:r>
              <a:rPr lang="ru-RU" sz="1600" dirty="0" smtClean="0"/>
              <a:t>из одних суждений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выводятся</a:t>
            </a:r>
            <a:r>
              <a:rPr lang="ru-RU" sz="1600" dirty="0" smtClean="0"/>
              <a:t> другие. </a:t>
            </a:r>
            <a:endParaRPr lang="ru-RU" sz="1600" dirty="0"/>
          </a:p>
        </p:txBody>
      </p:sp>
      <p:sp>
        <p:nvSpPr>
          <p:cNvPr id="343083" name="Oval 43"/>
          <p:cNvSpPr>
            <a:spLocks noChangeArrowheads="1"/>
          </p:cNvSpPr>
          <p:nvPr/>
        </p:nvSpPr>
        <p:spPr bwMode="auto">
          <a:xfrm>
            <a:off x="6336000" y="3852000"/>
            <a:ext cx="972000" cy="576262"/>
          </a:xfrm>
          <a:prstGeom prst="ellipse">
            <a:avLst/>
          </a:prstGeom>
          <a:solidFill>
            <a:srgbClr val="FFCC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200" dirty="0" smtClean="0">
                <a:solidFill>
                  <a:srgbClr val="0000FF"/>
                </a:solidFill>
              </a:rPr>
              <a:t>Всякий</a:t>
            </a:r>
            <a:br>
              <a:rPr lang="ru-RU" sz="1200" dirty="0" smtClean="0">
                <a:solidFill>
                  <a:srgbClr val="0000FF"/>
                </a:solidFill>
              </a:rPr>
            </a:br>
            <a:r>
              <a:rPr lang="ru-RU" sz="1400" dirty="0" smtClean="0">
                <a:solidFill>
                  <a:srgbClr val="0000FF"/>
                </a:solidFill>
              </a:rPr>
              <a:t>грек</a:t>
            </a:r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343080" name="Oval 40"/>
          <p:cNvSpPr>
            <a:spLocks noChangeArrowheads="1"/>
          </p:cNvSpPr>
          <p:nvPr/>
        </p:nvSpPr>
        <p:spPr bwMode="auto">
          <a:xfrm>
            <a:off x="6336000" y="3132000"/>
            <a:ext cx="972000" cy="576263"/>
          </a:xfrm>
          <a:prstGeom prst="ellipse">
            <a:avLst/>
          </a:prstGeom>
          <a:solidFill>
            <a:srgbClr val="99FF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200" dirty="0" smtClean="0">
                <a:solidFill>
                  <a:srgbClr val="0000FF"/>
                </a:solidFill>
              </a:rPr>
              <a:t>Всякий</a:t>
            </a:r>
            <a:r>
              <a:rPr lang="ru-RU" sz="1200" dirty="0">
                <a:solidFill>
                  <a:srgbClr val="0000FF"/>
                </a:solidFill>
              </a:rPr>
              <a:t/>
            </a:r>
            <a:br>
              <a:rPr lang="ru-RU" sz="1200" dirty="0">
                <a:solidFill>
                  <a:srgbClr val="0000FF"/>
                </a:solidFill>
              </a:rPr>
            </a:br>
            <a:r>
              <a:rPr lang="ru-RU" sz="1400" dirty="0" smtClean="0">
                <a:solidFill>
                  <a:srgbClr val="0000FF"/>
                </a:solidFill>
              </a:rPr>
              <a:t>человек</a:t>
            </a:r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343086" name="Oval 46"/>
          <p:cNvSpPr>
            <a:spLocks noChangeArrowheads="1"/>
          </p:cNvSpPr>
          <p:nvPr/>
        </p:nvSpPr>
        <p:spPr bwMode="auto">
          <a:xfrm>
            <a:off x="6336000" y="4572000"/>
            <a:ext cx="972000" cy="576262"/>
          </a:xfrm>
          <a:prstGeom prst="ellipse">
            <a:avLst/>
          </a:prstGeom>
          <a:solidFill>
            <a:srgbClr val="FFCC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200" dirty="0" smtClean="0">
                <a:solidFill>
                  <a:srgbClr val="0000FF"/>
                </a:solidFill>
              </a:rPr>
              <a:t>Всякий</a:t>
            </a:r>
            <a:br>
              <a:rPr lang="ru-RU" sz="1200" dirty="0" smtClean="0">
                <a:solidFill>
                  <a:srgbClr val="0000FF"/>
                </a:solidFill>
              </a:rPr>
            </a:br>
            <a:r>
              <a:rPr lang="ru-RU" sz="1400" dirty="0" smtClean="0">
                <a:solidFill>
                  <a:srgbClr val="0000FF"/>
                </a:solidFill>
              </a:rPr>
              <a:t>грек</a:t>
            </a:r>
            <a:endParaRPr lang="ru-RU" sz="12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3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30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343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343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43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343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343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343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343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43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0" dur="1000"/>
                                        <p:tgtEl>
                                          <p:spTgt spid="343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430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430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430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430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343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500"/>
                            </p:stCondLst>
                            <p:childTnLst>
                              <p:par>
                                <p:cTn id="7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5" dur="1000"/>
                                        <p:tgtEl>
                                          <p:spTgt spid="343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343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4" dur="500"/>
                                        <p:tgtEl>
                                          <p:spTgt spid="343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343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9" dur="1000"/>
                                        <p:tgtEl>
                                          <p:spTgt spid="343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000"/>
                            </p:stCondLst>
                            <p:childTnLst>
                              <p:par>
                                <p:cTn id="10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430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3430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3430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343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500"/>
                            </p:stCondLst>
                            <p:childTnLst>
                              <p:par>
                                <p:cTn id="10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0" dur="1000"/>
                                        <p:tgtEl>
                                          <p:spTgt spid="343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2500"/>
                            </p:stCondLst>
                            <p:childTnLst>
                              <p:par>
                                <p:cTn id="11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4" dur="1000"/>
                                        <p:tgtEl>
                                          <p:spTgt spid="343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9" dur="1000"/>
                                        <p:tgtEl>
                                          <p:spTgt spid="343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3430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3430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3430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343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500"/>
                            </p:stCondLst>
                            <p:childTnLst>
                              <p:par>
                                <p:cTn id="12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0" dur="1000"/>
                                        <p:tgtEl>
                                          <p:spTgt spid="343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2500"/>
                            </p:stCondLst>
                            <p:childTnLst>
                              <p:par>
                                <p:cTn id="13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4" dur="1000"/>
                                        <p:tgtEl>
                                          <p:spTgt spid="343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3430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3430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8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144" dur="1000" fill="hold"/>
                                        <p:tgtEl>
                                          <p:spTgt spid="3430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9" dur="1000"/>
                                        <p:tgtEl>
                                          <p:spTgt spid="343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1000"/>
                            </p:stCondLst>
                            <p:childTnLst>
                              <p:par>
                                <p:cTn id="1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3430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3430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3430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343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1500"/>
                            </p:stCondLst>
                            <p:childTnLst>
                              <p:par>
                                <p:cTn id="15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0" dur="1000"/>
                                        <p:tgtEl>
                                          <p:spTgt spid="343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2500"/>
                            </p:stCondLst>
                            <p:childTnLst>
                              <p:par>
                                <p:cTn id="16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4" dur="1000"/>
                                        <p:tgtEl>
                                          <p:spTgt spid="343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3500"/>
                            </p:stCondLst>
                            <p:childTnLst>
                              <p:par>
                                <p:cTn id="16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8" dur="1000"/>
                                        <p:tgtEl>
                                          <p:spTgt spid="343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3068" grpId="0" animBg="1"/>
      <p:bldP spid="343072" grpId="0" animBg="1"/>
      <p:bldP spid="343076" grpId="0" animBg="1"/>
      <p:bldP spid="343078" grpId="0" animBg="1"/>
      <p:bldP spid="343077" grpId="0" animBg="1"/>
      <p:bldP spid="343089" grpId="0" animBg="1"/>
      <p:bldP spid="343089" grpId="1" animBg="1"/>
      <p:bldP spid="343046" grpId="0" animBg="1"/>
      <p:bldP spid="343047" grpId="0" animBg="1"/>
      <p:bldP spid="343048" grpId="0" animBg="1"/>
      <p:bldP spid="343055" grpId="0" animBg="1"/>
      <p:bldP spid="343057" grpId="0" animBg="1"/>
      <p:bldP spid="343059" grpId="0" animBg="1"/>
      <p:bldP spid="343062" grpId="0" animBg="1"/>
      <p:bldP spid="343063" grpId="0" animBg="1"/>
      <p:bldP spid="343064" grpId="0" animBg="1"/>
      <p:bldP spid="343067" grpId="0" animBg="1"/>
      <p:bldP spid="343079" grpId="0" animBg="1"/>
      <p:bldP spid="343081" grpId="0" animBg="1"/>
      <p:bldP spid="343082" grpId="0" animBg="1"/>
      <p:bldP spid="343084" grpId="0" animBg="1"/>
      <p:bldP spid="343085" grpId="0" animBg="1"/>
      <p:bldP spid="343087" grpId="0" animBg="1"/>
      <p:bldP spid="343088" grpId="0" animBg="1"/>
      <p:bldP spid="39" grpId="0"/>
      <p:bldP spid="40" grpId="0"/>
      <p:bldP spid="35" grpId="0"/>
      <p:bldP spid="343083" grpId="0" animBg="1"/>
      <p:bldP spid="343080" grpId="0" animBg="1"/>
      <p:bldP spid="343086" grpId="0" animBg="1"/>
    </p:bld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>
          <a:xfrm>
            <a:off x="277813" y="274638"/>
            <a:ext cx="8588375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rgbClr val="FFFF00"/>
                </a:solidFill>
              </a:rPr>
              <a:t>Распределённость терминов в суждении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Понятие распределённости</a:t>
            </a:r>
          </a:p>
        </p:txBody>
      </p:sp>
      <p:sp>
        <p:nvSpPr>
          <p:cNvPr id="5724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00200"/>
            <a:ext cx="8229600" cy="4525200"/>
          </a:xfrm>
        </p:spPr>
        <p:txBody>
          <a:bodyPr/>
          <a:lstStyle/>
          <a:p>
            <a:pPr eaLnBrk="1" hangingPunct="1">
              <a:spcBef>
                <a:spcPts val="600"/>
              </a:spcBef>
              <a:buClr>
                <a:schemeClr val="bg1"/>
              </a:buClr>
            </a:pPr>
            <a:r>
              <a:rPr lang="ru-RU" sz="1800" b="1" dirty="0" smtClean="0">
                <a:solidFill>
                  <a:schemeClr val="bg1"/>
                </a:solidFill>
              </a:rPr>
              <a:t>Поскольку </a:t>
            </a:r>
            <a:r>
              <a:rPr lang="ru-RU" sz="1800" b="1" dirty="0" smtClean="0">
                <a:solidFill>
                  <a:srgbClr val="00FF00"/>
                </a:solidFill>
              </a:rPr>
              <a:t>необходимое</a:t>
            </a:r>
            <a:r>
              <a:rPr lang="ru-RU" sz="1800" b="1" dirty="0" smtClean="0">
                <a:solidFill>
                  <a:schemeClr val="bg1"/>
                </a:solidFill>
              </a:rPr>
              <a:t> связано с </a:t>
            </a:r>
            <a:r>
              <a:rPr lang="ru-RU" sz="1800" b="1" dirty="0" smtClean="0">
                <a:solidFill>
                  <a:srgbClr val="00FFFF"/>
                </a:solidFill>
              </a:rPr>
              <a:t>общим</a:t>
            </a:r>
            <a:r>
              <a:rPr lang="ru-RU" sz="1800" b="1" dirty="0" smtClean="0">
                <a:solidFill>
                  <a:schemeClr val="bg1"/>
                </a:solidFill>
              </a:rPr>
              <a:t>, лишь </a:t>
            </a:r>
            <a:r>
              <a:rPr lang="ru-RU" sz="1800" b="1" dirty="0" smtClean="0">
                <a:solidFill>
                  <a:srgbClr val="FFFF00"/>
                </a:solidFill>
              </a:rPr>
              <a:t>дедукция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т. е. умозаключение от </a:t>
            </a:r>
            <a:r>
              <a:rPr lang="ru-RU" sz="1800" b="1" dirty="0" smtClean="0">
                <a:solidFill>
                  <a:srgbClr val="00FFFF"/>
                </a:solidFill>
              </a:rPr>
              <a:t>общего</a:t>
            </a:r>
            <a:r>
              <a:rPr lang="ru-RU" sz="1800" b="1" dirty="0" smtClean="0">
                <a:solidFill>
                  <a:schemeClr val="bg1"/>
                </a:solidFill>
              </a:rPr>
              <a:t> к частному, позволяет получать </a:t>
            </a:r>
            <a:r>
              <a:rPr lang="ru-RU" sz="1800" b="1" dirty="0" smtClean="0">
                <a:solidFill>
                  <a:srgbClr val="00FF00"/>
                </a:solidFill>
              </a:rPr>
              <a:t>необходимые</a:t>
            </a:r>
            <a:r>
              <a:rPr lang="ru-RU" sz="1800" b="1" dirty="0" smtClean="0">
                <a:solidFill>
                  <a:schemeClr val="bg1"/>
                </a:solidFill>
              </a:rPr>
              <a:t> (достоверные и надёжные) выводы, в то время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как индуктивное знание всегда в той или иной степени предположительно.</a:t>
            </a:r>
          </a:p>
          <a:p>
            <a:pPr eaLnBrk="1" hangingPunct="1">
              <a:spcBef>
                <a:spcPts val="600"/>
              </a:spcBef>
              <a:buClr>
                <a:schemeClr val="bg1"/>
              </a:buClr>
            </a:pPr>
            <a:r>
              <a:rPr lang="ru-RU" sz="1800" b="1" dirty="0" smtClean="0">
                <a:solidFill>
                  <a:schemeClr val="bg1"/>
                </a:solidFill>
              </a:rPr>
              <a:t>Своей достоверностью дедуктивные выводы обязаны наличию </a:t>
            </a:r>
            <a:r>
              <a:rPr lang="ru-RU" sz="1800" b="1" dirty="0" smtClean="0">
                <a:solidFill>
                  <a:srgbClr val="00FFFF"/>
                </a:solidFill>
              </a:rPr>
              <a:t>общего</a:t>
            </a:r>
            <a:r>
              <a:rPr lang="ru-RU" sz="1800" b="1" dirty="0" smtClean="0">
                <a:solidFill>
                  <a:schemeClr val="bg1"/>
                </a:solidFill>
              </a:rPr>
              <a:t> знания в посылках. </a:t>
            </a:r>
            <a:endParaRPr lang="ru-RU" sz="1800" b="1" dirty="0" smtClean="0">
              <a:solidFill>
                <a:srgbClr val="FFFF00"/>
              </a:solidFill>
            </a:endParaRPr>
          </a:p>
          <a:p>
            <a:pPr eaLnBrk="1" hangingPunct="1">
              <a:spcBef>
                <a:spcPts val="600"/>
              </a:spcBef>
              <a:buClr>
                <a:schemeClr val="bg1"/>
              </a:buClr>
            </a:pPr>
            <a:r>
              <a:rPr lang="ru-RU" sz="1800" b="1" dirty="0" smtClean="0">
                <a:solidFill>
                  <a:srgbClr val="00FFFF"/>
                </a:solidFill>
              </a:rPr>
              <a:t>Общее </a:t>
            </a:r>
            <a:r>
              <a:rPr lang="ru-RU" sz="1800" b="1" dirty="0" smtClean="0">
                <a:solidFill>
                  <a:schemeClr val="bg1"/>
                </a:solidFill>
              </a:rPr>
              <a:t>знание выражается: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bg1"/>
                </a:solidFill>
              </a:rPr>
              <a:t>в </a:t>
            </a:r>
            <a:r>
              <a:rPr lang="ru-RU" sz="1800" b="1" dirty="0" smtClean="0">
                <a:solidFill>
                  <a:srgbClr val="00FFFF"/>
                </a:solidFill>
              </a:rPr>
              <a:t>общих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суждениях, как утвердительных,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так и отрицательных, и относится к </a:t>
            </a:r>
            <a:r>
              <a:rPr lang="ru-RU" sz="1800" b="1" dirty="0" smtClean="0">
                <a:solidFill>
                  <a:srgbClr val="FF9900"/>
                </a:solidFill>
              </a:rPr>
              <a:t>субъектам</a:t>
            </a:r>
            <a:r>
              <a:rPr lang="ru-RU" sz="1800" b="1" dirty="0" smtClean="0">
                <a:solidFill>
                  <a:schemeClr val="bg1"/>
                </a:solidFill>
              </a:rPr>
              <a:t>;</a:t>
            </a:r>
          </a:p>
          <a:p>
            <a:pPr lvl="1" eaLnBrk="1" hangingPunct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bg1"/>
                </a:solidFill>
              </a:rPr>
              <a:t>в </a:t>
            </a:r>
            <a:r>
              <a:rPr lang="ru-RU" sz="1800" b="1" dirty="0" smtClean="0">
                <a:solidFill>
                  <a:srgbClr val="00FFFF"/>
                </a:solidFill>
              </a:rPr>
              <a:t>отрицательных</a:t>
            </a:r>
            <a:r>
              <a:rPr lang="ru-RU" sz="1800" b="1" dirty="0" smtClean="0">
                <a:solidFill>
                  <a:schemeClr val="bg1"/>
                </a:solidFill>
              </a:rPr>
              <a:t> суждениях, как общих,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так и частных, и относится к </a:t>
            </a:r>
            <a:r>
              <a:rPr lang="ru-RU" sz="1800" b="1" dirty="0" smtClean="0">
                <a:solidFill>
                  <a:srgbClr val="FF9900"/>
                </a:solidFill>
              </a:rPr>
              <a:t>предикатам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eaLnBrk="1" hangingPunct="1">
              <a:buClr>
                <a:schemeClr val="bg1"/>
              </a:buClr>
              <a:buFont typeface="Arial" pitchFamily="34" charset="0"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Способность термина (субъекта и предиката) выражать </a:t>
            </a:r>
            <a:r>
              <a:rPr lang="ru-RU" sz="1800" b="1" dirty="0" smtClean="0">
                <a:solidFill>
                  <a:srgbClr val="00FFFF"/>
                </a:solidFill>
              </a:rPr>
              <a:t>общее</a:t>
            </a:r>
            <a:r>
              <a:rPr lang="ru-RU" sz="1800" b="1" dirty="0" smtClean="0">
                <a:solidFill>
                  <a:schemeClr val="bg1"/>
                </a:solidFill>
              </a:rPr>
              <a:t> знание называется </a:t>
            </a:r>
            <a:r>
              <a:rPr lang="ru-RU" sz="1800" b="1" dirty="0" smtClean="0">
                <a:solidFill>
                  <a:srgbClr val="FFFF00"/>
                </a:solidFill>
              </a:rPr>
              <a:t>распределённостью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endParaRPr lang="ru-RU" sz="20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4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24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24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4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724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724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4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724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724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4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724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724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4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724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724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4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724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724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2419" grpId="0" build="p"/>
    </p:bld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>
          <a:xfrm>
            <a:off x="277813" y="274638"/>
            <a:ext cx="8588375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Распределённость терминов в суждении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Понятие распределённости</a:t>
            </a: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1764000" y="2340000"/>
            <a:ext cx="5616000" cy="259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Распределённый термин </a:t>
            </a:r>
            <a:r>
              <a:rPr lang="ru-RU" sz="2000" dirty="0" smtClean="0"/>
              <a:t>–</a:t>
            </a:r>
            <a:r>
              <a:rPr lang="ru-RU" sz="2000" dirty="0" smtClean="0">
                <a:solidFill>
                  <a:srgbClr val="FFFF00"/>
                </a:solidFill>
              </a:rPr>
              <a:t>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/>
              <a:t>термин, взятый в суждении </a:t>
            </a:r>
            <a:r>
              <a:rPr lang="ru-RU" dirty="0" smtClean="0">
                <a:solidFill>
                  <a:srgbClr val="00FFFF"/>
                </a:solidFill>
              </a:rPr>
              <a:t>во всём объёме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т. е. применяемый ко </a:t>
            </a:r>
            <a:r>
              <a:rPr lang="ru-RU" dirty="0" smtClean="0">
                <a:solidFill>
                  <a:srgbClr val="00FF00"/>
                </a:solidFill>
              </a:rPr>
              <a:t>всякому</a:t>
            </a:r>
            <a:r>
              <a:rPr lang="ru-RU" dirty="0" smtClean="0"/>
              <a:t> элементу обозначаемого им класса.</a:t>
            </a:r>
          </a:p>
          <a:p>
            <a:pPr algn="ctr">
              <a:spcBef>
                <a:spcPts val="1200"/>
              </a:spcBef>
            </a:pPr>
            <a:r>
              <a:rPr lang="ru-RU" sz="1600" dirty="0" smtClean="0"/>
              <a:t>Соответственно, термин, взятый в суждении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FF"/>
                </a:solidFill>
              </a:rPr>
              <a:t>лишь в части объёма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FF"/>
                </a:solidFill>
              </a:rPr>
              <a:t> </a:t>
            </a:r>
            <a:r>
              <a:rPr lang="ru-RU" sz="1600" dirty="0" smtClean="0"/>
              <a:t>т. е. применяемый лишь </a:t>
            </a:r>
            <a:br>
              <a:rPr lang="ru-RU" sz="1600" dirty="0" smtClean="0"/>
            </a:br>
            <a:r>
              <a:rPr lang="ru-RU" sz="1600" dirty="0" smtClean="0"/>
              <a:t>к </a:t>
            </a:r>
            <a:r>
              <a:rPr lang="ru-RU" sz="1600" dirty="0" smtClean="0">
                <a:solidFill>
                  <a:srgbClr val="00FF00"/>
                </a:solidFill>
              </a:rPr>
              <a:t>некоторым</a:t>
            </a:r>
            <a:r>
              <a:rPr lang="ru-RU" sz="1600" dirty="0" smtClean="0"/>
              <a:t> элементам обозначаемого им класса, называется </a:t>
            </a:r>
            <a:r>
              <a:rPr lang="ru-RU" sz="1600" dirty="0" smtClean="0">
                <a:solidFill>
                  <a:srgbClr val="FFFF00"/>
                </a:solidFill>
              </a:rPr>
              <a:t>нераспределённым</a:t>
            </a:r>
            <a:r>
              <a:rPr lang="ru-RU" sz="1600" dirty="0" smtClean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44000" y="1600200"/>
            <a:ext cx="8820000" cy="4752000"/>
          </a:xfrm>
        </p:spPr>
        <p:txBody>
          <a:bodyPr/>
          <a:lstStyle/>
          <a:p>
            <a:pPr eaLnBrk="1" hangingPunct="1">
              <a:buClr>
                <a:schemeClr val="accent3"/>
              </a:buClr>
            </a:pPr>
            <a:r>
              <a:rPr lang="ru-RU" sz="1800" b="1" dirty="0" smtClean="0">
                <a:solidFill>
                  <a:srgbClr val="FF9900"/>
                </a:solidFill>
              </a:rPr>
              <a:t>Субъекты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u="sng" dirty="0" smtClean="0">
                <a:solidFill>
                  <a:schemeClr val="bg1"/>
                </a:solidFill>
              </a:rPr>
              <a:t>распределены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в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общих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суждениях по определению</a:t>
            </a:r>
            <a:r>
              <a:rPr lang="en-US" sz="1800" b="1" dirty="0" smtClean="0">
                <a:solidFill>
                  <a:schemeClr val="bg1"/>
                </a:solidFill>
              </a:rPr>
              <a:t>: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 потому и считается общим, что его </a:t>
            </a:r>
            <a:r>
              <a:rPr lang="ru-RU" sz="1800" b="1" dirty="0" smtClean="0">
                <a:solidFill>
                  <a:schemeClr val="accent3"/>
                </a:solidFill>
              </a:rPr>
              <a:t>предикат утверждается (или отрицается) относительно </a:t>
            </a:r>
            <a:r>
              <a:rPr lang="ru-RU" sz="1800" b="1" dirty="0" smtClean="0">
                <a:solidFill>
                  <a:srgbClr val="FFFF00"/>
                </a:solidFill>
              </a:rPr>
              <a:t>всякого</a:t>
            </a:r>
            <a:r>
              <a:rPr lang="en-US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элемента</a:t>
            </a:r>
            <a:r>
              <a:rPr lang="en-US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класса субъекта</a:t>
            </a:r>
            <a:r>
              <a:rPr lang="en-US" sz="1400" b="1" dirty="0" smtClean="0">
                <a:solidFill>
                  <a:schemeClr val="accent3"/>
                </a:solidFill>
              </a:rPr>
              <a:t>.</a:t>
            </a:r>
            <a:endParaRPr lang="ru-RU" sz="1400" b="1" dirty="0" smtClean="0">
              <a:solidFill>
                <a:schemeClr val="accent3"/>
              </a:solidFill>
            </a:endParaRPr>
          </a:p>
          <a:p>
            <a:pPr lvl="1" eaLnBrk="1" hangingPunct="1">
              <a:buClr>
                <a:schemeClr val="accent3"/>
              </a:buClr>
              <a:buFont typeface="Wingdings" pitchFamily="2" charset="2"/>
              <a:buChar char="§"/>
            </a:pPr>
            <a:r>
              <a:rPr lang="ru-RU" sz="1600" b="1" dirty="0" smtClean="0">
                <a:solidFill>
                  <a:srgbClr val="FF9900"/>
                </a:solidFill>
              </a:rPr>
              <a:t>Субъекты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FF"/>
                </a:solidFill>
              </a:rPr>
              <a:t>частных</a:t>
            </a:r>
            <a:r>
              <a:rPr lang="ru-RU" sz="1600" b="1" dirty="0" smtClean="0">
                <a:solidFill>
                  <a:schemeClr val="bg1"/>
                </a:solidFill>
              </a:rPr>
              <a:t> суждений </a:t>
            </a:r>
            <a:r>
              <a:rPr lang="ru-RU" sz="1600" b="1" u="sng" dirty="0" smtClean="0">
                <a:solidFill>
                  <a:schemeClr val="bg1"/>
                </a:solidFill>
              </a:rPr>
              <a:t>не распределены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тоже по определению</a:t>
            </a:r>
            <a:r>
              <a:rPr lang="en-US" sz="1600" b="1" dirty="0" smtClean="0">
                <a:solidFill>
                  <a:schemeClr val="bg1"/>
                </a:solidFill>
              </a:rPr>
              <a:t>: </a:t>
            </a:r>
            <a:r>
              <a:rPr lang="ru-RU" sz="1600" b="1" dirty="0" smtClean="0">
                <a:solidFill>
                  <a:schemeClr val="bg1"/>
                </a:solidFill>
              </a:rPr>
              <a:t>суждение потому и считается частным, что его предикат </a:t>
            </a:r>
            <a:r>
              <a:rPr lang="ru-RU" sz="1600" b="1" dirty="0" smtClean="0">
                <a:solidFill>
                  <a:schemeClr val="accent3"/>
                </a:solidFill>
              </a:rPr>
              <a:t>утверждается </a:t>
            </a:r>
            <a:br>
              <a:rPr lang="ru-RU" sz="1600" b="1" dirty="0" smtClean="0">
                <a:solidFill>
                  <a:schemeClr val="accent3"/>
                </a:solidFill>
              </a:rPr>
            </a:br>
            <a:r>
              <a:rPr lang="ru-RU" sz="1600" b="1" dirty="0" smtClean="0">
                <a:solidFill>
                  <a:schemeClr val="accent3"/>
                </a:solidFill>
              </a:rPr>
              <a:t>(или отрицается) относительно лишь </a:t>
            </a:r>
            <a:r>
              <a:rPr lang="ru-RU" sz="1600" b="1" dirty="0" smtClean="0">
                <a:solidFill>
                  <a:srgbClr val="FFFF00"/>
                </a:solidFill>
              </a:rPr>
              <a:t>некоторых</a:t>
            </a:r>
            <a:r>
              <a:rPr lang="en-US" sz="1600" b="1" dirty="0" smtClean="0">
                <a:solidFill>
                  <a:schemeClr val="accent3"/>
                </a:solidFill>
              </a:rPr>
              <a:t> </a:t>
            </a:r>
            <a:r>
              <a:rPr lang="ru-RU" sz="1600" b="1" dirty="0" smtClean="0">
                <a:solidFill>
                  <a:schemeClr val="accent3"/>
                </a:solidFill>
              </a:rPr>
              <a:t>элементов</a:t>
            </a:r>
            <a:r>
              <a:rPr lang="en-US" sz="1600" b="1" dirty="0" smtClean="0">
                <a:solidFill>
                  <a:schemeClr val="accent3"/>
                </a:solidFill>
              </a:rPr>
              <a:t> </a:t>
            </a:r>
            <a:r>
              <a:rPr lang="ru-RU" sz="1600" b="1" dirty="0" smtClean="0">
                <a:solidFill>
                  <a:schemeClr val="accent3"/>
                </a:solidFill>
              </a:rPr>
              <a:t>класса субъекта</a:t>
            </a:r>
            <a:r>
              <a:rPr lang="en-US" sz="1600" b="1" dirty="0" smtClean="0">
                <a:solidFill>
                  <a:schemeClr val="accent3"/>
                </a:solidFill>
              </a:rPr>
              <a:t>.</a:t>
            </a:r>
            <a:endParaRPr lang="en-US" sz="1600" b="1" dirty="0" smtClean="0">
              <a:solidFill>
                <a:srgbClr val="FF66FF"/>
              </a:solidFill>
            </a:endParaRPr>
          </a:p>
          <a:p>
            <a:pPr eaLnBrk="1" hangingPunct="1">
              <a:spcBef>
                <a:spcPts val="1200"/>
              </a:spcBef>
              <a:buClr>
                <a:schemeClr val="accent3"/>
              </a:buClr>
            </a:pPr>
            <a:r>
              <a:rPr lang="ru-RU" sz="1800" b="1" dirty="0" smtClean="0">
                <a:solidFill>
                  <a:srgbClr val="FF9900"/>
                </a:solidFill>
              </a:rPr>
              <a:t>Предикаты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u="sng" dirty="0" smtClean="0">
                <a:solidFill>
                  <a:schemeClr val="bg1"/>
                </a:solidFill>
              </a:rPr>
              <a:t>распределены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в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отрицательных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суждениях: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/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отрицание принадлежности предиката субъекту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исключает субъект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не из какой-то части, а из </a:t>
            </a:r>
            <a:r>
              <a:rPr lang="ru-RU" sz="1800" b="1" dirty="0" smtClean="0">
                <a:solidFill>
                  <a:srgbClr val="FFFF00"/>
                </a:solidFill>
              </a:rPr>
              <a:t>всего</a:t>
            </a:r>
            <a:r>
              <a:rPr lang="ru-RU" sz="1800" b="1" dirty="0" smtClean="0">
                <a:solidFill>
                  <a:schemeClr val="bg1"/>
                </a:solidFill>
              </a:rPr>
              <a:t> класса предиката.</a:t>
            </a:r>
            <a:endParaRPr lang="en-US" sz="1800" b="1" dirty="0" smtClean="0">
              <a:solidFill>
                <a:schemeClr val="bg1"/>
              </a:solidFill>
            </a:endParaRPr>
          </a:p>
          <a:p>
            <a:pPr lvl="1" eaLnBrk="1" hangingPunct="1">
              <a:buClr>
                <a:schemeClr val="accent3"/>
              </a:buClr>
              <a:buFont typeface="Wingdings" pitchFamily="2" charset="2"/>
              <a:buChar char="§"/>
            </a:pPr>
            <a:r>
              <a:rPr lang="ru-RU" sz="1600" b="1" dirty="0" smtClean="0">
                <a:solidFill>
                  <a:srgbClr val="FF9900"/>
                </a:solidFill>
              </a:rPr>
              <a:t>Предикаты</a:t>
            </a:r>
            <a:r>
              <a:rPr lang="ru-RU" sz="1600" b="1" dirty="0" smtClean="0">
                <a:solidFill>
                  <a:srgbClr val="FF66FF"/>
                </a:solidFill>
              </a:rPr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утвердительных</a:t>
            </a:r>
            <a:r>
              <a:rPr lang="ru-RU" sz="1600" b="1" dirty="0" smtClean="0">
                <a:solidFill>
                  <a:srgbClr val="FF66FF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суждений </a:t>
            </a:r>
            <a:r>
              <a:rPr lang="ru-RU" sz="1600" b="1" u="sng" dirty="0" smtClean="0">
                <a:solidFill>
                  <a:schemeClr val="bg1"/>
                </a:solidFill>
              </a:rPr>
              <a:t>не распределены</a:t>
            </a:r>
            <a:r>
              <a:rPr lang="ru-RU" sz="1600" b="1" dirty="0" smtClean="0">
                <a:solidFill>
                  <a:schemeClr val="bg1"/>
                </a:solidFill>
              </a:rPr>
              <a:t>, за исключением тех случаев, когда объём предиката целиком входит в объём субъекта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или равен ему, т. е. когда </a:t>
            </a:r>
            <a:r>
              <a:rPr lang="ru-RU" sz="1600" b="1" dirty="0" smtClean="0">
                <a:solidFill>
                  <a:srgbClr val="FF9900"/>
                </a:solidFill>
              </a:rPr>
              <a:t>предикат</a:t>
            </a:r>
            <a:r>
              <a:rPr lang="ru-RU" sz="1600" b="1" dirty="0" smtClean="0">
                <a:solidFill>
                  <a:schemeClr val="bg1"/>
                </a:solidFill>
              </a:rPr>
              <a:t> является </a:t>
            </a:r>
            <a:r>
              <a:rPr lang="ru-RU" sz="1600" b="1" dirty="0" smtClean="0">
                <a:solidFill>
                  <a:srgbClr val="FFFF00"/>
                </a:solidFill>
              </a:rPr>
              <a:t>подчинённым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или </a:t>
            </a:r>
            <a:r>
              <a:rPr lang="ru-RU" sz="1600" b="1" dirty="0" smtClean="0">
                <a:solidFill>
                  <a:srgbClr val="FFFF00"/>
                </a:solidFill>
              </a:rPr>
              <a:t>равнозначащим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FF9900"/>
                </a:solidFill>
              </a:rPr>
              <a:t>субъекту</a:t>
            </a:r>
            <a:r>
              <a:rPr lang="ru-RU" sz="1600" b="1" dirty="0" smtClean="0">
                <a:solidFill>
                  <a:schemeClr val="bg1"/>
                </a:solidFill>
              </a:rPr>
              <a:t> понятием.</a:t>
            </a:r>
          </a:p>
          <a:p>
            <a:pPr lvl="1" eaLnBrk="1" hangingPunct="1">
              <a:buClr>
                <a:schemeClr val="accent3"/>
              </a:buClr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В отличие от отрицательных суждений, однако, судить о </a:t>
            </a:r>
            <a:r>
              <a:rPr lang="ru-RU" sz="1600" b="1" dirty="0" smtClean="0">
                <a:solidFill>
                  <a:srgbClr val="FFFF00"/>
                </a:solidFill>
              </a:rPr>
              <a:t>подчинённости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или </a:t>
            </a:r>
            <a:r>
              <a:rPr lang="ru-RU" sz="1600" b="1" dirty="0" smtClean="0">
                <a:solidFill>
                  <a:srgbClr val="FFFF00"/>
                </a:solidFill>
              </a:rPr>
              <a:t>равнозначности </a:t>
            </a:r>
            <a:r>
              <a:rPr lang="ru-RU" sz="1600" b="1" dirty="0" smtClean="0">
                <a:solidFill>
                  <a:srgbClr val="FF9900"/>
                </a:solidFill>
              </a:rPr>
              <a:t>предиката</a:t>
            </a:r>
            <a:r>
              <a:rPr lang="ru-RU" sz="1600" b="1" dirty="0" smtClean="0">
                <a:solidFill>
                  <a:srgbClr val="FFFF00"/>
                </a:solidFill>
              </a:rPr>
              <a:t> </a:t>
            </a:r>
            <a:r>
              <a:rPr lang="ru-RU" sz="1600" b="1" dirty="0" smtClean="0">
                <a:solidFill>
                  <a:srgbClr val="FF9900"/>
                </a:solidFill>
              </a:rPr>
              <a:t>субъекту</a:t>
            </a:r>
            <a:r>
              <a:rPr lang="ru-RU" sz="1600" b="1" dirty="0" smtClean="0">
                <a:solidFill>
                  <a:schemeClr val="bg1"/>
                </a:solidFill>
              </a:rPr>
              <a:t>, т. е. о </a:t>
            </a:r>
            <a:r>
              <a:rPr lang="ru-RU" sz="1600" b="1" u="sng" dirty="0" smtClean="0">
                <a:solidFill>
                  <a:schemeClr val="bg1"/>
                </a:solidFill>
              </a:rPr>
              <a:t>распределённости</a:t>
            </a:r>
            <a:r>
              <a:rPr lang="ru-RU" sz="1600" b="1" dirty="0" smtClean="0">
                <a:solidFill>
                  <a:schemeClr val="bg1"/>
                </a:solidFill>
              </a:rPr>
              <a:t> предиката </a:t>
            </a:r>
            <a:r>
              <a:rPr lang="ru-RU" sz="1600" b="1" dirty="0" smtClean="0">
                <a:solidFill>
                  <a:srgbClr val="00FF00"/>
                </a:solidFill>
              </a:rPr>
              <a:t>утвердительного</a:t>
            </a:r>
            <a:r>
              <a:rPr lang="ru-RU" sz="1600" b="1" dirty="0" smtClean="0">
                <a:solidFill>
                  <a:schemeClr val="bg1"/>
                </a:solidFill>
              </a:rPr>
              <a:t> суждения,</a:t>
            </a:r>
            <a:r>
              <a:rPr lang="ru-RU" sz="1600" b="1" dirty="0" smtClean="0">
                <a:solidFill>
                  <a:srgbClr val="FFFF00"/>
                </a:solidFill>
              </a:rPr>
              <a:t> </a:t>
            </a:r>
            <a:r>
              <a:rPr lang="ru-RU" sz="1600" b="1" dirty="0" smtClean="0">
                <a:solidFill>
                  <a:srgbClr val="FF66FF"/>
                </a:solidFill>
              </a:rPr>
              <a:t>по одной лишь форме суждения нельзя</a:t>
            </a:r>
            <a:r>
              <a:rPr lang="ru-RU" sz="1600" b="1" dirty="0" smtClean="0">
                <a:solidFill>
                  <a:schemeClr val="bg1"/>
                </a:solidFill>
              </a:rPr>
              <a:t> –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для этого требуется содержательное знание данной предметной области. </a:t>
            </a:r>
            <a:endParaRPr lang="en-US" sz="1600" b="1" dirty="0" smtClean="0">
              <a:solidFill>
                <a:schemeClr val="bg1"/>
              </a:solidFill>
            </a:endParaRP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277813" y="274638"/>
            <a:ext cx="8588375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Распределённость терминов в суждении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Понятие распределённости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3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83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83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3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283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283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3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283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283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3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283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283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3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283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283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8387" grpId="0" build="p"/>
    </p:bld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512000"/>
            <a:ext cx="8229600" cy="1728000"/>
          </a:xfrm>
        </p:spPr>
        <p:txBody>
          <a:bodyPr/>
          <a:lstStyle/>
          <a:p>
            <a:pPr eaLnBrk="1" hangingPunct="1">
              <a:lnSpc>
                <a:spcPct val="95000"/>
              </a:lnSpc>
              <a:spcBef>
                <a:spcPts val="600"/>
              </a:spcBef>
            </a:pPr>
            <a:r>
              <a:rPr lang="ru-RU" sz="1800" b="1" dirty="0" smtClean="0">
                <a:solidFill>
                  <a:schemeClr val="bg1"/>
                </a:solidFill>
              </a:rPr>
              <a:t>Таким образом, распределены</a:t>
            </a:r>
          </a:p>
          <a:p>
            <a:pPr lvl="1" eaLnBrk="1" hangingPunct="1">
              <a:lnSpc>
                <a:spcPct val="95000"/>
              </a:lnSpc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bg1"/>
                </a:solidFill>
              </a:rPr>
              <a:t>в </a:t>
            </a:r>
            <a:r>
              <a:rPr lang="ru-RU" sz="1800" b="1" dirty="0" smtClean="0">
                <a:solidFill>
                  <a:srgbClr val="FF66FF"/>
                </a:solidFill>
              </a:rPr>
              <a:t>общеотрицательном</a:t>
            </a:r>
            <a:r>
              <a:rPr lang="ru-RU" sz="1800" b="1" dirty="0" smtClean="0">
                <a:solidFill>
                  <a:schemeClr val="bg1"/>
                </a:solidFill>
              </a:rPr>
              <a:t> суждении – и </a:t>
            </a:r>
            <a:r>
              <a:rPr lang="ru-RU" sz="1800" b="1" dirty="0" smtClean="0">
                <a:solidFill>
                  <a:srgbClr val="FF9900"/>
                </a:solidFill>
              </a:rPr>
              <a:t>субъект</a:t>
            </a:r>
            <a:r>
              <a:rPr lang="ru-RU" sz="1800" b="1" dirty="0" smtClean="0">
                <a:solidFill>
                  <a:schemeClr val="bg1"/>
                </a:solidFill>
              </a:rPr>
              <a:t>, и </a:t>
            </a:r>
            <a:r>
              <a:rPr lang="ru-RU" sz="1800" b="1" dirty="0" smtClean="0">
                <a:solidFill>
                  <a:srgbClr val="FF9900"/>
                </a:solidFill>
              </a:rPr>
              <a:t>предикат</a:t>
            </a:r>
            <a:r>
              <a:rPr lang="ru-RU" sz="1800" b="1" dirty="0" smtClean="0">
                <a:solidFill>
                  <a:schemeClr val="bg1"/>
                </a:solidFill>
              </a:rPr>
              <a:t>;</a:t>
            </a:r>
          </a:p>
          <a:p>
            <a:pPr lvl="1" eaLnBrk="1" hangingPunct="1">
              <a:lnSpc>
                <a:spcPct val="95000"/>
              </a:lnSpc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bg1"/>
                </a:solidFill>
              </a:rPr>
              <a:t>в </a:t>
            </a:r>
            <a:r>
              <a:rPr lang="ru-RU" sz="1800" b="1" dirty="0" smtClean="0">
                <a:solidFill>
                  <a:srgbClr val="00FF00"/>
                </a:solidFill>
              </a:rPr>
              <a:t>общеутвердительном</a:t>
            </a:r>
            <a:r>
              <a:rPr lang="ru-RU" sz="1800" b="1" dirty="0" smtClean="0">
                <a:solidFill>
                  <a:schemeClr val="bg1"/>
                </a:solidFill>
              </a:rPr>
              <a:t> – только </a:t>
            </a:r>
            <a:r>
              <a:rPr lang="ru-RU" sz="1800" b="1" dirty="0" smtClean="0">
                <a:solidFill>
                  <a:srgbClr val="FF9900"/>
                </a:solidFill>
              </a:rPr>
              <a:t>субъект</a:t>
            </a:r>
            <a:r>
              <a:rPr lang="ru-RU" sz="1800" b="1" dirty="0" smtClean="0">
                <a:solidFill>
                  <a:schemeClr val="bg1"/>
                </a:solidFill>
              </a:rPr>
              <a:t>;</a:t>
            </a:r>
          </a:p>
          <a:p>
            <a:pPr lvl="1" eaLnBrk="1" hangingPunct="1">
              <a:lnSpc>
                <a:spcPct val="95000"/>
              </a:lnSpc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bg1"/>
                </a:solidFill>
              </a:rPr>
              <a:t>в </a:t>
            </a:r>
            <a:r>
              <a:rPr lang="ru-RU" sz="1800" b="1" dirty="0" smtClean="0">
                <a:solidFill>
                  <a:srgbClr val="FF66FF"/>
                </a:solidFill>
              </a:rPr>
              <a:t>частноотрицательном</a:t>
            </a:r>
            <a:r>
              <a:rPr lang="ru-RU" sz="1800" b="1" dirty="0" smtClean="0">
                <a:solidFill>
                  <a:schemeClr val="bg1"/>
                </a:solidFill>
              </a:rPr>
              <a:t> – только </a:t>
            </a:r>
            <a:r>
              <a:rPr lang="ru-RU" sz="1800" b="1" dirty="0" smtClean="0">
                <a:solidFill>
                  <a:srgbClr val="FF9900"/>
                </a:solidFill>
              </a:rPr>
              <a:t>предикат</a:t>
            </a:r>
            <a:r>
              <a:rPr lang="ru-RU" sz="1800" b="1" dirty="0" smtClean="0">
                <a:solidFill>
                  <a:schemeClr val="bg1"/>
                </a:solidFill>
              </a:rPr>
              <a:t>;</a:t>
            </a:r>
          </a:p>
          <a:p>
            <a:pPr lvl="1" eaLnBrk="1" hangingPunct="1">
              <a:lnSpc>
                <a:spcPct val="95000"/>
              </a:lnSpc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bg1"/>
                </a:solidFill>
              </a:rPr>
              <a:t>в </a:t>
            </a:r>
            <a:r>
              <a:rPr lang="ru-RU" sz="1800" b="1" dirty="0" smtClean="0">
                <a:solidFill>
                  <a:srgbClr val="00FF00"/>
                </a:solidFill>
              </a:rPr>
              <a:t>частноутвердительном</a:t>
            </a:r>
            <a:r>
              <a:rPr lang="ru-RU" sz="1800" b="1" dirty="0" smtClean="0">
                <a:solidFill>
                  <a:schemeClr val="bg1"/>
                </a:solidFill>
              </a:rPr>
              <a:t> – </a:t>
            </a:r>
            <a:r>
              <a:rPr lang="ru-RU" sz="1800" b="1" dirty="0" smtClean="0">
                <a:solidFill>
                  <a:srgbClr val="FF66FF"/>
                </a:solidFill>
              </a:rPr>
              <a:t>ни </a:t>
            </a:r>
            <a:r>
              <a:rPr lang="ru-RU" sz="1800" b="1" dirty="0" smtClean="0">
                <a:solidFill>
                  <a:srgbClr val="FF9900"/>
                </a:solidFill>
              </a:rPr>
              <a:t>субъект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r>
              <a:rPr lang="ru-RU" sz="1800" b="1" dirty="0" smtClean="0">
                <a:solidFill>
                  <a:srgbClr val="FF66FF"/>
                </a:solidFill>
              </a:rPr>
              <a:t>ни </a:t>
            </a:r>
            <a:r>
              <a:rPr lang="ru-RU" sz="1800" b="1" dirty="0" smtClean="0">
                <a:solidFill>
                  <a:srgbClr val="FF9900"/>
                </a:solidFill>
              </a:rPr>
              <a:t>предикат</a:t>
            </a:r>
            <a:r>
              <a:rPr lang="en-US" sz="1800" b="1" dirty="0" smtClean="0">
                <a:solidFill>
                  <a:schemeClr val="bg1"/>
                </a:solidFill>
              </a:rPr>
              <a:t>.</a:t>
            </a:r>
            <a:endParaRPr lang="ru-RU" sz="1800" b="1" dirty="0" smtClean="0">
              <a:solidFill>
                <a:schemeClr val="bg1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340000" y="3312000"/>
            <a:ext cx="4464000" cy="936000"/>
          </a:xfrm>
          <a:prstGeom prst="rect">
            <a:avLst/>
          </a:prstGeom>
          <a:noFill/>
        </p:spPr>
        <p:txBody>
          <a:bodyPr wrap="none" rtlCol="0" anchor="ctr" anchorCtr="1">
            <a:noAutofit/>
          </a:bodyPr>
          <a:lstStyle/>
          <a:p>
            <a:pPr algn="ctr"/>
            <a:r>
              <a:rPr lang="ru-RU" sz="2400" dirty="0" smtClean="0">
                <a:solidFill>
                  <a:srgbClr val="00FFFF"/>
                </a:solidFill>
              </a:rPr>
              <a:t>Правило распределённости</a:t>
            </a:r>
            <a:endParaRPr lang="ru-RU" sz="2400" dirty="0">
              <a:solidFill>
                <a:srgbClr val="00FFFF"/>
              </a:solidFill>
            </a:endParaRPr>
          </a:p>
        </p:txBody>
      </p:sp>
      <p:sp>
        <p:nvSpPr>
          <p:cNvPr id="4" name="AutoShape 4"/>
          <p:cNvSpPr>
            <a:spLocks noChangeArrowheads="1"/>
          </p:cNvSpPr>
          <p:nvPr/>
        </p:nvSpPr>
        <p:spPr bwMode="auto">
          <a:xfrm>
            <a:off x="1620000" y="3312000"/>
            <a:ext cx="5904000" cy="936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95000"/>
              </a:lnSpc>
            </a:pPr>
            <a:r>
              <a:rPr lang="ru-RU" sz="2000" dirty="0" smtClean="0">
                <a:solidFill>
                  <a:srgbClr val="0000CC"/>
                </a:solidFill>
              </a:rPr>
              <a:t>Если термин </a:t>
            </a:r>
            <a:r>
              <a:rPr lang="ru-RU" sz="2000" dirty="0" smtClean="0">
                <a:solidFill>
                  <a:srgbClr val="FF0000"/>
                </a:solidFill>
              </a:rPr>
              <a:t>не распределён в посылке</a:t>
            </a:r>
            <a:r>
              <a:rPr lang="ru-RU" sz="2000" dirty="0" smtClean="0">
                <a:solidFill>
                  <a:srgbClr val="0000CC"/>
                </a:solidFill>
              </a:rPr>
              <a:t>,</a:t>
            </a:r>
            <a:r>
              <a:rPr lang="ru-RU" sz="2000" dirty="0" smtClean="0">
                <a:solidFill>
                  <a:srgbClr val="FF0000"/>
                </a:solidFill>
              </a:rPr>
              <a:t> </a:t>
            </a:r>
            <a:r>
              <a:rPr lang="ru-RU" sz="2000" dirty="0" smtClean="0">
                <a:solidFill>
                  <a:srgbClr val="0000CC"/>
                </a:solidFill>
              </a:rPr>
              <a:t>он не может быть </a:t>
            </a:r>
            <a:r>
              <a:rPr lang="ru-RU" sz="2000" dirty="0" smtClean="0">
                <a:solidFill>
                  <a:srgbClr val="FF0000"/>
                </a:solidFill>
              </a:rPr>
              <a:t>распределён в выводе</a:t>
            </a:r>
            <a:r>
              <a:rPr lang="ru-RU" sz="2000" dirty="0" smtClean="0">
                <a:solidFill>
                  <a:srgbClr val="0000CC"/>
                </a:solidFill>
              </a:rPr>
              <a:t>.</a:t>
            </a: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6" name="Содержимое 2"/>
          <p:cNvSpPr txBox="1">
            <a:spLocks/>
          </p:cNvSpPr>
          <p:nvPr/>
        </p:nvSpPr>
        <p:spPr bwMode="auto">
          <a:xfrm>
            <a:off x="457200" y="5508000"/>
            <a:ext cx="8604000" cy="133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lvl="0" indent="-342900" algn="l" eaLnBrk="0" hangingPunct="0">
              <a:lnSpc>
                <a:spcPct val="95000"/>
              </a:lnSpc>
              <a:spcBef>
                <a:spcPts val="432"/>
              </a:spcBef>
              <a:buClr>
                <a:schemeClr val="accent3"/>
              </a:buClr>
              <a:buFontTx/>
              <a:buChar char="•"/>
              <a:defRPr/>
            </a:pPr>
            <a:r>
              <a:rPr lang="ru-RU" dirty="0" smtClean="0">
                <a:solidFill>
                  <a:srgbClr val="00FF00"/>
                </a:solidFill>
              </a:rPr>
              <a:t>Простому (чистому) обращению</a:t>
            </a:r>
            <a:r>
              <a:rPr lang="ru-RU" dirty="0" smtClean="0">
                <a:solidFill>
                  <a:schemeClr val="accent3"/>
                </a:solidFill>
              </a:rPr>
              <a:t> подлежат поэтому лишь те суждения,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в которых </a:t>
            </a:r>
            <a:r>
              <a:rPr lang="ru-RU" dirty="0" smtClean="0">
                <a:solidFill>
                  <a:srgbClr val="00FFFF"/>
                </a:solidFill>
              </a:rPr>
              <a:t>оба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термина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u="sng" dirty="0" smtClean="0"/>
              <a:t>распределены</a:t>
            </a:r>
            <a:r>
              <a:rPr lang="ru-RU" dirty="0" smtClean="0">
                <a:solidFill>
                  <a:schemeClr val="accent3"/>
                </a:solidFill>
              </a:rPr>
              <a:t> или </a:t>
            </a:r>
            <a:r>
              <a:rPr lang="ru-RU" dirty="0" smtClean="0">
                <a:solidFill>
                  <a:srgbClr val="00FFFF"/>
                </a:solidFill>
              </a:rPr>
              <a:t>оба </a:t>
            </a:r>
            <a:r>
              <a:rPr lang="ru-RU" u="sng" dirty="0" smtClean="0"/>
              <a:t>не распределены</a:t>
            </a:r>
            <a:r>
              <a:rPr lang="ru-RU" dirty="0" smtClean="0"/>
              <a:t>,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endParaRPr kumimoji="0" lang="ru-RU" sz="1800" b="1" i="0" u="none" strike="noStrike" kern="0" cap="none" spc="0" normalizeH="0" baseline="0" noProof="0" dirty="0" smtClean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742950" lvl="1" indent="-285750" algn="l" eaLnBrk="0" hangingPunct="0">
              <a:lnSpc>
                <a:spcPct val="95000"/>
              </a:lnSpc>
              <a:spcBef>
                <a:spcPts val="432"/>
              </a:spcBef>
              <a:buClr>
                <a:schemeClr val="accent3"/>
              </a:buClr>
              <a:buFont typeface="Wingdings" pitchFamily="2" charset="2"/>
              <a:buChar char="§"/>
              <a:defRPr/>
            </a:pPr>
            <a:r>
              <a:rPr lang="ru-RU" dirty="0" smtClean="0">
                <a:solidFill>
                  <a:schemeClr val="accent3"/>
                </a:solidFill>
              </a:rPr>
              <a:t>т. е</a:t>
            </a:r>
            <a:r>
              <a:rPr lang="ru-RU" kern="0" dirty="0" smtClean="0">
                <a:solidFill>
                  <a:schemeClr val="accent3"/>
                </a:solidFill>
              </a:rPr>
              <a:t>. </a:t>
            </a:r>
            <a:r>
              <a:rPr lang="ru-RU" dirty="0" smtClean="0">
                <a:solidFill>
                  <a:srgbClr val="FF66FF"/>
                </a:solidFill>
              </a:rPr>
              <a:t>общеотрицательные</a:t>
            </a:r>
            <a:r>
              <a:rPr lang="ru-RU" dirty="0" smtClean="0">
                <a:solidFill>
                  <a:schemeClr val="accent3"/>
                </a:solidFill>
              </a:rPr>
              <a:t> (</a:t>
            </a:r>
            <a:r>
              <a:rPr lang="ru-RU" dirty="0" smtClean="0">
                <a:solidFill>
                  <a:srgbClr val="00FFFF"/>
                </a:solidFill>
              </a:rPr>
              <a:t>оба</a:t>
            </a:r>
            <a:r>
              <a:rPr lang="ru-RU" dirty="0" smtClean="0">
                <a:solidFill>
                  <a:schemeClr val="accent3"/>
                </a:solidFill>
              </a:rPr>
              <a:t> термина </a:t>
            </a:r>
            <a:r>
              <a:rPr lang="ru-RU" u="sng" dirty="0" smtClean="0">
                <a:solidFill>
                  <a:schemeClr val="accent3"/>
                </a:solidFill>
              </a:rPr>
              <a:t>распределены</a:t>
            </a:r>
            <a:r>
              <a:rPr lang="ru-RU" dirty="0" smtClean="0">
                <a:solidFill>
                  <a:schemeClr val="accent3"/>
                </a:solidFill>
              </a:rPr>
              <a:t>) </a:t>
            </a:r>
          </a:p>
          <a:p>
            <a:pPr marL="742950" lvl="1" indent="-285750" algn="l" eaLnBrk="0" hangingPunct="0">
              <a:lnSpc>
                <a:spcPct val="95000"/>
              </a:lnSpc>
              <a:spcBef>
                <a:spcPts val="432"/>
              </a:spcBef>
              <a:buClr>
                <a:schemeClr val="accent3"/>
              </a:buClr>
              <a:buFont typeface="Wingdings" pitchFamily="2" charset="2"/>
              <a:buChar char="§"/>
              <a:defRPr/>
            </a:pPr>
            <a:r>
              <a:rPr lang="ru-RU" dirty="0" smtClean="0">
                <a:solidFill>
                  <a:schemeClr val="accent3"/>
                </a:solidFill>
              </a:rPr>
              <a:t>и </a:t>
            </a:r>
            <a:r>
              <a:rPr lang="ru-RU" dirty="0" smtClean="0">
                <a:solidFill>
                  <a:srgbClr val="00FF00"/>
                </a:solidFill>
              </a:rPr>
              <a:t>частноутвердительные</a:t>
            </a:r>
            <a:r>
              <a:rPr lang="ru-RU" dirty="0" smtClean="0">
                <a:solidFill>
                  <a:schemeClr val="accent3"/>
                </a:solidFill>
              </a:rPr>
              <a:t> (</a:t>
            </a:r>
            <a:r>
              <a:rPr lang="ru-RU" dirty="0" smtClean="0">
                <a:solidFill>
                  <a:srgbClr val="00FFFF"/>
                </a:solidFill>
              </a:rPr>
              <a:t>оба</a:t>
            </a:r>
            <a:r>
              <a:rPr lang="ru-RU" dirty="0" smtClean="0">
                <a:solidFill>
                  <a:schemeClr val="accent3"/>
                </a:solidFill>
              </a:rPr>
              <a:t> термина </a:t>
            </a:r>
            <a:r>
              <a:rPr lang="ru-RU" u="sng" dirty="0" smtClean="0">
                <a:solidFill>
                  <a:schemeClr val="accent3"/>
                </a:solidFill>
              </a:rPr>
              <a:t>не распределены</a:t>
            </a:r>
            <a:r>
              <a:rPr lang="ru-RU" dirty="0" smtClean="0">
                <a:solidFill>
                  <a:schemeClr val="accent3"/>
                </a:solidFill>
              </a:rPr>
              <a:t>).</a:t>
            </a:r>
            <a:endParaRPr kumimoji="0" lang="ru-RU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</a:endParaRPr>
          </a:p>
        </p:txBody>
      </p:sp>
      <p:sp>
        <p:nvSpPr>
          <p:cNvPr id="9" name="Rectangle 2"/>
          <p:cNvSpPr>
            <a:spLocks noGrp="1" noChangeArrowheads="1"/>
          </p:cNvSpPr>
          <p:nvPr>
            <p:ph type="title"/>
          </p:nvPr>
        </p:nvSpPr>
        <p:spPr>
          <a:xfrm>
            <a:off x="277813" y="274638"/>
            <a:ext cx="8588375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Распределённость терминов в суждении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распределённости</a:t>
            </a: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720000" y="4464000"/>
            <a:ext cx="7704000" cy="93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5000"/>
              </a:lnSpc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Недозволительное расширение термина </a:t>
            </a:r>
            <a:r>
              <a:rPr lang="ru-RU" dirty="0" smtClean="0">
                <a:cs typeface="Arial" charset="0"/>
              </a:rPr>
              <a:t>–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формальная логическая ошибка, заключающаяся в том, что термин,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FF66FF"/>
                </a:solidFill>
              </a:rPr>
              <a:t>не распределённый</a:t>
            </a:r>
            <a:r>
              <a:rPr lang="ru-RU" sz="1600" dirty="0" smtClean="0"/>
              <a:t> в посылке, оказывается </a:t>
            </a:r>
            <a:r>
              <a:rPr lang="ru-RU" sz="1600" dirty="0" smtClean="0">
                <a:solidFill>
                  <a:srgbClr val="00FF00"/>
                </a:solidFill>
              </a:rPr>
              <a:t>распределённым</a:t>
            </a:r>
            <a:r>
              <a:rPr lang="ru-RU" sz="1600" dirty="0" smtClean="0"/>
              <a:t> в выводе</a:t>
            </a:r>
            <a:r>
              <a:rPr lang="en-US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800" decel="100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47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48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4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5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5" grpId="0"/>
      <p:bldP spid="4" grpId="0" animBg="1"/>
      <p:bldP spid="6" grpId="0" uiExpand="1" build="p"/>
      <p:bldP spid="7" grpId="0" animBg="1"/>
    </p:bld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216000" y="1602000"/>
            <a:ext cx="8712000" cy="4788000"/>
          </a:xfrm>
        </p:spPr>
        <p:txBody>
          <a:bodyPr/>
          <a:lstStyle/>
          <a:p>
            <a:pPr>
              <a:spcBef>
                <a:spcPts val="432"/>
              </a:spcBef>
              <a:buClr>
                <a:schemeClr val="accent3"/>
              </a:buClr>
              <a:defRPr/>
            </a:pPr>
            <a:r>
              <a:rPr lang="ru-RU" sz="1800" b="1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</a:t>
            </a:r>
            <a:r>
              <a:rPr lang="ru-RU" sz="1800" b="1" dirty="0" smtClean="0">
                <a:solidFill>
                  <a:srgbClr val="FFFF00"/>
                </a:solidFill>
              </a:rPr>
              <a:t> обращается с ограничением</a:t>
            </a:r>
            <a:r>
              <a:rPr lang="ru-RU" sz="1800" b="1" dirty="0" smtClean="0">
                <a:solidFill>
                  <a:schemeClr val="bg1"/>
                </a:solidFill>
              </a:rPr>
              <a:t>: </a:t>
            </a:r>
          </a:p>
          <a:p>
            <a:pPr lvl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поскольку в умозаключении обращения </a:t>
            </a:r>
            <a:r>
              <a:rPr lang="ru-RU" sz="1800" b="1" dirty="0" smtClean="0">
                <a:solidFill>
                  <a:srgbClr val="00FF00"/>
                </a:solidFill>
              </a:rPr>
              <a:t>субъект </a:t>
            </a:r>
            <a:r>
              <a:rPr lang="ru-RU" sz="1800" b="1" dirty="0" smtClean="0">
                <a:solidFill>
                  <a:schemeClr val="bg1"/>
                </a:solidFill>
              </a:rPr>
              <a:t>вывода</a:t>
            </a:r>
            <a:r>
              <a:rPr lang="ru-RU" sz="1800" b="1" dirty="0" smtClean="0">
                <a:solidFill>
                  <a:schemeClr val="accent3"/>
                </a:solidFill>
              </a:rPr>
              <a:t> есть </a:t>
            </a:r>
            <a:r>
              <a:rPr lang="ru-RU" sz="1800" b="1" dirty="0" smtClean="0">
                <a:solidFill>
                  <a:srgbClr val="FF9900"/>
                </a:solidFill>
              </a:rPr>
              <a:t>предикат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посылки,</a:t>
            </a:r>
          </a:p>
          <a:p>
            <a:pPr lvl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а </a:t>
            </a:r>
            <a:r>
              <a:rPr lang="ru-RU" sz="1800" b="1" dirty="0" smtClean="0">
                <a:solidFill>
                  <a:srgbClr val="FF9900"/>
                </a:solidFill>
              </a:rPr>
              <a:t>предикат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утвердительной</a:t>
            </a:r>
            <a:r>
              <a:rPr lang="ru-RU" sz="1800" b="1" dirty="0" smtClean="0">
                <a:solidFill>
                  <a:schemeClr val="accent3"/>
                </a:solidFill>
              </a:rPr>
              <a:t> посылки </a:t>
            </a:r>
            <a:r>
              <a:rPr lang="ru-RU" sz="1800" b="1" u="sng" dirty="0" smtClean="0">
                <a:solidFill>
                  <a:schemeClr val="bg1"/>
                </a:solidFill>
              </a:rPr>
              <a:t>не распределён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</a:p>
          <a:p>
            <a:pPr lvl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то не может быть распределён и </a:t>
            </a:r>
            <a:r>
              <a:rPr lang="ru-RU" sz="1800" b="1" dirty="0" smtClean="0">
                <a:solidFill>
                  <a:srgbClr val="FF9966"/>
                </a:solidFill>
              </a:rPr>
              <a:t>субъект</a:t>
            </a:r>
            <a:r>
              <a:rPr lang="ru-RU" sz="1800" b="1" dirty="0" smtClean="0">
                <a:solidFill>
                  <a:schemeClr val="accent3"/>
                </a:solidFill>
              </a:rPr>
              <a:t> вывода,</a:t>
            </a:r>
          </a:p>
          <a:p>
            <a:pPr lvl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т. е. сам вывод должен быть </a:t>
            </a:r>
            <a:r>
              <a:rPr lang="ru-RU" sz="1800" b="1" dirty="0" smtClean="0">
                <a:solidFill>
                  <a:srgbClr val="00FFFF"/>
                </a:solidFill>
              </a:rPr>
              <a:t>частным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суждением.</a:t>
            </a:r>
          </a:p>
          <a:p>
            <a:pPr>
              <a:spcBef>
                <a:spcPts val="1200"/>
              </a:spcBef>
              <a:buClr>
                <a:schemeClr val="accent3"/>
              </a:buClr>
              <a:defRPr/>
            </a:pPr>
            <a:r>
              <a:rPr lang="ru-RU" sz="1800" b="1" dirty="0" smtClean="0">
                <a:solidFill>
                  <a:srgbClr val="FF66FF"/>
                </a:solidFill>
              </a:rPr>
              <a:t>Частноотрицательное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</a:t>
            </a:r>
            <a:r>
              <a:rPr lang="ru-RU" sz="1800" b="1" dirty="0" smtClean="0">
                <a:solidFill>
                  <a:srgbClr val="FFFF00"/>
                </a:solidFill>
              </a:rPr>
              <a:t> обращению не подлежит</a:t>
            </a:r>
            <a:r>
              <a:rPr lang="ru-RU" sz="1800" b="1" dirty="0" smtClean="0">
                <a:solidFill>
                  <a:schemeClr val="bg1"/>
                </a:solidFill>
              </a:rPr>
              <a:t>: </a:t>
            </a:r>
          </a:p>
          <a:p>
            <a:pPr lvl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так как при обращении качество суждения не меняется, </a:t>
            </a:r>
          </a:p>
          <a:p>
            <a:pPr lvl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то вывод из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отрицательной</a:t>
            </a:r>
            <a:r>
              <a:rPr lang="ru-RU" sz="1800" b="1" dirty="0" smtClean="0">
                <a:solidFill>
                  <a:schemeClr val="accent3"/>
                </a:solidFill>
              </a:rPr>
              <a:t> посылки должен быть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отрицательным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суждением и его </a:t>
            </a:r>
            <a:r>
              <a:rPr lang="ru-RU" sz="1800" b="1" dirty="0" smtClean="0">
                <a:solidFill>
                  <a:srgbClr val="FF9900"/>
                </a:solidFill>
              </a:rPr>
              <a:t>предикат</a:t>
            </a:r>
            <a:r>
              <a:rPr lang="ru-RU" sz="1800" b="1" dirty="0" smtClean="0">
                <a:solidFill>
                  <a:schemeClr val="accent3"/>
                </a:solidFill>
              </a:rPr>
              <a:t> должен быть </a:t>
            </a:r>
            <a:r>
              <a:rPr lang="ru-RU" sz="1800" b="1" u="sng" dirty="0" smtClean="0">
                <a:solidFill>
                  <a:schemeClr val="bg1"/>
                </a:solidFill>
              </a:rPr>
              <a:t>распределён</a:t>
            </a:r>
            <a:r>
              <a:rPr lang="ru-RU" sz="1800" b="1" dirty="0" smtClean="0">
                <a:solidFill>
                  <a:schemeClr val="bg1"/>
                </a:solidFill>
              </a:rPr>
              <a:t>; </a:t>
            </a:r>
          </a:p>
          <a:p>
            <a:pPr lvl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но </a:t>
            </a:r>
            <a:r>
              <a:rPr lang="ru-RU" sz="1800" b="1" dirty="0" smtClean="0">
                <a:solidFill>
                  <a:srgbClr val="FF9900"/>
                </a:solidFill>
              </a:rPr>
              <a:t>предикат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вывода в умозаключении </a:t>
            </a:r>
            <a:r>
              <a:rPr lang="ru-RU" sz="1800" b="1" dirty="0" smtClean="0">
                <a:solidFill>
                  <a:schemeClr val="accent3"/>
                </a:solidFill>
              </a:rPr>
              <a:t>обращения есть </a:t>
            </a:r>
            <a:r>
              <a:rPr lang="ru-RU" sz="1800" b="1" dirty="0" smtClean="0">
                <a:solidFill>
                  <a:srgbClr val="FF9900"/>
                </a:solidFill>
              </a:rPr>
              <a:t>субъект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посылки,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субъект</a:t>
            </a:r>
            <a:r>
              <a:rPr lang="ru-RU" sz="1800" b="1" dirty="0" smtClean="0">
                <a:solidFill>
                  <a:schemeClr val="accent3"/>
                </a:solidFill>
              </a:rPr>
              <a:t> же </a:t>
            </a:r>
            <a:r>
              <a:rPr lang="ru-RU" sz="1800" b="1" dirty="0" smtClean="0">
                <a:solidFill>
                  <a:srgbClr val="00FFFF"/>
                </a:solidFill>
              </a:rPr>
              <a:t>частной</a:t>
            </a:r>
            <a:r>
              <a:rPr lang="ru-RU" sz="1800" b="1" dirty="0" smtClean="0">
                <a:solidFill>
                  <a:schemeClr val="accent3"/>
                </a:solidFill>
              </a:rPr>
              <a:t> посылки </a:t>
            </a:r>
            <a:r>
              <a:rPr lang="ru-RU" sz="1800" b="1" u="sng" dirty="0" smtClean="0">
                <a:solidFill>
                  <a:schemeClr val="bg1"/>
                </a:solidFill>
              </a:rPr>
              <a:t>не распределён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</a:p>
          <a:p>
            <a:pPr lvl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а потому </a:t>
            </a:r>
            <a:r>
              <a:rPr lang="ru-RU" sz="1800" b="1" dirty="0" smtClean="0">
                <a:solidFill>
                  <a:schemeClr val="bg1"/>
                </a:solidFill>
              </a:rPr>
              <a:t>не может (хотя в </a:t>
            </a:r>
            <a:r>
              <a:rPr lang="ru-RU" sz="1800" b="1" dirty="0" smtClean="0">
                <a:solidFill>
                  <a:schemeClr val="accent3"/>
                </a:solidFill>
              </a:rPr>
              <a:t>отрицательном суждении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 должен был бы) </a:t>
            </a:r>
            <a:r>
              <a:rPr lang="ru-RU" sz="1800" b="1" dirty="0" smtClean="0">
                <a:solidFill>
                  <a:schemeClr val="bg1"/>
                </a:solidFill>
              </a:rPr>
              <a:t>быть</a:t>
            </a:r>
            <a:r>
              <a:rPr lang="ru-RU" sz="1800" b="1" dirty="0" smtClean="0">
                <a:solidFill>
                  <a:srgbClr val="00FFFF"/>
                </a:solidFill>
              </a:rPr>
              <a:t> </a:t>
            </a:r>
            <a:r>
              <a:rPr lang="ru-RU" sz="1800" b="1" u="sng" dirty="0" smtClean="0">
                <a:solidFill>
                  <a:schemeClr val="bg1"/>
                </a:solidFill>
              </a:rPr>
              <a:t>распределён</a:t>
            </a:r>
            <a:r>
              <a:rPr lang="ru-RU" sz="1800" b="1" dirty="0" smtClean="0">
                <a:solidFill>
                  <a:schemeClr val="accent3"/>
                </a:solidFill>
              </a:rPr>
              <a:t> и </a:t>
            </a:r>
            <a:r>
              <a:rPr lang="ru-RU" sz="1800" b="1" dirty="0" smtClean="0">
                <a:solidFill>
                  <a:srgbClr val="FF9900"/>
                </a:solidFill>
              </a:rPr>
              <a:t>предикат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вывода;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</a:p>
          <a:p>
            <a:pPr lvl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следовательно, </a:t>
            </a:r>
            <a:r>
              <a:rPr lang="ru-RU" sz="1800" b="1" dirty="0" smtClean="0">
                <a:solidFill>
                  <a:schemeClr val="bg1"/>
                </a:solidFill>
              </a:rPr>
              <a:t>вывод</a:t>
            </a:r>
            <a:r>
              <a:rPr lang="ru-RU" sz="1800" b="1" dirty="0" smtClean="0">
                <a:solidFill>
                  <a:schemeClr val="accent3"/>
                </a:solidFill>
              </a:rPr>
              <a:t> в данном случае вообще </a:t>
            </a:r>
            <a:r>
              <a:rPr lang="ru-RU" sz="1800" b="1" u="sng" dirty="0" smtClean="0">
                <a:solidFill>
                  <a:schemeClr val="bg1"/>
                </a:solidFill>
              </a:rPr>
              <a:t>невозможен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endParaRPr lang="ru-RU" sz="1800" dirty="0">
              <a:solidFill>
                <a:schemeClr val="bg1"/>
              </a:solidFill>
            </a:endParaRPr>
          </a:p>
        </p:txBody>
      </p:sp>
      <p:sp>
        <p:nvSpPr>
          <p:cNvPr id="5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обращения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</a:t>
            </a:r>
            <a:r>
              <a:rPr lang="fr-FR" sz="1600" dirty="0" smtClean="0">
                <a:solidFill>
                  <a:srgbClr val="FFFF00"/>
                </a:solidFill>
              </a:rPr>
              <a:t> </a:t>
            </a:r>
            <a:br>
              <a:rPr lang="fr-FR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с 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144000" rIns="144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(чистое)</a:t>
            </a:r>
            <a:r>
              <a:rPr lang="en-US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5" name="TextBox 84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144000" rIns="144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(чистое)</a:t>
            </a:r>
            <a:r>
              <a:rPr lang="en-US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 rot="5400000">
            <a:off x="7776000" y="5472000"/>
            <a:ext cx="2088000" cy="504000"/>
          </a:xfrm>
          <a:prstGeom prst="rect">
            <a:avLst/>
          </a:prstGeom>
          <a:noFill/>
          <a:ln w="15875">
            <a:solidFill>
              <a:srgbClr val="FF66FF"/>
            </a:solidFill>
          </a:ln>
        </p:spPr>
        <p:txBody>
          <a:bodyPr wrap="square" lIns="36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66FF"/>
                </a:solidFill>
              </a:rPr>
              <a:t>Обращение невозможно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35" name="Скругленный прямоугольник 34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37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9" name="Oval 12"/>
          <p:cNvSpPr>
            <a:spLocks noChangeArrowheads="1"/>
          </p:cNvSpPr>
          <p:nvPr/>
        </p:nvSpPr>
        <p:spPr bwMode="auto">
          <a:xfrm>
            <a:off x="7056438" y="4824413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6" name="Oval 13"/>
          <p:cNvSpPr>
            <a:spLocks noChangeArrowheads="1"/>
          </p:cNvSpPr>
          <p:nvPr/>
        </p:nvSpPr>
        <p:spPr bwMode="auto">
          <a:xfrm>
            <a:off x="4751388" y="4824413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2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5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4751388" y="5975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7056438" y="5975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9" name="TextBox 48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Обращение </a:t>
            </a:r>
            <a:r>
              <a:rPr lang="ru-RU" dirty="0" smtClean="0">
                <a:solidFill>
                  <a:schemeClr val="accent3"/>
                </a:solidFill>
              </a:rPr>
              <a:t>есть преобразование посылки в суждение </a:t>
            </a:r>
            <a:r>
              <a:rPr lang="ru-RU" dirty="0" smtClean="0">
                <a:solidFill>
                  <a:srgbClr val="FF9900"/>
                </a:solidFill>
              </a:rPr>
              <a:t>того же качества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и (за исключением общеутвердительной посылки) </a:t>
            </a:r>
            <a:r>
              <a:rPr lang="ru-RU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>
                <a:solidFill>
                  <a:srgbClr val="00FFFF"/>
                </a:solidFill>
              </a:rPr>
              <a:t> перестановкой терминов </a:t>
            </a:r>
            <a:r>
              <a:rPr lang="ru-RU" dirty="0" smtClean="0"/>
              <a:t>посылки.</a:t>
            </a:r>
            <a:endParaRPr lang="ru-RU" dirty="0"/>
          </a:p>
        </p:txBody>
      </p:sp>
      <p:sp>
        <p:nvSpPr>
          <p:cNvPr id="50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обращения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6500"/>
                            </p:stCondLst>
                            <p:childTnLst>
                              <p:par>
                                <p:cTn id="44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800" decel="100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5" grpId="0" animBg="1"/>
      <p:bldP spid="37" grpId="0" animBg="1"/>
      <p:bldP spid="39" grpId="0" animBg="1"/>
      <p:bldP spid="36" grpId="0" animBg="1"/>
      <p:bldP spid="42" grpId="0" animBg="1"/>
      <p:bldP spid="45" grpId="0" animBg="1"/>
      <p:bldP spid="43" grpId="0" animBg="1"/>
      <p:bldP spid="46" grpId="0" animBg="1"/>
    </p:bld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rgbClr val="D1D1F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животные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кошка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животное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собака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кошка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собака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rgbClr val="D1D1F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5" name="Скругленный прямоугольник 34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37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8" name="Oval 12"/>
          <p:cNvSpPr>
            <a:spLocks noChangeArrowheads="1"/>
          </p:cNvSpPr>
          <p:nvPr/>
        </p:nvSpPr>
        <p:spPr bwMode="auto">
          <a:xfrm>
            <a:off x="7056438" y="4824413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6" name="Oval 13"/>
          <p:cNvSpPr>
            <a:spLocks noChangeArrowheads="1"/>
          </p:cNvSpPr>
          <p:nvPr/>
        </p:nvSpPr>
        <p:spPr bwMode="auto">
          <a:xfrm>
            <a:off x="4751388" y="4824413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животные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9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2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Oval 13"/>
          <p:cNvSpPr>
            <a:spLocks noChangeArrowheads="1"/>
          </p:cNvSpPr>
          <p:nvPr/>
        </p:nvSpPr>
        <p:spPr bwMode="auto">
          <a:xfrm>
            <a:off x="4751388" y="5975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кошки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2"/>
          <p:cNvSpPr>
            <a:spLocks noChangeArrowheads="1"/>
          </p:cNvSpPr>
          <p:nvPr/>
        </p:nvSpPr>
        <p:spPr bwMode="auto">
          <a:xfrm>
            <a:off x="7056438" y="5975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 rot="5400000">
            <a:off x="7776000" y="5472000"/>
            <a:ext cx="2088000" cy="504000"/>
          </a:xfrm>
          <a:prstGeom prst="rect">
            <a:avLst/>
          </a:prstGeom>
          <a:noFill/>
          <a:ln w="15875">
            <a:solidFill>
              <a:srgbClr val="FF66FF"/>
            </a:solidFill>
          </a:ln>
        </p:spPr>
        <p:txBody>
          <a:bodyPr wrap="square" lIns="36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66FF"/>
                </a:solidFill>
              </a:rPr>
              <a:t>Обращение невозможно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</a:t>
            </a:r>
            <a:r>
              <a:rPr lang="fr-FR" sz="1600" dirty="0" smtClean="0">
                <a:solidFill>
                  <a:srgbClr val="FFFF00"/>
                </a:solidFill>
              </a:rPr>
              <a:t> </a:t>
            </a:r>
            <a:br>
              <a:rPr lang="fr-FR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с 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144000" rIns="144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(чистое)</a:t>
            </a:r>
            <a:r>
              <a:rPr lang="en-US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144000" rIns="144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(чистое)</a:t>
            </a:r>
            <a:r>
              <a:rPr lang="en-US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9" name="Прямая соединительная линия 48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1" name="TextBox 50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Обращением </a:t>
            </a:r>
            <a:r>
              <a:rPr lang="ru-RU" dirty="0" smtClean="0">
                <a:solidFill>
                  <a:schemeClr val="accent3"/>
                </a:solidFill>
              </a:rPr>
              <a:t>получаем суждение </a:t>
            </a:r>
            <a:r>
              <a:rPr lang="ru-RU" dirty="0" smtClean="0">
                <a:solidFill>
                  <a:srgbClr val="FF9900"/>
                </a:solidFill>
              </a:rPr>
              <a:t>того же качества </a:t>
            </a:r>
            <a:br>
              <a:rPr lang="ru-RU" dirty="0" smtClean="0">
                <a:solidFill>
                  <a:srgbClr val="FF9900"/>
                </a:solidFill>
              </a:rPr>
            </a:br>
            <a:r>
              <a:rPr lang="ru-RU" dirty="0" smtClean="0"/>
              <a:t>и (за исключением общеутвердительной посылки) </a:t>
            </a:r>
            <a:r>
              <a:rPr lang="ru-RU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dirty="0" smtClean="0"/>
              <a:t>, субъектом</a:t>
            </a:r>
            <a:r>
              <a:rPr lang="ru-RU" dirty="0" smtClean="0">
                <a:solidFill>
                  <a:schemeClr val="accent3"/>
                </a:solidFill>
              </a:rPr>
              <a:t> которого является </a:t>
            </a:r>
            <a:r>
              <a:rPr lang="ru-RU" dirty="0" smtClean="0">
                <a:solidFill>
                  <a:srgbClr val="00FFFF"/>
                </a:solidFill>
              </a:rPr>
              <a:t>предикат</a:t>
            </a:r>
            <a:r>
              <a:rPr lang="ru-RU" dirty="0" smtClean="0"/>
              <a:t>,</a:t>
            </a:r>
            <a:r>
              <a:rPr lang="ru-RU" dirty="0" smtClean="0">
                <a:solidFill>
                  <a:schemeClr val="accent3"/>
                </a:solidFill>
              </a:rPr>
              <a:t> а </a:t>
            </a:r>
            <a:r>
              <a:rPr lang="ru-RU" dirty="0" smtClean="0"/>
              <a:t>предикатом</a:t>
            </a:r>
            <a:r>
              <a:rPr lang="ru-RU" dirty="0" smtClean="0">
                <a:solidFill>
                  <a:schemeClr val="accent3"/>
                </a:solidFill>
              </a:rPr>
              <a:t> – </a:t>
            </a:r>
            <a:r>
              <a:rPr lang="ru-RU" dirty="0" smtClean="0">
                <a:solidFill>
                  <a:srgbClr val="00FFFF"/>
                </a:solidFill>
              </a:rPr>
              <a:t>субъект</a:t>
            </a:r>
            <a:r>
              <a:rPr lang="ru-RU" dirty="0" smtClean="0"/>
              <a:t> посылки.</a:t>
            </a:r>
            <a:endParaRPr lang="ru-RU" dirty="0"/>
          </a:p>
        </p:txBody>
      </p:sp>
      <p:sp>
        <p:nvSpPr>
          <p:cNvPr id="52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обращения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8" grpId="0" animBg="1"/>
      <p:bldP spid="36" grpId="0" animBg="1"/>
      <p:bldP spid="39" grpId="0" animBg="1"/>
      <p:bldP spid="42" grpId="0" animBg="1"/>
      <p:bldP spid="40" grpId="0" animBg="1"/>
      <p:bldP spid="43" grpId="0" animBg="1"/>
    </p:bld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4572000" y="43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4572000" y="327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572000" y="219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2520000" y="201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 кратное четырём,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9" name="Овал 38"/>
          <p:cNvSpPr>
            <a:spLocks/>
          </p:cNvSpPr>
          <p:nvPr/>
        </p:nvSpPr>
        <p:spPr bwMode="auto">
          <a:xfrm>
            <a:off x="1476000" y="194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endParaRPr lang="ru-RU" sz="2000" dirty="0" smtClean="0">
              <a:solidFill>
                <a:srgbClr val="0000FF"/>
              </a:solidFill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5616000" y="201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чётное число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Овал 10"/>
          <p:cNvSpPr>
            <a:spLocks/>
          </p:cNvSpPr>
          <p:nvPr/>
        </p:nvSpPr>
        <p:spPr bwMode="auto">
          <a:xfrm>
            <a:off x="1476000" y="302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5616000" y="309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нечётное число</a:t>
            </a:r>
          </a:p>
        </p:txBody>
      </p:sp>
      <p:sp>
        <p:nvSpPr>
          <p:cNvPr id="15" name="Oval 13"/>
          <p:cNvSpPr>
            <a:spLocks noChangeArrowheads="1"/>
          </p:cNvSpPr>
          <p:nvPr/>
        </p:nvSpPr>
        <p:spPr bwMode="auto">
          <a:xfrm>
            <a:off x="2520000" y="309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 кратное четырём,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 rot="16200000">
            <a:off x="-36000" y="2592000"/>
            <a:ext cx="1872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dirty="0" smtClean="0">
                <a:solidFill>
                  <a:srgbClr val="00FFFF"/>
                </a:solidFill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21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  <p:sp>
        <p:nvSpPr>
          <p:cNvPr id="19" name="Овал 18"/>
          <p:cNvSpPr>
            <a:spLocks/>
          </p:cNvSpPr>
          <p:nvPr/>
        </p:nvSpPr>
        <p:spPr bwMode="auto">
          <a:xfrm>
            <a:off x="1476000" y="410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22" name="Oval 13"/>
          <p:cNvSpPr>
            <a:spLocks noChangeArrowheads="1"/>
          </p:cNvSpPr>
          <p:nvPr/>
        </p:nvSpPr>
        <p:spPr bwMode="auto">
          <a:xfrm>
            <a:off x="2520000" y="417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0000FF"/>
                </a:solidFill>
              </a:rPr>
              <a:t>нечётное число</a:t>
            </a:r>
          </a:p>
        </p:txBody>
      </p:sp>
      <p:sp>
        <p:nvSpPr>
          <p:cNvPr id="24" name="Oval 12"/>
          <p:cNvSpPr>
            <a:spLocks noChangeArrowheads="1"/>
          </p:cNvSpPr>
          <p:nvPr/>
        </p:nvSpPr>
        <p:spPr bwMode="auto">
          <a:xfrm>
            <a:off x="5616000" y="417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 кратное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четырём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 rot="5400000">
            <a:off x="7380000" y="3708000"/>
            <a:ext cx="1872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(чистое)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512000" y="4788000"/>
            <a:ext cx="6336000" cy="2088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Поскольку суждения, полученные как </a:t>
            </a:r>
            <a:r>
              <a:rPr lang="ru-RU" dirty="0" smtClean="0">
                <a:solidFill>
                  <a:srgbClr val="00FF00"/>
                </a:solidFill>
              </a:rPr>
              <a:t>превращением</a:t>
            </a:r>
            <a:r>
              <a:rPr lang="ru-RU" dirty="0" smtClean="0"/>
              <a:t>, так и </a:t>
            </a:r>
            <a:r>
              <a:rPr lang="ru-RU" dirty="0" smtClean="0">
                <a:solidFill>
                  <a:srgbClr val="00FF00"/>
                </a:solidFill>
              </a:rPr>
              <a:t>простым (чистым) обращением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9900"/>
                </a:solidFill>
              </a:rPr>
              <a:t>равнозначны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посылкам, </a:t>
            </a:r>
            <a:r>
              <a:rPr lang="ru-RU" dirty="0" smtClean="0">
                <a:solidFill>
                  <a:srgbClr val="FF9933"/>
                </a:solidFill>
              </a:rPr>
              <a:t>равнозначны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FF00"/>
                </a:solidFill>
              </a:rPr>
              <a:t>общеутвердительным </a:t>
            </a:r>
            <a:r>
              <a:rPr lang="ru-RU" dirty="0" smtClean="0"/>
              <a:t>посылкам будут и </a:t>
            </a:r>
            <a:r>
              <a:rPr lang="ru-RU" dirty="0" smtClean="0">
                <a:solidFill>
                  <a:srgbClr val="FFFF00"/>
                </a:solidFill>
              </a:rPr>
              <a:t>общеотрицательные</a:t>
            </a:r>
            <a:r>
              <a:rPr lang="ru-RU" dirty="0" smtClean="0"/>
              <a:t> суждения, полученные путём </a:t>
            </a:r>
            <a:r>
              <a:rPr lang="ru-RU" dirty="0" smtClean="0">
                <a:solidFill>
                  <a:srgbClr val="00FF00"/>
                </a:solidFill>
              </a:rPr>
              <a:t>противопоставления предикату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000"/>
                            </p:stCondLst>
                            <p:childTnLst>
                              <p:par>
                                <p:cTn id="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13" grpId="0" animBg="1"/>
      <p:bldP spid="8" grpId="0" animBg="1"/>
      <p:bldP spid="7" grpId="0" animBg="1"/>
      <p:bldP spid="39" grpId="0" animBg="1"/>
      <p:bldP spid="9" grpId="0" animBg="1"/>
      <p:bldP spid="11" grpId="0" animBg="1"/>
      <p:bldP spid="14" grpId="0" animBg="1"/>
      <p:bldP spid="15" grpId="0" animBg="1"/>
      <p:bldP spid="20" grpId="0" animBg="1"/>
      <p:bldP spid="19" grpId="0" animBg="1"/>
      <p:bldP spid="22" grpId="0" animBg="1"/>
      <p:bldP spid="24" grpId="0" animBg="1"/>
      <p:bldP spid="25" grpId="0" animBg="1"/>
      <p:bldP spid="27" grpId="0"/>
    </p:bld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Овал 29"/>
          <p:cNvSpPr>
            <a:spLocks/>
          </p:cNvSpPr>
          <p:nvPr/>
        </p:nvSpPr>
        <p:spPr bwMode="auto">
          <a:xfrm>
            <a:off x="1476000" y="410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Неко-торые</a:t>
            </a:r>
            <a:endParaRPr lang="ru-RU" sz="2400" dirty="0" smtClean="0">
              <a:solidFill>
                <a:srgbClr val="0000FF"/>
              </a:solidFill>
            </a:endParaRP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4572000" y="43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4572000" y="327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572000" y="219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2520000" y="309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 кратное четырём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39" name="Овал 38"/>
          <p:cNvSpPr>
            <a:spLocks/>
          </p:cNvSpPr>
          <p:nvPr/>
        </p:nvSpPr>
        <p:spPr bwMode="auto">
          <a:xfrm>
            <a:off x="1476000" y="302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endParaRPr lang="ru-RU" sz="2400" dirty="0" smtClean="0">
              <a:solidFill>
                <a:srgbClr val="0000FF"/>
              </a:solidFill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5616000" y="309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чётное число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Овал 10"/>
          <p:cNvSpPr>
            <a:spLocks/>
          </p:cNvSpPr>
          <p:nvPr/>
        </p:nvSpPr>
        <p:spPr bwMode="auto">
          <a:xfrm>
            <a:off x="1476000" y="194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5616000" y="201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нечётное число</a:t>
            </a:r>
          </a:p>
        </p:txBody>
      </p:sp>
      <p:sp>
        <p:nvSpPr>
          <p:cNvPr id="15" name="Oval 13"/>
          <p:cNvSpPr>
            <a:spLocks noChangeArrowheads="1"/>
          </p:cNvSpPr>
          <p:nvPr/>
        </p:nvSpPr>
        <p:spPr bwMode="auto">
          <a:xfrm>
            <a:off x="2520000" y="201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 кратное четырём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 rot="16200000">
            <a:off x="-36000" y="2592000"/>
            <a:ext cx="1872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dirty="0" smtClean="0">
                <a:solidFill>
                  <a:srgbClr val="00FFFF"/>
                </a:solidFill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25" name="Oval 13"/>
          <p:cNvSpPr>
            <a:spLocks noChangeArrowheads="1"/>
          </p:cNvSpPr>
          <p:nvPr/>
        </p:nvSpPr>
        <p:spPr bwMode="auto">
          <a:xfrm>
            <a:off x="2520000" y="417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>
              <a:lnSpc>
                <a:spcPct val="90000"/>
              </a:lnSpc>
            </a:pPr>
            <a:r>
              <a:rPr lang="ru-RU" spc="-10" dirty="0" smtClean="0">
                <a:solidFill>
                  <a:srgbClr val="0000FF"/>
                </a:solidFill>
              </a:rPr>
              <a:t>чётные числа</a:t>
            </a:r>
            <a:endParaRPr lang="ru-RU" sz="1600" spc="-10" dirty="0">
              <a:solidFill>
                <a:srgbClr val="0000FF"/>
              </a:solidFill>
            </a:endParaRPr>
          </a:p>
        </p:txBody>
      </p:sp>
      <p:sp>
        <p:nvSpPr>
          <p:cNvPr id="28" name="Oval 12"/>
          <p:cNvSpPr>
            <a:spLocks noChangeArrowheads="1"/>
          </p:cNvSpPr>
          <p:nvPr/>
        </p:nvSpPr>
        <p:spPr bwMode="auto">
          <a:xfrm>
            <a:off x="5616000" y="417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числа, кратные четырём</a:t>
            </a:r>
          </a:p>
        </p:txBody>
      </p:sp>
      <p:sp>
        <p:nvSpPr>
          <p:cNvPr id="31" name="TextBox 30"/>
          <p:cNvSpPr txBox="1"/>
          <p:nvPr/>
        </p:nvSpPr>
        <p:spPr>
          <a:xfrm rot="5400000">
            <a:off x="7452000" y="3672000"/>
            <a:ext cx="1872000" cy="53975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с 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32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40000" y="4824000"/>
            <a:ext cx="8064000" cy="2016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Поскольку 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превращением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FF9900"/>
                </a:solidFill>
              </a:rPr>
              <a:t>равнозначны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посылкам, а 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обращением с ограничением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посылкам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9900"/>
                </a:solidFill>
              </a:rPr>
              <a:t>подчинены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FF9900"/>
                </a:solidFill>
              </a:rPr>
              <a:t>подчинены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FF00"/>
                </a:solidFill>
              </a:rPr>
              <a:t>общеотрицательным </a:t>
            </a:r>
            <a:r>
              <a:rPr lang="ru-RU" dirty="0" smtClean="0"/>
              <a:t>посылкам будут и </a:t>
            </a:r>
            <a:r>
              <a:rPr lang="ru-RU" dirty="0" smtClean="0">
                <a:solidFill>
                  <a:srgbClr val="FFFF00"/>
                </a:solidFill>
              </a:rPr>
              <a:t>частноутвердительные</a:t>
            </a:r>
            <a:r>
              <a:rPr lang="ru-RU" dirty="0" smtClean="0"/>
              <a:t> 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противопоставлением предикату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000"/>
                            </p:stCondLst>
                            <p:childTnLst>
                              <p:par>
                                <p:cTn id="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27" grpId="0" animBg="1"/>
      <p:bldP spid="13" grpId="0" animBg="1"/>
      <p:bldP spid="8" grpId="0" animBg="1"/>
      <p:bldP spid="7" grpId="0" animBg="1"/>
      <p:bldP spid="39" grpId="0" animBg="1"/>
      <p:bldP spid="9" grpId="0" animBg="1"/>
      <p:bldP spid="11" grpId="0" animBg="1"/>
      <p:bldP spid="14" grpId="0" animBg="1"/>
      <p:bldP spid="15" grpId="0" animBg="1"/>
      <p:bldP spid="20" grpId="0" animBg="1"/>
      <p:bldP spid="25" grpId="0" animBg="1"/>
      <p:bldP spid="28" grpId="0" animBg="1"/>
      <p:bldP spid="31" grpId="0" animBg="1"/>
      <p:bldP spid="21" grpId="0"/>
    </p:bld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7"/>
          <p:cNvSpPr>
            <a:spLocks noChangeArrowheads="1"/>
          </p:cNvSpPr>
          <p:nvPr/>
        </p:nvSpPr>
        <p:spPr bwMode="auto">
          <a:xfrm>
            <a:off x="4572000" y="43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4572000" y="327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572000" y="219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2520000" y="201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животные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9" name="Овал 38"/>
          <p:cNvSpPr>
            <a:spLocks/>
          </p:cNvSpPr>
          <p:nvPr/>
        </p:nvSpPr>
        <p:spPr bwMode="auto">
          <a:xfrm>
            <a:off x="1476000" y="194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Неко-торые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5616000" y="201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не-кошки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Овал 10"/>
          <p:cNvSpPr>
            <a:spLocks/>
          </p:cNvSpPr>
          <p:nvPr/>
        </p:nvSpPr>
        <p:spPr bwMode="auto">
          <a:xfrm>
            <a:off x="1476000" y="302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Неко-торые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5616000" y="309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ru-RU" dirty="0" smtClean="0">
                <a:solidFill>
                  <a:srgbClr val="0000FF"/>
                </a:solidFill>
              </a:rPr>
              <a:t>кошки</a:t>
            </a:r>
          </a:p>
        </p:txBody>
      </p:sp>
      <p:sp>
        <p:nvSpPr>
          <p:cNvPr id="15" name="Oval 13"/>
          <p:cNvSpPr>
            <a:spLocks noChangeArrowheads="1"/>
          </p:cNvSpPr>
          <p:nvPr/>
        </p:nvSpPr>
        <p:spPr bwMode="auto">
          <a:xfrm>
            <a:off x="2520000" y="309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0000FF"/>
                </a:solidFill>
              </a:rPr>
              <a:t>животные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 rot="16200000">
            <a:off x="-36000" y="2592000"/>
            <a:ext cx="1872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dirty="0" smtClean="0">
                <a:solidFill>
                  <a:srgbClr val="00FFFF"/>
                </a:solidFill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 rot="5400000">
            <a:off x="7452000" y="3672000"/>
            <a:ext cx="1872000" cy="53975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Обращение</a:t>
            </a:r>
            <a:br>
              <a:rPr lang="ru-RU" sz="1600" dirty="0" smtClean="0">
                <a:solidFill>
                  <a:srgbClr val="FF99FF"/>
                </a:solidFill>
              </a:rPr>
            </a:br>
            <a:r>
              <a:rPr lang="ru-RU" sz="1600" dirty="0" smtClean="0">
                <a:solidFill>
                  <a:srgbClr val="FF99FF"/>
                </a:solidFill>
              </a:rPr>
              <a:t>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944000" y="5256000"/>
            <a:ext cx="5400000" cy="540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>
                <a:solidFill>
                  <a:srgbClr val="FF99FF"/>
                </a:solidFill>
              </a:rPr>
              <a:t>Противопоставление предикату невозможно</a:t>
            </a:r>
            <a:endParaRPr lang="ru-RU" dirty="0">
              <a:solidFill>
                <a:srgbClr val="FF99FF"/>
              </a:solidFill>
            </a:endParaRPr>
          </a:p>
        </p:txBody>
      </p:sp>
      <p:sp>
        <p:nvSpPr>
          <p:cNvPr id="38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  <p:sp>
        <p:nvSpPr>
          <p:cNvPr id="41" name="Oval 13"/>
          <p:cNvSpPr>
            <a:spLocks noChangeArrowheads="1"/>
          </p:cNvSpPr>
          <p:nvPr/>
        </p:nvSpPr>
        <p:spPr bwMode="auto">
          <a:xfrm>
            <a:off x="2520000" y="417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кошки</a:t>
            </a:r>
          </a:p>
        </p:txBody>
      </p:sp>
      <p:sp>
        <p:nvSpPr>
          <p:cNvPr id="43" name="Oval 12"/>
          <p:cNvSpPr>
            <a:spLocks noChangeArrowheads="1"/>
          </p:cNvSpPr>
          <p:nvPr/>
        </p:nvSpPr>
        <p:spPr bwMode="auto">
          <a:xfrm>
            <a:off x="5616000" y="417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животные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7" name="Овал 36"/>
          <p:cNvSpPr>
            <a:spLocks/>
          </p:cNvSpPr>
          <p:nvPr/>
        </p:nvSpPr>
        <p:spPr bwMode="auto">
          <a:xfrm>
            <a:off x="1476000" y="410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Неко-торые</a:t>
            </a:r>
            <a:endParaRPr lang="ru-RU" dirty="0" smtClean="0">
              <a:solidFill>
                <a:srgbClr val="0000FF"/>
              </a:solidFill>
            </a:endParaRPr>
          </a:p>
        </p:txBody>
      </p:sp>
      <p:cxnSp>
        <p:nvCxnSpPr>
          <p:cNvPr id="19" name="Прямая соединительная линия 18"/>
          <p:cNvCxnSpPr>
            <a:cxnSpLocks noChangeShapeType="1"/>
          </p:cNvCxnSpPr>
          <p:nvPr/>
        </p:nvCxnSpPr>
        <p:spPr bwMode="auto">
          <a:xfrm>
            <a:off x="1476000" y="4104000"/>
            <a:ext cx="6228000" cy="79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23" name="Прямая соединительная линия 22"/>
          <p:cNvCxnSpPr>
            <a:cxnSpLocks noChangeShapeType="1"/>
          </p:cNvCxnSpPr>
          <p:nvPr/>
        </p:nvCxnSpPr>
        <p:spPr bwMode="auto">
          <a:xfrm rot="-900000">
            <a:off x="1476000" y="4104000"/>
            <a:ext cx="6228000" cy="79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4" name="TextBox 23"/>
          <p:cNvSpPr txBox="1"/>
          <p:nvPr/>
        </p:nvSpPr>
        <p:spPr>
          <a:xfrm>
            <a:off x="0" y="5796000"/>
            <a:ext cx="9144000" cy="1044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Противопоставление предикату частноутвердительного суждения есть </a:t>
            </a:r>
            <a:r>
              <a:rPr lang="ru-RU" dirty="0" smtClean="0">
                <a:solidFill>
                  <a:srgbClr val="FFFF00"/>
                </a:solidFill>
              </a:rPr>
              <a:t>формальная логическая ошибка </a:t>
            </a:r>
            <a:r>
              <a:rPr lang="ru-RU" dirty="0" smtClean="0">
                <a:solidFill>
                  <a:srgbClr val="FF99FF"/>
                </a:solidFill>
              </a:rPr>
              <a:t>непозволительного расширения термина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000"/>
                            </p:stCondLst>
                            <p:childTnLst>
                              <p:par>
                                <p:cTn id="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500"/>
                            </p:stCondLst>
                            <p:childTnLst>
                              <p:par>
                                <p:cTn id="88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800" decel="100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800" decel="100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13" grpId="0" animBg="1"/>
      <p:bldP spid="8" grpId="0" animBg="1"/>
      <p:bldP spid="7" grpId="0" animBg="1"/>
      <p:bldP spid="39" grpId="0" animBg="1"/>
      <p:bldP spid="9" grpId="0" animBg="1"/>
      <p:bldP spid="11" grpId="0" animBg="1"/>
      <p:bldP spid="14" grpId="0" animBg="1"/>
      <p:bldP spid="15" grpId="0" animBg="1"/>
      <p:bldP spid="20" grpId="0" animBg="1"/>
      <p:bldP spid="22" grpId="0" animBg="1"/>
      <p:bldP spid="25" grpId="0" animBg="1"/>
      <p:bldP spid="41" grpId="0" animBg="1"/>
      <p:bldP spid="43" grpId="0" animBg="1"/>
      <p:bldP spid="37" grpId="0" animBg="1"/>
      <p:bldP spid="2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2"/>
          <p:cNvSpPr>
            <a:spLocks noChangeArrowheads="1"/>
          </p:cNvSpPr>
          <p:nvPr/>
        </p:nvSpPr>
        <p:spPr bwMode="auto">
          <a:xfrm>
            <a:off x="1979613" y="1438275"/>
            <a:ext cx="5038725" cy="1079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sz="6000" dirty="0"/>
              <a:t>Вопросы?</a:t>
            </a:r>
          </a:p>
        </p:txBody>
      </p:sp>
      <p:pic>
        <p:nvPicPr>
          <p:cNvPr id="306179" name="Picture 3" descr="Gozzoli, Averroes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59000" y="3598863"/>
            <a:ext cx="4822825" cy="1430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8" presetClass="entr" presetSubtype="0" accel="5000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3061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3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000"/>
                                        <p:tgtEl>
                                          <p:spTgt spid="3061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2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6178" grpId="0"/>
      <p:bldP spid="306178" grpId="1"/>
    </p:bld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angle 7"/>
          <p:cNvSpPr>
            <a:spLocks noChangeArrowheads="1"/>
          </p:cNvSpPr>
          <p:nvPr/>
        </p:nvSpPr>
        <p:spPr bwMode="auto">
          <a:xfrm>
            <a:off x="4572000" y="43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2" name="Rectangle 7"/>
          <p:cNvSpPr>
            <a:spLocks noChangeArrowheads="1"/>
          </p:cNvSpPr>
          <p:nvPr/>
        </p:nvSpPr>
        <p:spPr bwMode="auto">
          <a:xfrm>
            <a:off x="4572000" y="327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34" name="Oval 12"/>
          <p:cNvSpPr>
            <a:spLocks noChangeArrowheads="1"/>
          </p:cNvSpPr>
          <p:nvPr/>
        </p:nvSpPr>
        <p:spPr bwMode="auto">
          <a:xfrm>
            <a:off x="2520000" y="417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не-кошки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8" name="Rectangle 7"/>
          <p:cNvSpPr>
            <a:spLocks noChangeArrowheads="1"/>
          </p:cNvSpPr>
          <p:nvPr/>
        </p:nvSpPr>
        <p:spPr bwMode="auto">
          <a:xfrm>
            <a:off x="4572000" y="219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6" name="Овал 25"/>
          <p:cNvSpPr>
            <a:spLocks/>
          </p:cNvSpPr>
          <p:nvPr/>
        </p:nvSpPr>
        <p:spPr bwMode="auto">
          <a:xfrm>
            <a:off x="1476000" y="194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Неко-торые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27" name="Oval 13"/>
          <p:cNvSpPr>
            <a:spLocks noChangeArrowheads="1"/>
          </p:cNvSpPr>
          <p:nvPr/>
        </p:nvSpPr>
        <p:spPr bwMode="auto">
          <a:xfrm>
            <a:off x="2520000" y="201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животные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9" name="Oval 12"/>
          <p:cNvSpPr>
            <a:spLocks noChangeArrowheads="1"/>
          </p:cNvSpPr>
          <p:nvPr/>
        </p:nvSpPr>
        <p:spPr bwMode="auto">
          <a:xfrm>
            <a:off x="5616000" y="201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кошки</a:t>
            </a:r>
          </a:p>
        </p:txBody>
      </p:sp>
      <p:sp>
        <p:nvSpPr>
          <p:cNvPr id="30" name="Овал 29"/>
          <p:cNvSpPr>
            <a:spLocks/>
          </p:cNvSpPr>
          <p:nvPr/>
        </p:nvSpPr>
        <p:spPr bwMode="auto">
          <a:xfrm>
            <a:off x="1476000" y="302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Неко-торые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31" name="Oval 13"/>
          <p:cNvSpPr>
            <a:spLocks noChangeArrowheads="1"/>
          </p:cNvSpPr>
          <p:nvPr/>
        </p:nvSpPr>
        <p:spPr bwMode="auto">
          <a:xfrm>
            <a:off x="2520000" y="309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животные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3" name="Oval 12"/>
          <p:cNvSpPr>
            <a:spLocks noChangeArrowheads="1"/>
          </p:cNvSpPr>
          <p:nvPr/>
        </p:nvSpPr>
        <p:spPr bwMode="auto">
          <a:xfrm>
            <a:off x="5616000" y="309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не-кошки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 rot="16200000">
            <a:off x="-36000" y="2592000"/>
            <a:ext cx="1872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dirty="0" smtClean="0">
                <a:solidFill>
                  <a:srgbClr val="00FFFF"/>
                </a:solidFill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 rot="5400000">
            <a:off x="7452000" y="3672000"/>
            <a:ext cx="1872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(чистое)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8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  <p:sp>
        <p:nvSpPr>
          <p:cNvPr id="37" name="Овал 36"/>
          <p:cNvSpPr>
            <a:spLocks/>
          </p:cNvSpPr>
          <p:nvPr/>
        </p:nvSpPr>
        <p:spPr bwMode="auto">
          <a:xfrm>
            <a:off x="1476000" y="410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42" name="Oval 12"/>
          <p:cNvSpPr>
            <a:spLocks noChangeArrowheads="1"/>
          </p:cNvSpPr>
          <p:nvPr/>
        </p:nvSpPr>
        <p:spPr bwMode="auto">
          <a:xfrm>
            <a:off x="5616000" y="4176000"/>
            <a:ext cx="208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животные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512000" y="4824000"/>
            <a:ext cx="6336000" cy="2016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Поскольку суждения, полученные как </a:t>
            </a:r>
            <a:r>
              <a:rPr lang="ru-RU" dirty="0" smtClean="0">
                <a:solidFill>
                  <a:srgbClr val="00FF00"/>
                </a:solidFill>
              </a:rPr>
              <a:t>превращением</a:t>
            </a:r>
            <a:r>
              <a:rPr lang="ru-RU" dirty="0" smtClean="0"/>
              <a:t>, так и </a:t>
            </a:r>
            <a:r>
              <a:rPr lang="ru-RU" dirty="0" smtClean="0">
                <a:solidFill>
                  <a:srgbClr val="00FF00"/>
                </a:solidFill>
              </a:rPr>
              <a:t>простым (чистым) обращением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9900"/>
                </a:solidFill>
              </a:rPr>
              <a:t>равнозначны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посылкам, </a:t>
            </a:r>
            <a:r>
              <a:rPr lang="ru-RU" dirty="0" smtClean="0">
                <a:solidFill>
                  <a:srgbClr val="FF9933"/>
                </a:solidFill>
              </a:rPr>
              <a:t>равнозначны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FF00"/>
                </a:solidFill>
              </a:rPr>
              <a:t>частноотрицательным </a:t>
            </a:r>
            <a:r>
              <a:rPr lang="ru-RU" dirty="0" smtClean="0"/>
              <a:t>посылкам будут и </a:t>
            </a:r>
            <a:r>
              <a:rPr lang="ru-RU" dirty="0" smtClean="0">
                <a:solidFill>
                  <a:srgbClr val="FFFF00"/>
                </a:solidFill>
              </a:rPr>
              <a:t>частноутвердительные </a:t>
            </a:r>
            <a:r>
              <a:rPr lang="ru-RU" dirty="0" smtClean="0"/>
              <a:t>суждения, полученные путём </a:t>
            </a:r>
            <a:r>
              <a:rPr lang="ru-RU" dirty="0" smtClean="0">
                <a:solidFill>
                  <a:srgbClr val="00FF00"/>
                </a:solidFill>
              </a:rPr>
              <a:t>противопоставления предикату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000"/>
                            </p:stCondLst>
                            <p:childTnLst>
                              <p:par>
                                <p:cTn id="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32" grpId="0" animBg="1"/>
      <p:bldP spid="34" grpId="0" animBg="1"/>
      <p:bldP spid="28" grpId="0" animBg="1"/>
      <p:bldP spid="26" grpId="0" animBg="1"/>
      <p:bldP spid="27" grpId="0" animBg="1"/>
      <p:bldP spid="29" grpId="0" animBg="1"/>
      <p:bldP spid="30" grpId="0" animBg="1"/>
      <p:bldP spid="31" grpId="0" animBg="1"/>
      <p:bldP spid="33" grpId="1" animBg="1"/>
      <p:bldP spid="35" grpId="0" animBg="1"/>
      <p:bldP spid="36" grpId="0" animBg="1"/>
      <p:bldP spid="37" grpId="0" animBg="1"/>
      <p:bldP spid="42" grpId="0" animBg="1"/>
      <p:bldP spid="18" grpId="0"/>
    </p:bld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55875"/>
            <a:ext cx="3887787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9243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717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7991600" y="3132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 smtClean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507523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000" dirty="0" smtClean="0">
                <a:solidFill>
                  <a:srgbClr val="0000FF"/>
                </a:solidFill>
              </a:rPr>
              <a:t/>
            </a:r>
            <a:br>
              <a:rPr lang="ru-RU" sz="20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000" dirty="0" smtClean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67995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7991650" y="4860000"/>
            <a:ext cx="1656000" cy="50400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 с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600" dirty="0" smtClean="0"/>
              <a:t> </a:t>
            </a:r>
            <a:r>
              <a:rPr lang="ru-RU" sz="1600" dirty="0" smtClean="0"/>
              <a:t>суждение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600" dirty="0" smtClean="0"/>
              <a:t> </a:t>
            </a:r>
            <a:endParaRPr lang="ru-RU" sz="1600" dirty="0"/>
          </a:p>
        </p:txBody>
      </p:sp>
      <p:sp>
        <p:nvSpPr>
          <p:cNvPr id="43" name="TextBox 42"/>
          <p:cNvSpPr txBox="1"/>
          <p:nvPr/>
        </p:nvSpPr>
        <p:spPr>
          <a:xfrm>
            <a:off x="460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600" dirty="0" smtClean="0"/>
              <a:t> суждение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00FF00"/>
                </a:solidFill>
              </a:rPr>
              <a:t>частноутвердительное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предикату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общеотрицательной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39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800" decel="100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500"/>
                            </p:stCondLst>
                            <p:childTnLst>
                              <p:par>
                                <p:cTn id="7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3000"/>
                            </p:stCondLst>
                            <p:childTnLst>
                              <p:par>
                                <p:cTn id="8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800" decel="100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000"/>
                            </p:stCondLst>
                            <p:childTnLst>
                              <p:par>
                                <p:cTn id="104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3" grpId="0" animBg="1"/>
      <p:bldP spid="74" grpId="0" animBg="1"/>
      <p:bldP spid="87" grpId="0" animBg="1"/>
      <p:bldP spid="91" grpId="0" animBg="1"/>
      <p:bldP spid="91" grpId="1" animBg="1"/>
    </p:bld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rgbClr val="D1D1F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24000" y="39243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не-птица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24000" y="277177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55875"/>
            <a:ext cx="3887787" cy="3384550"/>
          </a:xfrm>
          <a:prstGeom prst="roundRect">
            <a:avLst/>
          </a:prstGeom>
          <a:solidFill>
            <a:srgbClr val="D1D1F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7" y="39243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6984000" y="39243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не-рыба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7" y="277177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6984000" y="277177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не-птица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24000" y="5075238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7" y="5075238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800" dirty="0" smtClean="0">
                <a:solidFill>
                  <a:srgbClr val="0000FF"/>
                </a:solidFill>
              </a:rPr>
              <a:t/>
            </a:r>
            <a:br>
              <a:rPr lang="ru-RU" sz="28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не-рыбы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6984000" y="5075238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67995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 rot="5400000">
            <a:off x="7991600" y="3132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 rot="5400000">
            <a:off x="7991650" y="4860000"/>
            <a:ext cx="1656000" cy="50400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 с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600" dirty="0" smtClean="0"/>
              <a:t> </a:t>
            </a:r>
            <a:r>
              <a:rPr lang="ru-RU" sz="1600" dirty="0" smtClean="0"/>
              <a:t>суждение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600" dirty="0" smtClean="0"/>
              <a:t> </a:t>
            </a:r>
            <a:endParaRPr lang="ru-RU" sz="1600" dirty="0"/>
          </a:p>
        </p:txBody>
      </p:sp>
      <p:sp>
        <p:nvSpPr>
          <p:cNvPr id="49" name="TextBox 48"/>
          <p:cNvSpPr txBox="1"/>
          <p:nvPr/>
        </p:nvSpPr>
        <p:spPr>
          <a:xfrm>
            <a:off x="460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600" dirty="0" smtClean="0"/>
              <a:t> суждение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00FF00"/>
                </a:solidFill>
              </a:rPr>
              <a:t>частноутвердительное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предикату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общеотрицательной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37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000"/>
                            </p:stCondLst>
                            <p:childTnLst>
                              <p:par>
                                <p:cTn id="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5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500"/>
                            </p:stCondLst>
                            <p:childTnLst>
                              <p:par>
                                <p:cTn id="6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0"/>
                            </p:stCondLst>
                            <p:childTnLst>
                              <p:par>
                                <p:cTn id="7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6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000"/>
                            </p:stCondLst>
                            <p:childTnLst>
                              <p:par>
                                <p:cTn id="97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9" presetClass="entr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69" grpId="1" animBg="1"/>
      <p:bldP spid="70" grpId="0" animBg="1"/>
      <p:bldP spid="71" grpId="0" animBg="1"/>
      <p:bldP spid="72" grpId="0" animBg="1"/>
      <p:bldP spid="73" grpId="0" animBg="1"/>
      <p:bldP spid="73" grpId="1" animBg="1"/>
      <p:bldP spid="74" grpId="0" animBg="1"/>
      <p:bldP spid="74" grpId="1" animBg="1"/>
      <p:bldP spid="75" grpId="0" animBg="1"/>
      <p:bldP spid="87" grpId="0" animBg="1"/>
      <p:bldP spid="87" grpId="1" animBg="1"/>
      <p:bldP spid="91" grpId="0" animBg="1"/>
      <p:bldP spid="91" grpId="1" animBg="1"/>
      <p:bldP spid="91" grpId="2" animBg="1"/>
      <p:bldP spid="92" grpId="0" animBg="1"/>
      <p:bldP spid="93" grpId="0" animBg="1"/>
      <p:bldP spid="45" grpId="0" animBg="1"/>
      <p:bldP spid="45" grpId="1" animBg="1"/>
      <p:bldP spid="47" grpId="0" animBg="1"/>
      <p:bldP spid="47" grpId="1" animBg="1"/>
      <p:bldP spid="49" grpId="0" animBg="1"/>
      <p:bldP spid="49" grpId="1" animBg="1"/>
    </p:bld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46080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6012000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6012000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4752000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7056000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4752000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7056000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493200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6012000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4752000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7056000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493200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20" name="Скругленный прямоугольник 19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4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26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2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8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0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1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3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 smtClean="0">
              <a:solidFill>
                <a:srgbClr val="0000FF"/>
              </a:solidFill>
            </a:endParaRPr>
          </a:p>
        </p:txBody>
      </p:sp>
      <p:sp>
        <p:nvSpPr>
          <p:cNvPr id="35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5400000">
            <a:off x="7991650" y="4860000"/>
            <a:ext cx="165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Частноутвердительные</a:t>
            </a:r>
            <a:r>
              <a:rPr lang="ru-RU" sz="1600" dirty="0" smtClean="0">
                <a:solidFill>
                  <a:srgbClr val="FF99FF"/>
                </a:solidFill>
              </a:rPr>
              <a:t> </a:t>
            </a:r>
            <a:r>
              <a:rPr lang="ru-RU" sz="1600" dirty="0" smtClean="0"/>
              <a:t>суждения </a:t>
            </a:r>
            <a:r>
              <a:rPr lang="ru-RU" sz="1600" dirty="0" smtClean="0">
                <a:solidFill>
                  <a:srgbClr val="FF9900"/>
                </a:solidFill>
              </a:rPr>
              <a:t>предикату не противопоставляются</a:t>
            </a:r>
            <a:endParaRPr lang="ru-RU" sz="1600" dirty="0">
              <a:solidFill>
                <a:srgbClr val="FF99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460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66FF"/>
                </a:solidFill>
              </a:rPr>
              <a:t>Частноотрицательное</a:t>
            </a:r>
            <a:r>
              <a:rPr lang="ru-RU" sz="1600" dirty="0" smtClean="0"/>
              <a:t> суждение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00FF00"/>
                </a:solidFill>
              </a:rPr>
              <a:t>частноутвердительное</a:t>
            </a:r>
            <a:endParaRPr lang="ru-RU" sz="1600" dirty="0">
              <a:solidFill>
                <a:srgbClr val="00FF00"/>
              </a:solidFill>
            </a:endParaRPr>
          </a:p>
        </p:txBody>
      </p:sp>
      <p:cxnSp>
        <p:nvCxnSpPr>
          <p:cNvPr id="44" name="Прямая соединительная линия 43"/>
          <p:cNvCxnSpPr>
            <a:cxnSpLocks noChangeShapeType="1"/>
          </p:cNvCxnSpPr>
          <p:nvPr/>
        </p:nvCxnSpPr>
        <p:spPr bwMode="auto">
          <a:xfrm>
            <a:off x="648000" y="2556000"/>
            <a:ext cx="3888000" cy="338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 rot="-5040000">
            <a:off x="648000" y="2556000"/>
            <a:ext cx="3888000" cy="338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9" name="TextBox 38"/>
          <p:cNvSpPr txBox="1"/>
          <p:nvPr/>
        </p:nvSpPr>
        <p:spPr>
          <a:xfrm rot="5400000">
            <a:off x="7991600" y="3132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Обращение 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предикату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общеотрицательной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46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800" decel="100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500"/>
                            </p:stCondLst>
                            <p:childTnLst>
                              <p:par>
                                <p:cTn id="7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3000"/>
                            </p:stCondLst>
                            <p:childTnLst>
                              <p:par>
                                <p:cTn id="8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800" decel="100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8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000"/>
                            </p:stCondLst>
                            <p:childTnLst>
                              <p:par>
                                <p:cTn id="104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19" presetClass="entr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8" grpId="1" animBg="1"/>
      <p:bldP spid="59" grpId="0" animBg="1"/>
      <p:bldP spid="61" grpId="0" animBg="1"/>
      <p:bldP spid="62" grpId="0" animBg="1"/>
      <p:bldP spid="63" grpId="0" animBg="1"/>
      <p:bldP spid="63" grpId="1" animBg="1"/>
      <p:bldP spid="64" grpId="0" animBg="1"/>
      <p:bldP spid="64" grpId="1" animBg="1"/>
      <p:bldP spid="65" grpId="0" animBg="1"/>
      <p:bldP spid="78" grpId="0" animBg="1"/>
      <p:bldP spid="82" grpId="0" animBg="1"/>
      <p:bldP spid="82" grpId="1" animBg="1"/>
      <p:bldP spid="82" grpId="2" animBg="1"/>
      <p:bldP spid="83" grpId="0" animBg="1"/>
      <p:bldP spid="40" grpId="0" animBg="1"/>
      <p:bldP spid="43" grpId="0" animBg="1"/>
      <p:bldP spid="39" grpId="0" animBg="1"/>
    </p:bld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46080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6012000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6012000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4752000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7056000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en-US" dirty="0" smtClean="0">
                <a:solidFill>
                  <a:srgbClr val="0000FF"/>
                </a:solidFill>
              </a:rPr>
              <a:t>-</a:t>
            </a:r>
            <a:r>
              <a:rPr lang="ru-RU" dirty="0" smtClean="0">
                <a:solidFill>
                  <a:srgbClr val="0000FF"/>
                </a:solidFill>
              </a:rPr>
              <a:t>дятлы</a:t>
            </a: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4752000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7056000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sz="2000" dirty="0" smtClean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493200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6012000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4752000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7056000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птицы</a:t>
            </a: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493200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 rot="5400000">
            <a:off x="7991600" y="3132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 rot="5400000">
            <a:off x="7991650" y="4860000"/>
            <a:ext cx="165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Частноутвердительные</a:t>
            </a:r>
            <a:r>
              <a:rPr lang="ru-RU" sz="1600" dirty="0" smtClean="0">
                <a:solidFill>
                  <a:srgbClr val="FF99FF"/>
                </a:solidFill>
              </a:rPr>
              <a:t> </a:t>
            </a:r>
            <a:r>
              <a:rPr lang="ru-RU" sz="1600" dirty="0" smtClean="0"/>
              <a:t>суждения </a:t>
            </a:r>
            <a:r>
              <a:rPr lang="ru-RU" sz="1600" dirty="0" smtClean="0">
                <a:solidFill>
                  <a:srgbClr val="FF9900"/>
                </a:solidFill>
              </a:rPr>
              <a:t>предикату не противопоставляются</a:t>
            </a:r>
            <a:endParaRPr lang="ru-RU" sz="1600" dirty="0">
              <a:solidFill>
                <a:srgbClr val="FF99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60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66FF"/>
                </a:solidFill>
              </a:rPr>
              <a:t>Частноотрицательное</a:t>
            </a:r>
            <a:r>
              <a:rPr lang="ru-RU" sz="1600" dirty="0" smtClean="0"/>
              <a:t> суждение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00FF00"/>
                </a:solidFill>
              </a:rPr>
              <a:t>частноутвердительное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3" name="Скругленный прямоугольник 32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rgbClr val="D1D1F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35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4" name="Oval 13"/>
          <p:cNvSpPr>
            <a:spLocks noChangeArrowheads="1"/>
          </p:cNvSpPr>
          <p:nvPr/>
        </p:nvSpPr>
        <p:spPr bwMode="auto">
          <a:xfrm>
            <a:off x="792163" y="277177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6" name="Oval 12"/>
          <p:cNvSpPr>
            <a:spLocks noChangeArrowheads="1"/>
          </p:cNvSpPr>
          <p:nvPr/>
        </p:nvSpPr>
        <p:spPr bwMode="auto">
          <a:xfrm>
            <a:off x="3024000" y="277177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en-US" dirty="0" smtClean="0">
                <a:solidFill>
                  <a:srgbClr val="0000FF"/>
                </a:solidFill>
              </a:rPr>
              <a:t>-</a:t>
            </a:r>
            <a:r>
              <a:rPr lang="ru-RU" dirty="0" smtClean="0">
                <a:solidFill>
                  <a:srgbClr val="0000FF"/>
                </a:solidFill>
              </a:rPr>
              <a:t>дятлы</a:t>
            </a:r>
          </a:p>
        </p:txBody>
      </p:sp>
      <p:sp>
        <p:nvSpPr>
          <p:cNvPr id="38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1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9" name="Oval 13"/>
          <p:cNvSpPr>
            <a:spLocks noChangeArrowheads="1"/>
          </p:cNvSpPr>
          <p:nvPr/>
        </p:nvSpPr>
        <p:spPr bwMode="auto">
          <a:xfrm>
            <a:off x="792163" y="39243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3" name="Oval 12"/>
          <p:cNvSpPr>
            <a:spLocks noChangeArrowheads="1"/>
          </p:cNvSpPr>
          <p:nvPr/>
        </p:nvSpPr>
        <p:spPr bwMode="auto">
          <a:xfrm>
            <a:off x="3024000" y="392430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sz="2000" dirty="0" smtClean="0">
              <a:solidFill>
                <a:srgbClr val="0000FF"/>
              </a:solidFill>
            </a:endParaRPr>
          </a:p>
        </p:txBody>
      </p:sp>
      <p:sp>
        <p:nvSpPr>
          <p:cNvPr id="4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6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792163" y="5075238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024000" y="5075238"/>
            <a:ext cx="13680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dirty="0">
              <a:solidFill>
                <a:srgbClr val="0000FF"/>
              </a:solidFill>
            </a:endParaRPr>
          </a:p>
        </p:txBody>
      </p: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>
            <a:off x="648000" y="2556000"/>
            <a:ext cx="3888000" cy="338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0" name="Прямая соединительная линия 49"/>
          <p:cNvCxnSpPr>
            <a:cxnSpLocks noChangeShapeType="1"/>
          </p:cNvCxnSpPr>
          <p:nvPr/>
        </p:nvCxnSpPr>
        <p:spPr bwMode="auto">
          <a:xfrm rot="-5040000">
            <a:off x="648000" y="2556000"/>
            <a:ext cx="3888000" cy="338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0" name="TextBox 39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Обращение 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72000" y="1404000"/>
            <a:ext cx="9000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предикату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общеотрицательной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49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000"/>
                            </p:stCondLst>
                            <p:childTnLst>
                              <p:par>
                                <p:cTn id="58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5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500"/>
                            </p:stCondLst>
                            <p:childTnLst>
                              <p:par>
                                <p:cTn id="6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0"/>
                            </p:stCondLst>
                            <p:childTnLst>
                              <p:par>
                                <p:cTn id="7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6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3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3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000"/>
                            </p:stCondLst>
                            <p:childTnLst>
                              <p:par>
                                <p:cTn id="97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63" grpId="0" animBg="1"/>
      <p:bldP spid="64" grpId="0" animBg="1"/>
      <p:bldP spid="78" grpId="0" animBg="1"/>
      <p:bldP spid="82" grpId="0" animBg="1"/>
      <p:bldP spid="82" grpId="1" animBg="1"/>
      <p:bldP spid="28" grpId="0" animBg="1"/>
      <p:bldP spid="28" grpId="1" animBg="1"/>
      <p:bldP spid="30" grpId="0" animBg="1"/>
      <p:bldP spid="30" grpId="1" animBg="1"/>
      <p:bldP spid="32" grpId="0" animBg="1"/>
      <p:bldP spid="32" grpId="1" animBg="1"/>
    </p:bld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2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2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4751388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2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7056438" y="597535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4751388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7056438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7" name="Скругленный прямоугольник 3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39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8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2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4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200" dirty="0">
              <a:solidFill>
                <a:srgbClr val="0000FF"/>
              </a:solidFill>
            </a:endParaRPr>
          </a:p>
        </p:txBody>
      </p:sp>
      <p:sp>
        <p:nvSpPr>
          <p:cNvPr id="45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300" dirty="0" smtClean="0"/>
              <a:t> </a:t>
            </a:r>
            <a:br>
              <a:rPr lang="en-US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99FF"/>
                </a:solidFill>
              </a:rPr>
              <a:t>Противопоставление предикату невозможно</a:t>
            </a:r>
            <a:endParaRPr lang="ru-RU" sz="1300" dirty="0">
              <a:solidFill>
                <a:srgbClr val="FF99FF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300" dirty="0" smtClean="0"/>
              <a:t> в </a:t>
            </a:r>
            <a:r>
              <a:rPr lang="ru-RU" sz="1300" dirty="0" smtClean="0">
                <a:solidFill>
                  <a:srgbClr val="00FF00"/>
                </a:solidFill>
              </a:rPr>
              <a:t>частноутвердительное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 rot="5400000">
            <a:off x="7776000" y="547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r>
              <a:rPr lang="ru-RU" sz="1300" dirty="0" smtClean="0"/>
              <a:t> в</a:t>
            </a:r>
            <a:r>
              <a:rPr lang="en-US" sz="1300" dirty="0" smtClean="0"/>
              <a:t> </a:t>
            </a:r>
            <a:r>
              <a:rPr lang="ru-RU" sz="1300" dirty="0" smtClean="0">
                <a:solidFill>
                  <a:srgbClr val="00FF00"/>
                </a:solidFill>
              </a:rPr>
              <a:t>частноутвердительное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cxnSp>
        <p:nvCxnSpPr>
          <p:cNvPr id="51" name="Прямая соединительная линия 50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6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Противопоставлением предикату</a:t>
            </a:r>
            <a:r>
              <a:rPr lang="en-US" sz="1600" dirty="0" smtClean="0"/>
              <a:t> </a:t>
            </a:r>
            <a:r>
              <a:rPr lang="ru-RU" sz="1600" dirty="0" smtClean="0"/>
              <a:t>получаем суждение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600" dirty="0" smtClean="0"/>
              <a:t>, но (за исключением общеотрицательной посылки) </a:t>
            </a:r>
            <a:r>
              <a:rPr lang="ru-RU" sz="16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600" dirty="0" smtClean="0"/>
              <a:t>,</a:t>
            </a:r>
            <a:r>
              <a:rPr lang="en-US" sz="1600" dirty="0" smtClean="0">
                <a:cs typeface="Arial" charset="0"/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субъектом</a:t>
            </a:r>
            <a:r>
              <a:rPr lang="ru-RU" sz="1600" dirty="0" smtClean="0"/>
              <a:t> </a:t>
            </a:r>
            <a:r>
              <a:rPr lang="ru-RU" sz="1600" dirty="0" err="1" smtClean="0"/>
              <a:t>которо-го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становится понятие, </a:t>
            </a:r>
            <a:r>
              <a:rPr lang="ru-RU" sz="1600" dirty="0" smtClean="0">
                <a:solidFill>
                  <a:srgbClr val="FF9900"/>
                </a:solidFill>
              </a:rPr>
              <a:t>контрадикторное предикату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9966"/>
                </a:solidFill>
              </a:rPr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а </a:t>
            </a:r>
            <a:r>
              <a:rPr lang="ru-RU" sz="1600" dirty="0" smtClean="0"/>
              <a:t>предикатом – субъект посылки. </a:t>
            </a:r>
            <a:endParaRPr lang="ru-RU" sz="1600" spc="-1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50" grpId="0" animBg="1"/>
    </p:bld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не-птица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не-рыбы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4751388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7056438" y="597535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4751388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7056438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7" name="Скругленный прямоугольник 36"/>
          <p:cNvSpPr/>
          <p:nvPr/>
        </p:nvSpPr>
        <p:spPr bwMode="auto">
          <a:xfrm>
            <a:off x="647700" y="4679950"/>
            <a:ext cx="3887788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39" name="Rectangle 7"/>
          <p:cNvSpPr>
            <a:spLocks noChangeArrowheads="1"/>
          </p:cNvSpPr>
          <p:nvPr/>
        </p:nvSpPr>
        <p:spPr bwMode="auto">
          <a:xfrm>
            <a:off x="2052638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8" name="Oval 13"/>
          <p:cNvSpPr>
            <a:spLocks noChangeArrowheads="1"/>
          </p:cNvSpPr>
          <p:nvPr/>
        </p:nvSpPr>
        <p:spPr bwMode="auto">
          <a:xfrm>
            <a:off x="792163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3095625" y="4824413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en-US" dirty="0" smtClean="0">
                <a:solidFill>
                  <a:srgbClr val="0000FF"/>
                </a:solidFill>
              </a:rPr>
              <a:t>-</a:t>
            </a:r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2" name="Rectangle 7"/>
          <p:cNvSpPr>
            <a:spLocks noChangeArrowheads="1"/>
          </p:cNvSpPr>
          <p:nvPr/>
        </p:nvSpPr>
        <p:spPr bwMode="auto">
          <a:xfrm>
            <a:off x="971550" y="5580063"/>
            <a:ext cx="32400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4" name="Rectangle 7"/>
          <p:cNvSpPr>
            <a:spLocks noChangeArrowheads="1"/>
          </p:cNvSpPr>
          <p:nvPr/>
        </p:nvSpPr>
        <p:spPr bwMode="auto">
          <a:xfrm>
            <a:off x="2052638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3" name="Oval 13"/>
          <p:cNvSpPr>
            <a:spLocks noChangeArrowheads="1"/>
          </p:cNvSpPr>
          <p:nvPr/>
        </p:nvSpPr>
        <p:spPr bwMode="auto">
          <a:xfrm>
            <a:off x="792163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" name="Oval 12"/>
          <p:cNvSpPr>
            <a:spLocks noChangeArrowheads="1"/>
          </p:cNvSpPr>
          <p:nvPr/>
        </p:nvSpPr>
        <p:spPr bwMode="auto">
          <a:xfrm>
            <a:off x="3095625" y="5975350"/>
            <a:ext cx="1296988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300" dirty="0" smtClean="0"/>
              <a:t> </a:t>
            </a:r>
            <a:br>
              <a:rPr lang="en-US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99FF"/>
                </a:solidFill>
              </a:rPr>
              <a:t>Противопоставление предикату невозможно</a:t>
            </a:r>
            <a:endParaRPr lang="ru-RU" sz="1300" dirty="0">
              <a:solidFill>
                <a:srgbClr val="FF99FF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300" dirty="0" smtClean="0"/>
              <a:t> в </a:t>
            </a:r>
            <a:r>
              <a:rPr lang="ru-RU" sz="1300" dirty="0" smtClean="0">
                <a:solidFill>
                  <a:srgbClr val="00FF00"/>
                </a:solidFill>
              </a:rPr>
              <a:t>частноутвердительное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 rot="5400000">
            <a:off x="7776000" y="547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r>
              <a:rPr lang="ru-RU" sz="1300" dirty="0" smtClean="0"/>
              <a:t> в</a:t>
            </a:r>
            <a:r>
              <a:rPr lang="en-US" sz="1300" dirty="0" smtClean="0"/>
              <a:t> </a:t>
            </a:r>
            <a:r>
              <a:rPr lang="ru-RU" sz="1300" dirty="0" smtClean="0">
                <a:solidFill>
                  <a:srgbClr val="00FF00"/>
                </a:solidFill>
              </a:rPr>
              <a:t>частноутвердительное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cxnSp>
        <p:nvCxnSpPr>
          <p:cNvPr id="51" name="Прямая соединительная линия 50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3" name="TextBox 52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Противопоставлением предикату</a:t>
            </a:r>
            <a:r>
              <a:rPr lang="en-US" sz="1600" dirty="0" smtClean="0"/>
              <a:t> </a:t>
            </a:r>
            <a:r>
              <a:rPr lang="ru-RU" sz="1600" dirty="0" smtClean="0"/>
              <a:t>получаем суждение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600" dirty="0" smtClean="0"/>
              <a:t>, но (за исключением общеотрицательной посылки) </a:t>
            </a:r>
            <a:r>
              <a:rPr lang="ru-RU" sz="16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600" dirty="0" smtClean="0"/>
              <a:t>,</a:t>
            </a:r>
            <a:r>
              <a:rPr lang="en-US" sz="1600" dirty="0" smtClean="0">
                <a:cs typeface="Arial" charset="0"/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субъектом</a:t>
            </a:r>
            <a:r>
              <a:rPr lang="ru-RU" sz="1600" dirty="0" smtClean="0"/>
              <a:t> </a:t>
            </a:r>
            <a:r>
              <a:rPr lang="ru-RU" sz="1600" dirty="0" err="1" smtClean="0"/>
              <a:t>которо-го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становится понятие, </a:t>
            </a:r>
            <a:r>
              <a:rPr lang="ru-RU" sz="1600" dirty="0" smtClean="0">
                <a:solidFill>
                  <a:srgbClr val="FF9900"/>
                </a:solidFill>
              </a:rPr>
              <a:t>контрадикторное предикату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9966"/>
                </a:solidFill>
              </a:rPr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а </a:t>
            </a:r>
            <a:r>
              <a:rPr lang="ru-RU" sz="1600" dirty="0" smtClean="0"/>
              <a:t>предикатом – субъект посылки. </a:t>
            </a:r>
            <a:endParaRPr lang="ru-RU" sz="1600" spc="-10" dirty="0"/>
          </a:p>
        </p:txBody>
      </p:sp>
      <p:sp>
        <p:nvSpPr>
          <p:cNvPr id="46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предикату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</p:bld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7"/>
          <p:cNvSpPr>
            <a:spLocks noChangeArrowheads="1"/>
          </p:cNvSpPr>
          <p:nvPr/>
        </p:nvSpPr>
        <p:spPr bwMode="auto">
          <a:xfrm>
            <a:off x="4464000" y="43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4464000" y="327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464000" y="219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2772000" y="201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5508000" y="201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4" name="TextBox 23"/>
          <p:cNvSpPr txBox="1"/>
          <p:nvPr/>
        </p:nvSpPr>
        <p:spPr>
          <a:xfrm rot="16200000">
            <a:off x="108000" y="2628000"/>
            <a:ext cx="1872000" cy="53975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с 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15" name="Овал 14"/>
          <p:cNvSpPr>
            <a:spLocks/>
          </p:cNvSpPr>
          <p:nvPr/>
        </p:nvSpPr>
        <p:spPr bwMode="auto">
          <a:xfrm>
            <a:off x="1728000" y="194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Всякий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6" name="Овал 15"/>
          <p:cNvSpPr>
            <a:spLocks/>
          </p:cNvSpPr>
          <p:nvPr/>
        </p:nvSpPr>
        <p:spPr bwMode="auto">
          <a:xfrm>
            <a:off x="1728000" y="302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7" name="Oval 13"/>
          <p:cNvSpPr>
            <a:spLocks noChangeArrowheads="1"/>
          </p:cNvSpPr>
          <p:nvPr/>
        </p:nvSpPr>
        <p:spPr bwMode="auto">
          <a:xfrm>
            <a:off x="2772000" y="309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9" name="Oval 12"/>
          <p:cNvSpPr>
            <a:spLocks noChangeArrowheads="1"/>
          </p:cNvSpPr>
          <p:nvPr/>
        </p:nvSpPr>
        <p:spPr bwMode="auto">
          <a:xfrm>
            <a:off x="5508000" y="309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0" name="Овал 19"/>
          <p:cNvSpPr>
            <a:spLocks/>
          </p:cNvSpPr>
          <p:nvPr/>
        </p:nvSpPr>
        <p:spPr bwMode="auto">
          <a:xfrm>
            <a:off x="1728000" y="410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1" name="Oval 13"/>
          <p:cNvSpPr>
            <a:spLocks noChangeArrowheads="1"/>
          </p:cNvSpPr>
          <p:nvPr/>
        </p:nvSpPr>
        <p:spPr bwMode="auto">
          <a:xfrm>
            <a:off x="2772000" y="417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3" name="Oval 12"/>
          <p:cNvSpPr>
            <a:spLocks noChangeArrowheads="1"/>
          </p:cNvSpPr>
          <p:nvPr/>
        </p:nvSpPr>
        <p:spPr bwMode="auto">
          <a:xfrm>
            <a:off x="5508000" y="417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не-поэты</a:t>
            </a:r>
          </a:p>
        </p:txBody>
      </p:sp>
      <p:sp>
        <p:nvSpPr>
          <p:cNvPr id="25" name="TextBox 24"/>
          <p:cNvSpPr txBox="1"/>
          <p:nvPr/>
        </p:nvSpPr>
        <p:spPr>
          <a:xfrm rot="5400000">
            <a:off x="7128000" y="3708000"/>
            <a:ext cx="1872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dirty="0">
                <a:solidFill>
                  <a:srgbClr val="00FFFF"/>
                </a:solidFill>
              </a:rPr>
              <a:t>Превращение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792000" y="4824000"/>
            <a:ext cx="7560000" cy="2016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Поскольку 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обращением с ограничением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9900"/>
                </a:solidFill>
              </a:rPr>
              <a:t>подчинены </a:t>
            </a:r>
            <a:r>
              <a:rPr lang="ru-RU" dirty="0" smtClean="0"/>
              <a:t>посылкам, а 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превращением</a:t>
            </a:r>
            <a:r>
              <a:rPr lang="ru-RU" dirty="0" smtClean="0"/>
              <a:t>, посылкам </a:t>
            </a:r>
            <a:r>
              <a:rPr lang="ru-RU" dirty="0" smtClean="0">
                <a:solidFill>
                  <a:srgbClr val="FF9900"/>
                </a:solidFill>
              </a:rPr>
              <a:t>равнозначны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FF9900"/>
                </a:solidFill>
              </a:rPr>
              <a:t>подчинены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FF00"/>
                </a:solidFill>
              </a:rPr>
              <a:t>общеутвердительным </a:t>
            </a:r>
            <a:r>
              <a:rPr lang="ru-RU" dirty="0" smtClean="0"/>
              <a:t>посылкам будут и </a:t>
            </a:r>
            <a:r>
              <a:rPr lang="ru-RU" dirty="0" smtClean="0">
                <a:solidFill>
                  <a:srgbClr val="FFFF00"/>
                </a:solidFill>
              </a:rPr>
              <a:t>частноотрицательные </a:t>
            </a:r>
            <a:r>
              <a:rPr lang="ru-RU" dirty="0" smtClean="0"/>
              <a:t>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противопоставлением субъекту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000"/>
                            </p:stCondLst>
                            <p:childTnLst>
                              <p:par>
                                <p:cTn id="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18" grpId="0" animBg="1"/>
      <p:bldP spid="8" grpId="0" animBg="1"/>
      <p:bldP spid="7" grpId="0" animBg="1"/>
      <p:bldP spid="9" grpId="0" animBg="1"/>
      <p:bldP spid="24" grpId="0" animBg="1"/>
      <p:bldP spid="15" grpId="0" animBg="1"/>
      <p:bldP spid="16" grpId="0" animBg="1"/>
      <p:bldP spid="17" grpId="0" animBg="1"/>
      <p:bldP spid="19" grpId="0" animBg="1"/>
      <p:bldP spid="20" grpId="0" animBg="1"/>
      <p:bldP spid="21" grpId="0" animBg="1"/>
      <p:bldP spid="23" grpId="0" animBg="1"/>
      <p:bldP spid="25" grpId="0" animBg="1"/>
      <p:bldP spid="26" grpId="0"/>
    </p:bld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Rectangle 7"/>
          <p:cNvSpPr>
            <a:spLocks noChangeArrowheads="1"/>
          </p:cNvSpPr>
          <p:nvPr/>
        </p:nvSpPr>
        <p:spPr bwMode="auto">
          <a:xfrm>
            <a:off x="4464000" y="219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3" name="Rectangle 7"/>
          <p:cNvSpPr>
            <a:spLocks noChangeArrowheads="1"/>
          </p:cNvSpPr>
          <p:nvPr/>
        </p:nvSpPr>
        <p:spPr bwMode="auto">
          <a:xfrm>
            <a:off x="4464000" y="43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8" name="Rectangle 7"/>
          <p:cNvSpPr>
            <a:spLocks noChangeArrowheads="1"/>
          </p:cNvSpPr>
          <p:nvPr/>
        </p:nvSpPr>
        <p:spPr bwMode="auto">
          <a:xfrm>
            <a:off x="4464000" y="327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7" name="Oval 12"/>
          <p:cNvSpPr>
            <a:spLocks noChangeArrowheads="1"/>
          </p:cNvSpPr>
          <p:nvPr/>
        </p:nvSpPr>
        <p:spPr bwMode="auto">
          <a:xfrm>
            <a:off x="2772000" y="309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японец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11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19" name="Овал 18"/>
          <p:cNvSpPr>
            <a:spLocks/>
          </p:cNvSpPr>
          <p:nvPr/>
        </p:nvSpPr>
        <p:spPr bwMode="auto">
          <a:xfrm>
            <a:off x="1728000" y="302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Ни один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9" name="Oval 12"/>
          <p:cNvSpPr>
            <a:spLocks noChangeArrowheads="1"/>
          </p:cNvSpPr>
          <p:nvPr/>
        </p:nvSpPr>
        <p:spPr bwMode="auto">
          <a:xfrm>
            <a:off x="5508000" y="309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француз</a:t>
            </a:r>
          </a:p>
        </p:txBody>
      </p:sp>
      <p:sp>
        <p:nvSpPr>
          <p:cNvPr id="30" name="TextBox 29"/>
          <p:cNvSpPr txBox="1"/>
          <p:nvPr/>
        </p:nvSpPr>
        <p:spPr>
          <a:xfrm rot="16200000">
            <a:off x="108000" y="2592000"/>
            <a:ext cx="1872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>
                <a:solidFill>
                  <a:srgbClr val="00FF00"/>
                </a:solidFill>
              </a:rPr>
              <a:t>Простое (чистое)</a:t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обращение</a:t>
            </a:r>
          </a:p>
        </p:txBody>
      </p:sp>
      <p:sp>
        <p:nvSpPr>
          <p:cNvPr id="31" name="Овал 30"/>
          <p:cNvSpPr>
            <a:spLocks/>
          </p:cNvSpPr>
          <p:nvPr/>
        </p:nvSpPr>
        <p:spPr bwMode="auto">
          <a:xfrm>
            <a:off x="1728000" y="410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Всякий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32" name="Oval 13"/>
          <p:cNvSpPr>
            <a:spLocks noChangeArrowheads="1"/>
          </p:cNvSpPr>
          <p:nvPr/>
        </p:nvSpPr>
        <p:spPr bwMode="auto">
          <a:xfrm>
            <a:off x="2772000" y="417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японец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4" name="Oval 12"/>
          <p:cNvSpPr>
            <a:spLocks noChangeArrowheads="1"/>
          </p:cNvSpPr>
          <p:nvPr/>
        </p:nvSpPr>
        <p:spPr bwMode="auto">
          <a:xfrm>
            <a:off x="5508000" y="417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не-француз</a:t>
            </a:r>
          </a:p>
        </p:txBody>
      </p:sp>
      <p:sp>
        <p:nvSpPr>
          <p:cNvPr id="35" name="TextBox 34"/>
          <p:cNvSpPr txBox="1"/>
          <p:nvPr/>
        </p:nvSpPr>
        <p:spPr>
          <a:xfrm rot="5400000">
            <a:off x="7128000" y="3708000"/>
            <a:ext cx="1872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dirty="0">
                <a:solidFill>
                  <a:srgbClr val="00FFFF"/>
                </a:solidFill>
              </a:rPr>
              <a:t>Превращение</a:t>
            </a:r>
          </a:p>
        </p:txBody>
      </p:sp>
      <p:sp>
        <p:nvSpPr>
          <p:cNvPr id="26" name="Овал 25"/>
          <p:cNvSpPr>
            <a:spLocks/>
          </p:cNvSpPr>
          <p:nvPr/>
        </p:nvSpPr>
        <p:spPr bwMode="auto">
          <a:xfrm>
            <a:off x="1728000" y="194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Ни один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36" name="Oval 13"/>
          <p:cNvSpPr>
            <a:spLocks noChangeArrowheads="1"/>
          </p:cNvSpPr>
          <p:nvPr/>
        </p:nvSpPr>
        <p:spPr bwMode="auto">
          <a:xfrm>
            <a:off x="2772000" y="201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француз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8" name="Oval 12"/>
          <p:cNvSpPr>
            <a:spLocks noChangeArrowheads="1"/>
          </p:cNvSpPr>
          <p:nvPr/>
        </p:nvSpPr>
        <p:spPr bwMode="auto">
          <a:xfrm>
            <a:off x="5508000" y="201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японец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864000" y="4824000"/>
            <a:ext cx="7056000" cy="2016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Поскольку суждения, полученные как </a:t>
            </a:r>
            <a:r>
              <a:rPr lang="ru-RU" dirty="0" smtClean="0">
                <a:solidFill>
                  <a:srgbClr val="00FF00"/>
                </a:solidFill>
              </a:rPr>
              <a:t>простым (чистым) обращением</a:t>
            </a:r>
            <a:r>
              <a:rPr lang="ru-RU" dirty="0" smtClean="0"/>
              <a:t>, так и </a:t>
            </a:r>
            <a:r>
              <a:rPr lang="ru-RU" dirty="0" smtClean="0">
                <a:solidFill>
                  <a:srgbClr val="00FF00"/>
                </a:solidFill>
              </a:rPr>
              <a:t>превращением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9900"/>
                </a:solidFill>
              </a:rPr>
              <a:t>равнозначны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посылкам, </a:t>
            </a:r>
            <a:r>
              <a:rPr lang="ru-RU" dirty="0" smtClean="0">
                <a:solidFill>
                  <a:srgbClr val="FF9933"/>
                </a:solidFill>
              </a:rPr>
              <a:t>равнозначны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FF00"/>
                </a:solidFill>
              </a:rPr>
              <a:t>общеотрицательным </a:t>
            </a:r>
            <a:r>
              <a:rPr lang="ru-RU" dirty="0" smtClean="0"/>
              <a:t>посылкам будут </a:t>
            </a:r>
            <a:br>
              <a:rPr lang="ru-RU" dirty="0" smtClean="0"/>
            </a:br>
            <a:r>
              <a:rPr lang="ru-RU" dirty="0" smtClean="0"/>
              <a:t>и </a:t>
            </a:r>
            <a:r>
              <a:rPr lang="ru-RU" dirty="0" smtClean="0">
                <a:solidFill>
                  <a:srgbClr val="FFFF00"/>
                </a:solidFill>
              </a:rPr>
              <a:t>общеутвердительные </a:t>
            </a:r>
            <a:r>
              <a:rPr lang="ru-RU" dirty="0" smtClean="0"/>
              <a:t>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противопоставлением субъекту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000"/>
                            </p:stCondLst>
                            <p:childTnLst>
                              <p:par>
                                <p:cTn id="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3" grpId="0" animBg="1"/>
      <p:bldP spid="28" grpId="0" animBg="1"/>
      <p:bldP spid="27" grpId="0" animBg="1"/>
      <p:bldP spid="19" grpId="0" animBg="1"/>
      <p:bldP spid="29" grpId="0" animBg="1"/>
      <p:bldP spid="30" grpId="0" animBg="1"/>
      <p:bldP spid="31" grpId="0" animBg="1"/>
      <p:bldP spid="32" grpId="0" animBg="1"/>
      <p:bldP spid="34" grpId="0" animBg="1"/>
      <p:bldP spid="35" grpId="0" animBg="1"/>
      <p:bldP spid="26" grpId="0" animBg="1"/>
      <p:bldP spid="36" grpId="0" animBg="1"/>
      <p:bldP spid="38" grpId="0" animBg="1"/>
      <p:bldP spid="20" grpId="0"/>
    </p:bld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464000" y="219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4464000" y="435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4" name="Rectangle 7"/>
          <p:cNvSpPr>
            <a:spLocks noChangeArrowheads="1"/>
          </p:cNvSpPr>
          <p:nvPr/>
        </p:nvSpPr>
        <p:spPr bwMode="auto">
          <a:xfrm>
            <a:off x="4464000" y="327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6" name="Овал 15"/>
          <p:cNvSpPr>
            <a:spLocks/>
          </p:cNvSpPr>
          <p:nvPr/>
        </p:nvSpPr>
        <p:spPr bwMode="auto">
          <a:xfrm>
            <a:off x="1728000" y="194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5508000" y="201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19" name="TextBox 18"/>
          <p:cNvSpPr txBox="1"/>
          <p:nvPr/>
        </p:nvSpPr>
        <p:spPr>
          <a:xfrm rot="16200000">
            <a:off x="108000" y="2592000"/>
            <a:ext cx="1872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>
                <a:solidFill>
                  <a:srgbClr val="00FF00"/>
                </a:solidFill>
              </a:rPr>
              <a:t>Простое (чистое)</a:t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обращение</a:t>
            </a: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2772000" y="201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2" name="Овал 11"/>
          <p:cNvSpPr>
            <a:spLocks/>
          </p:cNvSpPr>
          <p:nvPr/>
        </p:nvSpPr>
        <p:spPr bwMode="auto">
          <a:xfrm>
            <a:off x="1728000" y="302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3" name="Oval 13"/>
          <p:cNvSpPr>
            <a:spLocks noChangeArrowheads="1"/>
          </p:cNvSpPr>
          <p:nvPr/>
        </p:nvSpPr>
        <p:spPr bwMode="auto">
          <a:xfrm>
            <a:off x="2772000" y="309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5" name="Oval 12"/>
          <p:cNvSpPr>
            <a:spLocks noChangeArrowheads="1"/>
          </p:cNvSpPr>
          <p:nvPr/>
        </p:nvSpPr>
        <p:spPr bwMode="auto">
          <a:xfrm>
            <a:off x="5508000" y="309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7" name="Овал 16"/>
          <p:cNvSpPr>
            <a:spLocks/>
          </p:cNvSpPr>
          <p:nvPr/>
        </p:nvSpPr>
        <p:spPr bwMode="auto">
          <a:xfrm>
            <a:off x="1728000" y="410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8" name="Oval 13"/>
          <p:cNvSpPr>
            <a:spLocks noChangeArrowheads="1"/>
          </p:cNvSpPr>
          <p:nvPr/>
        </p:nvSpPr>
        <p:spPr bwMode="auto">
          <a:xfrm>
            <a:off x="2772000" y="417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1" name="Oval 12"/>
          <p:cNvSpPr>
            <a:spLocks noChangeArrowheads="1"/>
          </p:cNvSpPr>
          <p:nvPr/>
        </p:nvSpPr>
        <p:spPr bwMode="auto">
          <a:xfrm>
            <a:off x="5508000" y="417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не-греки</a:t>
            </a:r>
          </a:p>
        </p:txBody>
      </p:sp>
      <p:sp>
        <p:nvSpPr>
          <p:cNvPr id="22" name="TextBox 21"/>
          <p:cNvSpPr txBox="1"/>
          <p:nvPr/>
        </p:nvSpPr>
        <p:spPr>
          <a:xfrm rot="5400000">
            <a:off x="7128000" y="3708000"/>
            <a:ext cx="1872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dirty="0">
                <a:solidFill>
                  <a:srgbClr val="00FFFF"/>
                </a:solidFill>
              </a:rPr>
              <a:t>Превращение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864000" y="4824000"/>
            <a:ext cx="7056000" cy="2016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 smtClean="0"/>
              <a:t>Поскольку суждения, полученные как </a:t>
            </a:r>
            <a:r>
              <a:rPr lang="ru-RU" dirty="0" smtClean="0">
                <a:solidFill>
                  <a:srgbClr val="00FF00"/>
                </a:solidFill>
              </a:rPr>
              <a:t>простым (чистым) обращением</a:t>
            </a:r>
            <a:r>
              <a:rPr lang="ru-RU" dirty="0" smtClean="0"/>
              <a:t>, так и </a:t>
            </a:r>
            <a:r>
              <a:rPr lang="ru-RU" dirty="0" smtClean="0">
                <a:solidFill>
                  <a:srgbClr val="00FF00"/>
                </a:solidFill>
              </a:rPr>
              <a:t>превращением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FF9900"/>
                </a:solidFill>
              </a:rPr>
              <a:t>равнозначны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посылкам, </a:t>
            </a:r>
            <a:r>
              <a:rPr lang="ru-RU" dirty="0" smtClean="0">
                <a:solidFill>
                  <a:srgbClr val="FF9933"/>
                </a:solidFill>
              </a:rPr>
              <a:t>равнозначны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FF00"/>
                </a:solidFill>
              </a:rPr>
              <a:t>частноутвердительным </a:t>
            </a:r>
            <a:r>
              <a:rPr lang="ru-RU" dirty="0" smtClean="0"/>
              <a:t>посылкам будут </a:t>
            </a:r>
            <a:br>
              <a:rPr lang="ru-RU" dirty="0" smtClean="0"/>
            </a:br>
            <a:r>
              <a:rPr lang="ru-RU" dirty="0" smtClean="0"/>
              <a:t>и </a:t>
            </a:r>
            <a:r>
              <a:rPr lang="ru-RU" dirty="0" smtClean="0">
                <a:solidFill>
                  <a:srgbClr val="FFFF00"/>
                </a:solidFill>
              </a:rPr>
              <a:t>частноотрицательные </a:t>
            </a:r>
            <a:r>
              <a:rPr lang="ru-RU" dirty="0" smtClean="0"/>
              <a:t>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противопоставлением субъекту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000"/>
                            </p:stCondLst>
                            <p:childTnLst>
                              <p:par>
                                <p:cTn id="7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3500"/>
                            </p:stCondLst>
                            <p:childTnLst>
                              <p:par>
                                <p:cTn id="8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20" grpId="0" animBg="1"/>
      <p:bldP spid="14" grpId="0" animBg="1"/>
      <p:bldP spid="16" grpId="0" animBg="1"/>
      <p:bldP spid="9" grpId="0" animBg="1"/>
      <p:bldP spid="19" grpId="0" animBg="1"/>
      <p:bldP spid="7" grpId="0" animBg="1"/>
      <p:bldP spid="12" grpId="0" animBg="1"/>
      <p:bldP spid="13" grpId="0" animBg="1"/>
      <p:bldP spid="15" grpId="0" animBg="1"/>
      <p:bldP spid="17" grpId="0" animBg="1"/>
      <p:bldP spid="18" grpId="0" animBg="1"/>
      <p:bldP spid="21" grpId="0" animBg="1"/>
      <p:bldP spid="22" grpId="0" animBg="1"/>
      <p:bldP spid="2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80000" y="2340000"/>
            <a:ext cx="8784000" cy="1440000"/>
          </a:xfrm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Н. И. Бирюков, Д. С </a:t>
            </a:r>
            <a:r>
              <a:rPr lang="ru-RU" sz="2800" b="1" dirty="0" err="1" smtClean="0">
                <a:solidFill>
                  <a:schemeClr val="bg1"/>
                </a:solidFill>
              </a:rPr>
              <a:t>Горшенёв</a:t>
            </a:r>
            <a:r>
              <a:rPr lang="ru-RU" sz="2800" b="1" dirty="0" smtClean="0">
                <a:solidFill>
                  <a:schemeClr val="bg1"/>
                </a:solidFill>
              </a:rPr>
              <a:t>, О. М. Решетова</a:t>
            </a:r>
            <a:r>
              <a:rPr lang="ru-RU" sz="4000" b="1" dirty="0" smtClean="0">
                <a:solidFill>
                  <a:schemeClr val="bg1"/>
                </a:solidFill>
              </a:rPr>
              <a:t/>
            </a:r>
            <a:br>
              <a:rPr lang="ru-RU" sz="4000" b="1" dirty="0" smtClean="0">
                <a:solidFill>
                  <a:schemeClr val="bg1"/>
                </a:solidFill>
              </a:rPr>
            </a:br>
            <a:r>
              <a:rPr lang="ru-RU" sz="1200" b="1" dirty="0" smtClean="0">
                <a:solidFill>
                  <a:schemeClr val="bg1"/>
                </a:solidFill>
              </a:rPr>
              <a:t/>
            </a:r>
            <a:br>
              <a:rPr lang="ru-RU" sz="12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bg1"/>
                </a:solidFill>
              </a:rPr>
              <a:t>Основы формальной логики</a:t>
            </a:r>
            <a:endParaRPr lang="ru-RU" sz="3600" b="1" dirty="0" smtClean="0">
              <a:solidFill>
                <a:schemeClr val="bg1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0513" y="4320000"/>
            <a:ext cx="8561387" cy="2304000"/>
          </a:xfrm>
          <a:noFill/>
        </p:spPr>
        <p:txBody>
          <a:bodyPr/>
          <a:lstStyle/>
          <a:p>
            <a:pPr eaLnBrk="1" hangingPunct="1"/>
            <a:r>
              <a:rPr lang="ru-RU" sz="2400" b="1" dirty="0" smtClean="0">
                <a:solidFill>
                  <a:schemeClr val="bg1"/>
                </a:solidFill>
              </a:rPr>
              <a:t>Глава 2</a:t>
            </a:r>
            <a:br>
              <a:rPr lang="ru-RU" sz="2400" b="1" dirty="0" smtClean="0">
                <a:solidFill>
                  <a:schemeClr val="bg1"/>
                </a:solidFill>
              </a:rPr>
            </a:br>
            <a:r>
              <a:rPr lang="ru-RU" sz="1600" b="1" smtClean="0">
                <a:solidFill>
                  <a:schemeClr val="bg1"/>
                </a:solidFill>
              </a:rPr>
              <a:t/>
            </a:r>
            <a:br>
              <a:rPr lang="ru-RU" sz="1600" b="1" smtClean="0">
                <a:solidFill>
                  <a:schemeClr val="bg1"/>
                </a:solidFill>
              </a:rPr>
            </a:br>
            <a:r>
              <a:rPr lang="ru-RU" sz="4000" b="1" smtClean="0">
                <a:solidFill>
                  <a:schemeClr val="bg1"/>
                </a:solidFill>
              </a:rPr>
              <a:t>Понятие </a:t>
            </a:r>
            <a:r>
              <a:rPr lang="ru-RU" sz="4000" b="1" dirty="0" smtClean="0">
                <a:solidFill>
                  <a:schemeClr val="bg1"/>
                </a:solidFill>
              </a:rPr>
              <a:t/>
            </a:r>
            <a:br>
              <a:rPr lang="ru-RU" sz="40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bg1"/>
                </a:solidFill>
              </a:rPr>
              <a:t>как форма мышления</a:t>
            </a:r>
          </a:p>
        </p:txBody>
      </p:sp>
      <p:pic>
        <p:nvPicPr>
          <p:cNvPr id="7" name="Picture 3" descr="D:\Disk_N\NICK\POWERPOINT\=Archive\Безимени-3 копия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6000" y="540000"/>
            <a:ext cx="1295400" cy="847725"/>
          </a:xfrm>
          <a:prstGeom prst="rect">
            <a:avLst/>
          </a:prstGeom>
          <a:noFill/>
        </p:spPr>
      </p:pic>
      <p:pic>
        <p:nvPicPr>
          <p:cNvPr id="8" name="Picture 6" descr="chouet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7992000" y="576007"/>
            <a:ext cx="708660" cy="971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4"/>
          <p:cNvSpPr>
            <a:spLocks noChangeArrowheads="1"/>
          </p:cNvSpPr>
          <p:nvPr/>
        </p:nvSpPr>
        <p:spPr bwMode="auto">
          <a:xfrm>
            <a:off x="1443038" y="539750"/>
            <a:ext cx="6400800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lnSpc>
                <a:spcPct val="100000"/>
              </a:lnSpc>
            </a:pPr>
            <a:r>
              <a:rPr lang="ru-RU" sz="2000" b="1" dirty="0">
                <a:solidFill>
                  <a:schemeClr val="bg1"/>
                </a:solidFill>
              </a:rPr>
              <a:t>МОСКОВСКИЙ ГОСУДАРСТВЕННЫЙ ИНСТИТУТ МЕЖДУНАРОДНЫХ ОТНОШЕНИЙ</a:t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/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>Кафедра </a:t>
            </a:r>
            <a:r>
              <a:rPr lang="ru-RU" sz="2000" b="1" dirty="0" smtClean="0">
                <a:solidFill>
                  <a:schemeClr val="bg1"/>
                </a:solidFill>
              </a:rPr>
              <a:t>философии</a:t>
            </a:r>
            <a:r>
              <a:rPr lang="en-US" sz="2000" b="1" dirty="0" smtClean="0">
                <a:solidFill>
                  <a:schemeClr val="bg1"/>
                </a:solidFill>
              </a:rPr>
              <a:t> </a:t>
            </a:r>
            <a:r>
              <a:rPr lang="ru-RU" sz="2000" b="1" dirty="0" smtClean="0">
                <a:solidFill>
                  <a:schemeClr val="bg1"/>
                </a:solidFill>
              </a:rPr>
              <a:t>им. А. Ф. Шишкина</a:t>
            </a:r>
            <a:endParaRPr lang="ru-RU" sz="20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7"/>
          <p:cNvSpPr>
            <a:spLocks noChangeArrowheads="1"/>
          </p:cNvSpPr>
          <p:nvPr/>
        </p:nvSpPr>
        <p:spPr bwMode="auto">
          <a:xfrm>
            <a:off x="4536000" y="219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9" name="Rectangle 7"/>
          <p:cNvSpPr>
            <a:spLocks noChangeArrowheads="1"/>
          </p:cNvSpPr>
          <p:nvPr/>
        </p:nvSpPr>
        <p:spPr bwMode="auto">
          <a:xfrm>
            <a:off x="4464000" y="327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8" name="Oval 12"/>
          <p:cNvSpPr>
            <a:spLocks noChangeArrowheads="1"/>
          </p:cNvSpPr>
          <p:nvPr/>
        </p:nvSpPr>
        <p:spPr bwMode="auto">
          <a:xfrm>
            <a:off x="2772000" y="309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11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6" name="Овал 25"/>
          <p:cNvSpPr>
            <a:spLocks/>
          </p:cNvSpPr>
          <p:nvPr/>
        </p:nvSpPr>
        <p:spPr bwMode="auto">
          <a:xfrm>
            <a:off x="1692000" y="302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30" name="Oval 12"/>
          <p:cNvSpPr>
            <a:spLocks noChangeArrowheads="1"/>
          </p:cNvSpPr>
          <p:nvPr/>
        </p:nvSpPr>
        <p:spPr bwMode="auto">
          <a:xfrm>
            <a:off x="5508000" y="309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31" name="Прямая соединительная линия 30"/>
          <p:cNvCxnSpPr>
            <a:cxnSpLocks noChangeShapeType="1"/>
          </p:cNvCxnSpPr>
          <p:nvPr/>
        </p:nvCxnSpPr>
        <p:spPr bwMode="auto">
          <a:xfrm>
            <a:off x="1764000" y="3024000"/>
            <a:ext cx="5508000" cy="79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2" name="Прямая соединительная линия 31"/>
          <p:cNvCxnSpPr>
            <a:cxnSpLocks noChangeShapeType="1"/>
          </p:cNvCxnSpPr>
          <p:nvPr/>
        </p:nvCxnSpPr>
        <p:spPr bwMode="auto">
          <a:xfrm rot="-1020000">
            <a:off x="1764000" y="3024000"/>
            <a:ext cx="5508000" cy="79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3" name="TextBox 32"/>
          <p:cNvSpPr txBox="1"/>
          <p:nvPr/>
        </p:nvSpPr>
        <p:spPr>
          <a:xfrm rot="16200000">
            <a:off x="324000" y="2592000"/>
            <a:ext cx="1440000" cy="53975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>
                <a:solidFill>
                  <a:srgbClr val="FF99FF"/>
                </a:solidFill>
              </a:rPr>
              <a:t>Обращение</a:t>
            </a:r>
            <a:br>
              <a:rPr lang="ru-RU" sz="1600" dirty="0">
                <a:solidFill>
                  <a:srgbClr val="FF99FF"/>
                </a:solidFill>
              </a:rPr>
            </a:br>
            <a:r>
              <a:rPr lang="ru-RU" sz="1600" dirty="0" smtClean="0">
                <a:solidFill>
                  <a:srgbClr val="FF99FF"/>
                </a:solidFill>
              </a:rPr>
              <a:t>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1836000" y="4176000"/>
            <a:ext cx="5400000" cy="540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>
                <a:solidFill>
                  <a:srgbClr val="FF99FF"/>
                </a:solidFill>
              </a:rPr>
              <a:t>Противопоставление субъекту невозможно</a:t>
            </a:r>
            <a:endParaRPr lang="ru-RU" dirty="0">
              <a:solidFill>
                <a:srgbClr val="FF99FF"/>
              </a:solidFill>
            </a:endParaRPr>
          </a:p>
        </p:txBody>
      </p:sp>
      <p:sp>
        <p:nvSpPr>
          <p:cNvPr id="24" name="Овал 23"/>
          <p:cNvSpPr>
            <a:spLocks/>
          </p:cNvSpPr>
          <p:nvPr/>
        </p:nvSpPr>
        <p:spPr bwMode="auto">
          <a:xfrm>
            <a:off x="1728000" y="194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7" name="Oval 13"/>
          <p:cNvSpPr>
            <a:spLocks noChangeArrowheads="1"/>
          </p:cNvSpPr>
          <p:nvPr/>
        </p:nvSpPr>
        <p:spPr bwMode="auto">
          <a:xfrm>
            <a:off x="2772000" y="201600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6" name="Oval 12"/>
          <p:cNvSpPr>
            <a:spLocks noChangeArrowheads="1"/>
          </p:cNvSpPr>
          <p:nvPr/>
        </p:nvSpPr>
        <p:spPr bwMode="auto">
          <a:xfrm>
            <a:off x="5508000" y="2000240"/>
            <a:ext cx="172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236000" y="2016000"/>
            <a:ext cx="1908000" cy="2412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/>
              <a:t>Обращение частно-отрицательного суждения есть </a:t>
            </a:r>
            <a:r>
              <a:rPr lang="ru-RU" sz="1600" dirty="0" smtClean="0">
                <a:solidFill>
                  <a:srgbClr val="FFFF00"/>
                </a:solidFill>
              </a:rPr>
              <a:t>формальная логическая ошибка </a:t>
            </a:r>
            <a:r>
              <a:rPr lang="ru-RU" sz="1600" dirty="0" smtClean="0">
                <a:solidFill>
                  <a:srgbClr val="FF99FF"/>
                </a:solidFill>
              </a:rPr>
              <a:t>непозволи-тельного расширения термина.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60000" y="4752000"/>
            <a:ext cx="6624000" cy="2088000"/>
          </a:xfrm>
          <a:prstGeom prst="rect">
            <a:avLst/>
          </a:prstGeom>
          <a:noFill/>
          <a:ln w="15875">
            <a:noFill/>
          </a:ln>
        </p:spPr>
        <p:txBody>
          <a:bodyPr wrap="square" lIns="72000" rIns="72000" anchor="ctr" anchorCtr="1"/>
          <a:lstStyle/>
          <a:p>
            <a:pPr algn="ctr">
              <a:defRPr/>
            </a:pPr>
            <a:r>
              <a:rPr lang="ru-RU" dirty="0" smtClean="0"/>
              <a:t>Противопоставление субъекту частноотрицательного суждения есть </a:t>
            </a:r>
            <a:r>
              <a:rPr lang="ru-RU" dirty="0" smtClean="0">
                <a:solidFill>
                  <a:srgbClr val="FFFF00"/>
                </a:solidFill>
              </a:rPr>
              <a:t>формальная логическая ошибка </a:t>
            </a:r>
            <a:r>
              <a:rPr lang="ru-RU" dirty="0" smtClean="0">
                <a:solidFill>
                  <a:srgbClr val="FF99FF"/>
                </a:solidFill>
              </a:rPr>
              <a:t>непозволительного расширения термина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800" decel="100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29" grpId="0" animBg="1"/>
      <p:bldP spid="28" grpId="0" animBg="1"/>
      <p:bldP spid="26" grpId="0" animBg="1"/>
      <p:bldP spid="30" grpId="0" animBg="1"/>
      <p:bldP spid="33" grpId="0" animBg="1"/>
      <p:bldP spid="34" grpId="0" animBg="1"/>
      <p:bldP spid="24" grpId="0" animBg="1"/>
      <p:bldP spid="27" grpId="0" animBg="1"/>
      <p:bldP spid="36" grpId="0" animBg="1"/>
      <p:bldP spid="16" grpId="0"/>
      <p:bldP spid="17" grpId="0"/>
    </p:bld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55875"/>
            <a:ext cx="3887787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9243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717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507523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67995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 с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lIns="72000" rIns="72000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 rot="5400000">
            <a:off x="7991600" y="3132000"/>
            <a:ext cx="165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 rot="5400000">
            <a:off x="7991650" y="4860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ru-RU" sz="1600" dirty="0" smtClean="0"/>
              <a:t> суждение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600" dirty="0">
              <a:solidFill>
                <a:srgbClr val="FF66FF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60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en-US" sz="1600" dirty="0" smtClean="0"/>
              <a:t> </a:t>
            </a:r>
            <a:r>
              <a:rPr lang="ru-RU" sz="1600" dirty="0" smtClean="0"/>
              <a:t>суждение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6000" y="1404000"/>
            <a:ext cx="9072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90000" rIns="90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субъекту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общеутвердительной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41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800" decel="100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800" decel="10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500"/>
                            </p:stCondLst>
                            <p:childTnLst>
                              <p:par>
                                <p:cTn id="7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3000"/>
                            </p:stCondLst>
                            <p:childTnLst>
                              <p:par>
                                <p:cTn id="8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0" fill="hold"/>
                                        <p:tgtEl>
                                          <p:spTgt spid="73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73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800" decel="100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69" grpId="1" animBg="1"/>
      <p:bldP spid="70" grpId="0" animBg="1"/>
      <p:bldP spid="71" grpId="0" animBg="1"/>
      <p:bldP spid="72" grpId="0" animBg="1"/>
      <p:bldP spid="73" grpId="0" animBg="1"/>
      <p:bldP spid="73" grpId="1"/>
      <p:bldP spid="74" grpId="0" animBg="1"/>
      <p:bldP spid="75" grpId="0" animBg="1"/>
      <p:bldP spid="87" grpId="0" animBg="1"/>
      <p:bldP spid="87" grpId="1" animBg="1"/>
      <p:bldP spid="91" grpId="0" animBg="1"/>
      <p:bldP spid="91" grpId="1" animBg="1"/>
      <p:bldP spid="92" grpId="0" animBg="1"/>
      <p:bldP spid="93" grpId="0" animBg="1"/>
    </p:bld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птица</a:t>
            </a:r>
            <a:endParaRPr lang="ru-RU" sz="28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55875"/>
            <a:ext cx="3887787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92430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7177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52742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5075238"/>
            <a:ext cx="1296987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en-GB" dirty="0" smtClean="0">
                <a:solidFill>
                  <a:srgbClr val="0000FF"/>
                </a:solidFill>
              </a:rPr>
              <a:t/>
            </a:r>
            <a:br>
              <a:rPr lang="en-GB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en-GB" sz="16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67995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 с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lIns="72000" rIns="72000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 rot="5400000">
            <a:off x="7991600" y="3132000"/>
            <a:ext cx="165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 rot="5400000">
            <a:off x="7991650" y="4860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ru-RU" sz="1600" dirty="0" smtClean="0"/>
              <a:t> суждение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600" dirty="0">
              <a:solidFill>
                <a:srgbClr val="FF66FF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60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en-US" sz="1600" dirty="0" smtClean="0"/>
              <a:t> </a:t>
            </a:r>
            <a:r>
              <a:rPr lang="ru-RU" sz="1600" dirty="0" smtClean="0"/>
              <a:t>суждение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6000" y="1404000"/>
            <a:ext cx="9072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90000" rIns="90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субъекту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общеутвердительной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42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000"/>
                            </p:stCondLst>
                            <p:childTnLst>
                              <p:par>
                                <p:cTn id="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5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500"/>
                            </p:stCondLst>
                            <p:childTnLst>
                              <p:par>
                                <p:cTn id="6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0"/>
                            </p:stCondLst>
                            <p:childTnLst>
                              <p:par>
                                <p:cTn id="7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6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3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3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000"/>
                            </p:stCondLst>
                            <p:childTnLst>
                              <p:par>
                                <p:cTn id="97" presetID="19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69" grpId="1" animBg="1"/>
      <p:bldP spid="70" grpId="0" animBg="1"/>
      <p:bldP spid="71" grpId="0" animBg="1"/>
      <p:bldP spid="72" grpId="0" animBg="1"/>
      <p:bldP spid="73" grpId="0" animBg="1"/>
      <p:bldP spid="73" grpId="1" animBg="1"/>
      <p:bldP spid="73" grpId="2" animBg="1"/>
      <p:bldP spid="74" grpId="0" animBg="1"/>
      <p:bldP spid="75" grpId="0" animBg="1"/>
      <p:bldP spid="87" grpId="0" animBg="1"/>
      <p:bldP spid="87" grpId="1" animBg="1"/>
      <p:bldP spid="91" grpId="0" animBg="1"/>
      <p:bldP spid="91" grpId="1" animBg="1"/>
      <p:bldP spid="92" grpId="0" animBg="1"/>
      <p:bldP spid="92" grpId="1" animBg="1"/>
      <p:bldP spid="93" grpId="0" animBg="1"/>
      <p:bldP spid="37" grpId="0" animBg="1"/>
      <p:bldP spid="37" grpId="1" animBg="1"/>
      <p:bldP spid="38" grpId="0" animBg="1"/>
      <p:bldP spid="38" grpId="1" animBg="1"/>
      <p:bldP spid="46" grpId="0" animBg="1"/>
      <p:bldP spid="46" grpId="1" animBg="1"/>
    </p:bld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Частноутвердительное</a:t>
            </a:r>
            <a:r>
              <a:rPr lang="ru-RU" sz="1600" dirty="0" smtClean="0"/>
              <a:t> суждение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600" dirty="0">
              <a:solidFill>
                <a:srgbClr val="FF66FF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lIns="72000" rIns="72000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26" name="Скругленный прямоугольник 25"/>
          <p:cNvSpPr/>
          <p:nvPr/>
        </p:nvSpPr>
        <p:spPr bwMode="auto">
          <a:xfrm>
            <a:off x="46080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28" name="Rectangle 7"/>
          <p:cNvSpPr>
            <a:spLocks noChangeArrowheads="1"/>
          </p:cNvSpPr>
          <p:nvPr/>
        </p:nvSpPr>
        <p:spPr bwMode="auto">
          <a:xfrm>
            <a:off x="6012000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7" name="Oval 13"/>
          <p:cNvSpPr>
            <a:spLocks noChangeArrowheads="1"/>
          </p:cNvSpPr>
          <p:nvPr/>
        </p:nvSpPr>
        <p:spPr bwMode="auto">
          <a:xfrm>
            <a:off x="4752000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29" name="Oval 12"/>
          <p:cNvSpPr>
            <a:spLocks noChangeArrowheads="1"/>
          </p:cNvSpPr>
          <p:nvPr/>
        </p:nvSpPr>
        <p:spPr bwMode="auto">
          <a:xfrm>
            <a:off x="7056000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2" name="Rectangle 7"/>
          <p:cNvSpPr>
            <a:spLocks noChangeArrowheads="1"/>
          </p:cNvSpPr>
          <p:nvPr/>
        </p:nvSpPr>
        <p:spPr bwMode="auto">
          <a:xfrm>
            <a:off x="493200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5" name="Rectangle 7"/>
          <p:cNvSpPr>
            <a:spLocks noChangeArrowheads="1"/>
          </p:cNvSpPr>
          <p:nvPr/>
        </p:nvSpPr>
        <p:spPr bwMode="auto">
          <a:xfrm>
            <a:off x="6012000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3" name="Oval 13"/>
          <p:cNvSpPr>
            <a:spLocks noChangeArrowheads="1"/>
          </p:cNvSpPr>
          <p:nvPr/>
        </p:nvSpPr>
        <p:spPr bwMode="auto">
          <a:xfrm>
            <a:off x="4752000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6" name="Oval 12"/>
          <p:cNvSpPr>
            <a:spLocks noChangeArrowheads="1"/>
          </p:cNvSpPr>
          <p:nvPr/>
        </p:nvSpPr>
        <p:spPr bwMode="auto">
          <a:xfrm>
            <a:off x="7056000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 rot="5400000">
            <a:off x="7991600" y="3132000"/>
            <a:ext cx="1656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Обращение 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60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Частноотрицательные </a:t>
            </a:r>
            <a:r>
              <a:rPr lang="ru-RU" sz="1600" dirty="0" smtClean="0"/>
              <a:t>суждения</a:t>
            </a:r>
            <a:r>
              <a:rPr lang="ru-RU" sz="1600" dirty="0" smtClean="0">
                <a:solidFill>
                  <a:srgbClr val="FF99FF"/>
                </a:solidFill>
              </a:rPr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субъекту не противопоставляются</a:t>
            </a:r>
            <a:endParaRPr lang="ru-RU" sz="1600" dirty="0">
              <a:solidFill>
                <a:srgbClr val="FF9900"/>
              </a:solidFill>
            </a:endParaRPr>
          </a:p>
        </p:txBody>
      </p:sp>
      <p:cxnSp>
        <p:nvCxnSpPr>
          <p:cNvPr id="41" name="Прямая соединительная линия 40"/>
          <p:cNvCxnSpPr>
            <a:cxnSpLocks noChangeShapeType="1"/>
          </p:cNvCxnSpPr>
          <p:nvPr/>
        </p:nvCxnSpPr>
        <p:spPr bwMode="auto">
          <a:xfrm>
            <a:off x="4608000" y="2556000"/>
            <a:ext cx="3888000" cy="338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5040000">
            <a:off x="4608000" y="2556000"/>
            <a:ext cx="3888000" cy="338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4" name="TextBox 33"/>
          <p:cNvSpPr txBox="1"/>
          <p:nvPr/>
        </p:nvSpPr>
        <p:spPr>
          <a:xfrm>
            <a:off x="36000" y="1404000"/>
            <a:ext cx="9072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90000" rIns="90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субъекту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общеутвердительной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38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800" decel="100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800" decel="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800" decel="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800" decel="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000"/>
                            </p:stCondLst>
                            <p:childTnLst>
                              <p:par>
                                <p:cTn id="54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500"/>
                            </p:stCondLst>
                            <p:childTnLst>
                              <p:par>
                                <p:cTn id="61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800" decel="100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8" grpId="0" animBg="1"/>
      <p:bldP spid="27" grpId="0" animBg="1"/>
      <p:bldP spid="29" grpId="0" animBg="1"/>
      <p:bldP spid="32" grpId="0" animBg="1"/>
      <p:bldP spid="35" grpId="0" animBg="1"/>
      <p:bldP spid="33" grpId="0" animBg="1"/>
      <p:bldP spid="36" grpId="0" animBg="1"/>
      <p:bldP spid="39" grpId="0" animBg="1"/>
    </p:bld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en-GB" sz="1600" dirty="0" smtClean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en-GB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5256213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5075238"/>
            <a:ext cx="1295400" cy="649287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en-GB" sz="1600" dirty="0" smtClean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5075238"/>
            <a:ext cx="1296988" cy="649287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en-GB" dirty="0" smtClean="0">
                <a:solidFill>
                  <a:srgbClr val="0000FF"/>
                </a:solidFill>
              </a:rPr>
              <a:t>-</a:t>
            </a:r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en-GB" dirty="0" smtClean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67995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4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Частноутвердительное</a:t>
            </a:r>
            <a:r>
              <a:rPr lang="ru-RU" sz="1600" dirty="0" smtClean="0"/>
              <a:t> суждение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600" dirty="0">
              <a:solidFill>
                <a:srgbClr val="FF66FF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 rot="16200000">
            <a:off x="-486000" y="3132000"/>
            <a:ext cx="165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 rot="16200000">
            <a:off x="-486000" y="4860000"/>
            <a:ext cx="165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lIns="72000" rIns="72000" anchor="ctr" anchorCtr="1"/>
          <a:lstStyle/>
          <a:p>
            <a:pPr algn="ctr">
              <a:defRPr/>
            </a:pPr>
            <a:r>
              <a:rPr lang="ru-RU" sz="1700" dirty="0" smtClean="0">
                <a:solidFill>
                  <a:srgbClr val="00FFFF"/>
                </a:solidFill>
              </a:rPr>
              <a:t>Превращение</a:t>
            </a:r>
            <a:endParaRPr lang="ru-RU" sz="1700" dirty="0">
              <a:solidFill>
                <a:srgbClr val="00FFFF"/>
              </a:solidFill>
            </a:endParaRPr>
          </a:p>
        </p:txBody>
      </p:sp>
      <p:sp>
        <p:nvSpPr>
          <p:cNvPr id="26" name="Скругленный прямоугольник 25"/>
          <p:cNvSpPr/>
          <p:nvPr/>
        </p:nvSpPr>
        <p:spPr bwMode="auto">
          <a:xfrm>
            <a:off x="4608000" y="2555875"/>
            <a:ext cx="3887788" cy="33845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28" name="Rectangle 7"/>
          <p:cNvSpPr>
            <a:spLocks noChangeArrowheads="1"/>
          </p:cNvSpPr>
          <p:nvPr/>
        </p:nvSpPr>
        <p:spPr bwMode="auto">
          <a:xfrm>
            <a:off x="6012000" y="295275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7" name="Oval 13"/>
          <p:cNvSpPr>
            <a:spLocks noChangeArrowheads="1"/>
          </p:cNvSpPr>
          <p:nvPr/>
        </p:nvSpPr>
        <p:spPr bwMode="auto">
          <a:xfrm>
            <a:off x="4752000" y="277177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en-GB" sz="1600" dirty="0">
              <a:solidFill>
                <a:srgbClr val="0000FF"/>
              </a:solidFill>
            </a:endParaRPr>
          </a:p>
        </p:txBody>
      </p:sp>
      <p:sp>
        <p:nvSpPr>
          <p:cNvPr id="29" name="Oval 12"/>
          <p:cNvSpPr>
            <a:spLocks noChangeArrowheads="1"/>
          </p:cNvSpPr>
          <p:nvPr/>
        </p:nvSpPr>
        <p:spPr bwMode="auto">
          <a:xfrm>
            <a:off x="7056000" y="277177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en-GB" dirty="0">
              <a:solidFill>
                <a:srgbClr val="0000FF"/>
              </a:solidFill>
            </a:endParaRPr>
          </a:p>
        </p:txBody>
      </p:sp>
      <p:sp>
        <p:nvSpPr>
          <p:cNvPr id="32" name="Rectangle 7"/>
          <p:cNvSpPr>
            <a:spLocks noChangeArrowheads="1"/>
          </p:cNvSpPr>
          <p:nvPr/>
        </p:nvSpPr>
        <p:spPr bwMode="auto">
          <a:xfrm>
            <a:off x="4932000" y="352742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5" name="Rectangle 7"/>
          <p:cNvSpPr>
            <a:spLocks noChangeArrowheads="1"/>
          </p:cNvSpPr>
          <p:nvPr/>
        </p:nvSpPr>
        <p:spPr bwMode="auto">
          <a:xfrm>
            <a:off x="6012000" y="410368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3" name="Oval 13"/>
          <p:cNvSpPr>
            <a:spLocks noChangeArrowheads="1"/>
          </p:cNvSpPr>
          <p:nvPr/>
        </p:nvSpPr>
        <p:spPr bwMode="auto">
          <a:xfrm>
            <a:off x="4752000" y="39243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6" name="Oval 12"/>
          <p:cNvSpPr>
            <a:spLocks noChangeArrowheads="1"/>
          </p:cNvSpPr>
          <p:nvPr/>
        </p:nvSpPr>
        <p:spPr bwMode="auto">
          <a:xfrm>
            <a:off x="7056000" y="39243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птицы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 rot="5400000">
            <a:off x="7991600" y="3132000"/>
            <a:ext cx="1656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Обращение 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608000" y="6156325"/>
            <a:ext cx="38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Частноотрицательные </a:t>
            </a:r>
            <a:r>
              <a:rPr lang="ru-RU" sz="1600" dirty="0" smtClean="0"/>
              <a:t>суждения</a:t>
            </a:r>
            <a:r>
              <a:rPr lang="ru-RU" sz="1600" dirty="0" smtClean="0">
                <a:solidFill>
                  <a:srgbClr val="FF99FF"/>
                </a:solidFill>
              </a:rPr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субъекту не противопоставляются</a:t>
            </a:r>
            <a:endParaRPr lang="ru-RU" sz="1600" dirty="0">
              <a:solidFill>
                <a:srgbClr val="FF9900"/>
              </a:solidFill>
            </a:endParaRPr>
          </a:p>
        </p:txBody>
      </p:sp>
      <p:cxnSp>
        <p:nvCxnSpPr>
          <p:cNvPr id="41" name="Прямая соединительная линия 40"/>
          <p:cNvCxnSpPr>
            <a:cxnSpLocks noChangeShapeType="1"/>
          </p:cNvCxnSpPr>
          <p:nvPr/>
        </p:nvCxnSpPr>
        <p:spPr bwMode="auto">
          <a:xfrm>
            <a:off x="4608000" y="2556000"/>
            <a:ext cx="3888000" cy="338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5040000">
            <a:off x="4608000" y="2556000"/>
            <a:ext cx="3888000" cy="338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4" name="TextBox 33"/>
          <p:cNvSpPr txBox="1"/>
          <p:nvPr/>
        </p:nvSpPr>
        <p:spPr>
          <a:xfrm>
            <a:off x="36000" y="1404000"/>
            <a:ext cx="9072000" cy="936625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90000" rIns="90000" anchor="ctr" anchorCtr="1"/>
          <a:lstStyle/>
          <a:p>
            <a:pPr>
              <a:defRPr/>
            </a:pPr>
            <a:r>
              <a:rPr lang="ru-RU" sz="1700" dirty="0" smtClean="0">
                <a:solidFill>
                  <a:srgbClr val="FFFF00"/>
                </a:solidFill>
              </a:rPr>
              <a:t>Противопоставление субъекту</a:t>
            </a:r>
            <a:r>
              <a:rPr lang="en-US" sz="1700" dirty="0" smtClean="0"/>
              <a:t> </a:t>
            </a:r>
            <a:r>
              <a:rPr lang="ru-RU" sz="1700" dirty="0" smtClean="0"/>
              <a:t>есть преобразование посылки в суждение</a:t>
            </a:r>
            <a:r>
              <a:rPr lang="en-US" sz="1700" dirty="0" smtClean="0"/>
              <a:t> </a:t>
            </a:r>
            <a:r>
              <a:rPr lang="ru-RU" sz="170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700" dirty="0" smtClean="0"/>
              <a:t>, но (за исключением общеутвердительной посылки) </a:t>
            </a:r>
            <a:r>
              <a:rPr lang="ru-RU" sz="17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700" dirty="0" smtClean="0"/>
              <a:t> её последовательным </a:t>
            </a:r>
            <a:r>
              <a:rPr lang="ru-RU" sz="1700" dirty="0" smtClean="0">
                <a:solidFill>
                  <a:srgbClr val="00FF00"/>
                </a:solidFill>
              </a:rPr>
              <a:t>обращением</a:t>
            </a:r>
            <a:r>
              <a:rPr lang="ru-RU" sz="1700" dirty="0" smtClean="0"/>
              <a:t> и </a:t>
            </a:r>
            <a:r>
              <a:rPr lang="ru-RU" sz="1700" dirty="0" smtClean="0">
                <a:solidFill>
                  <a:srgbClr val="00FFFF"/>
                </a:solidFill>
              </a:rPr>
              <a:t>превращением</a:t>
            </a:r>
            <a:r>
              <a:rPr lang="ru-RU" sz="1700" dirty="0" smtClean="0"/>
              <a:t>.</a:t>
            </a:r>
            <a:endParaRPr lang="ru-RU" sz="1700" spc="-10" dirty="0" smtClean="0"/>
          </a:p>
        </p:txBody>
      </p:sp>
      <p:sp>
        <p:nvSpPr>
          <p:cNvPr id="38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8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9" presetClass="entr" presetSubtype="5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500"/>
                            </p:stCondLst>
                            <p:childTnLst>
                              <p:par>
                                <p:cTn id="56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500"/>
                            </p:stCondLst>
                            <p:childTnLst>
                              <p:par>
                                <p:cTn id="59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7" grpId="0" animBg="1"/>
      <p:bldP spid="29" grpId="0" animBg="1"/>
      <p:bldP spid="32" grpId="0" animBg="1"/>
      <p:bldP spid="35" grpId="0" animBg="1"/>
      <p:bldP spid="33" grpId="0" animBg="1"/>
      <p:bldP spid="36" grpId="0" animBg="1"/>
      <p:bldP spid="37" grpId="0" animBg="1"/>
      <p:bldP spid="37" grpId="1" animBg="1"/>
      <p:bldP spid="39" grpId="0" animBg="1"/>
      <p:bldP spid="39" grpId="1" animBg="1"/>
    </p:bld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2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400" dirty="0" smtClean="0">
                <a:solidFill>
                  <a:srgbClr val="0000FF"/>
                </a:solidFill>
              </a:rPr>
              <a:t>P</a:t>
            </a:r>
            <a:endParaRPr lang="en-GB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en-GB" sz="2400" dirty="0" smtClean="0">
                <a:solidFill>
                  <a:srgbClr val="0000FF"/>
                </a:solidFill>
              </a:rPr>
              <a:t>P</a:t>
            </a:r>
            <a:endParaRPr lang="en-GB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400" dirty="0" smtClean="0">
                <a:solidFill>
                  <a:srgbClr val="0000FF"/>
                </a:solidFill>
              </a:rPr>
              <a:t>P</a:t>
            </a:r>
            <a:endParaRPr lang="en-GB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8000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000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000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000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2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6000" y="597535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000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6000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400" dirty="0" smtClean="0">
                <a:solidFill>
                  <a:srgbClr val="0000FF"/>
                </a:solidFill>
              </a:rPr>
              <a:t>P</a:t>
            </a:r>
            <a:endParaRPr lang="en-GB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2000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2" name="Скругленный прямоугольник 31"/>
          <p:cNvSpPr/>
          <p:nvPr/>
        </p:nvSpPr>
        <p:spPr bwMode="auto">
          <a:xfrm>
            <a:off x="4608513" y="4699023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38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7" name="Oval 13"/>
          <p:cNvSpPr>
            <a:spLocks noChangeArrowheads="1"/>
          </p:cNvSpPr>
          <p:nvPr/>
        </p:nvSpPr>
        <p:spPr bwMode="auto">
          <a:xfrm>
            <a:off x="4751388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7056438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GB" sz="2400" dirty="0" smtClean="0">
                <a:solidFill>
                  <a:srgbClr val="0000FF"/>
                </a:solidFill>
              </a:rPr>
              <a:t>P</a:t>
            </a:r>
            <a:endParaRPr lang="en-GB" sz="2400" dirty="0">
              <a:solidFill>
                <a:srgbClr val="0000FF"/>
              </a:solidFill>
            </a:endParaRPr>
          </a:p>
        </p:txBody>
      </p: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1" name="TextBox 50"/>
          <p:cNvSpPr txBox="1"/>
          <p:nvPr/>
        </p:nvSpPr>
        <p:spPr>
          <a:xfrm rot="5400000">
            <a:off x="7776000" y="5472000"/>
            <a:ext cx="2088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lIns="36000" rIns="72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99FF"/>
                </a:solidFill>
              </a:rPr>
              <a:t>Противопоставление субъекту невозможно</a:t>
            </a:r>
            <a:endParaRPr lang="ru-RU" sz="1300" dirty="0">
              <a:solidFill>
                <a:srgbClr val="FF99FF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ru-RU" sz="1300" dirty="0" smtClean="0">
                <a:solidFill>
                  <a:srgbClr val="FFFF00"/>
                </a:solidFill>
              </a:rPr>
              <a:t> </a:t>
            </a:r>
            <a:r>
              <a:rPr lang="ru-RU" sz="1300" dirty="0" smtClean="0"/>
              <a:t>в</a:t>
            </a:r>
            <a:r>
              <a:rPr lang="ru-RU" sz="1300" dirty="0" smtClean="0">
                <a:solidFill>
                  <a:srgbClr val="FFFF00"/>
                </a:solidFill>
              </a:rPr>
              <a:t>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en-US" sz="1300" dirty="0" smtClean="0"/>
              <a:t> </a:t>
            </a: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Частноутвердительное</a:t>
            </a:r>
          </a:p>
          <a:p>
            <a:pPr algn="ctr">
              <a:lnSpc>
                <a:spcPct val="90000"/>
              </a:lnSpc>
              <a:defRPr/>
            </a:pPr>
            <a:r>
              <a:rPr lang="ru-RU" sz="1300" dirty="0" smtClean="0"/>
              <a:t>в</a:t>
            </a:r>
            <a:r>
              <a:rPr lang="en-US" sz="1300" dirty="0" smtClean="0"/>
              <a:t>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45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90488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0" rIns="0" anchor="ctr" anchorCtr="1"/>
          <a:lstStyle/>
          <a:p>
            <a:pPr>
              <a:defRPr/>
            </a:pPr>
            <a:r>
              <a:rPr lang="ru-RU" sz="1600" spc="-20" dirty="0" smtClean="0">
                <a:solidFill>
                  <a:srgbClr val="FFFF00"/>
                </a:solidFill>
              </a:rPr>
              <a:t>Противопоставлением субъекту</a:t>
            </a:r>
            <a:r>
              <a:rPr lang="en-US" sz="1600" spc="-20" dirty="0" smtClean="0"/>
              <a:t> </a:t>
            </a:r>
            <a:r>
              <a:rPr lang="ru-RU" sz="1600" spc="-20" dirty="0" smtClean="0"/>
              <a:t>получаем суждение</a:t>
            </a:r>
            <a:r>
              <a:rPr lang="en-US" sz="1600" spc="-20" dirty="0" smtClean="0"/>
              <a:t> </a:t>
            </a:r>
            <a:r>
              <a:rPr lang="ru-RU" sz="1600" spc="-2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600" spc="-20" dirty="0" smtClean="0"/>
              <a:t>, но </a:t>
            </a:r>
            <a:br>
              <a:rPr lang="ru-RU" sz="1600" spc="-20" dirty="0" smtClean="0"/>
            </a:br>
            <a:r>
              <a:rPr lang="ru-RU" sz="1600" spc="-20" dirty="0" smtClean="0"/>
              <a:t>(за исключением общеутвердительной посылки) </a:t>
            </a:r>
            <a:r>
              <a:rPr lang="ru-RU" sz="1600" spc="-2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600" spc="-20" dirty="0" smtClean="0"/>
              <a:t>,</a:t>
            </a:r>
            <a:r>
              <a:rPr lang="en-US" sz="1600" spc="-20" dirty="0" smtClean="0">
                <a:cs typeface="Arial" charset="0"/>
              </a:rPr>
              <a:t> </a:t>
            </a:r>
            <a:r>
              <a:rPr lang="ru-RU" sz="1600" spc="-20" dirty="0" smtClean="0"/>
              <a:t>субъектом которого становится предикат, а </a:t>
            </a:r>
            <a:r>
              <a:rPr lang="ru-RU" sz="1600" spc="-20" dirty="0" smtClean="0">
                <a:solidFill>
                  <a:srgbClr val="00FFFF"/>
                </a:solidFill>
              </a:rPr>
              <a:t>предикатом</a:t>
            </a:r>
            <a:r>
              <a:rPr lang="ru-RU" sz="1600" spc="-20" dirty="0" smtClean="0">
                <a:solidFill>
                  <a:schemeClr val="accent3"/>
                </a:solidFill>
              </a:rPr>
              <a:t> – понятие, </a:t>
            </a:r>
            <a:r>
              <a:rPr lang="ru-RU" sz="1600" spc="-20" dirty="0" smtClean="0">
                <a:solidFill>
                  <a:srgbClr val="FF9900"/>
                </a:solidFill>
              </a:rPr>
              <a:t>контрадикторное субъекту</a:t>
            </a:r>
            <a:r>
              <a:rPr lang="ru-RU" sz="1600" spc="-20" dirty="0" smtClean="0"/>
              <a:t> посылки.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8" grpId="0" animBg="1"/>
      <p:bldP spid="37" grpId="0" animBg="1"/>
      <p:bldP spid="40" grpId="0" animBg="1"/>
      <p:bldP spid="51" grpId="0" animBg="1"/>
    </p:bld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en-GB" dirty="0" smtClean="0">
                <a:solidFill>
                  <a:srgbClr val="0000FF"/>
                </a:solidFill>
              </a:rPr>
              <a:t/>
            </a:r>
            <a:br>
              <a:rPr lang="en-GB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en-GB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en-GB" dirty="0" smtClean="0">
                <a:solidFill>
                  <a:srgbClr val="0000FF"/>
                </a:solidFill>
              </a:rPr>
              <a:t>-</a:t>
            </a: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en-GB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648000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000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2000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792000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en-GB" dirty="0" smtClean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3096000" y="597535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en-GB" dirty="0" smtClean="0">
                <a:solidFill>
                  <a:srgbClr val="0000FF"/>
                </a:solidFill>
              </a:rPr>
              <a:t>-</a:t>
            </a:r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en-GB" dirty="0" smtClean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000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греки</a:t>
            </a:r>
            <a:endParaRPr lang="en-GB" sz="16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2000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2" name="Скругленный прямоугольник 31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en-GB" dirty="0"/>
          </a:p>
        </p:txBody>
      </p:sp>
      <p:sp>
        <p:nvSpPr>
          <p:cNvPr id="38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7" name="Oval 13"/>
          <p:cNvSpPr>
            <a:spLocks noChangeArrowheads="1"/>
          </p:cNvSpPr>
          <p:nvPr/>
        </p:nvSpPr>
        <p:spPr bwMode="auto">
          <a:xfrm>
            <a:off x="4751388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en-GB" dirty="0">
              <a:solidFill>
                <a:srgbClr val="0000FF"/>
              </a:solidFill>
            </a:endParaRPr>
          </a:p>
        </p:txBody>
      </p:sp>
      <p:cxnSp>
        <p:nvCxnSpPr>
          <p:cNvPr id="46" name="Прямая соединительная линия 45"/>
          <p:cNvCxnSpPr>
            <a:cxnSpLocks noChangeShapeType="1"/>
          </p:cNvCxnSpPr>
          <p:nvPr/>
        </p:nvCxnSpPr>
        <p:spPr bwMode="auto">
          <a:xfrm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51" name="TextBox 50"/>
          <p:cNvSpPr txBox="1"/>
          <p:nvPr/>
        </p:nvSpPr>
        <p:spPr>
          <a:xfrm rot="5400000">
            <a:off x="7776000" y="5472000"/>
            <a:ext cx="2088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lIns="36000" rIns="72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99FF"/>
                </a:solidFill>
              </a:rPr>
              <a:t>Противопоставление субъекту невозможно</a:t>
            </a:r>
            <a:endParaRPr lang="ru-RU" sz="1300" dirty="0">
              <a:solidFill>
                <a:srgbClr val="FF99FF"/>
              </a:solidFill>
            </a:endParaRPr>
          </a:p>
        </p:txBody>
      </p:sp>
      <p:sp>
        <p:nvSpPr>
          <p:cNvPr id="39" name="Oval 12"/>
          <p:cNvSpPr>
            <a:spLocks noChangeArrowheads="1"/>
          </p:cNvSpPr>
          <p:nvPr/>
        </p:nvSpPr>
        <p:spPr bwMode="auto">
          <a:xfrm>
            <a:off x="3096000" y="2664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1" name="Oval 12"/>
          <p:cNvSpPr>
            <a:spLocks noChangeArrowheads="1"/>
          </p:cNvSpPr>
          <p:nvPr/>
        </p:nvSpPr>
        <p:spPr bwMode="auto">
          <a:xfrm>
            <a:off x="7143768" y="271462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43" name="Oval 12"/>
          <p:cNvSpPr>
            <a:spLocks noChangeArrowheads="1"/>
          </p:cNvSpPr>
          <p:nvPr/>
        </p:nvSpPr>
        <p:spPr bwMode="auto">
          <a:xfrm>
            <a:off x="3096000" y="482400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поэты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" name="Oval 12"/>
          <p:cNvSpPr>
            <a:spLocks noChangeArrowheads="1"/>
          </p:cNvSpPr>
          <p:nvPr/>
        </p:nvSpPr>
        <p:spPr bwMode="auto">
          <a:xfrm>
            <a:off x="7056000" y="482400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en-GB" dirty="0">
              <a:solidFill>
                <a:srgbClr val="0000FF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ru-RU" sz="1300" dirty="0" smtClean="0">
                <a:solidFill>
                  <a:srgbClr val="FFFF00"/>
                </a:solidFill>
              </a:rPr>
              <a:t> </a:t>
            </a:r>
            <a:r>
              <a:rPr lang="ru-RU" sz="1300" dirty="0" smtClean="0"/>
              <a:t>в</a:t>
            </a:r>
            <a:r>
              <a:rPr lang="ru-RU" sz="1300" dirty="0" smtClean="0">
                <a:solidFill>
                  <a:srgbClr val="FFFF00"/>
                </a:solidFill>
              </a:rPr>
              <a:t>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en-US" sz="1300" dirty="0" smtClean="0"/>
              <a:t> </a:t>
            </a: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Частноутвердительное</a:t>
            </a:r>
          </a:p>
          <a:p>
            <a:pPr algn="ctr">
              <a:lnSpc>
                <a:spcPct val="90000"/>
              </a:lnSpc>
              <a:defRPr/>
            </a:pPr>
            <a:r>
              <a:rPr lang="ru-RU" sz="1300" dirty="0" smtClean="0"/>
              <a:t>в</a:t>
            </a:r>
            <a:r>
              <a:rPr lang="en-US" sz="1300" dirty="0" smtClean="0"/>
              <a:t>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54" name="Заголовок 1"/>
          <p:cNvSpPr txBox="1">
            <a:spLocks/>
          </p:cNvSpPr>
          <p:nvPr/>
        </p:nvSpPr>
        <p:spPr>
          <a:xfrm>
            <a:off x="96838" y="274638"/>
            <a:ext cx="8950325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Умозаключение противопоставления </a:t>
            </a: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субъекту</a:t>
            </a:r>
            <a:endParaRPr lang="ru-RU" sz="280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90488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0" rIns="0" anchor="ctr" anchorCtr="1"/>
          <a:lstStyle/>
          <a:p>
            <a:pPr>
              <a:defRPr/>
            </a:pPr>
            <a:r>
              <a:rPr lang="ru-RU" sz="1600" spc="-20" dirty="0" smtClean="0">
                <a:solidFill>
                  <a:srgbClr val="FFFF00"/>
                </a:solidFill>
              </a:rPr>
              <a:t>Противопоставлением субъекту</a:t>
            </a:r>
            <a:r>
              <a:rPr lang="en-US" sz="1600" spc="-20" dirty="0" smtClean="0"/>
              <a:t> </a:t>
            </a:r>
            <a:r>
              <a:rPr lang="ru-RU" sz="1600" spc="-20" dirty="0" smtClean="0"/>
              <a:t>получаем суждение</a:t>
            </a:r>
            <a:r>
              <a:rPr lang="en-US" sz="1600" spc="-20" dirty="0" smtClean="0"/>
              <a:t> </a:t>
            </a:r>
            <a:r>
              <a:rPr lang="ru-RU" sz="1600" spc="-20" dirty="0" smtClean="0">
                <a:solidFill>
                  <a:srgbClr val="FF9900"/>
                </a:solidFill>
              </a:rPr>
              <a:t>противоположного качества</a:t>
            </a:r>
            <a:r>
              <a:rPr lang="ru-RU" sz="1600" spc="-20" dirty="0" smtClean="0"/>
              <a:t>, но </a:t>
            </a:r>
            <a:br>
              <a:rPr lang="ru-RU" sz="1600" spc="-20" dirty="0" smtClean="0"/>
            </a:br>
            <a:r>
              <a:rPr lang="ru-RU" sz="1600" spc="-20" dirty="0" smtClean="0"/>
              <a:t>(за исключением общеутвердительной посылки) </a:t>
            </a:r>
            <a:r>
              <a:rPr lang="ru-RU" sz="1600" spc="-20" dirty="0" smtClean="0">
                <a:solidFill>
                  <a:srgbClr val="FF9900"/>
                </a:solidFill>
              </a:rPr>
              <a:t>того же количества</a:t>
            </a:r>
            <a:r>
              <a:rPr lang="ru-RU" sz="1600" spc="-20" dirty="0" smtClean="0"/>
              <a:t>,</a:t>
            </a:r>
            <a:r>
              <a:rPr lang="en-US" sz="1600" spc="-20" dirty="0" smtClean="0">
                <a:cs typeface="Arial" charset="0"/>
              </a:rPr>
              <a:t> </a:t>
            </a:r>
            <a:r>
              <a:rPr lang="ru-RU" sz="1600" spc="-20" dirty="0" smtClean="0"/>
              <a:t>субъектом которого становится предикат, а </a:t>
            </a:r>
            <a:r>
              <a:rPr lang="ru-RU" sz="1600" spc="-20" dirty="0" smtClean="0">
                <a:solidFill>
                  <a:srgbClr val="00FFFF"/>
                </a:solidFill>
              </a:rPr>
              <a:t>предикатом</a:t>
            </a:r>
            <a:r>
              <a:rPr lang="ru-RU" sz="1600" spc="-20" dirty="0" smtClean="0">
                <a:solidFill>
                  <a:schemeClr val="accent3"/>
                </a:solidFill>
              </a:rPr>
              <a:t> – понятие, </a:t>
            </a:r>
            <a:r>
              <a:rPr lang="ru-RU" sz="1600" spc="-20" dirty="0" smtClean="0">
                <a:solidFill>
                  <a:srgbClr val="FF9900"/>
                </a:solidFill>
              </a:rPr>
              <a:t>контрадикторное субъекту</a:t>
            </a:r>
            <a:r>
              <a:rPr lang="ru-RU" sz="1600" spc="-20" dirty="0" smtClean="0"/>
              <a:t> посылки. </a:t>
            </a:r>
          </a:p>
        </p:txBody>
      </p: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3360000">
            <a:off x="460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7" grpId="0" animBg="1"/>
      <p:bldP spid="44" grpId="0" animBg="1"/>
    </p:bld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4932000" y="4536000"/>
            <a:ext cx="1080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2" name="Rectangle 7"/>
          <p:cNvSpPr>
            <a:spLocks noChangeArrowheads="1"/>
          </p:cNvSpPr>
          <p:nvPr/>
        </p:nvSpPr>
        <p:spPr bwMode="auto">
          <a:xfrm>
            <a:off x="4932000" y="3636000"/>
            <a:ext cx="1080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4932000" y="2736000"/>
            <a:ext cx="1080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932000" y="1836000"/>
            <a:ext cx="108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2772000" y="16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 кратное четырём,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9" name="Овал 38"/>
          <p:cNvSpPr>
            <a:spLocks/>
          </p:cNvSpPr>
          <p:nvPr/>
        </p:nvSpPr>
        <p:spPr bwMode="auto">
          <a:xfrm>
            <a:off x="1728000" y="15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Всякое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5976000" y="16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чётное число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Овал 10"/>
          <p:cNvSpPr>
            <a:spLocks/>
          </p:cNvSpPr>
          <p:nvPr/>
        </p:nvSpPr>
        <p:spPr bwMode="auto">
          <a:xfrm>
            <a:off x="1728000" y="24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Ни одно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5976000" y="25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нечётное число</a:t>
            </a:r>
          </a:p>
        </p:txBody>
      </p:sp>
      <p:sp>
        <p:nvSpPr>
          <p:cNvPr id="15" name="Oval 13"/>
          <p:cNvSpPr>
            <a:spLocks noChangeArrowheads="1"/>
          </p:cNvSpPr>
          <p:nvPr/>
        </p:nvSpPr>
        <p:spPr bwMode="auto">
          <a:xfrm>
            <a:off x="2772000" y="25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 кратное четырём,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 rot="5400000">
            <a:off x="7704000" y="3060000"/>
            <a:ext cx="1872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>
                <a:solidFill>
                  <a:srgbClr val="00FF00"/>
                </a:solidFill>
              </a:rPr>
              <a:t>Простое (чистое)</a:t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обращение</a:t>
            </a:r>
          </a:p>
        </p:txBody>
      </p:sp>
      <p:sp>
        <p:nvSpPr>
          <p:cNvPr id="20" name="TextBox 19"/>
          <p:cNvSpPr txBox="1"/>
          <p:nvPr/>
        </p:nvSpPr>
        <p:spPr>
          <a:xfrm rot="16200000">
            <a:off x="540000" y="2160000"/>
            <a:ext cx="1548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00FFFF"/>
                </a:solidFill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19" name="Овал 18"/>
          <p:cNvSpPr>
            <a:spLocks/>
          </p:cNvSpPr>
          <p:nvPr/>
        </p:nvSpPr>
        <p:spPr bwMode="auto">
          <a:xfrm>
            <a:off x="1728000" y="33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Ни одно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1" name="Oval 12"/>
          <p:cNvSpPr>
            <a:spLocks noChangeArrowheads="1"/>
          </p:cNvSpPr>
          <p:nvPr/>
        </p:nvSpPr>
        <p:spPr bwMode="auto">
          <a:xfrm>
            <a:off x="2772000" y="34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нечётное число</a:t>
            </a:r>
          </a:p>
        </p:txBody>
      </p:sp>
      <p:sp>
        <p:nvSpPr>
          <p:cNvPr id="23" name="Oval 13"/>
          <p:cNvSpPr>
            <a:spLocks noChangeArrowheads="1"/>
          </p:cNvSpPr>
          <p:nvPr/>
        </p:nvSpPr>
        <p:spPr bwMode="auto">
          <a:xfrm>
            <a:off x="5976000" y="34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 кратное четырём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4" name="Овал 23"/>
          <p:cNvSpPr>
            <a:spLocks/>
          </p:cNvSpPr>
          <p:nvPr/>
        </p:nvSpPr>
        <p:spPr bwMode="auto">
          <a:xfrm>
            <a:off x="1728000" y="42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Всякое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5" name="Oval 12"/>
          <p:cNvSpPr>
            <a:spLocks noChangeArrowheads="1"/>
          </p:cNvSpPr>
          <p:nvPr/>
        </p:nvSpPr>
        <p:spPr bwMode="auto">
          <a:xfrm>
            <a:off x="2772000" y="43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нечётное число</a:t>
            </a:r>
          </a:p>
        </p:txBody>
      </p:sp>
      <p:sp>
        <p:nvSpPr>
          <p:cNvPr id="27" name="Oval 13"/>
          <p:cNvSpPr>
            <a:spLocks noChangeArrowheads="1"/>
          </p:cNvSpPr>
          <p:nvPr/>
        </p:nvSpPr>
        <p:spPr bwMode="auto">
          <a:xfrm>
            <a:off x="5976000" y="43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 не кратное четырём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 rot="16200000">
            <a:off x="540000" y="3960000"/>
            <a:ext cx="1548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00FFFF"/>
                </a:solidFill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31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29" name="TextBox 28"/>
          <p:cNvSpPr txBox="1"/>
          <p:nvPr/>
        </p:nvSpPr>
        <p:spPr>
          <a:xfrm rot="16200000">
            <a:off x="-648000" y="2556000"/>
            <a:ext cx="2448000" cy="612000"/>
          </a:xfrm>
          <a:prstGeom prst="rect">
            <a:avLst/>
          </a:prstGeom>
          <a:noFill/>
          <a:ln w="15875">
            <a:solidFill>
              <a:srgbClr val="FF9900"/>
            </a:solidFill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tabLst>
                <a:tab pos="1077913" algn="l"/>
              </a:tabLst>
              <a:defRPr/>
            </a:pPr>
            <a:r>
              <a:rPr lang="ru-RU" sz="1600" dirty="0" smtClean="0">
                <a:solidFill>
                  <a:srgbClr val="FF9900"/>
                </a:solidFill>
              </a:rPr>
              <a:t>Противопоставление предикату</a:t>
            </a:r>
            <a:endParaRPr lang="ru-RU" sz="1600" dirty="0">
              <a:solidFill>
                <a:srgbClr val="FF9900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40000" y="5004000"/>
            <a:ext cx="8064000" cy="1836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Поскольку суждения, полученные как </a:t>
            </a:r>
            <a:r>
              <a:rPr lang="ru-RU" dirty="0" smtClean="0">
                <a:solidFill>
                  <a:srgbClr val="00FF00"/>
                </a:solidFill>
              </a:rPr>
              <a:t>превращением</a:t>
            </a:r>
            <a:r>
              <a:rPr lang="ru-RU" dirty="0" smtClean="0"/>
              <a:t>, так и </a:t>
            </a:r>
            <a:r>
              <a:rPr lang="ru-RU" dirty="0" smtClean="0">
                <a:solidFill>
                  <a:srgbClr val="00FF00"/>
                </a:solidFill>
              </a:rPr>
              <a:t>простым (чистым) обращением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FF9900"/>
                </a:solidFill>
              </a:rPr>
              <a:t>равнозначны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посылкам, </a:t>
            </a:r>
            <a:r>
              <a:rPr lang="ru-RU" dirty="0" smtClean="0">
                <a:solidFill>
                  <a:srgbClr val="FF9900"/>
                </a:solidFill>
              </a:rPr>
              <a:t>равнозначны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FF00"/>
                </a:solidFill>
              </a:rPr>
              <a:t>общеутвердительным </a:t>
            </a:r>
            <a:r>
              <a:rPr lang="ru-RU" dirty="0" smtClean="0"/>
              <a:t>посылкам будут и </a:t>
            </a:r>
            <a:r>
              <a:rPr lang="ru-RU" dirty="0" smtClean="0">
                <a:solidFill>
                  <a:srgbClr val="FFFF00"/>
                </a:solidFill>
              </a:rPr>
              <a:t>общеотрицательные</a:t>
            </a:r>
            <a:r>
              <a:rPr lang="ru-RU" dirty="0" smtClean="0"/>
              <a:t> 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превращением через противоположение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000"/>
                            </p:stCondLst>
                            <p:childTnLst>
                              <p:par>
                                <p:cTn id="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800" decel="100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000"/>
                            </p:stCondLst>
                            <p:childTnLst>
                              <p:par>
                                <p:cTn id="10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2500"/>
                            </p:stCondLst>
                            <p:childTnLst>
                              <p:par>
                                <p:cTn id="12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3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3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800" decel="100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2" grpId="0" animBg="1"/>
      <p:bldP spid="13" grpId="0" animBg="1"/>
      <p:bldP spid="8" grpId="0" animBg="1"/>
      <p:bldP spid="7" grpId="0" animBg="1"/>
      <p:bldP spid="39" grpId="0" animBg="1"/>
      <p:bldP spid="9" grpId="0" animBg="1"/>
      <p:bldP spid="11" grpId="0" animBg="1"/>
      <p:bldP spid="14" grpId="0" animBg="1"/>
      <p:bldP spid="15" grpId="0" animBg="1"/>
      <p:bldP spid="18" grpId="0" animBg="1"/>
      <p:bldP spid="20" grpId="0" animBg="1"/>
      <p:bldP spid="19" grpId="0" animBg="1"/>
      <p:bldP spid="21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/>
    </p:bld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4932000" y="4536000"/>
            <a:ext cx="1080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2" name="Rectangle 7"/>
          <p:cNvSpPr>
            <a:spLocks noChangeArrowheads="1"/>
          </p:cNvSpPr>
          <p:nvPr/>
        </p:nvSpPr>
        <p:spPr bwMode="auto">
          <a:xfrm>
            <a:off x="4932000" y="3636000"/>
            <a:ext cx="1116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4932000" y="2736000"/>
            <a:ext cx="1080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932000" y="1836000"/>
            <a:ext cx="10800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2772000" y="16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 кратное четырём,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9" name="Овал 38"/>
          <p:cNvSpPr>
            <a:spLocks/>
          </p:cNvSpPr>
          <p:nvPr/>
        </p:nvSpPr>
        <p:spPr bwMode="auto">
          <a:xfrm>
            <a:off x="1728000" y="15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5976000" y="16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нечётное число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Овал 10"/>
          <p:cNvSpPr>
            <a:spLocks/>
          </p:cNvSpPr>
          <p:nvPr/>
        </p:nvSpPr>
        <p:spPr bwMode="auto">
          <a:xfrm>
            <a:off x="1728000" y="24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Всякое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5976000" y="25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чётное число</a:t>
            </a:r>
          </a:p>
        </p:txBody>
      </p:sp>
      <p:sp>
        <p:nvSpPr>
          <p:cNvPr id="15" name="Oval 13"/>
          <p:cNvSpPr>
            <a:spLocks noChangeArrowheads="1"/>
          </p:cNvSpPr>
          <p:nvPr/>
        </p:nvSpPr>
        <p:spPr bwMode="auto">
          <a:xfrm>
            <a:off x="2772000" y="25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 кратное четырём,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 rot="5400000">
            <a:off x="7704000" y="3060000"/>
            <a:ext cx="1872000" cy="53975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FFFF00"/>
                </a:solidFill>
              </a:rPr>
              <a:t>Обращение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с ограничением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 rot="16200000">
            <a:off x="540000" y="2160000"/>
            <a:ext cx="1548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00FFFF"/>
                </a:solidFill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19" name="Овал 18"/>
          <p:cNvSpPr>
            <a:spLocks/>
          </p:cNvSpPr>
          <p:nvPr/>
        </p:nvSpPr>
        <p:spPr bwMode="auto">
          <a:xfrm>
            <a:off x="1728000" y="33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</a:t>
            </a:r>
            <a:b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</a:b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1" name="Oval 12"/>
          <p:cNvSpPr>
            <a:spLocks noChangeArrowheads="1"/>
          </p:cNvSpPr>
          <p:nvPr/>
        </p:nvSpPr>
        <p:spPr bwMode="auto">
          <a:xfrm>
            <a:off x="2772000" y="34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чётные числа</a:t>
            </a:r>
          </a:p>
        </p:txBody>
      </p:sp>
      <p:sp>
        <p:nvSpPr>
          <p:cNvPr id="23" name="Oval 13"/>
          <p:cNvSpPr>
            <a:spLocks noChangeArrowheads="1"/>
          </p:cNvSpPr>
          <p:nvPr/>
        </p:nvSpPr>
        <p:spPr bwMode="auto">
          <a:xfrm>
            <a:off x="5976000" y="34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числа, кратные четырём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4" name="Овал 23"/>
          <p:cNvSpPr>
            <a:spLocks/>
          </p:cNvSpPr>
          <p:nvPr/>
        </p:nvSpPr>
        <p:spPr bwMode="auto">
          <a:xfrm>
            <a:off x="1728000" y="42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торые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25" name="Oval 12"/>
          <p:cNvSpPr>
            <a:spLocks noChangeArrowheads="1"/>
          </p:cNvSpPr>
          <p:nvPr/>
        </p:nvSpPr>
        <p:spPr bwMode="auto">
          <a:xfrm>
            <a:off x="2772000" y="43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чётные числа</a:t>
            </a:r>
          </a:p>
        </p:txBody>
      </p:sp>
      <p:sp>
        <p:nvSpPr>
          <p:cNvPr id="27" name="Oval 13"/>
          <p:cNvSpPr>
            <a:spLocks noChangeArrowheads="1"/>
          </p:cNvSpPr>
          <p:nvPr/>
        </p:nvSpPr>
        <p:spPr bwMode="auto">
          <a:xfrm>
            <a:off x="5976000" y="43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числа, не кратные четырём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 rot="16200000">
            <a:off x="540000" y="3960000"/>
            <a:ext cx="1548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00FFFF"/>
                </a:solidFill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 rot="16200000">
            <a:off x="-648000" y="2556000"/>
            <a:ext cx="2448000" cy="612000"/>
          </a:xfrm>
          <a:prstGeom prst="rect">
            <a:avLst/>
          </a:prstGeom>
          <a:noFill/>
          <a:ln w="15875">
            <a:solidFill>
              <a:srgbClr val="FF9900"/>
            </a:solidFill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FF9900"/>
                </a:solidFill>
              </a:rPr>
              <a:t>Противопоставление предикату</a:t>
            </a:r>
            <a:endParaRPr lang="ru-RU" sz="1600" dirty="0">
              <a:solidFill>
                <a:srgbClr val="FF9900"/>
              </a:solidFill>
            </a:endParaRPr>
          </a:p>
        </p:txBody>
      </p:sp>
      <p:sp>
        <p:nvSpPr>
          <p:cNvPr id="31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56000" y="5004000"/>
            <a:ext cx="7632000" cy="1836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Поскольку 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превращением</a:t>
            </a:r>
            <a:r>
              <a:rPr lang="ru-RU" dirty="0" smtClean="0"/>
              <a:t>, посылкам </a:t>
            </a:r>
            <a:r>
              <a:rPr lang="ru-RU" dirty="0" smtClean="0">
                <a:solidFill>
                  <a:srgbClr val="FF9900"/>
                </a:solidFill>
              </a:rPr>
              <a:t>равнозначны</a:t>
            </a:r>
            <a:r>
              <a:rPr lang="ru-RU" dirty="0" smtClean="0"/>
              <a:t>, а 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обращением </a:t>
            </a:r>
            <a:br>
              <a:rPr lang="ru-RU" dirty="0" smtClean="0">
                <a:solidFill>
                  <a:srgbClr val="00FF00"/>
                </a:solidFill>
              </a:rPr>
            </a:br>
            <a:r>
              <a:rPr lang="ru-RU" dirty="0" smtClean="0">
                <a:solidFill>
                  <a:srgbClr val="00FF00"/>
                </a:solidFill>
              </a:rPr>
              <a:t>с ограничением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FF9900"/>
                </a:solidFill>
              </a:rPr>
              <a:t>подчинены </a:t>
            </a:r>
            <a:r>
              <a:rPr lang="ru-RU" dirty="0" smtClean="0"/>
              <a:t>посылкам, </a:t>
            </a:r>
            <a:r>
              <a:rPr lang="ru-RU" dirty="0" smtClean="0">
                <a:solidFill>
                  <a:srgbClr val="FF9900"/>
                </a:solidFill>
              </a:rPr>
              <a:t>подчинены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FF00"/>
                </a:solidFill>
              </a:rPr>
              <a:t>общеотрицательным </a:t>
            </a:r>
            <a:r>
              <a:rPr lang="ru-RU" dirty="0" smtClean="0"/>
              <a:t>посылкам будут и </a:t>
            </a:r>
            <a:r>
              <a:rPr lang="ru-RU" dirty="0" smtClean="0">
                <a:solidFill>
                  <a:srgbClr val="FFFF00"/>
                </a:solidFill>
              </a:rPr>
              <a:t>частноотрицательные </a:t>
            </a:r>
            <a:r>
              <a:rPr lang="ru-RU" dirty="0" smtClean="0"/>
              <a:t>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превращением через противоположение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000"/>
                            </p:stCondLst>
                            <p:childTnLst>
                              <p:par>
                                <p:cTn id="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800" decel="100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000"/>
                            </p:stCondLst>
                            <p:childTnLst>
                              <p:par>
                                <p:cTn id="10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2500"/>
                            </p:stCondLst>
                            <p:childTnLst>
                              <p:par>
                                <p:cTn id="12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3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3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800" decel="100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6" grpId="1" animBg="1"/>
      <p:bldP spid="22" grpId="0" animBg="1"/>
      <p:bldP spid="13" grpId="0" animBg="1"/>
      <p:bldP spid="8" grpId="0" animBg="1"/>
      <p:bldP spid="8" grpId="1" animBg="1"/>
      <p:bldP spid="7" grpId="0" animBg="1"/>
      <p:bldP spid="7" grpId="1" animBg="1"/>
      <p:bldP spid="39" grpId="0" animBg="1"/>
      <p:bldP spid="39" grpId="1" animBg="1"/>
      <p:bldP spid="9" grpId="0" animBg="1"/>
      <p:bldP spid="9" grpId="1" animBg="1"/>
      <p:bldP spid="11" grpId="0" animBg="1"/>
      <p:bldP spid="14" grpId="0" animBg="1"/>
      <p:bldP spid="15" grpId="0" animBg="1"/>
      <p:bldP spid="18" grpId="0" animBg="1"/>
      <p:bldP spid="20" grpId="0" animBg="1"/>
      <p:bldP spid="19" grpId="0" animBg="1"/>
      <p:bldP spid="21" grpId="0" animBg="1"/>
      <p:bldP spid="23" grpId="0" animBg="1"/>
      <p:bldP spid="24" grpId="0" animBg="1"/>
      <p:bldP spid="24" grpId="1" animBg="1"/>
      <p:bldP spid="25" grpId="0" animBg="1"/>
      <p:bldP spid="25" grpId="1" animBg="1"/>
      <p:bldP spid="27" grpId="0" animBg="1"/>
      <p:bldP spid="27" grpId="1" animBg="1"/>
      <p:bldP spid="28" grpId="0" animBg="1"/>
      <p:bldP spid="30" grpId="0" animBg="1"/>
      <p:bldP spid="29" grpId="0"/>
    </p:bld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7"/>
          <p:cNvSpPr>
            <a:spLocks noChangeArrowheads="1"/>
          </p:cNvSpPr>
          <p:nvPr/>
        </p:nvSpPr>
        <p:spPr bwMode="auto">
          <a:xfrm>
            <a:off x="4932000" y="363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4932000" y="273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932000" y="183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2772000" y="16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чётные числа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9" name="Овал 38"/>
          <p:cNvSpPr>
            <a:spLocks/>
          </p:cNvSpPr>
          <p:nvPr/>
        </p:nvSpPr>
        <p:spPr bwMode="auto">
          <a:xfrm>
            <a:off x="1728000" y="15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5976000" y="16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числа, не кратные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четырём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Овал 10"/>
          <p:cNvSpPr>
            <a:spLocks/>
          </p:cNvSpPr>
          <p:nvPr/>
        </p:nvSpPr>
        <p:spPr bwMode="auto">
          <a:xfrm>
            <a:off x="1728000" y="24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Неко-торые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5976000" y="25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числа, кратные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четырём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5" name="Oval 13"/>
          <p:cNvSpPr>
            <a:spLocks noChangeArrowheads="1"/>
          </p:cNvSpPr>
          <p:nvPr/>
        </p:nvSpPr>
        <p:spPr bwMode="auto">
          <a:xfrm>
            <a:off x="2772000" y="25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чётные числа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 rot="16200000">
            <a:off x="540000" y="2160000"/>
            <a:ext cx="1548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00FFFF"/>
                </a:solidFill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19" name="Овал 18"/>
          <p:cNvSpPr>
            <a:spLocks/>
          </p:cNvSpPr>
          <p:nvPr/>
        </p:nvSpPr>
        <p:spPr bwMode="auto">
          <a:xfrm>
            <a:off x="1728000" y="33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Неко-торые</a:t>
            </a:r>
          </a:p>
        </p:txBody>
      </p:sp>
      <p:sp>
        <p:nvSpPr>
          <p:cNvPr id="21" name="Oval 12"/>
          <p:cNvSpPr>
            <a:spLocks noChangeArrowheads="1"/>
          </p:cNvSpPr>
          <p:nvPr/>
        </p:nvSpPr>
        <p:spPr bwMode="auto">
          <a:xfrm>
            <a:off x="2772000" y="34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числа, кратные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четырём,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 rot="5400000">
            <a:off x="7704000" y="3060000"/>
            <a:ext cx="1872000" cy="53975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>
                <a:solidFill>
                  <a:srgbClr val="FF99FF"/>
                </a:solidFill>
              </a:rPr>
              <a:t>Обращение</a:t>
            </a:r>
            <a:br>
              <a:rPr lang="ru-RU" sz="1600" dirty="0">
                <a:solidFill>
                  <a:srgbClr val="FF99FF"/>
                </a:solidFill>
              </a:rPr>
            </a:br>
            <a:r>
              <a:rPr lang="ru-RU" sz="1600" dirty="0" smtClean="0">
                <a:solidFill>
                  <a:srgbClr val="FF99FF"/>
                </a:solidFill>
              </a:rPr>
              <a:t>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30" name="Oval 13"/>
          <p:cNvSpPr>
            <a:spLocks noChangeArrowheads="1"/>
          </p:cNvSpPr>
          <p:nvPr/>
        </p:nvSpPr>
        <p:spPr bwMode="auto">
          <a:xfrm>
            <a:off x="5976000" y="34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чётные числа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32" name="Прямая соединительная линия 31"/>
          <p:cNvCxnSpPr>
            <a:cxnSpLocks noChangeShapeType="1"/>
          </p:cNvCxnSpPr>
          <p:nvPr/>
        </p:nvCxnSpPr>
        <p:spPr bwMode="auto">
          <a:xfrm>
            <a:off x="1692000" y="3384000"/>
            <a:ext cx="6480000" cy="79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3" name="Прямая соединительная линия 32"/>
          <p:cNvCxnSpPr>
            <a:cxnSpLocks noChangeShapeType="1"/>
          </p:cNvCxnSpPr>
          <p:nvPr/>
        </p:nvCxnSpPr>
        <p:spPr bwMode="auto">
          <a:xfrm rot="-840000">
            <a:off x="1692000" y="3384000"/>
            <a:ext cx="6480000" cy="79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5" name="TextBox 34"/>
          <p:cNvSpPr txBox="1"/>
          <p:nvPr/>
        </p:nvSpPr>
        <p:spPr>
          <a:xfrm>
            <a:off x="2160000" y="4500000"/>
            <a:ext cx="4824000" cy="612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dirty="0" smtClean="0">
                <a:solidFill>
                  <a:srgbClr val="FF99FF"/>
                </a:solidFill>
                <a:cs typeface="Arial" charset="0"/>
              </a:rPr>
              <a:t>Превращение через противоположение</a:t>
            </a:r>
            <a:r>
              <a:rPr lang="ru-RU" dirty="0" smtClean="0">
                <a:solidFill>
                  <a:srgbClr val="FF99FF"/>
                </a:solidFill>
              </a:rPr>
              <a:t> невозможно</a:t>
            </a:r>
            <a:endParaRPr lang="ru-RU" dirty="0">
              <a:solidFill>
                <a:srgbClr val="FF99FF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 rot="16200000">
            <a:off x="-720000" y="2592000"/>
            <a:ext cx="2592000" cy="612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Противопоставление </a:t>
            </a:r>
            <a:br>
              <a:rPr lang="ru-RU" sz="1600" dirty="0" smtClean="0">
                <a:solidFill>
                  <a:srgbClr val="FF99FF"/>
                </a:solidFill>
              </a:rPr>
            </a:br>
            <a:r>
              <a:rPr lang="ru-RU" sz="1600" dirty="0" smtClean="0">
                <a:solidFill>
                  <a:srgbClr val="FF99FF"/>
                </a:solidFill>
              </a:rPr>
              <a:t>предикату 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24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720000" y="5112000"/>
            <a:ext cx="7704000" cy="1728000"/>
          </a:xfrm>
          <a:prstGeom prst="rect">
            <a:avLst/>
          </a:prstGeom>
          <a:noFill/>
          <a:ln w="15875">
            <a:noFill/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dirty="0" smtClean="0">
                <a:cs typeface="Arial" charset="0"/>
              </a:rPr>
              <a:t>Превращение через противоположение</a:t>
            </a:r>
            <a:r>
              <a:rPr lang="ru-RU" dirty="0" smtClean="0"/>
              <a:t> частноутвердительного суждения есть </a:t>
            </a:r>
            <a:r>
              <a:rPr lang="ru-RU" dirty="0" smtClean="0">
                <a:solidFill>
                  <a:srgbClr val="FFFF00"/>
                </a:solidFill>
              </a:rPr>
              <a:t>формальная логическая ошибка </a:t>
            </a:r>
            <a:r>
              <a:rPr lang="ru-RU" dirty="0" smtClean="0">
                <a:solidFill>
                  <a:srgbClr val="FF99FF"/>
                </a:solidFill>
              </a:rPr>
              <a:t>непозволительного расширения термина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000"/>
                            </p:stCondLst>
                            <p:childTnLst>
                              <p:par>
                                <p:cTn id="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500"/>
                            </p:stCondLst>
                            <p:childTnLst>
                              <p:par>
                                <p:cTn id="88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800" decel="100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800" decel="100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13" grpId="0" animBg="1"/>
      <p:bldP spid="8" grpId="0" animBg="1"/>
      <p:bldP spid="7" grpId="0" animBg="1"/>
      <p:bldP spid="39" grpId="0" animBg="1"/>
      <p:bldP spid="9" grpId="0" animBg="1"/>
      <p:bldP spid="11" grpId="0" animBg="1"/>
      <p:bldP spid="14" grpId="0" animBg="1"/>
      <p:bldP spid="15" grpId="0" animBg="1"/>
      <p:bldP spid="20" grpId="0" animBg="1"/>
      <p:bldP spid="19" grpId="0" animBg="1"/>
      <p:bldP spid="21" grpId="0" animBg="1"/>
      <p:bldP spid="29" grpId="0" animBg="1"/>
      <p:bldP spid="30" grpId="0" animBg="1"/>
      <p:bldP spid="35" grpId="0" animBg="1"/>
      <p:bldP spid="23" grpId="0" animBg="1"/>
      <p:bldP spid="2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16632"/>
            <a:ext cx="8229600" cy="576000"/>
          </a:xfrm>
          <a:noFill/>
        </p:spPr>
        <p:txBody>
          <a:bodyPr/>
          <a:lstStyle/>
          <a:p>
            <a:pPr eaLnBrk="1" hangingPunct="1"/>
            <a:r>
              <a:rPr lang="ru-RU" sz="3600" b="1" dirty="0" smtClean="0">
                <a:solidFill>
                  <a:schemeClr val="bg1"/>
                </a:solidFill>
              </a:rPr>
              <a:t>Понятие как форма мышления</a:t>
            </a:r>
            <a:endParaRPr lang="ru-RU" sz="3200" b="1" dirty="0" smtClean="0">
              <a:solidFill>
                <a:schemeClr val="bg1"/>
              </a:solidFill>
            </a:endParaRPr>
          </a:p>
        </p:txBody>
      </p:sp>
      <p:sp>
        <p:nvSpPr>
          <p:cNvPr id="3409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5613" y="764081"/>
            <a:ext cx="8231187" cy="5832000"/>
          </a:xfrm>
          <a:noFill/>
        </p:spPr>
        <p:txBody>
          <a:bodyPr/>
          <a:lstStyle/>
          <a:p>
            <a:pPr>
              <a:lnSpc>
                <a:spcPct val="85000"/>
              </a:lnSpc>
              <a:spcBef>
                <a:spcPts val="432"/>
              </a:spcBef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Понятие как форма мышления</a:t>
            </a:r>
          </a:p>
          <a:p>
            <a:pPr lvl="1">
              <a:lnSpc>
                <a:spcPct val="85000"/>
              </a:lnSpc>
              <a:spcBef>
                <a:spcPts val="432"/>
              </a:spcBef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Понятие понятия</a:t>
            </a:r>
          </a:p>
          <a:p>
            <a:pPr lvl="1">
              <a:lnSpc>
                <a:spcPct val="85000"/>
              </a:lnSpc>
              <a:spcBef>
                <a:spcPts val="432"/>
              </a:spcBef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Содержание и объём понятия</a:t>
            </a:r>
          </a:p>
          <a:p>
            <a:pPr lvl="1">
              <a:lnSpc>
                <a:spcPct val="85000"/>
              </a:lnSpc>
              <a:spcBef>
                <a:spcPts val="432"/>
              </a:spcBef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Логические операции с понятиями: ограничение и обобщение</a:t>
            </a:r>
          </a:p>
          <a:p>
            <a:pPr lvl="1">
              <a:lnSpc>
                <a:spcPct val="85000"/>
              </a:lnSpc>
              <a:spcBef>
                <a:spcPts val="432"/>
              </a:spcBef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Логические отношения между понятиями</a:t>
            </a:r>
          </a:p>
          <a:p>
            <a:pPr eaLnBrk="1" hangingPunct="1">
              <a:lnSpc>
                <a:spcPct val="85000"/>
              </a:lnSpc>
              <a:spcBef>
                <a:spcPts val="432"/>
              </a:spcBef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Виды понятий</a:t>
            </a:r>
          </a:p>
          <a:p>
            <a:pPr lvl="1" eaLnBrk="1" hangingPunct="1">
              <a:lnSpc>
                <a:spcPct val="85000"/>
              </a:lnSpc>
              <a:spcBef>
                <a:spcPts val="432"/>
              </a:spcBef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Пустые и непустые понятия</a:t>
            </a:r>
          </a:p>
          <a:p>
            <a:pPr lvl="1" eaLnBrk="1" hangingPunct="1">
              <a:lnSpc>
                <a:spcPct val="85000"/>
              </a:lnSpc>
              <a:spcBef>
                <a:spcPts val="432"/>
              </a:spcBef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Общие и единичные понятия</a:t>
            </a:r>
          </a:p>
          <a:p>
            <a:pPr lvl="1" eaLnBrk="1" hangingPunct="1">
              <a:lnSpc>
                <a:spcPct val="85000"/>
              </a:lnSpc>
              <a:spcBef>
                <a:spcPts val="432"/>
              </a:spcBef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Регистрирующие и нерегистрирующие понятия</a:t>
            </a:r>
          </a:p>
          <a:p>
            <a:pPr lvl="1" eaLnBrk="1" hangingPunct="1">
              <a:lnSpc>
                <a:spcPct val="85000"/>
              </a:lnSpc>
              <a:spcBef>
                <a:spcPts val="432"/>
              </a:spcBef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Собирательные понятия</a:t>
            </a:r>
          </a:p>
          <a:p>
            <a:pPr lvl="1" eaLnBrk="1" hangingPunct="1">
              <a:lnSpc>
                <a:spcPct val="85000"/>
              </a:lnSpc>
              <a:spcBef>
                <a:spcPts val="432"/>
              </a:spcBef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Конкретные и абстрактные понятия</a:t>
            </a:r>
          </a:p>
          <a:p>
            <a:pPr lvl="1" eaLnBrk="1" hangingPunct="1">
              <a:lnSpc>
                <a:spcPct val="85000"/>
              </a:lnSpc>
              <a:spcBef>
                <a:spcPts val="432"/>
              </a:spcBef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Абсолютные (безотносительные) и относительные понятия</a:t>
            </a:r>
          </a:p>
          <a:p>
            <a:pPr eaLnBrk="1" hangingPunct="1">
              <a:lnSpc>
                <a:spcPct val="85000"/>
              </a:lnSpc>
              <a:spcBef>
                <a:spcPts val="432"/>
              </a:spcBef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Определение понятий (дефиниция)</a:t>
            </a:r>
          </a:p>
          <a:p>
            <a:pPr lvl="1" eaLnBrk="1" hangingPunct="1">
              <a:lnSpc>
                <a:spcPct val="85000"/>
              </a:lnSpc>
              <a:spcBef>
                <a:spcPts val="432"/>
              </a:spcBef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Понятие логического определения (дефиниции)</a:t>
            </a:r>
          </a:p>
          <a:p>
            <a:pPr lvl="1" eaLnBrk="1" hangingPunct="1">
              <a:lnSpc>
                <a:spcPct val="85000"/>
              </a:lnSpc>
              <a:spcBef>
                <a:spcPts val="432"/>
              </a:spcBef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Процедура (форма) логического определения (дефиниции)</a:t>
            </a:r>
          </a:p>
          <a:p>
            <a:pPr lvl="1" eaLnBrk="1" hangingPunct="1">
              <a:lnSpc>
                <a:spcPct val="85000"/>
              </a:lnSpc>
              <a:spcBef>
                <a:spcPts val="432"/>
              </a:spcBef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Правила определения понятий</a:t>
            </a:r>
          </a:p>
          <a:p>
            <a:pPr eaLnBrk="1" hangingPunct="1">
              <a:lnSpc>
                <a:spcPct val="85000"/>
              </a:lnSpc>
              <a:spcBef>
                <a:spcPts val="432"/>
              </a:spcBef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Деление объёма понятий (классификация)</a:t>
            </a:r>
          </a:p>
          <a:p>
            <a:pPr lvl="1" eaLnBrk="1" hangingPunct="1">
              <a:lnSpc>
                <a:spcPct val="85000"/>
              </a:lnSpc>
              <a:spcBef>
                <a:spcPts val="432"/>
              </a:spcBef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Понятие классификации</a:t>
            </a:r>
          </a:p>
          <a:p>
            <a:pPr lvl="1" eaLnBrk="1" hangingPunct="1">
              <a:lnSpc>
                <a:spcPct val="85000"/>
              </a:lnSpc>
              <a:spcBef>
                <a:spcPts val="432"/>
              </a:spcBef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Процедура классификации</a:t>
            </a:r>
          </a:p>
          <a:p>
            <a:pPr lvl="1" eaLnBrk="1" hangingPunct="1">
              <a:lnSpc>
                <a:spcPct val="85000"/>
              </a:lnSpc>
              <a:spcBef>
                <a:spcPts val="432"/>
              </a:spcBef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Правила деления объёма понятий (классификации)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09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09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409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409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409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409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409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409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409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409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09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409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4099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4099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4099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4099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4099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4099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4099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4099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4099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4099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4099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4099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4099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4099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4099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4099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40995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40995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40995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40995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40995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40995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40995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40995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40995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40995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40995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40995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0995" grpId="0" build="p"/>
    </p:bld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4932000" y="453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2" name="Rectangle 7"/>
          <p:cNvSpPr>
            <a:spLocks noChangeArrowheads="1"/>
          </p:cNvSpPr>
          <p:nvPr/>
        </p:nvSpPr>
        <p:spPr bwMode="auto">
          <a:xfrm>
            <a:off x="4932000" y="363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4932000" y="273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932000" y="1836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2772000" y="16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чётные числа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9" name="Овал 38"/>
          <p:cNvSpPr>
            <a:spLocks/>
          </p:cNvSpPr>
          <p:nvPr/>
        </p:nvSpPr>
        <p:spPr bwMode="auto">
          <a:xfrm>
            <a:off x="1728000" y="15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Неко-торые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40" name="Овал 39"/>
          <p:cNvSpPr/>
          <p:nvPr/>
        </p:nvSpPr>
        <p:spPr bwMode="auto">
          <a:xfrm>
            <a:off x="1571604" y="3429000"/>
            <a:ext cx="914400" cy="91440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5976000" y="16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числа, кратные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четырём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Овал 10"/>
          <p:cNvSpPr>
            <a:spLocks/>
          </p:cNvSpPr>
          <p:nvPr/>
        </p:nvSpPr>
        <p:spPr bwMode="auto">
          <a:xfrm>
            <a:off x="1728000" y="24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Неко-торые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5976000" y="25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числа, не кратные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четырём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5" name="Oval 13"/>
          <p:cNvSpPr>
            <a:spLocks noChangeArrowheads="1"/>
          </p:cNvSpPr>
          <p:nvPr/>
        </p:nvSpPr>
        <p:spPr bwMode="auto">
          <a:xfrm>
            <a:off x="2772000" y="25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чётные числа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 rot="5400000">
            <a:off x="7704000" y="3060000"/>
            <a:ext cx="1872000" cy="53975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>
                <a:solidFill>
                  <a:srgbClr val="00FF00"/>
                </a:solidFill>
              </a:rPr>
              <a:t>Простое (чистое)</a:t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обращение</a:t>
            </a:r>
          </a:p>
        </p:txBody>
      </p:sp>
      <p:sp>
        <p:nvSpPr>
          <p:cNvPr id="20" name="TextBox 19"/>
          <p:cNvSpPr txBox="1"/>
          <p:nvPr/>
        </p:nvSpPr>
        <p:spPr>
          <a:xfrm rot="16200000">
            <a:off x="540000" y="2160000"/>
            <a:ext cx="1548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00FFFF"/>
                </a:solidFill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19" name="Овал 18"/>
          <p:cNvSpPr>
            <a:spLocks/>
          </p:cNvSpPr>
          <p:nvPr/>
        </p:nvSpPr>
        <p:spPr bwMode="auto">
          <a:xfrm>
            <a:off x="1728000" y="33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Неко-торые</a:t>
            </a:r>
          </a:p>
        </p:txBody>
      </p:sp>
      <p:sp>
        <p:nvSpPr>
          <p:cNvPr id="21" name="Oval 12"/>
          <p:cNvSpPr>
            <a:spLocks noChangeArrowheads="1"/>
          </p:cNvSpPr>
          <p:nvPr/>
        </p:nvSpPr>
        <p:spPr bwMode="auto">
          <a:xfrm>
            <a:off x="2772000" y="34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числа, не кратные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четырём,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3" name="Oval 13"/>
          <p:cNvSpPr>
            <a:spLocks noChangeArrowheads="1"/>
          </p:cNvSpPr>
          <p:nvPr/>
        </p:nvSpPr>
        <p:spPr bwMode="auto">
          <a:xfrm>
            <a:off x="5976000" y="34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чётные числа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4" name="Овал 23"/>
          <p:cNvSpPr>
            <a:spLocks/>
          </p:cNvSpPr>
          <p:nvPr/>
        </p:nvSpPr>
        <p:spPr bwMode="auto">
          <a:xfrm>
            <a:off x="1728000" y="4284000"/>
            <a:ext cx="1044000" cy="792000"/>
          </a:xfrm>
          <a:prstGeom prst="ellipse">
            <a:avLst/>
          </a:prstGeom>
          <a:solidFill>
            <a:schemeClr val="accent1"/>
          </a:solidFill>
          <a:ln w="38100" cap="flat" cmpd="dbl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Неко-торые</a:t>
            </a:r>
          </a:p>
        </p:txBody>
      </p:sp>
      <p:sp>
        <p:nvSpPr>
          <p:cNvPr id="25" name="Oval 12"/>
          <p:cNvSpPr>
            <a:spLocks noChangeArrowheads="1"/>
          </p:cNvSpPr>
          <p:nvPr/>
        </p:nvSpPr>
        <p:spPr bwMode="auto">
          <a:xfrm>
            <a:off x="2772000" y="43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числа, не кратные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четырём,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7" name="Oval 13"/>
          <p:cNvSpPr>
            <a:spLocks noChangeArrowheads="1"/>
          </p:cNvSpPr>
          <p:nvPr/>
        </p:nvSpPr>
        <p:spPr bwMode="auto">
          <a:xfrm>
            <a:off x="5976000" y="4356000"/>
            <a:ext cx="2232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lIns="36000" rIns="36000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нечётные числа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 rot="16200000">
            <a:off x="522000" y="3960000"/>
            <a:ext cx="1548000" cy="540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>
                <a:solidFill>
                  <a:srgbClr val="00FFFF"/>
                </a:solidFill>
              </a:rPr>
              <a:t>Превращение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 rot="16200000">
            <a:off x="-648000" y="2556000"/>
            <a:ext cx="2448000" cy="612000"/>
          </a:xfrm>
          <a:prstGeom prst="rect">
            <a:avLst/>
          </a:prstGeom>
          <a:noFill/>
          <a:ln w="15875">
            <a:solidFill>
              <a:srgbClr val="FF9900"/>
            </a:solidFill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FF9900"/>
                </a:solidFill>
              </a:rPr>
              <a:t>Противопоставление предикату</a:t>
            </a:r>
            <a:endParaRPr lang="ru-RU" sz="1600" dirty="0">
              <a:solidFill>
                <a:srgbClr val="FF9900"/>
              </a:solidFill>
            </a:endParaRPr>
          </a:p>
        </p:txBody>
      </p:sp>
      <p:sp>
        <p:nvSpPr>
          <p:cNvPr id="31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40000" y="5004000"/>
            <a:ext cx="8064000" cy="1836000"/>
          </a:xfrm>
          <a:prstGeom prst="rect">
            <a:avLst/>
          </a:prstGeom>
          <a:noFill/>
          <a:ln w="15875">
            <a:noFill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dirty="0" smtClean="0"/>
              <a:t>Поскольку суждения, полученные как </a:t>
            </a:r>
            <a:r>
              <a:rPr lang="ru-RU" dirty="0" smtClean="0">
                <a:solidFill>
                  <a:srgbClr val="00FF00"/>
                </a:solidFill>
              </a:rPr>
              <a:t>превращением</a:t>
            </a:r>
            <a:r>
              <a:rPr lang="ru-RU" dirty="0" smtClean="0"/>
              <a:t>, так и </a:t>
            </a:r>
            <a:r>
              <a:rPr lang="ru-RU" dirty="0" smtClean="0">
                <a:solidFill>
                  <a:srgbClr val="00FF00"/>
                </a:solidFill>
              </a:rPr>
              <a:t>простым (чистым) обращением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FF9900"/>
                </a:solidFill>
              </a:rPr>
              <a:t>равнозначны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посылкам, </a:t>
            </a:r>
            <a:r>
              <a:rPr lang="ru-RU" dirty="0" smtClean="0">
                <a:solidFill>
                  <a:srgbClr val="FF9900"/>
                </a:solidFill>
              </a:rPr>
              <a:t>равнозначны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FF00"/>
                </a:solidFill>
              </a:rPr>
              <a:t>частноотрицательным </a:t>
            </a:r>
            <a:r>
              <a:rPr lang="ru-RU" dirty="0" smtClean="0"/>
              <a:t>посылкам будут и </a:t>
            </a:r>
            <a:r>
              <a:rPr lang="ru-RU" dirty="0" smtClean="0">
                <a:solidFill>
                  <a:srgbClr val="FFFF00"/>
                </a:solidFill>
              </a:rPr>
              <a:t>частноотрицательные</a:t>
            </a:r>
            <a:r>
              <a:rPr lang="ru-RU" dirty="0" smtClean="0"/>
              <a:t> суждения, полученные </a:t>
            </a:r>
            <a:r>
              <a:rPr lang="ru-RU" dirty="0" smtClean="0">
                <a:solidFill>
                  <a:srgbClr val="00FF00"/>
                </a:solidFill>
              </a:rPr>
              <a:t>превращением через противоположение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000"/>
                            </p:stCondLst>
                            <p:childTnLst>
                              <p:par>
                                <p:cTn id="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800" decel="100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800" decel="100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000"/>
                            </p:stCondLst>
                            <p:childTnLst>
                              <p:par>
                                <p:cTn id="10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000"/>
                            </p:stCondLst>
                            <p:childTnLst>
                              <p:par>
                                <p:cTn id="12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3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3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800" decel="100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6" grpId="1" animBg="1"/>
      <p:bldP spid="22" grpId="0" animBg="1"/>
      <p:bldP spid="13" grpId="0" animBg="1"/>
      <p:bldP spid="8" grpId="0" animBg="1"/>
      <p:bldP spid="8" grpId="1" animBg="1"/>
      <p:bldP spid="7" grpId="0" animBg="1"/>
      <p:bldP spid="7" grpId="1" animBg="1"/>
      <p:bldP spid="39" grpId="0" animBg="1"/>
      <p:bldP spid="39" grpId="1" animBg="1"/>
      <p:bldP spid="9" grpId="0" animBg="1"/>
      <p:bldP spid="9" grpId="1" animBg="1"/>
      <p:bldP spid="11" grpId="0" animBg="1"/>
      <p:bldP spid="14" grpId="0" animBg="1"/>
      <p:bldP spid="15" grpId="0" animBg="1"/>
      <p:bldP spid="18" grpId="0" animBg="1"/>
      <p:bldP spid="20" grpId="0" animBg="1"/>
      <p:bldP spid="19" grpId="0" animBg="1"/>
      <p:bldP spid="21" grpId="0" animBg="1"/>
      <p:bldP spid="23" grpId="0" animBg="1"/>
      <p:bldP spid="24" grpId="0" animBg="1"/>
      <p:bldP spid="24" grpId="1" animBg="1"/>
      <p:bldP spid="25" grpId="0" animBg="1"/>
      <p:bldP spid="25" grpId="1" animBg="1"/>
      <p:bldP spid="27" grpId="0" animBg="1"/>
      <p:bldP spid="27" grpId="1" animBg="1"/>
      <p:bldP spid="28" grpId="0" animBg="1"/>
      <p:bldP spid="30" grpId="0" animBg="1"/>
      <p:bldP spid="29" grpId="0"/>
    </p:bld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20000"/>
            <a:ext cx="3887788" cy="410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1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2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есть</a:t>
            </a: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780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780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2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2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20000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06000" y="2916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20000"/>
            <a:ext cx="3887787" cy="410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1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есть</a:t>
            </a: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2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780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780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71775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>
                <a:solidFill>
                  <a:srgbClr val="0000FF"/>
                </a:solidFill>
              </a:rPr>
              <a:t>Ни одно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71775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20000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8172000" y="2916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4932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788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788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42800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4932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788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ru-RU" sz="2000" dirty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788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42800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306000" y="4320000"/>
            <a:ext cx="129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8136000" y="4320000"/>
            <a:ext cx="1368000" cy="50400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non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500" spc="-40" dirty="0" smtClean="0">
                <a:solidFill>
                  <a:srgbClr val="FFFF00"/>
                </a:solidFill>
              </a:rPr>
              <a:t>Обращение с </a:t>
            </a:r>
            <a:br>
              <a:rPr lang="ru-RU" sz="1500" spc="-40" dirty="0" smtClean="0">
                <a:solidFill>
                  <a:srgbClr val="FFFF00"/>
                </a:solidFill>
              </a:rPr>
            </a:br>
            <a:r>
              <a:rPr lang="ru-RU" sz="1500" spc="-40" dirty="0" smtClean="0">
                <a:solidFill>
                  <a:srgbClr val="FFFF00"/>
                </a:solidFill>
              </a:rPr>
              <a:t>ограничением</a:t>
            </a:r>
            <a:endParaRPr lang="ru-RU" sz="1500" spc="-40" dirty="0">
              <a:solidFill>
                <a:srgbClr val="FFFF00"/>
              </a:solidFill>
            </a:endParaRPr>
          </a:p>
        </p:txBody>
      </p:sp>
      <p:sp>
        <p:nvSpPr>
          <p:cNvPr id="34" name="Rectangle 7"/>
          <p:cNvSpPr>
            <a:spLocks noChangeArrowheads="1"/>
          </p:cNvSpPr>
          <p:nvPr/>
        </p:nvSpPr>
        <p:spPr bwMode="auto">
          <a:xfrm>
            <a:off x="972000" y="543600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8" name="Rectangle 7"/>
          <p:cNvSpPr>
            <a:spLocks noChangeArrowheads="1"/>
          </p:cNvSpPr>
          <p:nvPr/>
        </p:nvSpPr>
        <p:spPr bwMode="auto">
          <a:xfrm>
            <a:off x="2052000" y="5940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7" name="Oval 13"/>
          <p:cNvSpPr>
            <a:spLocks noChangeArrowheads="1"/>
          </p:cNvSpPr>
          <p:nvPr/>
        </p:nvSpPr>
        <p:spPr bwMode="auto">
          <a:xfrm>
            <a:off x="792000" y="5796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ru-RU" sz="2000" dirty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9" name="Oval 12"/>
          <p:cNvSpPr>
            <a:spLocks noChangeArrowheads="1"/>
          </p:cNvSpPr>
          <p:nvPr/>
        </p:nvSpPr>
        <p:spPr bwMode="auto">
          <a:xfrm>
            <a:off x="3096000" y="5796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 rot="16200000">
            <a:off x="-306000" y="5724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5400000">
            <a:off x="8172000" y="5724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47" name="Rectangle 7"/>
          <p:cNvSpPr>
            <a:spLocks noChangeArrowheads="1"/>
          </p:cNvSpPr>
          <p:nvPr/>
        </p:nvSpPr>
        <p:spPr bwMode="auto">
          <a:xfrm>
            <a:off x="4932000" y="543600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9" name="Rectangle 7"/>
          <p:cNvSpPr>
            <a:spLocks noChangeArrowheads="1"/>
          </p:cNvSpPr>
          <p:nvPr/>
        </p:nvSpPr>
        <p:spPr bwMode="auto">
          <a:xfrm>
            <a:off x="6012000" y="5940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</a:t>
            </a:r>
            <a:r>
              <a:rPr lang="en-US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8" name="Oval 13"/>
          <p:cNvSpPr>
            <a:spLocks noChangeArrowheads="1"/>
          </p:cNvSpPr>
          <p:nvPr/>
        </p:nvSpPr>
        <p:spPr bwMode="auto">
          <a:xfrm>
            <a:off x="4752000" y="5796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>
                <a:solidFill>
                  <a:srgbClr val="0000FF"/>
                </a:solidFill>
              </a:rPr>
              <a:t>н</a:t>
            </a:r>
            <a:r>
              <a:rPr lang="ru-RU" sz="1600" dirty="0" smtClean="0">
                <a:solidFill>
                  <a:srgbClr val="0000FF"/>
                </a:solidFill>
              </a:rPr>
              <a:t>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ru-RU" sz="2000" dirty="0">
                <a:solidFill>
                  <a:srgbClr val="0000FF"/>
                </a:solidFill>
              </a:rPr>
              <a:t>не-</a:t>
            </a:r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0" name="Oval 12"/>
          <p:cNvSpPr>
            <a:spLocks noChangeArrowheads="1"/>
          </p:cNvSpPr>
          <p:nvPr/>
        </p:nvSpPr>
        <p:spPr bwMode="auto">
          <a:xfrm>
            <a:off x="7056000" y="5796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4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FFFF00"/>
                </a:solidFill>
                <a:cs typeface="Arial" charset="0"/>
              </a:rPr>
              <a:t>Превращение через противоположение</a:t>
            </a:r>
            <a:r>
              <a:rPr lang="en-US" sz="1600" dirty="0" smtClean="0"/>
              <a:t> </a:t>
            </a:r>
            <a:r>
              <a:rPr lang="ru-RU" sz="1600" dirty="0" smtClean="0"/>
              <a:t>есть преобразование посылки в суждение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sz="1600" dirty="0" smtClean="0"/>
              <a:t> и (за исключением общеотрицательной посылки) </a:t>
            </a:r>
            <a:r>
              <a:rPr lang="ru-RU" sz="16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en-US" sz="1600" dirty="0" smtClean="0">
                <a:cs typeface="Arial" charset="0"/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перестановкой терминов</a:t>
            </a:r>
            <a:r>
              <a:rPr lang="ru-RU" sz="1600" dirty="0" smtClean="0"/>
              <a:t> посылки и заменой их </a:t>
            </a:r>
            <a:r>
              <a:rPr lang="ru-RU" sz="1600" dirty="0" smtClean="0">
                <a:solidFill>
                  <a:srgbClr val="FF9900"/>
                </a:solidFill>
              </a:rPr>
              <a:t>контрадикторными понятиями</a:t>
            </a:r>
            <a:r>
              <a:rPr lang="ru-RU" sz="1600" dirty="0" smtClean="0"/>
              <a:t>.</a:t>
            </a:r>
            <a:r>
              <a:rPr lang="ru-RU" sz="1600" dirty="0" smtClean="0">
                <a:solidFill>
                  <a:srgbClr val="FF9900"/>
                </a:solidFill>
              </a:rPr>
              <a:t> </a:t>
            </a:r>
            <a:endParaRPr lang="ru-RU" sz="1600" spc="-10" dirty="0">
              <a:solidFill>
                <a:srgbClr val="FF99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800" decel="100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500"/>
                            </p:stCondLst>
                            <p:childTnLst>
                              <p:par>
                                <p:cTn id="7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3000"/>
                            </p:stCondLst>
                            <p:childTnLst>
                              <p:par>
                                <p:cTn id="8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800" decel="100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500"/>
                            </p:stCondLst>
                            <p:childTnLst>
                              <p:par>
                                <p:cTn id="9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2500"/>
                            </p:stCondLst>
                            <p:childTnLst>
                              <p:par>
                                <p:cTn id="10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3000"/>
                            </p:stCondLst>
                            <p:childTnLst>
                              <p:par>
                                <p:cTn id="11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2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3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3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3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3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3" grpId="0" animBg="1"/>
      <p:bldP spid="74" grpId="0" animBg="1"/>
      <p:bldP spid="49" grpId="0" animBg="1"/>
      <p:bldP spid="48" grpId="0" animBg="1"/>
      <p:bldP spid="50" grpId="0" animBg="1"/>
    </p:bld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20000"/>
            <a:ext cx="3887788" cy="410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1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2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780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780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2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Всякий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2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20000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06000" y="2916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20000"/>
            <a:ext cx="3887787" cy="410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1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есть</a:t>
            </a: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2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780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780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не-рыба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71775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71775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20000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8172000" y="2916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4932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788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>не-птица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788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42800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4932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788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800" dirty="0" smtClean="0">
                <a:solidFill>
                  <a:srgbClr val="0000FF"/>
                </a:solidFill>
              </a:rPr>
              <a:t/>
            </a:r>
            <a:br>
              <a:rPr lang="ru-RU" sz="28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не-рыбы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788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дятлы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42800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306000" y="4320000"/>
            <a:ext cx="129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8136000" y="4320000"/>
            <a:ext cx="1368000" cy="504000"/>
          </a:xfrm>
          <a:prstGeom prst="rect">
            <a:avLst/>
          </a:prstGeom>
          <a:noFill/>
          <a:ln w="15875">
            <a:solidFill>
              <a:srgbClr val="FFFF00"/>
            </a:solidFill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500" spc="-40" dirty="0" smtClean="0">
                <a:solidFill>
                  <a:srgbClr val="FFFF00"/>
                </a:solidFill>
              </a:rPr>
              <a:t>Обращение с </a:t>
            </a:r>
            <a:br>
              <a:rPr lang="ru-RU" sz="1500" spc="-40" dirty="0" smtClean="0">
                <a:solidFill>
                  <a:srgbClr val="FFFF00"/>
                </a:solidFill>
              </a:rPr>
            </a:br>
            <a:r>
              <a:rPr lang="ru-RU" sz="1500" spc="-40" dirty="0" smtClean="0">
                <a:solidFill>
                  <a:srgbClr val="FFFF00"/>
                </a:solidFill>
              </a:rPr>
              <a:t>ограничением</a:t>
            </a:r>
            <a:endParaRPr lang="ru-RU" sz="1500" spc="-40" dirty="0">
              <a:solidFill>
                <a:srgbClr val="FFFF00"/>
              </a:solidFill>
            </a:endParaRPr>
          </a:p>
        </p:txBody>
      </p:sp>
      <p:sp>
        <p:nvSpPr>
          <p:cNvPr id="34" name="Rectangle 7"/>
          <p:cNvSpPr>
            <a:spLocks noChangeArrowheads="1"/>
          </p:cNvSpPr>
          <p:nvPr/>
        </p:nvSpPr>
        <p:spPr bwMode="auto">
          <a:xfrm>
            <a:off x="972000" y="543600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8" name="Rectangle 7"/>
          <p:cNvSpPr>
            <a:spLocks noChangeArrowheads="1"/>
          </p:cNvSpPr>
          <p:nvPr/>
        </p:nvSpPr>
        <p:spPr bwMode="auto">
          <a:xfrm>
            <a:off x="2052000" y="5940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7" name="Oval 13"/>
          <p:cNvSpPr>
            <a:spLocks noChangeArrowheads="1"/>
          </p:cNvSpPr>
          <p:nvPr/>
        </p:nvSpPr>
        <p:spPr bwMode="auto">
          <a:xfrm>
            <a:off x="792000" y="5796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>не-птица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39" name="Oval 12"/>
          <p:cNvSpPr>
            <a:spLocks noChangeArrowheads="1"/>
          </p:cNvSpPr>
          <p:nvPr/>
        </p:nvSpPr>
        <p:spPr bwMode="auto">
          <a:xfrm>
            <a:off x="3096000" y="5796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 rot="16200000">
            <a:off x="-306000" y="5724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5400000">
            <a:off x="8172000" y="5724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47" name="Rectangle 7"/>
          <p:cNvSpPr>
            <a:spLocks noChangeArrowheads="1"/>
          </p:cNvSpPr>
          <p:nvPr/>
        </p:nvSpPr>
        <p:spPr bwMode="auto">
          <a:xfrm>
            <a:off x="4932000" y="543600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9" name="Rectangle 7"/>
          <p:cNvSpPr>
            <a:spLocks noChangeArrowheads="1"/>
          </p:cNvSpPr>
          <p:nvPr/>
        </p:nvSpPr>
        <p:spPr bwMode="auto">
          <a:xfrm>
            <a:off x="6012000" y="5940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</a:t>
            </a:r>
            <a:r>
              <a:rPr lang="en-US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8" name="Oval 13"/>
          <p:cNvSpPr>
            <a:spLocks noChangeArrowheads="1"/>
          </p:cNvSpPr>
          <p:nvPr/>
        </p:nvSpPr>
        <p:spPr bwMode="auto">
          <a:xfrm>
            <a:off x="4752000" y="5796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не-рыбы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0" name="Oval 12"/>
          <p:cNvSpPr>
            <a:spLocks noChangeArrowheads="1"/>
          </p:cNvSpPr>
          <p:nvPr/>
        </p:nvSpPr>
        <p:spPr bwMode="auto">
          <a:xfrm>
            <a:off x="7056000" y="5796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FFFF00"/>
                </a:solidFill>
                <a:cs typeface="Arial" charset="0"/>
              </a:rPr>
              <a:t>Превращение через противоположение</a:t>
            </a:r>
            <a:r>
              <a:rPr lang="en-US" sz="1600" dirty="0" smtClean="0"/>
              <a:t> </a:t>
            </a:r>
            <a:r>
              <a:rPr lang="ru-RU" sz="1600" dirty="0" smtClean="0"/>
              <a:t>есть преобразование посылки в суждение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sz="1600" dirty="0" smtClean="0"/>
              <a:t> и (за исключением общеотрицательной посылки) </a:t>
            </a:r>
            <a:r>
              <a:rPr lang="ru-RU" sz="16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en-US" sz="1600" dirty="0" smtClean="0">
                <a:cs typeface="Arial" charset="0"/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перестановкой терминов</a:t>
            </a:r>
            <a:r>
              <a:rPr lang="ru-RU" sz="1600" dirty="0" smtClean="0"/>
              <a:t> посылки и заменой их </a:t>
            </a:r>
            <a:r>
              <a:rPr lang="ru-RU" sz="1600" dirty="0" smtClean="0">
                <a:solidFill>
                  <a:srgbClr val="FF9900"/>
                </a:solidFill>
              </a:rPr>
              <a:t>контрадикторными понятиями</a:t>
            </a:r>
            <a:r>
              <a:rPr lang="ru-RU" sz="1600" dirty="0" smtClean="0"/>
              <a:t>.</a:t>
            </a:r>
            <a:r>
              <a:rPr lang="ru-RU" sz="1600" dirty="0" smtClean="0">
                <a:solidFill>
                  <a:srgbClr val="FF9900"/>
                </a:solidFill>
              </a:rPr>
              <a:t> </a:t>
            </a:r>
            <a:endParaRPr lang="ru-RU" sz="1600" spc="-10" dirty="0">
              <a:solidFill>
                <a:srgbClr val="FF99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9" presetClass="entr" presetSubtype="5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9" presetClass="entr" presetSubtype="5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3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500"/>
                            </p:stCondLst>
                            <p:childTnLst>
                              <p:par>
                                <p:cTn id="6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0"/>
                            </p:stCondLst>
                            <p:childTnLst>
                              <p:par>
                                <p:cTn id="7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4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9" presetClass="entr" presetSubtype="5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3000"/>
                            </p:stCondLst>
                            <p:childTnLst>
                              <p:par>
                                <p:cTn id="8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3500"/>
                            </p:stCondLst>
                            <p:childTnLst>
                              <p:par>
                                <p:cTn id="8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4500"/>
                            </p:stCondLst>
                            <p:childTnLst>
                              <p:par>
                                <p:cTn id="9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0"/>
                            </p:stCondLst>
                            <p:childTnLst>
                              <p:par>
                                <p:cTn id="10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2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3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3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3" grpId="0" animBg="1"/>
      <p:bldP spid="74" grpId="0" animBg="1"/>
      <p:bldP spid="76" grpId="0" animBg="1"/>
      <p:bldP spid="76" grpId="1" animBg="1"/>
      <p:bldP spid="41" grpId="0" animBg="1"/>
      <p:bldP spid="46" grpId="0" animBg="1"/>
      <p:bldP spid="46" grpId="1" animBg="1"/>
      <p:bldP spid="49" grpId="0" animBg="1"/>
      <p:bldP spid="48" grpId="0" animBg="1"/>
      <p:bldP spid="50" grpId="0" animBg="1"/>
    </p:bld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20000"/>
            <a:ext cx="3887788" cy="410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1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2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780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780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2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2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20000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06000" y="2916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20000"/>
            <a:ext cx="3887787" cy="410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1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2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780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780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71775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71775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20000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8172000" y="2916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4932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788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788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42800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4932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788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ru-RU" sz="2000" dirty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788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42800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342000" y="4320000"/>
            <a:ext cx="1368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Обращение</a:t>
            </a:r>
            <a:br>
              <a:rPr lang="ru-RU" sz="1600" dirty="0" smtClean="0">
                <a:solidFill>
                  <a:srgbClr val="FF99FF"/>
                </a:solidFill>
              </a:rPr>
            </a:br>
            <a:r>
              <a:rPr lang="ru-RU" sz="1600" dirty="0" smtClean="0">
                <a:solidFill>
                  <a:srgbClr val="FF99FF"/>
                </a:solidFill>
              </a:rPr>
              <a:t>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8172000" y="4320000"/>
            <a:ext cx="129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5400000">
            <a:off x="8172000" y="5724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47" name="Rectangle 7"/>
          <p:cNvSpPr>
            <a:spLocks noChangeArrowheads="1"/>
          </p:cNvSpPr>
          <p:nvPr/>
        </p:nvSpPr>
        <p:spPr bwMode="auto">
          <a:xfrm>
            <a:off x="4932000" y="543600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9" name="Rectangle 7"/>
          <p:cNvSpPr>
            <a:spLocks noChangeArrowheads="1"/>
          </p:cNvSpPr>
          <p:nvPr/>
        </p:nvSpPr>
        <p:spPr bwMode="auto">
          <a:xfrm>
            <a:off x="6012000" y="5940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</a:t>
            </a:r>
            <a:r>
              <a:rPr lang="en-US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8" name="Oval 13"/>
          <p:cNvSpPr>
            <a:spLocks noChangeArrowheads="1"/>
          </p:cNvSpPr>
          <p:nvPr/>
        </p:nvSpPr>
        <p:spPr bwMode="auto">
          <a:xfrm>
            <a:off x="4752000" y="5796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>
                <a:solidFill>
                  <a:srgbClr val="0000FF"/>
                </a:solidFill>
              </a:rPr>
              <a:t/>
            </a:r>
            <a:br>
              <a:rPr lang="ru-RU" sz="2400" dirty="0">
                <a:solidFill>
                  <a:srgbClr val="0000FF"/>
                </a:solidFill>
              </a:rPr>
            </a:br>
            <a:r>
              <a:rPr lang="ru-RU" sz="2000" dirty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0" name="Oval 12"/>
          <p:cNvSpPr>
            <a:spLocks noChangeArrowheads="1"/>
          </p:cNvSpPr>
          <p:nvPr/>
        </p:nvSpPr>
        <p:spPr bwMode="auto">
          <a:xfrm>
            <a:off x="7056000" y="5796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>
            <a:off x="648000" y="2556000"/>
            <a:ext cx="3888000" cy="410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-5580000">
            <a:off x="648000" y="2556000"/>
            <a:ext cx="3888000" cy="410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3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FFFF00"/>
                </a:solidFill>
                <a:cs typeface="Arial" charset="0"/>
              </a:rPr>
              <a:t>Превращение через противоположение</a:t>
            </a:r>
            <a:r>
              <a:rPr lang="en-US" sz="1600" dirty="0" smtClean="0"/>
              <a:t> </a:t>
            </a:r>
            <a:r>
              <a:rPr lang="ru-RU" sz="1600" dirty="0" smtClean="0"/>
              <a:t>есть преобразование посылки в суждение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sz="1600" dirty="0" smtClean="0"/>
              <a:t> и (за исключением общеотрицательной посылки) </a:t>
            </a:r>
            <a:r>
              <a:rPr lang="ru-RU" sz="16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en-US" sz="1600" dirty="0" smtClean="0">
                <a:cs typeface="Arial" charset="0"/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перестановкой терминов</a:t>
            </a:r>
            <a:r>
              <a:rPr lang="ru-RU" sz="1600" dirty="0" smtClean="0"/>
              <a:t> посылки и заменой их </a:t>
            </a:r>
            <a:r>
              <a:rPr lang="ru-RU" sz="1600" dirty="0" smtClean="0">
                <a:solidFill>
                  <a:srgbClr val="FF9900"/>
                </a:solidFill>
              </a:rPr>
              <a:t>контрадикторными понятиями</a:t>
            </a:r>
            <a:r>
              <a:rPr lang="ru-RU" sz="1600" dirty="0" smtClean="0"/>
              <a:t>.</a:t>
            </a:r>
            <a:r>
              <a:rPr lang="ru-RU" sz="1600" dirty="0" smtClean="0">
                <a:solidFill>
                  <a:srgbClr val="FF9900"/>
                </a:solidFill>
              </a:rPr>
              <a:t> </a:t>
            </a:r>
            <a:endParaRPr lang="ru-RU" sz="1600" spc="-10" dirty="0">
              <a:solidFill>
                <a:srgbClr val="FF99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800" decel="100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500"/>
                            </p:stCondLst>
                            <p:childTnLst>
                              <p:par>
                                <p:cTn id="7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3000"/>
                            </p:stCondLst>
                            <p:childTnLst>
                              <p:par>
                                <p:cTn id="8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800" decel="100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500"/>
                            </p:stCondLst>
                            <p:childTnLst>
                              <p:par>
                                <p:cTn id="9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2500"/>
                            </p:stCondLst>
                            <p:childTnLst>
                              <p:par>
                                <p:cTn id="10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3000"/>
                            </p:stCondLst>
                            <p:childTnLst>
                              <p:par>
                                <p:cTn id="11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2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3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3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3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3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3" grpId="0" animBg="1"/>
      <p:bldP spid="74" grpId="0" animBg="1"/>
      <p:bldP spid="49" grpId="0" animBg="1"/>
      <p:bldP spid="48" grpId="0" animBg="1"/>
      <p:bldP spid="50" grpId="0" animBg="1"/>
    </p:bld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20000"/>
            <a:ext cx="3887788" cy="410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91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2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780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780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772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772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не-дятлы</a:t>
            </a: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20000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 rot="16200000">
            <a:off x="-306000" y="2916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20000"/>
            <a:ext cx="3887787" cy="410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lnSpc>
                <a:spcPct val="80000"/>
              </a:lnSpc>
              <a:defRPr/>
            </a:pPr>
            <a:endParaRPr lang="ru-RU" sz="1600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916000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240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суть</a:t>
            </a: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780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780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771775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771775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20000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 rot="5400000">
            <a:off x="8172000" y="2916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2638" y="4932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792163" y="4788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3095625" y="4788000"/>
            <a:ext cx="1296988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971550" y="4428000"/>
            <a:ext cx="3240088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87" name="Rectangle 7"/>
          <p:cNvSpPr>
            <a:spLocks noChangeArrowheads="1"/>
          </p:cNvSpPr>
          <p:nvPr/>
        </p:nvSpPr>
        <p:spPr bwMode="auto">
          <a:xfrm>
            <a:off x="6011863" y="4932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91" name="Oval 13"/>
          <p:cNvSpPr>
            <a:spLocks noChangeArrowheads="1"/>
          </p:cNvSpPr>
          <p:nvPr/>
        </p:nvSpPr>
        <p:spPr bwMode="auto">
          <a:xfrm>
            <a:off x="4751388" y="4788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2" name="Oval 12"/>
          <p:cNvSpPr>
            <a:spLocks noChangeArrowheads="1"/>
          </p:cNvSpPr>
          <p:nvPr/>
        </p:nvSpPr>
        <p:spPr bwMode="auto">
          <a:xfrm>
            <a:off x="7056438" y="4788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птицы</a:t>
            </a: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932363" y="442800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342000" y="4320000"/>
            <a:ext cx="1368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lIns="0" rIns="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FF99FF"/>
                </a:solidFill>
              </a:rPr>
              <a:t>Обращение</a:t>
            </a:r>
            <a:br>
              <a:rPr lang="ru-RU" sz="1600" dirty="0" smtClean="0">
                <a:solidFill>
                  <a:srgbClr val="FF99FF"/>
                </a:solidFill>
              </a:rPr>
            </a:br>
            <a:r>
              <a:rPr lang="ru-RU" sz="1600" dirty="0" smtClean="0">
                <a:solidFill>
                  <a:srgbClr val="FF99FF"/>
                </a:solidFill>
              </a:rPr>
              <a:t>невозможно</a:t>
            </a:r>
            <a:endParaRPr lang="ru-RU" sz="1600" dirty="0">
              <a:solidFill>
                <a:srgbClr val="FF99FF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8172000" y="4320000"/>
            <a:ext cx="1296000" cy="504000"/>
          </a:xfrm>
          <a:prstGeom prst="rect">
            <a:avLst/>
          </a:prstGeom>
          <a:noFill/>
          <a:ln w="15875">
            <a:solidFill>
              <a:srgbClr val="00FF00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600" dirty="0" smtClean="0">
                <a:solidFill>
                  <a:srgbClr val="00FF00"/>
                </a:solidFill>
              </a:rPr>
              <a:t>Простое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обращение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 rot="5400000">
            <a:off x="8172000" y="5724000"/>
            <a:ext cx="1296000" cy="504000"/>
          </a:xfrm>
          <a:prstGeom prst="rect">
            <a:avLst/>
          </a:prstGeom>
          <a:noFill/>
          <a:ln w="15875">
            <a:solidFill>
              <a:srgbClr val="00FFFF"/>
            </a:solidFill>
          </a:ln>
        </p:spPr>
        <p:txBody>
          <a:bodyPr wrap="square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Превраще-ние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47" name="Rectangle 7"/>
          <p:cNvSpPr>
            <a:spLocks noChangeArrowheads="1"/>
          </p:cNvSpPr>
          <p:nvPr/>
        </p:nvSpPr>
        <p:spPr bwMode="auto">
          <a:xfrm>
            <a:off x="4932000" y="5436000"/>
            <a:ext cx="3240087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9" name="Rectangle 7"/>
          <p:cNvSpPr>
            <a:spLocks noChangeArrowheads="1"/>
          </p:cNvSpPr>
          <p:nvPr/>
        </p:nvSpPr>
        <p:spPr bwMode="auto">
          <a:xfrm>
            <a:off x="6012000" y="5940000"/>
            <a:ext cx="10795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</a:t>
            </a:r>
            <a:r>
              <a:rPr lang="en-US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8" name="Oval 13"/>
          <p:cNvSpPr>
            <a:spLocks noChangeArrowheads="1"/>
          </p:cNvSpPr>
          <p:nvPr/>
        </p:nvSpPr>
        <p:spPr bwMode="auto">
          <a:xfrm>
            <a:off x="4752000" y="5796000"/>
            <a:ext cx="1296987" cy="57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0" name="Oval 12"/>
          <p:cNvSpPr>
            <a:spLocks noChangeArrowheads="1"/>
          </p:cNvSpPr>
          <p:nvPr/>
        </p:nvSpPr>
        <p:spPr bwMode="auto">
          <a:xfrm>
            <a:off x="7056000" y="5796000"/>
            <a:ext cx="1295400" cy="5760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не-птицы</a:t>
            </a:r>
            <a:endParaRPr lang="ru-RU" dirty="0">
              <a:solidFill>
                <a:srgbClr val="0000FF"/>
              </a:solidFill>
            </a:endParaRPr>
          </a:p>
        </p:txBody>
      </p: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>
            <a:off x="648000" y="2556000"/>
            <a:ext cx="3888000" cy="410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>
            <a:cxnSpLocks noChangeShapeType="1"/>
          </p:cNvCxnSpPr>
          <p:nvPr/>
        </p:nvCxnSpPr>
        <p:spPr bwMode="auto">
          <a:xfrm rot="-5580000">
            <a:off x="648000" y="2556000"/>
            <a:ext cx="3888000" cy="410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3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FFFF00"/>
                </a:solidFill>
                <a:cs typeface="Arial" charset="0"/>
              </a:rPr>
              <a:t>Превращение через противоположение</a:t>
            </a:r>
            <a:r>
              <a:rPr lang="en-US" sz="1600" dirty="0" smtClean="0"/>
              <a:t> </a:t>
            </a:r>
            <a:r>
              <a:rPr lang="ru-RU" sz="1600" dirty="0" smtClean="0"/>
              <a:t>есть преобразование посылки в суждение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sz="1600" dirty="0" smtClean="0"/>
              <a:t> и (за исключением общеотрицательной посылки) </a:t>
            </a:r>
            <a:r>
              <a:rPr lang="ru-RU" sz="1600" dirty="0" smtClean="0">
                <a:solidFill>
                  <a:srgbClr val="FF9900"/>
                </a:solidFill>
              </a:rPr>
              <a:t>того же количества</a:t>
            </a:r>
            <a:r>
              <a:rPr lang="en-US" sz="1600" dirty="0" smtClean="0">
                <a:cs typeface="Arial" charset="0"/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перестановкой терминов</a:t>
            </a:r>
            <a:r>
              <a:rPr lang="ru-RU" sz="1600" dirty="0" smtClean="0"/>
              <a:t> посылки и заменой их </a:t>
            </a:r>
            <a:r>
              <a:rPr lang="ru-RU" sz="1600" dirty="0" smtClean="0">
                <a:solidFill>
                  <a:srgbClr val="FF9900"/>
                </a:solidFill>
              </a:rPr>
              <a:t>контрадикторными понятиями</a:t>
            </a:r>
            <a:r>
              <a:rPr lang="ru-RU" sz="1600" dirty="0" smtClean="0"/>
              <a:t>.</a:t>
            </a:r>
            <a:r>
              <a:rPr lang="ru-RU" sz="1600" dirty="0" smtClean="0">
                <a:solidFill>
                  <a:srgbClr val="FF9900"/>
                </a:solidFill>
              </a:rPr>
              <a:t> </a:t>
            </a:r>
            <a:endParaRPr lang="ru-RU" sz="1600" spc="-10" dirty="0">
              <a:solidFill>
                <a:srgbClr val="FF99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9" presetClass="entr" presetSubtype="5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9" presetClass="entr" presetSubtype="5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3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500"/>
                            </p:stCondLst>
                            <p:childTnLst>
                              <p:par>
                                <p:cTn id="6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0"/>
                            </p:stCondLst>
                            <p:childTnLst>
                              <p:par>
                                <p:cTn id="7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4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9" presetClass="entr" presetSubtype="5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3000"/>
                            </p:stCondLst>
                            <p:childTnLst>
                              <p:par>
                                <p:cTn id="8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3500"/>
                            </p:stCondLst>
                            <p:childTnLst>
                              <p:par>
                                <p:cTn id="8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4500"/>
                            </p:stCondLst>
                            <p:childTnLst>
                              <p:par>
                                <p:cTn id="9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0"/>
                            </p:stCondLst>
                            <p:childTnLst>
                              <p:par>
                                <p:cTn id="10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2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3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3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3" grpId="0" animBg="1"/>
      <p:bldP spid="74" grpId="0" animBg="1"/>
      <p:bldP spid="76" grpId="0" animBg="1"/>
      <p:bldP spid="76" grpId="1" animBg="1"/>
      <p:bldP spid="41" grpId="0" animBg="1"/>
      <p:bldP spid="41" grpId="1" animBg="1"/>
      <p:bldP spid="46" grpId="0" animBg="1"/>
      <p:bldP spid="46" grpId="1" animBg="1"/>
      <p:bldP spid="49" grpId="0" animBg="1"/>
      <p:bldP spid="48" grpId="0" animBg="1"/>
      <p:bldP spid="50" grpId="0" animBg="1"/>
    </p:bld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95625" y="3816350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95625" y="2663825"/>
            <a:ext cx="1296988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8" y="3816350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7056438" y="3816350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8" y="2663825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7056438" y="2663825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4751388" y="5975350"/>
            <a:ext cx="12954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7056438" y="5975350"/>
            <a:ext cx="1296987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не-</a:t>
            </a: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4751388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7056438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3" name="Скругленный прямоугольник 32"/>
          <p:cNvSpPr/>
          <p:nvPr/>
        </p:nvSpPr>
        <p:spPr bwMode="auto">
          <a:xfrm>
            <a:off x="648000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39" name="Rectangle 7"/>
          <p:cNvSpPr>
            <a:spLocks noChangeArrowheads="1"/>
          </p:cNvSpPr>
          <p:nvPr/>
        </p:nvSpPr>
        <p:spPr bwMode="auto">
          <a:xfrm>
            <a:off x="2052000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3096000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P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7" name="Oval 13"/>
          <p:cNvSpPr>
            <a:spLocks noChangeArrowheads="1"/>
          </p:cNvSpPr>
          <p:nvPr/>
        </p:nvSpPr>
        <p:spPr bwMode="auto">
          <a:xfrm>
            <a:off x="792000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7" name="TextBox 46"/>
          <p:cNvSpPr txBox="1"/>
          <p:nvPr/>
        </p:nvSpPr>
        <p:spPr>
          <a:xfrm rot="5400000">
            <a:off x="7776000" y="547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72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r>
              <a:rPr lang="ru-RU" sz="1300" dirty="0" smtClean="0"/>
              <a:t> в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lIns="90000" rIns="90000" anchor="ctr" anchorCtr="1"/>
          <a:lstStyle/>
          <a:p>
            <a:pPr algn="ctr">
              <a:lnSpc>
                <a:spcPct val="70000"/>
              </a:lnSpc>
              <a:defRPr/>
            </a:pPr>
            <a:r>
              <a:rPr lang="ru-RU" sz="1300" dirty="0" smtClean="0">
                <a:solidFill>
                  <a:srgbClr val="FF99FF"/>
                </a:solidFill>
                <a:cs typeface="Arial" charset="0"/>
              </a:rPr>
              <a:t>Превращение через противоположение</a:t>
            </a:r>
            <a:r>
              <a:rPr lang="ru-RU" sz="1300" dirty="0" smtClean="0">
                <a:solidFill>
                  <a:srgbClr val="FF99FF"/>
                </a:solidFill>
              </a:rPr>
              <a:t> невозможно</a:t>
            </a:r>
            <a:endParaRPr lang="ru-RU" sz="1300" dirty="0">
              <a:solidFill>
                <a:srgbClr val="FF99FF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300" dirty="0" smtClean="0"/>
              <a:t> </a:t>
            </a:r>
            <a:r>
              <a:rPr lang="ru-RU" sz="1300" dirty="0" smtClean="0"/>
              <a:t/>
            </a:r>
            <a:br>
              <a:rPr lang="ru-RU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300" dirty="0" smtClean="0"/>
              <a:t> </a:t>
            </a:r>
            <a:br>
              <a:rPr lang="ru-RU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53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Превращением через противоположение</a:t>
            </a:r>
            <a:r>
              <a:rPr lang="en-US" dirty="0" smtClean="0"/>
              <a:t> </a:t>
            </a:r>
            <a:r>
              <a:rPr lang="ru-RU" dirty="0" smtClean="0"/>
              <a:t>получаем суждение </a:t>
            </a:r>
            <a:br>
              <a:rPr lang="ru-RU" dirty="0" smtClean="0"/>
            </a:br>
            <a:r>
              <a:rPr lang="ru-RU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00FF00"/>
                </a:solidFill>
                <a:cs typeface="Arial" charset="0"/>
              </a:rPr>
              <a:t>субъектом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 smtClean="0"/>
              <a:t>и </a:t>
            </a:r>
            <a:r>
              <a:rPr lang="ru-RU" dirty="0" smtClean="0">
                <a:solidFill>
                  <a:srgbClr val="00FFFF"/>
                </a:solidFill>
              </a:rPr>
              <a:t>предикатом</a:t>
            </a:r>
            <a:r>
              <a:rPr lang="ru-RU" dirty="0" smtClean="0"/>
              <a:t> которого</a:t>
            </a:r>
            <a:r>
              <a:rPr lang="en-US" dirty="0" smtClean="0"/>
              <a:t> </a:t>
            </a:r>
            <a:r>
              <a:rPr lang="ru-RU" dirty="0" smtClean="0"/>
              <a:t>являются понятия</a:t>
            </a:r>
            <a:r>
              <a:rPr lang="ru-RU" dirty="0" smtClean="0">
                <a:solidFill>
                  <a:schemeClr val="accent3"/>
                </a:solidFill>
              </a:rPr>
              <a:t>, </a:t>
            </a:r>
            <a:r>
              <a:rPr lang="ru-RU" dirty="0" smtClean="0">
                <a:solidFill>
                  <a:srgbClr val="FF9900"/>
                </a:solidFill>
              </a:rPr>
              <a:t>контрадикторные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соответственно, </a:t>
            </a:r>
            <a:r>
              <a:rPr lang="ru-RU" dirty="0" smtClean="0">
                <a:solidFill>
                  <a:srgbClr val="00FFFF"/>
                </a:solidFill>
              </a:rPr>
              <a:t>предикату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и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субъекту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посылки.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endParaRPr lang="ru-RU" spc="-10" dirty="0">
              <a:solidFill>
                <a:srgbClr val="FF9966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47" grpId="0" animBg="1"/>
    </p:bld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Скругленный прямоугольник 56"/>
          <p:cNvSpPr/>
          <p:nvPr/>
        </p:nvSpPr>
        <p:spPr bwMode="auto">
          <a:xfrm>
            <a:off x="647700" y="2519363"/>
            <a:ext cx="3887788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2052638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052638" y="3997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792163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не-птица</a:t>
            </a:r>
          </a:p>
        </p:txBody>
      </p:sp>
      <p:sp>
        <p:nvSpPr>
          <p:cNvPr id="62" name="Oval 12"/>
          <p:cNvSpPr>
            <a:spLocks noChangeArrowheads="1"/>
          </p:cNvSpPr>
          <p:nvPr/>
        </p:nvSpPr>
        <p:spPr bwMode="auto">
          <a:xfrm>
            <a:off x="3024000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не-дятел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792163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3024000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971550" y="3419475"/>
            <a:ext cx="3240088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68" name="Скругленный прямоугольник 67"/>
          <p:cNvSpPr/>
          <p:nvPr/>
        </p:nvSpPr>
        <p:spPr bwMode="auto">
          <a:xfrm>
            <a:off x="4608513" y="2519363"/>
            <a:ext cx="3887787" cy="208915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69" name="Rectangle 7"/>
          <p:cNvSpPr>
            <a:spLocks noChangeArrowheads="1"/>
          </p:cNvSpPr>
          <p:nvPr/>
        </p:nvSpPr>
        <p:spPr bwMode="auto">
          <a:xfrm>
            <a:off x="6011863" y="2843213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6011863" y="3995738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1" name="Oval 13"/>
          <p:cNvSpPr>
            <a:spLocks noChangeArrowheads="1"/>
          </p:cNvSpPr>
          <p:nvPr/>
        </p:nvSpPr>
        <p:spPr bwMode="auto">
          <a:xfrm>
            <a:off x="4751387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не-рыбы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2" name="Oval 12"/>
          <p:cNvSpPr>
            <a:spLocks noChangeArrowheads="1"/>
          </p:cNvSpPr>
          <p:nvPr/>
        </p:nvSpPr>
        <p:spPr bwMode="auto">
          <a:xfrm>
            <a:off x="6984000" y="3816350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4751387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дятел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6984000" y="2663825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4932363" y="3419475"/>
            <a:ext cx="3240087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77" name="Скругленный прямоугольник 76"/>
          <p:cNvSpPr/>
          <p:nvPr/>
        </p:nvSpPr>
        <p:spPr bwMode="auto">
          <a:xfrm>
            <a:off x="4608513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6011863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6011863" y="6156325"/>
            <a:ext cx="10795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80" name="Oval 13"/>
          <p:cNvSpPr>
            <a:spLocks noChangeArrowheads="1"/>
          </p:cNvSpPr>
          <p:nvPr/>
        </p:nvSpPr>
        <p:spPr bwMode="auto">
          <a:xfrm>
            <a:off x="4751388" y="5975350"/>
            <a:ext cx="1368000" cy="649288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en-US" dirty="0" smtClean="0">
                <a:solidFill>
                  <a:srgbClr val="0000FF"/>
                </a:solidFill>
              </a:rPr>
              <a:t>-</a:t>
            </a:r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6984000" y="5975350"/>
            <a:ext cx="1368000" cy="649288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не-птицы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4751388" y="4824413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en-GB" sz="2400" dirty="0" smtClean="0">
                <a:solidFill>
                  <a:srgbClr val="0000FF"/>
                </a:solidFill>
              </a:rPr>
              <a:t/>
            </a:r>
            <a:br>
              <a:rPr lang="en-GB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en-GB" sz="1600" dirty="0">
              <a:solidFill>
                <a:srgbClr val="0000FF"/>
              </a:solidFill>
            </a:endParaRPr>
          </a:p>
        </p:txBody>
      </p:sp>
      <p:sp>
        <p:nvSpPr>
          <p:cNvPr id="83" name="Oval 12"/>
          <p:cNvSpPr>
            <a:spLocks noChangeArrowheads="1"/>
          </p:cNvSpPr>
          <p:nvPr/>
        </p:nvSpPr>
        <p:spPr bwMode="auto">
          <a:xfrm>
            <a:off x="6984000" y="4824413"/>
            <a:ext cx="1368000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дятлы</a:t>
            </a:r>
            <a:endParaRPr lang="en-GB" dirty="0">
              <a:solidFill>
                <a:srgbClr val="0000FF"/>
              </a:solidFill>
            </a:endParaRPr>
          </a:p>
        </p:txBody>
      </p:sp>
      <p:sp>
        <p:nvSpPr>
          <p:cNvPr id="84" name="Rectangle 7"/>
          <p:cNvSpPr>
            <a:spLocks noChangeArrowheads="1"/>
          </p:cNvSpPr>
          <p:nvPr/>
        </p:nvSpPr>
        <p:spPr bwMode="auto">
          <a:xfrm>
            <a:off x="4932363" y="5580063"/>
            <a:ext cx="32400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7" name="Скругленный прямоугольник 36"/>
          <p:cNvSpPr/>
          <p:nvPr/>
        </p:nvSpPr>
        <p:spPr bwMode="auto">
          <a:xfrm>
            <a:off x="648000" y="4679950"/>
            <a:ext cx="3887787" cy="208756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40" name="Rectangle 7"/>
          <p:cNvSpPr>
            <a:spLocks noChangeArrowheads="1"/>
          </p:cNvSpPr>
          <p:nvPr/>
        </p:nvSpPr>
        <p:spPr bwMode="auto">
          <a:xfrm>
            <a:off x="2052000" y="5003800"/>
            <a:ext cx="1079500" cy="288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9" name="Oval 13"/>
          <p:cNvSpPr>
            <a:spLocks noChangeArrowheads="1"/>
          </p:cNvSpPr>
          <p:nvPr/>
        </p:nvSpPr>
        <p:spPr bwMode="auto">
          <a:xfrm>
            <a:off x="792000" y="4824413"/>
            <a:ext cx="1295400" cy="6477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1" name="Oval 12"/>
          <p:cNvSpPr>
            <a:spLocks noChangeArrowheads="1"/>
          </p:cNvSpPr>
          <p:nvPr/>
        </p:nvSpPr>
        <p:spPr bwMode="auto">
          <a:xfrm>
            <a:off x="3096000" y="4824413"/>
            <a:ext cx="1296987" cy="647700"/>
          </a:xfrm>
          <a:prstGeom prst="roundRect">
            <a:avLst>
              <a:gd name="adj" fmla="val 16667"/>
            </a:avLst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не-дятлы</a:t>
            </a:r>
            <a:endParaRPr lang="ru-RU" dirty="0">
              <a:solidFill>
                <a:srgbClr val="0000FF"/>
              </a:solidFill>
            </a:endParaRPr>
          </a:p>
        </p:txBody>
      </p: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3360000">
            <a:off x="648000" y="4680000"/>
            <a:ext cx="3888000" cy="208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TextBox 43"/>
          <p:cNvSpPr txBox="1"/>
          <p:nvPr/>
        </p:nvSpPr>
        <p:spPr>
          <a:xfrm rot="16200000">
            <a:off x="-720000" y="331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en-US" sz="1300" dirty="0" smtClean="0"/>
              <a:t> </a:t>
            </a:r>
            <a:r>
              <a:rPr lang="ru-RU" sz="1300" dirty="0" smtClean="0"/>
              <a:t/>
            </a:r>
            <a:br>
              <a:rPr lang="ru-RU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00FF00"/>
                </a:solidFill>
              </a:rPr>
              <a:t>общеутвердительное</a:t>
            </a:r>
            <a:endParaRPr lang="ru-RU" sz="1300" dirty="0">
              <a:solidFill>
                <a:srgbClr val="00FF00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 rot="5400000">
            <a:off x="7776000" y="5472000"/>
            <a:ext cx="2088000" cy="504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72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300" dirty="0" smtClean="0"/>
              <a:t> </a:t>
            </a:r>
            <a:br>
              <a:rPr lang="ru-RU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72000" y="1404000"/>
            <a:ext cx="9000000" cy="900000"/>
          </a:xfrm>
          <a:prstGeom prst="rect">
            <a:avLst/>
          </a:prstGeom>
          <a:noFill/>
          <a:ln w="15875">
            <a:solidFill>
              <a:schemeClr val="accent3"/>
            </a:solidFill>
          </a:ln>
        </p:spPr>
        <p:txBody>
          <a:bodyPr wrap="square" lIns="72000" rIns="72000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Превращением через противоположение</a:t>
            </a:r>
            <a:r>
              <a:rPr lang="en-US" dirty="0" smtClean="0"/>
              <a:t> </a:t>
            </a:r>
            <a:r>
              <a:rPr lang="ru-RU" dirty="0" smtClean="0"/>
              <a:t>получаем суждение </a:t>
            </a:r>
            <a:br>
              <a:rPr lang="ru-RU" dirty="0" smtClean="0"/>
            </a:br>
            <a:r>
              <a:rPr lang="ru-RU" dirty="0" smtClean="0">
                <a:solidFill>
                  <a:srgbClr val="FF9900"/>
                </a:solidFill>
              </a:rPr>
              <a:t>того же качества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00FF00"/>
                </a:solidFill>
                <a:cs typeface="Arial" charset="0"/>
              </a:rPr>
              <a:t>субъектом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 smtClean="0"/>
              <a:t>и </a:t>
            </a:r>
            <a:r>
              <a:rPr lang="ru-RU" dirty="0" smtClean="0">
                <a:solidFill>
                  <a:srgbClr val="00FFFF"/>
                </a:solidFill>
              </a:rPr>
              <a:t>предикатом</a:t>
            </a:r>
            <a:r>
              <a:rPr lang="ru-RU" dirty="0" smtClean="0"/>
              <a:t> которого</a:t>
            </a:r>
            <a:r>
              <a:rPr lang="en-US" dirty="0" smtClean="0"/>
              <a:t> </a:t>
            </a:r>
            <a:r>
              <a:rPr lang="ru-RU" dirty="0" smtClean="0"/>
              <a:t>являются понятия</a:t>
            </a:r>
            <a:r>
              <a:rPr lang="ru-RU" dirty="0" smtClean="0">
                <a:solidFill>
                  <a:schemeClr val="accent3"/>
                </a:solidFill>
              </a:rPr>
              <a:t>, </a:t>
            </a:r>
            <a:r>
              <a:rPr lang="ru-RU" dirty="0" smtClean="0">
                <a:solidFill>
                  <a:srgbClr val="FF9900"/>
                </a:solidFill>
              </a:rPr>
              <a:t>контрадикторные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соответственно, </a:t>
            </a:r>
            <a:r>
              <a:rPr lang="ru-RU" dirty="0" smtClean="0">
                <a:solidFill>
                  <a:srgbClr val="00FFFF"/>
                </a:solidFill>
              </a:rPr>
              <a:t>предикату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и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субъекту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r>
              <a:rPr lang="ru-RU" dirty="0" smtClean="0"/>
              <a:t>посылки.</a:t>
            </a:r>
            <a:r>
              <a:rPr lang="ru-RU" dirty="0" smtClean="0">
                <a:solidFill>
                  <a:srgbClr val="FF9966"/>
                </a:solidFill>
              </a:rPr>
              <a:t> </a:t>
            </a:r>
            <a:endParaRPr lang="ru-RU" spc="-10" dirty="0">
              <a:solidFill>
                <a:srgbClr val="FF9966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 rot="5400000">
            <a:off x="7776000" y="3312000"/>
            <a:ext cx="2088000" cy="53975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36000" rIns="36000" anchor="ctr" anchorCtr="1"/>
          <a:lstStyle/>
          <a:p>
            <a:pPr algn="ctr">
              <a:lnSpc>
                <a:spcPct val="90000"/>
              </a:lnSpc>
              <a:defRPr/>
            </a:pPr>
            <a:r>
              <a:rPr lang="ru-RU" sz="1300" dirty="0" smtClean="0">
                <a:solidFill>
                  <a:srgbClr val="FF66FF"/>
                </a:solidFill>
              </a:rPr>
              <a:t>Общеотрицательное</a:t>
            </a:r>
            <a:r>
              <a:rPr lang="ru-RU" sz="1300" dirty="0" smtClean="0"/>
              <a:t> </a:t>
            </a:r>
            <a:br>
              <a:rPr lang="ru-RU" sz="1300" dirty="0" smtClean="0"/>
            </a:br>
            <a:r>
              <a:rPr lang="ru-RU" sz="1300" dirty="0" smtClean="0"/>
              <a:t>в </a:t>
            </a:r>
            <a:r>
              <a:rPr lang="ru-RU" sz="1300" dirty="0" smtClean="0">
                <a:solidFill>
                  <a:srgbClr val="FF66FF"/>
                </a:solidFill>
              </a:rPr>
              <a:t>частноотрицательное</a:t>
            </a:r>
            <a:endParaRPr lang="ru-RU" sz="1300" dirty="0">
              <a:solidFill>
                <a:srgbClr val="FF66FF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 rot="16200000">
            <a:off x="-720000" y="5472000"/>
            <a:ext cx="2088000" cy="504000"/>
          </a:xfrm>
          <a:prstGeom prst="rect">
            <a:avLst/>
          </a:prstGeom>
          <a:noFill/>
          <a:ln w="15875">
            <a:solidFill>
              <a:srgbClr val="FF99FF"/>
            </a:solidFill>
          </a:ln>
        </p:spPr>
        <p:txBody>
          <a:bodyPr wrap="square" lIns="90000" rIns="90000" anchor="ctr" anchorCtr="1"/>
          <a:lstStyle/>
          <a:p>
            <a:pPr algn="ctr">
              <a:lnSpc>
                <a:spcPct val="70000"/>
              </a:lnSpc>
              <a:defRPr/>
            </a:pPr>
            <a:r>
              <a:rPr lang="ru-RU" sz="1300" dirty="0" smtClean="0">
                <a:solidFill>
                  <a:srgbClr val="FF99FF"/>
                </a:solidFill>
                <a:cs typeface="Arial" charset="0"/>
              </a:rPr>
              <a:t>Превращение через противоположение</a:t>
            </a:r>
            <a:r>
              <a:rPr lang="ru-RU" sz="1300" dirty="0" smtClean="0">
                <a:solidFill>
                  <a:srgbClr val="FF99FF"/>
                </a:solidFill>
              </a:rPr>
              <a:t> невозможно</a:t>
            </a:r>
            <a:endParaRPr lang="ru-RU" sz="1300" dirty="0">
              <a:solidFill>
                <a:srgbClr val="FF99FF"/>
              </a:solidFill>
            </a:endParaRPr>
          </a:p>
        </p:txBody>
      </p:sp>
      <p:sp>
        <p:nvSpPr>
          <p:cNvPr id="51" name="Заголовок 1"/>
          <p:cNvSpPr txBox="1">
            <a:spLocks/>
          </p:cNvSpPr>
          <p:nvPr/>
        </p:nvSpPr>
        <p:spPr>
          <a:xfrm>
            <a:off x="457200" y="274638"/>
            <a:ext cx="8229600" cy="1080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3200" dirty="0" smtClean="0"/>
              <a:t>Преобразование формы посылки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 smtClean="0">
                <a:cs typeface="Arial" charset="0"/>
              </a:rPr>
              <a:t>Превращение через противоположение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</p:bld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80000" y="2340000"/>
            <a:ext cx="8784000" cy="1440000"/>
          </a:xfrm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Н. И. Бирюков, Д. С </a:t>
            </a:r>
            <a:r>
              <a:rPr lang="ru-RU" sz="2800" b="1" dirty="0" err="1" smtClean="0">
                <a:solidFill>
                  <a:schemeClr val="bg1"/>
                </a:solidFill>
              </a:rPr>
              <a:t>Горшенёв</a:t>
            </a:r>
            <a:r>
              <a:rPr lang="ru-RU" sz="2800" b="1" dirty="0" smtClean="0">
                <a:solidFill>
                  <a:schemeClr val="bg1"/>
                </a:solidFill>
              </a:rPr>
              <a:t>, О. М. Решетова</a:t>
            </a:r>
            <a:r>
              <a:rPr lang="ru-RU" sz="4000" b="1" dirty="0" smtClean="0">
                <a:solidFill>
                  <a:schemeClr val="bg1"/>
                </a:solidFill>
              </a:rPr>
              <a:t/>
            </a:r>
            <a:br>
              <a:rPr lang="ru-RU" sz="4000" b="1" dirty="0" smtClean="0">
                <a:solidFill>
                  <a:schemeClr val="bg1"/>
                </a:solidFill>
              </a:rPr>
            </a:br>
            <a:r>
              <a:rPr lang="ru-RU" sz="1200" b="1" dirty="0" smtClean="0">
                <a:solidFill>
                  <a:schemeClr val="bg1"/>
                </a:solidFill>
              </a:rPr>
              <a:t/>
            </a:r>
            <a:br>
              <a:rPr lang="ru-RU" sz="12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bg1"/>
                </a:solidFill>
              </a:rPr>
              <a:t>Основы формальной логики</a:t>
            </a:r>
            <a:endParaRPr lang="ru-RU" sz="3600" b="1" dirty="0" smtClean="0">
              <a:solidFill>
                <a:schemeClr val="bg1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0513" y="4320000"/>
            <a:ext cx="8561387" cy="2304000"/>
          </a:xfrm>
          <a:noFill/>
        </p:spPr>
        <p:txBody>
          <a:bodyPr/>
          <a:lstStyle/>
          <a:p>
            <a:pPr eaLnBrk="1" hangingPunct="1"/>
            <a:r>
              <a:rPr lang="ru-RU" sz="2400" b="1" dirty="0" smtClean="0">
                <a:solidFill>
                  <a:schemeClr val="bg1"/>
                </a:solidFill>
              </a:rPr>
              <a:t>Глава 5</a:t>
            </a:r>
            <a:br>
              <a:rPr lang="ru-RU" sz="24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/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accent3"/>
                </a:solidFill>
              </a:rPr>
              <a:t>Сложные суждения</a:t>
            </a:r>
            <a:endParaRPr lang="ru-RU" sz="4000" b="1" dirty="0" smtClean="0">
              <a:solidFill>
                <a:schemeClr val="bg1"/>
              </a:solidFill>
            </a:endParaRPr>
          </a:p>
        </p:txBody>
      </p:sp>
      <p:pic>
        <p:nvPicPr>
          <p:cNvPr id="7" name="Picture 3" descr="D:\Disk_N\NICK\POWERPOINT\=Archive\Безимени-3 копия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6000" y="540000"/>
            <a:ext cx="1295400" cy="847725"/>
          </a:xfrm>
          <a:prstGeom prst="rect">
            <a:avLst/>
          </a:prstGeom>
          <a:noFill/>
        </p:spPr>
      </p:pic>
      <p:pic>
        <p:nvPicPr>
          <p:cNvPr id="8" name="Picture 6" descr="chouet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7992000" y="576007"/>
            <a:ext cx="708660" cy="971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4"/>
          <p:cNvSpPr>
            <a:spLocks noChangeArrowheads="1"/>
          </p:cNvSpPr>
          <p:nvPr/>
        </p:nvSpPr>
        <p:spPr bwMode="auto">
          <a:xfrm>
            <a:off x="1443038" y="539750"/>
            <a:ext cx="6400800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lnSpc>
                <a:spcPct val="100000"/>
              </a:lnSpc>
            </a:pPr>
            <a:r>
              <a:rPr lang="ru-RU" sz="2000" b="1" dirty="0">
                <a:solidFill>
                  <a:schemeClr val="bg1"/>
                </a:solidFill>
              </a:rPr>
              <a:t>МОСКОВСКИЙ ГОСУДАРСТВЕННЫЙ ИНСТИТУТ МЕЖДУНАРОДНЫХ ОТНОШЕНИЙ</a:t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/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>Кафедра </a:t>
            </a:r>
            <a:r>
              <a:rPr lang="ru-RU" sz="2000" b="1" dirty="0" smtClean="0">
                <a:solidFill>
                  <a:schemeClr val="bg1"/>
                </a:solidFill>
              </a:rPr>
              <a:t>философии</a:t>
            </a:r>
            <a:r>
              <a:rPr lang="en-US" sz="2000" b="1" dirty="0" smtClean="0">
                <a:solidFill>
                  <a:schemeClr val="bg1"/>
                </a:solidFill>
              </a:rPr>
              <a:t> </a:t>
            </a:r>
            <a:r>
              <a:rPr lang="ru-RU" sz="2000" b="1" dirty="0" smtClean="0">
                <a:solidFill>
                  <a:schemeClr val="bg1"/>
                </a:solidFill>
              </a:rPr>
              <a:t>им. А. Ф. Шишкина</a:t>
            </a:r>
            <a:endParaRPr lang="ru-RU" sz="20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200" b="1" dirty="0" smtClean="0">
                <a:solidFill>
                  <a:schemeClr val="bg1"/>
                </a:solidFill>
              </a:rPr>
              <a:t>Сложные суждения</a:t>
            </a:r>
            <a:endParaRPr lang="ru-RU" sz="3200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692000" y="1332000"/>
            <a:ext cx="5760000" cy="5256000"/>
          </a:xfrm>
        </p:spPr>
        <p:txBody>
          <a:bodyPr/>
          <a:lstStyle/>
          <a:p>
            <a:pPr>
              <a:spcBef>
                <a:spcPts val="300"/>
              </a:spcBef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Исчисление высказываний</a:t>
            </a:r>
          </a:p>
          <a:p>
            <a:pPr lvl="1">
              <a:spcBef>
                <a:spcPts val="300"/>
              </a:spcBef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Понятие высказывания</a:t>
            </a:r>
          </a:p>
          <a:p>
            <a:pPr lvl="1">
              <a:spcBef>
                <a:spcPts val="300"/>
              </a:spcBef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Формы высказываний</a:t>
            </a:r>
          </a:p>
          <a:p>
            <a:pPr lvl="1">
              <a:spcBef>
                <a:spcPts val="300"/>
              </a:spcBef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Логические значения высказываний</a:t>
            </a:r>
          </a:p>
          <a:p>
            <a:pPr>
              <a:spcBef>
                <a:spcPts val="300"/>
              </a:spcBef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Виды сложных суждений</a:t>
            </a:r>
          </a:p>
          <a:p>
            <a:pPr lvl="1">
              <a:spcBef>
                <a:spcPts val="300"/>
              </a:spcBef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Отрицание</a:t>
            </a:r>
          </a:p>
          <a:p>
            <a:pPr lvl="1">
              <a:spcBef>
                <a:spcPts val="300"/>
              </a:spcBef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Конъюнкция</a:t>
            </a:r>
          </a:p>
          <a:p>
            <a:pPr lvl="1">
              <a:spcBef>
                <a:spcPts val="300"/>
              </a:spcBef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Дизъюнкция</a:t>
            </a:r>
          </a:p>
          <a:p>
            <a:pPr lvl="1">
              <a:spcBef>
                <a:spcPts val="300"/>
              </a:spcBef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Исключающая (строгая) дизъюнкция</a:t>
            </a:r>
          </a:p>
          <a:p>
            <a:pPr lvl="1">
              <a:spcBef>
                <a:spcPts val="300"/>
              </a:spcBef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Импликация</a:t>
            </a:r>
          </a:p>
          <a:p>
            <a:pPr lvl="1">
              <a:spcBef>
                <a:spcPts val="300"/>
              </a:spcBef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Эквиваленция (эквивалентность)</a:t>
            </a:r>
          </a:p>
          <a:p>
            <a:pPr>
              <a:spcBef>
                <a:spcPts val="300"/>
              </a:spcBef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Логические отношения между сложными суждениями и их членами</a:t>
            </a:r>
          </a:p>
          <a:p>
            <a:pPr>
              <a:spcBef>
                <a:spcPts val="300"/>
              </a:spcBef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Функция истинности</a:t>
            </a:r>
          </a:p>
          <a:p>
            <a:pPr lvl="1">
              <a:spcBef>
                <a:spcPts val="300"/>
              </a:spcBef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Вычисление функции истинности</a:t>
            </a:r>
          </a:p>
          <a:p>
            <a:pPr lvl="1">
              <a:spcBef>
                <a:spcPts val="300"/>
              </a:spcBef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Равносильные формулы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rgbClr val="FFFF00"/>
                </a:solidFill>
              </a:rPr>
              <a:t>Исчисление высказываний</a:t>
            </a:r>
            <a:br>
              <a:rPr lang="ru-RU" sz="3200" b="1" dirty="0" smtClean="0">
                <a:solidFill>
                  <a:srgbClr val="FFFF00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Понятие высказывания</a:t>
            </a:r>
            <a:endParaRPr lang="ru-RU" sz="3200" dirty="0">
              <a:solidFill>
                <a:schemeClr val="accent3"/>
              </a:solidFill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476000"/>
            <a:ext cx="8229600" cy="5220000"/>
          </a:xfrm>
        </p:spPr>
        <p:txBody>
          <a:bodyPr/>
          <a:lstStyle/>
          <a:p>
            <a:pPr>
              <a:lnSpc>
                <a:spcPct val="95000"/>
              </a:lnSpc>
              <a:buClr>
                <a:schemeClr val="accent3"/>
              </a:buClr>
              <a:defRPr/>
            </a:pPr>
            <a:r>
              <a:rPr lang="ru-RU" sz="1800" b="1" dirty="0" smtClean="0">
                <a:solidFill>
                  <a:srgbClr val="FFFF00"/>
                </a:solidFill>
              </a:rPr>
              <a:t>Высказывание</a:t>
            </a:r>
            <a:r>
              <a:rPr lang="ru-RU" sz="1800" b="1" dirty="0" smtClean="0">
                <a:solidFill>
                  <a:schemeClr val="accent3"/>
                </a:solidFill>
              </a:rPr>
              <a:t> – предложение, выражающее суждение. </a:t>
            </a:r>
          </a:p>
          <a:p>
            <a:pPr lvl="1">
              <a:lnSpc>
                <a:spcPct val="95000"/>
              </a:lnSpc>
              <a:buClr>
                <a:schemeClr val="accent3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Если суждение, составляющее содержание (смысл) высказывания, истинно, то и высказывание </a:t>
            </a:r>
            <a:r>
              <a:rPr lang="ru-RU" sz="1600" b="1" dirty="0" smtClean="0">
                <a:solidFill>
                  <a:srgbClr val="00FF00"/>
                </a:solidFill>
              </a:rPr>
              <a:t>истинно</a:t>
            </a:r>
            <a:r>
              <a:rPr lang="ru-RU" sz="1600" b="1" dirty="0" smtClean="0">
                <a:solidFill>
                  <a:schemeClr val="bg1"/>
                </a:solidFill>
              </a:rPr>
              <a:t>;</a:t>
            </a:r>
            <a:r>
              <a:rPr lang="ru-RU" sz="1600" b="1" dirty="0" smtClean="0">
                <a:solidFill>
                  <a:schemeClr val="accent3"/>
                </a:solidFill>
              </a:rPr>
              <a:t> </a:t>
            </a:r>
            <a:r>
              <a:rPr lang="ru-RU" sz="1600" b="1" dirty="0" smtClean="0">
                <a:solidFill>
                  <a:srgbClr val="FF66FF"/>
                </a:solidFill>
              </a:rPr>
              <a:t>ложным</a:t>
            </a:r>
            <a:r>
              <a:rPr lang="ru-RU" sz="1600" b="1" dirty="0" smtClean="0">
                <a:solidFill>
                  <a:schemeClr val="accent3"/>
                </a:solidFill>
              </a:rPr>
              <a:t> же называется высказывание, выражающее ложное суждение.</a:t>
            </a:r>
          </a:p>
          <a:p>
            <a:pPr>
              <a:lnSpc>
                <a:spcPct val="95000"/>
              </a:lnSpc>
              <a:buClr>
                <a:schemeClr val="accent3"/>
              </a:buClr>
              <a:defRPr/>
            </a:pPr>
            <a:r>
              <a:rPr lang="ru-RU" sz="1800" b="1" dirty="0" smtClean="0">
                <a:solidFill>
                  <a:srgbClr val="FFFF00"/>
                </a:solidFill>
              </a:rPr>
              <a:t>Логические постоянные</a:t>
            </a:r>
            <a:r>
              <a:rPr lang="ru-RU" sz="1800" b="1" dirty="0" smtClean="0">
                <a:solidFill>
                  <a:schemeClr val="accent3"/>
                </a:solidFill>
              </a:rPr>
              <a:t> – логические союзы (связки) и кванторы.</a:t>
            </a:r>
          </a:p>
          <a:p>
            <a:pPr lvl="1">
              <a:lnSpc>
                <a:spcPct val="95000"/>
              </a:lnSpc>
              <a:buClr>
                <a:schemeClr val="accent3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rgbClr val="FFFF00"/>
                </a:solidFill>
              </a:rPr>
              <a:t>Логические операторы</a:t>
            </a:r>
            <a:r>
              <a:rPr lang="ru-RU" sz="1600" b="1" dirty="0" smtClean="0">
                <a:solidFill>
                  <a:schemeClr val="accent3"/>
                </a:solidFill>
              </a:rPr>
              <a:t> – символы, представляющие логические связки и кванторы.</a:t>
            </a:r>
          </a:p>
          <a:p>
            <a:pPr>
              <a:lnSpc>
                <a:spcPct val="95000"/>
              </a:lnSpc>
              <a:buClr>
                <a:schemeClr val="accent3"/>
              </a:buClr>
              <a:defRPr/>
            </a:pPr>
            <a:r>
              <a:rPr lang="ru-RU" sz="1800" b="1" dirty="0" smtClean="0">
                <a:solidFill>
                  <a:srgbClr val="FFFF00"/>
                </a:solidFill>
              </a:rPr>
              <a:t>Логические (пропозициональные) связки</a:t>
            </a:r>
            <a:r>
              <a:rPr lang="ru-RU" sz="1800" b="1" dirty="0" smtClean="0">
                <a:solidFill>
                  <a:schemeClr val="accent3"/>
                </a:solidFill>
              </a:rPr>
              <a:t> – слова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 словосочетания </a:t>
            </a:r>
            <a:r>
              <a:rPr lang="ru-RU" sz="1800" b="1" i="1" dirty="0" smtClean="0">
                <a:solidFill>
                  <a:srgbClr val="00FFFF"/>
                </a:solidFill>
              </a:rPr>
              <a:t>не</a:t>
            </a:r>
            <a:r>
              <a:rPr lang="ru-RU" sz="1800" b="1" dirty="0" smtClean="0">
                <a:solidFill>
                  <a:schemeClr val="accent3"/>
                </a:solidFill>
              </a:rPr>
              <a:t>;</a:t>
            </a:r>
            <a:r>
              <a:rPr lang="ru-RU" sz="1800" b="1" i="1" dirty="0" smtClean="0">
                <a:solidFill>
                  <a:schemeClr val="accent3"/>
                </a:solidFill>
              </a:rPr>
              <a:t> </a:t>
            </a:r>
            <a:r>
              <a:rPr lang="ru-RU" sz="1800" b="1" i="1" dirty="0" smtClean="0">
                <a:solidFill>
                  <a:srgbClr val="00FFFF"/>
                </a:solidFill>
              </a:rPr>
              <a:t>неверно, что…</a:t>
            </a:r>
            <a:r>
              <a:rPr lang="ru-RU" sz="1800" b="1" dirty="0" smtClean="0">
                <a:solidFill>
                  <a:schemeClr val="accent3"/>
                </a:solidFill>
              </a:rPr>
              <a:t>;</a:t>
            </a:r>
            <a:r>
              <a:rPr lang="ru-RU" sz="1800" b="1" i="1" dirty="0" smtClean="0">
                <a:solidFill>
                  <a:schemeClr val="accent3"/>
                </a:solidFill>
              </a:rPr>
              <a:t> </a:t>
            </a:r>
            <a:r>
              <a:rPr lang="ru-RU" sz="1800" b="1" i="1" dirty="0" smtClean="0">
                <a:solidFill>
                  <a:srgbClr val="00FFFF"/>
                </a:solidFill>
              </a:rPr>
              <a:t>и</a:t>
            </a:r>
            <a:r>
              <a:rPr lang="ru-RU" sz="1800" b="1" dirty="0" smtClean="0">
                <a:solidFill>
                  <a:schemeClr val="accent3"/>
                </a:solidFill>
              </a:rPr>
              <a:t>;</a:t>
            </a:r>
            <a:r>
              <a:rPr lang="ru-RU" sz="1800" b="1" i="1" dirty="0" smtClean="0">
                <a:solidFill>
                  <a:schemeClr val="accent3"/>
                </a:solidFill>
              </a:rPr>
              <a:t> </a:t>
            </a:r>
            <a:r>
              <a:rPr lang="ru-RU" sz="1800" b="1" i="1" dirty="0" smtClean="0">
                <a:solidFill>
                  <a:srgbClr val="00FFFF"/>
                </a:solidFill>
              </a:rPr>
              <a:t>или</a:t>
            </a:r>
            <a:r>
              <a:rPr lang="ru-RU" sz="1800" b="1" dirty="0" smtClean="0">
                <a:solidFill>
                  <a:schemeClr val="accent3"/>
                </a:solidFill>
              </a:rPr>
              <a:t>;</a:t>
            </a:r>
            <a:r>
              <a:rPr lang="ru-RU" sz="1800" b="1" i="1" dirty="0" smtClean="0">
                <a:solidFill>
                  <a:schemeClr val="accent3"/>
                </a:solidFill>
              </a:rPr>
              <a:t> </a:t>
            </a:r>
            <a:r>
              <a:rPr lang="ru-RU" sz="1800" b="1" i="1" dirty="0" smtClean="0">
                <a:solidFill>
                  <a:srgbClr val="00FFFF"/>
                </a:solidFill>
              </a:rPr>
              <a:t>либо..., либо</a:t>
            </a:r>
            <a:r>
              <a:rPr lang="ru-RU" sz="1800" b="1" dirty="0" smtClean="0">
                <a:solidFill>
                  <a:schemeClr val="accent3"/>
                </a:solidFill>
              </a:rPr>
              <a:t>;</a:t>
            </a:r>
            <a:r>
              <a:rPr lang="ru-RU" sz="1800" b="1" i="1" dirty="0" smtClean="0">
                <a:solidFill>
                  <a:schemeClr val="accent3"/>
                </a:solidFill>
              </a:rPr>
              <a:t> </a:t>
            </a:r>
            <a:br>
              <a:rPr lang="ru-RU" sz="1800" b="1" i="1" dirty="0" smtClean="0">
                <a:solidFill>
                  <a:schemeClr val="accent3"/>
                </a:solidFill>
              </a:rPr>
            </a:br>
            <a:r>
              <a:rPr lang="ru-RU" sz="1800" b="1" i="1" dirty="0" smtClean="0">
                <a:solidFill>
                  <a:srgbClr val="00FFFF"/>
                </a:solidFill>
              </a:rPr>
              <a:t>если..., то</a:t>
            </a:r>
            <a:r>
              <a:rPr lang="ru-RU" sz="1800" b="1" dirty="0" smtClean="0">
                <a:solidFill>
                  <a:schemeClr val="accent3"/>
                </a:solidFill>
              </a:rPr>
              <a:t>;</a:t>
            </a:r>
            <a:r>
              <a:rPr lang="ru-RU" sz="1800" b="1" i="1" dirty="0" smtClean="0">
                <a:solidFill>
                  <a:schemeClr val="accent3"/>
                </a:solidFill>
              </a:rPr>
              <a:t> </a:t>
            </a:r>
            <a:r>
              <a:rPr lang="ru-RU" sz="1800" b="1" i="1" dirty="0" smtClean="0">
                <a:solidFill>
                  <a:srgbClr val="00FFFF"/>
                </a:solidFill>
              </a:rPr>
              <a:t>тогда и только тогда, когда…</a:t>
            </a:r>
            <a:r>
              <a:rPr lang="ru-RU" sz="1800" b="1" dirty="0" smtClean="0">
                <a:solidFill>
                  <a:srgbClr val="00FFFF"/>
                </a:solidFill>
              </a:rPr>
              <a:t>;</a:t>
            </a:r>
            <a:r>
              <a:rPr lang="ru-RU" sz="1800" b="1" dirty="0" smtClean="0">
                <a:solidFill>
                  <a:schemeClr val="accent3"/>
                </a:solidFill>
              </a:rPr>
              <a:t> и др., а также равнозначные им по смыслу слова и словосочетания.</a:t>
            </a:r>
          </a:p>
          <a:p>
            <a:pPr>
              <a:lnSpc>
                <a:spcPct val="95000"/>
              </a:lnSpc>
              <a:buClr>
                <a:schemeClr val="accent3"/>
              </a:buClr>
              <a:defRPr/>
            </a:pPr>
            <a:r>
              <a:rPr lang="ru-RU" sz="1800" b="1" dirty="0" smtClean="0">
                <a:solidFill>
                  <a:srgbClr val="FFFF00"/>
                </a:solidFill>
              </a:rPr>
              <a:t>Кванторы</a:t>
            </a:r>
            <a:r>
              <a:rPr lang="ru-RU" sz="1800" b="1" dirty="0" smtClean="0">
                <a:solidFill>
                  <a:schemeClr val="accent3"/>
                </a:solidFill>
              </a:rPr>
              <a:t> – словосочетания </a:t>
            </a:r>
            <a:r>
              <a:rPr lang="ru-RU" sz="1800" b="1" i="1" dirty="0" smtClean="0">
                <a:solidFill>
                  <a:srgbClr val="00FFFF"/>
                </a:solidFill>
              </a:rPr>
              <a:t>для всякого… имеет место, что…</a:t>
            </a:r>
            <a:r>
              <a:rPr lang="ru-RU" sz="1800" b="1" dirty="0" smtClean="0">
                <a:solidFill>
                  <a:schemeClr val="accent3"/>
                </a:solidFill>
              </a:rPr>
              <a:t> (квантор общности), </a:t>
            </a:r>
            <a:r>
              <a:rPr lang="ru-RU" sz="1800" b="1" i="1" dirty="0" smtClean="0">
                <a:solidFill>
                  <a:srgbClr val="00FFFF"/>
                </a:solidFill>
              </a:rPr>
              <a:t>для некоторых… имеет место, что…</a:t>
            </a:r>
            <a:r>
              <a:rPr lang="ru-RU" sz="1800" b="1" dirty="0" smtClean="0">
                <a:solidFill>
                  <a:schemeClr val="accent3"/>
                </a:solidFill>
              </a:rPr>
              <a:t> (квантор существования), а также равнозначные им по смыслу слова и словосочетания.</a:t>
            </a:r>
          </a:p>
          <a:p>
            <a:pPr>
              <a:lnSpc>
                <a:spcPct val="95000"/>
              </a:lnSpc>
              <a:buClr>
                <a:schemeClr val="accent3"/>
              </a:buClr>
              <a:defRPr/>
            </a:pPr>
            <a:r>
              <a:rPr lang="ru-RU" sz="1800" b="1" dirty="0" smtClean="0">
                <a:solidFill>
                  <a:srgbClr val="FFFF00"/>
                </a:solidFill>
              </a:rPr>
              <a:t>Элементарные высказывания</a:t>
            </a:r>
            <a:r>
              <a:rPr lang="ru-RU" sz="1800" b="1" dirty="0" smtClean="0">
                <a:solidFill>
                  <a:schemeClr val="accent3"/>
                </a:solidFill>
              </a:rPr>
              <a:t> – высказывания, не содержащие логических постоянных.</a:t>
            </a:r>
          </a:p>
          <a:p>
            <a:pPr>
              <a:lnSpc>
                <a:spcPct val="95000"/>
              </a:lnSpc>
              <a:buClr>
                <a:schemeClr val="accent3"/>
              </a:buClr>
              <a:defRPr/>
            </a:pPr>
            <a:r>
              <a:rPr lang="ru-RU" sz="1800" b="1" dirty="0" smtClean="0">
                <a:solidFill>
                  <a:srgbClr val="FFFF00"/>
                </a:solidFill>
              </a:rPr>
              <a:t>Сложные высказывания</a:t>
            </a:r>
            <a:r>
              <a:rPr lang="ru-RU" sz="1800" b="1" dirty="0" smtClean="0">
                <a:solidFill>
                  <a:schemeClr val="accent3"/>
                </a:solidFill>
              </a:rPr>
              <a:t> – высказывания, содержащие логические постоянные.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sz="3200" b="1" dirty="0" smtClean="0">
                <a:solidFill>
                  <a:srgbClr val="FFFF66"/>
                </a:solidFill>
              </a:rPr>
              <a:t>Понятие как форма мышления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Понятие понятия</a:t>
            </a:r>
          </a:p>
        </p:txBody>
      </p:sp>
      <p:sp>
        <p:nvSpPr>
          <p:cNvPr id="443397" name="Text Box 5"/>
          <p:cNvSpPr txBox="1">
            <a:spLocks noChangeArrowheads="1"/>
          </p:cNvSpPr>
          <p:nvPr/>
        </p:nvSpPr>
        <p:spPr bwMode="auto">
          <a:xfrm>
            <a:off x="2700338" y="2340000"/>
            <a:ext cx="3779837" cy="234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Понятие</a:t>
            </a:r>
            <a:r>
              <a:rPr lang="ru-RU" dirty="0" smtClean="0"/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dirty="0" smtClean="0"/>
              <a:t>форма </a:t>
            </a:r>
            <a:r>
              <a:rPr lang="ru-RU" dirty="0"/>
              <a:t>мышления, </a:t>
            </a:r>
            <a:br>
              <a:rPr lang="ru-RU" dirty="0"/>
            </a:br>
            <a:r>
              <a:rPr lang="ru-RU" dirty="0"/>
              <a:t>отражающая </a:t>
            </a:r>
            <a:r>
              <a:rPr lang="ru-RU" dirty="0" smtClean="0"/>
              <a:t>предметы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в их </a:t>
            </a:r>
            <a:r>
              <a:rPr lang="ru-RU" dirty="0" smtClean="0">
                <a:solidFill>
                  <a:srgbClr val="00FFFF"/>
                </a:solidFill>
              </a:rPr>
              <a:t>существенных</a:t>
            </a:r>
            <a:r>
              <a:rPr lang="ru-RU" dirty="0" smtClean="0"/>
              <a:t>, следовательно </a:t>
            </a:r>
            <a:r>
              <a:rPr lang="ru-RU" dirty="0" smtClean="0">
                <a:solidFill>
                  <a:srgbClr val="00FFFF"/>
                </a:solidFill>
              </a:rPr>
              <a:t>необходимых</a:t>
            </a:r>
            <a:r>
              <a:rPr lang="ru-RU" dirty="0" smtClean="0"/>
              <a:t>, следовательно</a:t>
            </a:r>
            <a:r>
              <a:rPr lang="ru-RU" dirty="0" smtClean="0">
                <a:solidFill>
                  <a:srgbClr val="00FFFF"/>
                </a:solidFill>
              </a:rPr>
              <a:t> общих</a:t>
            </a:r>
            <a:r>
              <a:rPr lang="ru-RU" dirty="0" smtClean="0"/>
              <a:t> признаках</a:t>
            </a:r>
            <a:r>
              <a:rPr lang="ru-RU" dirty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3397" grpId="0" animBg="1"/>
    </p:bld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838" y="274638"/>
            <a:ext cx="8950325" cy="1143000"/>
          </a:xfrm>
        </p:spPr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Исчисление высказываний 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Формы и логические значения высказываний</a:t>
            </a:r>
            <a:endParaRPr lang="ru-RU" sz="3200" dirty="0">
              <a:solidFill>
                <a:schemeClr val="accent3"/>
              </a:solidFill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49250" y="1600200"/>
            <a:ext cx="8482013" cy="4787900"/>
          </a:xfrm>
        </p:spPr>
        <p:txBody>
          <a:bodyPr/>
          <a:lstStyle/>
          <a:p>
            <a:pPr>
              <a:buClr>
                <a:schemeClr val="accent3"/>
              </a:buClr>
              <a:defRPr/>
            </a:pPr>
            <a:r>
              <a:rPr lang="ru-RU" sz="1800" b="1" dirty="0" smtClean="0">
                <a:solidFill>
                  <a:srgbClr val="FFFF00"/>
                </a:solidFill>
              </a:rPr>
              <a:t>Логические (истинностные) значения высказываний</a:t>
            </a:r>
            <a:r>
              <a:rPr lang="ru-RU" sz="1800" b="1" dirty="0" smtClean="0">
                <a:solidFill>
                  <a:schemeClr val="accent3"/>
                </a:solidFill>
              </a:rPr>
              <a:t> –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«истинность» и «ложность».</a:t>
            </a:r>
          </a:p>
          <a:p>
            <a:pPr>
              <a:buClr>
                <a:schemeClr val="accent3"/>
              </a:buClr>
              <a:defRPr/>
            </a:pPr>
            <a:r>
              <a:rPr lang="ru-RU" sz="1800" b="1" dirty="0" smtClean="0">
                <a:solidFill>
                  <a:srgbClr val="FFFF00"/>
                </a:solidFill>
              </a:rPr>
              <a:t>Предметная переменная</a:t>
            </a:r>
            <a:r>
              <a:rPr lang="ru-RU" sz="1800" b="1" dirty="0" smtClean="0">
                <a:solidFill>
                  <a:schemeClr val="accent3"/>
                </a:solidFill>
              </a:rPr>
              <a:t> – переменная, которая принимает значение из множества, для которого определён соответствующий предикат.</a:t>
            </a:r>
          </a:p>
          <a:p>
            <a:pPr lvl="1">
              <a:buClr>
                <a:schemeClr val="accent3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Предметные переменные принято обозначать строчными буквами латинского алфавита </a:t>
            </a:r>
            <a:r>
              <a:rPr lang="en-US" sz="1600" b="1" dirty="0" smtClean="0">
                <a:solidFill>
                  <a:schemeClr val="accent3"/>
                </a:solidFill>
              </a:rPr>
              <a:t>x, y, z</a:t>
            </a:r>
            <a:r>
              <a:rPr lang="ru-RU" sz="1600" b="1" dirty="0" smtClean="0">
                <a:solidFill>
                  <a:schemeClr val="accent3"/>
                </a:solidFill>
              </a:rPr>
              <a:t>.</a:t>
            </a:r>
          </a:p>
          <a:p>
            <a:pPr>
              <a:buClr>
                <a:schemeClr val="accent3"/>
              </a:buClr>
              <a:defRPr/>
            </a:pPr>
            <a:r>
              <a:rPr lang="ru-RU" sz="1800" b="1" dirty="0" smtClean="0">
                <a:solidFill>
                  <a:srgbClr val="FFFF00"/>
                </a:solidFill>
              </a:rPr>
              <a:t>Формы высказываний</a:t>
            </a:r>
            <a:r>
              <a:rPr lang="ru-RU" sz="1800" b="1" dirty="0" smtClean="0">
                <a:solidFill>
                  <a:schemeClr val="accent3"/>
                </a:solidFill>
              </a:rPr>
              <a:t> – неполные высказывания, содержащие предметные переменные.</a:t>
            </a:r>
          </a:p>
          <a:p>
            <a:pPr>
              <a:buClr>
                <a:schemeClr val="accent3"/>
              </a:buClr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Форма высказывания превращается в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истинное</a:t>
            </a:r>
            <a:r>
              <a:rPr lang="ru-RU" sz="1800" b="1" dirty="0" smtClean="0">
                <a:solidFill>
                  <a:schemeClr val="accent3"/>
                </a:solidFill>
              </a:rPr>
              <a:t> или </a:t>
            </a:r>
            <a:r>
              <a:rPr lang="ru-RU" sz="1800" b="1" dirty="0" smtClean="0">
                <a:solidFill>
                  <a:srgbClr val="FF99FF"/>
                </a:solidFill>
              </a:rPr>
              <a:t>ложное</a:t>
            </a:r>
            <a:r>
              <a:rPr lang="ru-RU" sz="1800" b="1" dirty="0" smtClean="0">
                <a:solidFill>
                  <a:schemeClr val="accent3"/>
                </a:solidFill>
              </a:rPr>
              <a:t> высказывание в результате</a:t>
            </a:r>
          </a:p>
          <a:p>
            <a:pPr lvl="1">
              <a:buClr>
                <a:schemeClr val="accent3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подстановки </a:t>
            </a:r>
            <a:r>
              <a:rPr lang="ru-RU" sz="1600" b="1" dirty="0" smtClean="0">
                <a:solidFill>
                  <a:srgbClr val="00FFFF"/>
                </a:solidFill>
              </a:rPr>
              <a:t>единичных терминов</a:t>
            </a:r>
            <a:r>
              <a:rPr lang="ru-RU" sz="1600" b="1" dirty="0" smtClean="0">
                <a:solidFill>
                  <a:schemeClr val="accent3"/>
                </a:solidFill>
              </a:rPr>
              <a:t> вместо всех предметных переменных;</a:t>
            </a:r>
          </a:p>
          <a:p>
            <a:pPr lvl="1">
              <a:buClr>
                <a:schemeClr val="accent3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присоединения </a:t>
            </a:r>
            <a:r>
              <a:rPr lang="ru-RU" sz="1600" b="1" dirty="0" smtClean="0">
                <a:solidFill>
                  <a:srgbClr val="00FFFF"/>
                </a:solidFill>
              </a:rPr>
              <a:t>квантора</a:t>
            </a:r>
            <a:r>
              <a:rPr lang="ru-RU" sz="1600" b="1" dirty="0" smtClean="0">
                <a:solidFill>
                  <a:schemeClr val="bg1"/>
                </a:solidFill>
              </a:rPr>
              <a:t>.</a:t>
            </a:r>
          </a:p>
          <a:p>
            <a:pPr>
              <a:buClr>
                <a:schemeClr val="accent3"/>
              </a:buClr>
              <a:defRPr/>
            </a:pPr>
            <a:r>
              <a:rPr lang="ru-RU" sz="1800" b="1" dirty="0" smtClean="0">
                <a:solidFill>
                  <a:srgbClr val="00FF00"/>
                </a:solidFill>
              </a:rPr>
              <a:t>Истинность</a:t>
            </a:r>
            <a:r>
              <a:rPr lang="ru-RU" sz="1800" b="1" dirty="0" smtClean="0">
                <a:solidFill>
                  <a:schemeClr val="accent3"/>
                </a:solidFill>
              </a:rPr>
              <a:t> или </a:t>
            </a:r>
            <a:r>
              <a:rPr lang="ru-RU" sz="1800" b="1" dirty="0" smtClean="0">
                <a:solidFill>
                  <a:srgbClr val="FF99FF"/>
                </a:solidFill>
              </a:rPr>
              <a:t>ложность</a:t>
            </a:r>
            <a:r>
              <a:rPr lang="ru-RU" sz="1800" b="1" dirty="0" smtClean="0">
                <a:solidFill>
                  <a:schemeClr val="accent3"/>
                </a:solidFill>
              </a:rPr>
              <a:t> сложного высказывания является </a:t>
            </a:r>
            <a:r>
              <a:rPr lang="ru-RU" sz="1800" b="1" dirty="0" smtClean="0">
                <a:solidFill>
                  <a:srgbClr val="00FFFF"/>
                </a:solidFill>
              </a:rPr>
              <a:t>функцией</a:t>
            </a:r>
            <a:r>
              <a:rPr lang="ru-RU" sz="1800" b="1" dirty="0" smtClean="0">
                <a:solidFill>
                  <a:schemeClr val="accent3"/>
                </a:solidFill>
              </a:rPr>
              <a:t> логических значений элементарных высказываний,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т. е. определяется в зависимости от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истинности</a:t>
            </a:r>
            <a:r>
              <a:rPr lang="ru-RU" sz="1800" b="1" dirty="0" smtClean="0">
                <a:solidFill>
                  <a:schemeClr val="accent3"/>
                </a:solidFill>
              </a:rPr>
              <a:t> или </a:t>
            </a:r>
            <a:r>
              <a:rPr lang="ru-RU" sz="1800" b="1" dirty="0" smtClean="0">
                <a:solidFill>
                  <a:srgbClr val="FF99FF"/>
                </a:solidFill>
              </a:rPr>
              <a:t>ложности</a:t>
            </a:r>
            <a:r>
              <a:rPr lang="ru-RU" sz="1800" b="1" dirty="0" smtClean="0">
                <a:solidFill>
                  <a:schemeClr val="accent3"/>
                </a:solidFill>
              </a:rPr>
              <a:t> составляющих его элементарных высказываний.</a:t>
            </a:r>
            <a:endParaRPr lang="ru-RU" sz="1800" b="1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rgbClr val="FFFF00"/>
                </a:solidFill>
              </a:rPr>
              <a:t>Виды сложных суждений</a:t>
            </a:r>
            <a:r>
              <a:rPr lang="ru-RU" sz="3200" b="1" dirty="0" smtClean="0">
                <a:solidFill>
                  <a:schemeClr val="accent3"/>
                </a:solidFill>
              </a:rPr>
              <a:t/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Отрицание</a:t>
            </a:r>
            <a:endParaRPr lang="ru-RU" sz="3200" dirty="0">
              <a:solidFill>
                <a:schemeClr val="accent3"/>
              </a:solidFill>
            </a:endParaRPr>
          </a:p>
        </p:txBody>
      </p:sp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1152525" y="1619250"/>
            <a:ext cx="6838950" cy="165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Отрицание</a:t>
            </a:r>
            <a:r>
              <a:rPr lang="ru-RU" sz="2000" dirty="0">
                <a:cs typeface="Arial" charset="0"/>
              </a:rPr>
              <a:t> </a:t>
            </a:r>
            <a:r>
              <a:rPr lang="ru-RU" sz="2000" dirty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/>
              <a:t>логическая операция, </a:t>
            </a:r>
            <a:r>
              <a:rPr lang="ru-RU" dirty="0" smtClean="0"/>
              <a:t>отрицающая </a:t>
            </a:r>
            <a:r>
              <a:rPr lang="ru-RU" dirty="0" smtClean="0">
                <a:solidFill>
                  <a:srgbClr val="00FF00"/>
                </a:solidFill>
              </a:rPr>
              <a:t>истинность</a:t>
            </a:r>
            <a:r>
              <a:rPr lang="ru-RU" dirty="0" smtClean="0"/>
              <a:t> (утверждающая </a:t>
            </a:r>
            <a:r>
              <a:rPr lang="ru-RU" dirty="0" smtClean="0">
                <a:solidFill>
                  <a:srgbClr val="FF66FF"/>
                </a:solidFill>
              </a:rPr>
              <a:t>ложность</a:t>
            </a:r>
            <a:r>
              <a:rPr lang="ru-RU" dirty="0" smtClean="0"/>
              <a:t>) некоторого высказывания,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в результате </a:t>
            </a:r>
            <a:r>
              <a:rPr lang="ru-RU" dirty="0" smtClean="0"/>
              <a:t>чего </a:t>
            </a:r>
            <a:r>
              <a:rPr lang="ru-RU" dirty="0"/>
              <a:t>из данного </a:t>
            </a:r>
            <a:r>
              <a:rPr lang="ru-RU" dirty="0" smtClean="0"/>
              <a:t>высказывания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получается высказывание, </a:t>
            </a:r>
            <a:r>
              <a:rPr lang="ru-RU" dirty="0">
                <a:solidFill>
                  <a:srgbClr val="00FFFF"/>
                </a:solidFill>
              </a:rPr>
              <a:t>контрадикторное</a:t>
            </a:r>
            <a:r>
              <a:rPr lang="ru-RU" dirty="0"/>
              <a:t> исходному.</a:t>
            </a:r>
          </a:p>
        </p:txBody>
      </p:sp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1511300" y="4859338"/>
            <a:ext cx="1079500" cy="541337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2592388" y="4859338"/>
            <a:ext cx="1079500" cy="541337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~A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6" name="Прямоугольник 5"/>
          <p:cNvSpPr>
            <a:spLocks noChangeArrowheads="1"/>
          </p:cNvSpPr>
          <p:nvPr/>
        </p:nvSpPr>
        <p:spPr bwMode="auto">
          <a:xfrm>
            <a:off x="1511300" y="5400675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7" name="Прямоугольник 6"/>
          <p:cNvSpPr>
            <a:spLocks noChangeArrowheads="1"/>
          </p:cNvSpPr>
          <p:nvPr/>
        </p:nvSpPr>
        <p:spPr bwMode="auto">
          <a:xfrm>
            <a:off x="2592388" y="5400675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8" name="Прямоугольник 7"/>
          <p:cNvSpPr>
            <a:spLocks noChangeArrowheads="1"/>
          </p:cNvSpPr>
          <p:nvPr/>
        </p:nvSpPr>
        <p:spPr bwMode="auto">
          <a:xfrm>
            <a:off x="1511300" y="5940425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9" name="Прямоугольник 8"/>
          <p:cNvSpPr>
            <a:spLocks noChangeArrowheads="1"/>
          </p:cNvSpPr>
          <p:nvPr/>
        </p:nvSpPr>
        <p:spPr bwMode="auto">
          <a:xfrm>
            <a:off x="2592388" y="5940425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152525" y="3384000"/>
            <a:ext cx="6838950" cy="12954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>
                <a:solidFill>
                  <a:schemeClr val="accent3"/>
                </a:solidFill>
              </a:rPr>
              <a:t>Логическое значение отрицания 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определяется следующим образом</a:t>
            </a:r>
            <a:r>
              <a:rPr lang="ru-RU" dirty="0" smtClean="0">
                <a:solidFill>
                  <a:schemeClr val="accent3"/>
                </a:solidFill>
              </a:rPr>
              <a:t>: </a:t>
            </a:r>
            <a:r>
              <a:rPr lang="ru-RU" dirty="0">
                <a:solidFill>
                  <a:schemeClr val="accent3"/>
                </a:solidFill>
              </a:rPr>
              <a:t/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1) отрицание </a:t>
            </a:r>
            <a:r>
              <a:rPr lang="ru-RU" dirty="0">
                <a:solidFill>
                  <a:srgbClr val="FF66FF"/>
                </a:solidFill>
              </a:rPr>
              <a:t>ложно</a:t>
            </a:r>
            <a:r>
              <a:rPr lang="ru-RU" dirty="0"/>
              <a:t>, </a:t>
            </a:r>
            <a:r>
              <a:rPr lang="ru-RU" dirty="0">
                <a:solidFill>
                  <a:schemeClr val="accent3"/>
                </a:solidFill>
              </a:rPr>
              <a:t>если отрицаемое суждение </a:t>
            </a:r>
            <a:r>
              <a:rPr lang="ru-RU" dirty="0">
                <a:solidFill>
                  <a:srgbClr val="00FF00"/>
                </a:solidFill>
              </a:rPr>
              <a:t>истинно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>
                <a:solidFill>
                  <a:schemeClr val="accent3"/>
                </a:solidFill>
              </a:rPr>
              <a:t/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2) отрицание </a:t>
            </a:r>
            <a:r>
              <a:rPr lang="ru-RU" dirty="0">
                <a:solidFill>
                  <a:srgbClr val="00FF00"/>
                </a:solidFill>
              </a:rPr>
              <a:t>истинно</a:t>
            </a:r>
            <a:r>
              <a:rPr lang="ru-RU" dirty="0"/>
              <a:t>,</a:t>
            </a:r>
            <a:r>
              <a:rPr lang="ru-RU" dirty="0">
                <a:solidFill>
                  <a:schemeClr val="accent3"/>
                </a:solidFill>
              </a:rPr>
              <a:t> если отрицаемое суждение </a:t>
            </a:r>
            <a:r>
              <a:rPr lang="ru-RU" dirty="0">
                <a:solidFill>
                  <a:srgbClr val="FF66FF"/>
                </a:solidFill>
              </a:rPr>
              <a:t>ложно</a:t>
            </a:r>
            <a:r>
              <a:rPr lang="ru-RU" dirty="0"/>
              <a:t>.</a:t>
            </a:r>
            <a:r>
              <a:rPr lang="ru-RU" dirty="0">
                <a:solidFill>
                  <a:schemeClr val="accent3"/>
                </a:solidFill>
              </a:rPr>
              <a:t> </a:t>
            </a:r>
          </a:p>
        </p:txBody>
      </p:sp>
      <p:cxnSp>
        <p:nvCxnSpPr>
          <p:cNvPr id="12" name="Прямая соединительная линия 11"/>
          <p:cNvCxnSpPr/>
          <p:nvPr/>
        </p:nvCxnSpPr>
        <p:spPr bwMode="auto">
          <a:xfrm>
            <a:off x="1511300" y="4859338"/>
            <a:ext cx="21590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Прямая соединительная линия 12"/>
          <p:cNvCxnSpPr/>
          <p:nvPr/>
        </p:nvCxnSpPr>
        <p:spPr bwMode="auto">
          <a:xfrm>
            <a:off x="1511300" y="5400675"/>
            <a:ext cx="21590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" name="Прямая соединительная линия 13"/>
          <p:cNvCxnSpPr/>
          <p:nvPr/>
        </p:nvCxnSpPr>
        <p:spPr bwMode="auto">
          <a:xfrm>
            <a:off x="1511300" y="5940425"/>
            <a:ext cx="21590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" name="Прямая соединительная линия 14"/>
          <p:cNvCxnSpPr/>
          <p:nvPr/>
        </p:nvCxnSpPr>
        <p:spPr bwMode="auto">
          <a:xfrm>
            <a:off x="1511300" y="6480175"/>
            <a:ext cx="21590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Line 52"/>
          <p:cNvSpPr>
            <a:spLocks noChangeShapeType="1"/>
          </p:cNvSpPr>
          <p:nvPr/>
        </p:nvSpPr>
        <p:spPr bwMode="auto">
          <a:xfrm>
            <a:off x="1511300" y="4859338"/>
            <a:ext cx="0" cy="1620837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7" name="Line 52"/>
          <p:cNvSpPr>
            <a:spLocks noChangeShapeType="1"/>
          </p:cNvSpPr>
          <p:nvPr/>
        </p:nvSpPr>
        <p:spPr bwMode="auto">
          <a:xfrm>
            <a:off x="2592388" y="4859338"/>
            <a:ext cx="0" cy="1620837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8" name="Line 52"/>
          <p:cNvSpPr>
            <a:spLocks noChangeShapeType="1"/>
          </p:cNvSpPr>
          <p:nvPr/>
        </p:nvSpPr>
        <p:spPr bwMode="auto">
          <a:xfrm>
            <a:off x="3671888" y="4859338"/>
            <a:ext cx="0" cy="1620837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9" name="Скругленный прямоугольник 18"/>
          <p:cNvSpPr/>
          <p:nvPr/>
        </p:nvSpPr>
        <p:spPr bwMode="auto">
          <a:xfrm>
            <a:off x="5472113" y="4859338"/>
            <a:ext cx="2159000" cy="1620837"/>
          </a:xfrm>
          <a:prstGeom prst="roundRect">
            <a:avLst/>
          </a:prstGeom>
          <a:noFill/>
          <a:ln w="9525" cap="flat" cmpd="sng" algn="ctr">
            <a:solidFill>
              <a:schemeClr val="accent3"/>
            </a:solidFill>
            <a:prstDash val="lgDash"/>
            <a:round/>
            <a:headEnd type="none" w="med" len="med"/>
            <a:tailEnd type="none" w="med" len="med"/>
          </a:ln>
          <a:effectLst/>
        </p:spPr>
        <p:txBody>
          <a:bodyPr wrap="none"/>
          <a:lstStyle/>
          <a:p>
            <a:pPr algn="l">
              <a:defRPr/>
            </a:pPr>
            <a:r>
              <a:rPr lang="en-US" dirty="0">
                <a:solidFill>
                  <a:srgbClr val="FFFF00"/>
                </a:solidFill>
              </a:rPr>
              <a:t>~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21" name="Овал 20"/>
          <p:cNvSpPr>
            <a:spLocks noChangeAspect="1"/>
          </p:cNvSpPr>
          <p:nvPr/>
        </p:nvSpPr>
        <p:spPr bwMode="auto">
          <a:xfrm>
            <a:off x="6011863" y="5219700"/>
            <a:ext cx="1079500" cy="1081088"/>
          </a:xfrm>
          <a:prstGeom prst="ellips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r>
              <a:rPr lang="en-US" dirty="0">
                <a:solidFill>
                  <a:srgbClr val="FFFF00"/>
                </a:solidFill>
              </a:rPr>
              <a:t>A</a:t>
            </a:r>
            <a:endParaRPr lang="ru-RU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6" grpId="0"/>
      <p:bldP spid="7" grpId="0"/>
      <p:bldP spid="8" grpId="0"/>
      <p:bldP spid="9" grpId="0"/>
      <p:bldP spid="10" grpId="0"/>
      <p:bldP spid="16" grpId="0" animBg="1"/>
      <p:bldP spid="17" grpId="0" animBg="1"/>
      <p:bldP spid="18" grpId="0" animBg="1"/>
      <p:bldP spid="19" grpId="0" animBg="1"/>
      <p:bldP spid="21" grpId="0" animBg="1"/>
    </p:bld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Виды сложных суждений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Конъюнкция</a:t>
            </a:r>
            <a:endParaRPr lang="ru-RU" sz="3200" dirty="0">
              <a:solidFill>
                <a:schemeClr val="accent3"/>
              </a:solidFill>
            </a:endParaRPr>
          </a:p>
        </p:txBody>
      </p:sp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1439863" y="1619250"/>
            <a:ext cx="6264275" cy="144145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Конъюнкция</a:t>
            </a:r>
            <a:r>
              <a:rPr lang="ru-RU" sz="2000" dirty="0">
                <a:cs typeface="Arial" charset="0"/>
              </a:rPr>
              <a:t> </a:t>
            </a:r>
            <a:r>
              <a:rPr lang="ru-RU" sz="2000" dirty="0" smtClean="0"/>
              <a:t>– </a:t>
            </a:r>
            <a:r>
              <a:rPr lang="ru-RU" sz="2000" dirty="0"/>
              <a:t/>
            </a:r>
            <a:br>
              <a:rPr lang="ru-RU" sz="2000" dirty="0"/>
            </a:br>
            <a:r>
              <a:rPr lang="ru-RU" dirty="0"/>
              <a:t>логическая операция</a:t>
            </a:r>
            <a:r>
              <a:rPr lang="ru-RU" dirty="0" smtClean="0"/>
              <a:t>,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соединяющая несколько высказываний </a:t>
            </a:r>
            <a:r>
              <a:rPr lang="ru-RU" dirty="0" smtClean="0"/>
              <a:t>с помощью союза </a:t>
            </a:r>
            <a:r>
              <a:rPr lang="ru-RU" dirty="0"/>
              <a:t>(пропозициональной связки)</a:t>
            </a:r>
            <a:r>
              <a:rPr lang="ru-RU" dirty="0">
                <a:solidFill>
                  <a:srgbClr val="00FFFF"/>
                </a:solidFill>
              </a:rPr>
              <a:t> </a:t>
            </a:r>
            <a:r>
              <a:rPr lang="ru-RU" i="1" dirty="0" smtClean="0">
                <a:solidFill>
                  <a:srgbClr val="00FFFF"/>
                </a:solidFill>
              </a:rPr>
              <a:t>и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1439863" y="46799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2519363" y="46799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6" name="Прямоугольник 5"/>
          <p:cNvSpPr>
            <a:spLocks noChangeArrowheads="1"/>
          </p:cNvSpPr>
          <p:nvPr/>
        </p:nvSpPr>
        <p:spPr bwMode="auto">
          <a:xfrm>
            <a:off x="1439863" y="50403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7" name="Прямоугольник 6"/>
          <p:cNvSpPr>
            <a:spLocks noChangeArrowheads="1"/>
          </p:cNvSpPr>
          <p:nvPr/>
        </p:nvSpPr>
        <p:spPr bwMode="auto">
          <a:xfrm>
            <a:off x="2519363" y="50403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8" name="Прямоугольник 7"/>
          <p:cNvSpPr>
            <a:spLocks noChangeArrowheads="1"/>
          </p:cNvSpPr>
          <p:nvPr/>
        </p:nvSpPr>
        <p:spPr bwMode="auto">
          <a:xfrm>
            <a:off x="1439863" y="57594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9" name="Прямоугольник 8"/>
          <p:cNvSpPr>
            <a:spLocks noChangeArrowheads="1"/>
          </p:cNvSpPr>
          <p:nvPr/>
        </p:nvSpPr>
        <p:spPr bwMode="auto">
          <a:xfrm>
            <a:off x="2519363" y="57594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971550" y="3240088"/>
            <a:ext cx="7200900" cy="1295400"/>
          </a:xfrm>
          <a:prstGeom prst="rect">
            <a:avLst/>
          </a:prstGeom>
          <a:noFill/>
        </p:spPr>
        <p:txBody>
          <a:bodyPr wrap="square" lIns="36000" rIns="36000" anchor="ctr" anchorCtr="1"/>
          <a:lstStyle/>
          <a:p>
            <a:pPr algn="ctr">
              <a:defRPr/>
            </a:pPr>
            <a:r>
              <a:rPr lang="ru-RU" dirty="0">
                <a:solidFill>
                  <a:schemeClr val="accent3"/>
                </a:solidFill>
              </a:rPr>
              <a:t>Логическое значение конъюнкции 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определяется следующим образом</a:t>
            </a:r>
            <a:r>
              <a:rPr lang="ru-RU" dirty="0" smtClean="0">
                <a:solidFill>
                  <a:schemeClr val="accent3"/>
                </a:solidFill>
              </a:rPr>
              <a:t>: </a:t>
            </a:r>
            <a:r>
              <a:rPr lang="ru-RU" dirty="0">
                <a:solidFill>
                  <a:schemeClr val="accent3"/>
                </a:solidFill>
              </a:rPr>
              <a:t/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1) конъюнкция </a:t>
            </a:r>
            <a:r>
              <a:rPr lang="ru-RU" dirty="0">
                <a:solidFill>
                  <a:srgbClr val="00FF00"/>
                </a:solidFill>
              </a:rPr>
              <a:t>истинна</a:t>
            </a:r>
            <a:r>
              <a:rPr lang="ru-RU" dirty="0"/>
              <a:t>, </a:t>
            </a:r>
            <a:r>
              <a:rPr lang="ru-RU" dirty="0">
                <a:solidFill>
                  <a:schemeClr val="accent3"/>
                </a:solidFill>
              </a:rPr>
              <a:t>только если </a:t>
            </a:r>
            <a:r>
              <a:rPr lang="ru-RU" dirty="0">
                <a:solidFill>
                  <a:srgbClr val="00FFFF"/>
                </a:solidFill>
              </a:rPr>
              <a:t>все</a:t>
            </a:r>
            <a:r>
              <a:rPr lang="ru-RU" dirty="0">
                <a:solidFill>
                  <a:schemeClr val="accent3"/>
                </a:solidFill>
              </a:rPr>
              <a:t> её члены </a:t>
            </a:r>
            <a:r>
              <a:rPr lang="ru-RU" dirty="0">
                <a:solidFill>
                  <a:srgbClr val="00FF00"/>
                </a:solidFill>
              </a:rPr>
              <a:t>истинны</a:t>
            </a:r>
            <a:r>
              <a:rPr lang="ru-RU" dirty="0" smtClean="0"/>
              <a:t>;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>
                <a:solidFill>
                  <a:schemeClr val="accent3"/>
                </a:solidFill>
              </a:rPr>
              <a:t/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2) конъюнкция </a:t>
            </a:r>
            <a:r>
              <a:rPr lang="ru-RU" dirty="0">
                <a:solidFill>
                  <a:srgbClr val="FF66FF"/>
                </a:solidFill>
              </a:rPr>
              <a:t>ложна</a:t>
            </a:r>
            <a:r>
              <a:rPr lang="ru-RU" dirty="0"/>
              <a:t>,</a:t>
            </a:r>
            <a:r>
              <a:rPr lang="ru-RU" dirty="0">
                <a:solidFill>
                  <a:schemeClr val="accent3"/>
                </a:solidFill>
              </a:rPr>
              <a:t> если </a:t>
            </a:r>
            <a:r>
              <a:rPr lang="ru-RU" dirty="0">
                <a:solidFill>
                  <a:srgbClr val="00FFFF"/>
                </a:solidFill>
              </a:rPr>
              <a:t>хотя бы один</a:t>
            </a:r>
            <a:r>
              <a:rPr lang="ru-RU" dirty="0">
                <a:solidFill>
                  <a:schemeClr val="accent3"/>
                </a:solidFill>
              </a:rPr>
              <a:t> из её членов </a:t>
            </a:r>
            <a:r>
              <a:rPr lang="ru-RU" dirty="0">
                <a:solidFill>
                  <a:srgbClr val="FF66FF"/>
                </a:solidFill>
              </a:rPr>
              <a:t>ложен</a:t>
            </a:r>
            <a:r>
              <a:rPr lang="ru-RU" dirty="0"/>
              <a:t>.</a:t>
            </a:r>
            <a:r>
              <a:rPr lang="ru-RU" dirty="0">
                <a:solidFill>
                  <a:schemeClr val="accent3"/>
                </a:solidFill>
              </a:rPr>
              <a:t> </a:t>
            </a:r>
          </a:p>
        </p:txBody>
      </p:sp>
      <p:cxnSp>
        <p:nvCxnSpPr>
          <p:cNvPr id="12" name="Прямая соединительная линия 11"/>
          <p:cNvCxnSpPr/>
          <p:nvPr/>
        </p:nvCxnSpPr>
        <p:spPr bwMode="auto">
          <a:xfrm>
            <a:off x="1439863" y="4679950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Прямая соединительная линия 12"/>
          <p:cNvCxnSpPr/>
          <p:nvPr/>
        </p:nvCxnSpPr>
        <p:spPr bwMode="auto">
          <a:xfrm>
            <a:off x="1439863" y="5040313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" name="Прямая соединительная линия 13"/>
          <p:cNvCxnSpPr/>
          <p:nvPr/>
        </p:nvCxnSpPr>
        <p:spPr bwMode="auto">
          <a:xfrm>
            <a:off x="1439863" y="5759450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" name="Прямая соединительная линия 14"/>
          <p:cNvCxnSpPr/>
          <p:nvPr/>
        </p:nvCxnSpPr>
        <p:spPr bwMode="auto">
          <a:xfrm>
            <a:off x="1439863" y="6119813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Line 52"/>
          <p:cNvSpPr>
            <a:spLocks noChangeShapeType="1"/>
          </p:cNvSpPr>
          <p:nvPr/>
        </p:nvSpPr>
        <p:spPr bwMode="auto">
          <a:xfrm>
            <a:off x="1439863" y="4679950"/>
            <a:ext cx="0" cy="18002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7" name="Line 52"/>
          <p:cNvSpPr>
            <a:spLocks noChangeShapeType="1"/>
          </p:cNvSpPr>
          <p:nvPr/>
        </p:nvSpPr>
        <p:spPr bwMode="auto">
          <a:xfrm>
            <a:off x="2519363" y="4679950"/>
            <a:ext cx="0" cy="18002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8" name="Line 52"/>
          <p:cNvSpPr>
            <a:spLocks noChangeShapeType="1"/>
          </p:cNvSpPr>
          <p:nvPr/>
        </p:nvSpPr>
        <p:spPr bwMode="auto">
          <a:xfrm>
            <a:off x="3600450" y="4679950"/>
            <a:ext cx="0" cy="18002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9" name="Line 52"/>
          <p:cNvSpPr>
            <a:spLocks noChangeShapeType="1"/>
          </p:cNvSpPr>
          <p:nvPr/>
        </p:nvSpPr>
        <p:spPr bwMode="auto">
          <a:xfrm>
            <a:off x="4679950" y="4679950"/>
            <a:ext cx="0" cy="18002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20" name="Прямоугольник 19"/>
          <p:cNvSpPr>
            <a:spLocks noChangeArrowheads="1"/>
          </p:cNvSpPr>
          <p:nvPr/>
        </p:nvSpPr>
        <p:spPr bwMode="auto">
          <a:xfrm>
            <a:off x="3600450" y="46799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r>
              <a:rPr lang="ru-RU" dirty="0">
                <a:solidFill>
                  <a:srgbClr val="FFFF00"/>
                </a:solidFill>
              </a:rPr>
              <a:t> Λ </a:t>
            </a:r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21" name="Прямоугольник 20"/>
          <p:cNvSpPr>
            <a:spLocks noChangeArrowheads="1"/>
          </p:cNvSpPr>
          <p:nvPr/>
        </p:nvSpPr>
        <p:spPr bwMode="auto">
          <a:xfrm>
            <a:off x="3600450" y="50403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22" name="Прямоугольник 21"/>
          <p:cNvSpPr>
            <a:spLocks noChangeArrowheads="1"/>
          </p:cNvSpPr>
          <p:nvPr/>
        </p:nvSpPr>
        <p:spPr bwMode="auto">
          <a:xfrm>
            <a:off x="3600450" y="57594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cxnSp>
        <p:nvCxnSpPr>
          <p:cNvPr id="23" name="Прямая соединительная линия 22"/>
          <p:cNvCxnSpPr/>
          <p:nvPr/>
        </p:nvCxnSpPr>
        <p:spPr bwMode="auto">
          <a:xfrm>
            <a:off x="1439863" y="5400675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4" name="Прямоугольник 23"/>
          <p:cNvSpPr>
            <a:spLocks noChangeArrowheads="1"/>
          </p:cNvSpPr>
          <p:nvPr/>
        </p:nvSpPr>
        <p:spPr bwMode="auto">
          <a:xfrm>
            <a:off x="1439863" y="5400675"/>
            <a:ext cx="1079500" cy="358775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25" name="Прямоугольник 24"/>
          <p:cNvSpPr>
            <a:spLocks noChangeArrowheads="1"/>
          </p:cNvSpPr>
          <p:nvPr/>
        </p:nvSpPr>
        <p:spPr bwMode="auto">
          <a:xfrm>
            <a:off x="2519363" y="5400675"/>
            <a:ext cx="1079500" cy="358775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6" name="Прямоугольник 25"/>
          <p:cNvSpPr>
            <a:spLocks noChangeArrowheads="1"/>
          </p:cNvSpPr>
          <p:nvPr/>
        </p:nvSpPr>
        <p:spPr bwMode="auto">
          <a:xfrm>
            <a:off x="3600450" y="5400675"/>
            <a:ext cx="1079500" cy="358775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7" name="Прямоугольник 26"/>
          <p:cNvSpPr>
            <a:spLocks noChangeArrowheads="1"/>
          </p:cNvSpPr>
          <p:nvPr/>
        </p:nvSpPr>
        <p:spPr bwMode="auto">
          <a:xfrm>
            <a:off x="1439863" y="61198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8" name="Прямоугольник 27"/>
          <p:cNvSpPr>
            <a:spLocks noChangeArrowheads="1"/>
          </p:cNvSpPr>
          <p:nvPr/>
        </p:nvSpPr>
        <p:spPr bwMode="auto">
          <a:xfrm>
            <a:off x="2519363" y="61198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9" name="Прямоугольник 28"/>
          <p:cNvSpPr>
            <a:spLocks noChangeArrowheads="1"/>
          </p:cNvSpPr>
          <p:nvPr/>
        </p:nvSpPr>
        <p:spPr bwMode="auto">
          <a:xfrm>
            <a:off x="3600450" y="61198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cxnSp>
        <p:nvCxnSpPr>
          <p:cNvPr id="30" name="Прямая соединительная линия 29"/>
          <p:cNvCxnSpPr/>
          <p:nvPr/>
        </p:nvCxnSpPr>
        <p:spPr bwMode="auto">
          <a:xfrm>
            <a:off x="1439863" y="6480175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Овал 30"/>
          <p:cNvSpPr>
            <a:spLocks noChangeAspect="1"/>
          </p:cNvSpPr>
          <p:nvPr/>
        </p:nvSpPr>
        <p:spPr bwMode="auto">
          <a:xfrm>
            <a:off x="5688013" y="5040313"/>
            <a:ext cx="1079500" cy="1081087"/>
          </a:xfrm>
          <a:prstGeom prst="ellips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r>
              <a:rPr lang="en-US" dirty="0">
                <a:solidFill>
                  <a:srgbClr val="FFFF00"/>
                </a:solidFill>
              </a:rPr>
              <a:t>   A            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2" name="Овал 31"/>
          <p:cNvSpPr>
            <a:spLocks noChangeAspect="1"/>
          </p:cNvSpPr>
          <p:nvPr/>
        </p:nvSpPr>
        <p:spPr bwMode="auto">
          <a:xfrm>
            <a:off x="6156325" y="5040313"/>
            <a:ext cx="1079500" cy="1081087"/>
          </a:xfrm>
          <a:prstGeom prst="ellips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r>
              <a:rPr lang="en-US" dirty="0">
                <a:solidFill>
                  <a:srgbClr val="FFFF00"/>
                </a:solidFill>
              </a:rPr>
              <a:t>          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3" name="Скругленный прямоугольник 32"/>
          <p:cNvSpPr/>
          <p:nvPr/>
        </p:nvSpPr>
        <p:spPr bwMode="auto">
          <a:xfrm>
            <a:off x="5184775" y="4679950"/>
            <a:ext cx="2519363" cy="1800225"/>
          </a:xfrm>
          <a:prstGeom prst="roundRect">
            <a:avLst/>
          </a:prstGeom>
          <a:noFill/>
          <a:ln w="9525" cap="flat" cmpd="sng" algn="ctr">
            <a:solidFill>
              <a:schemeClr val="accent3"/>
            </a:solidFill>
            <a:prstDash val="lgDash"/>
            <a:round/>
            <a:headEnd type="none" w="med" len="med"/>
            <a:tailEnd type="none" w="med" len="med"/>
          </a:ln>
          <a:effectLst/>
        </p:spPr>
        <p:txBody>
          <a:bodyPr wrap="none"/>
          <a:lstStyle/>
          <a:p>
            <a:pPr algn="ctr">
              <a:defRPr/>
            </a:pP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4" name="TextBox 33"/>
          <p:cNvSpPr txBox="1">
            <a:spLocks noChangeArrowheads="1"/>
          </p:cNvSpPr>
          <p:nvPr/>
        </p:nvSpPr>
        <p:spPr bwMode="auto">
          <a:xfrm>
            <a:off x="6119813" y="5400675"/>
            <a:ext cx="720725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r>
              <a:rPr lang="ru-RU" dirty="0">
                <a:solidFill>
                  <a:srgbClr val="FFFF00"/>
                </a:solidFill>
              </a:rPr>
              <a:t>Λ</a:t>
            </a:r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5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0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6" grpId="0"/>
      <p:bldP spid="7" grpId="0"/>
      <p:bldP spid="8" grpId="0"/>
      <p:bldP spid="9" grpId="0"/>
      <p:bldP spid="10" grpId="0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4" grpId="0"/>
      <p:bldP spid="25" grpId="0"/>
      <p:bldP spid="26" grpId="0"/>
      <p:bldP spid="27" grpId="0"/>
      <p:bldP spid="28" grpId="0"/>
      <p:bldP spid="29" grpId="0"/>
      <p:bldP spid="31" grpId="0" animBg="1"/>
      <p:bldP spid="32" grpId="0" animBg="1"/>
      <p:bldP spid="33" grpId="0" animBg="1"/>
      <p:bldP spid="34" grpId="0"/>
    </p:bld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Виды сложных суждений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Дизъюнкция</a:t>
            </a:r>
            <a:endParaRPr lang="ru-RU" sz="3200" dirty="0">
              <a:solidFill>
                <a:schemeClr val="accent3"/>
              </a:solidFill>
            </a:endParaRPr>
          </a:p>
        </p:txBody>
      </p:sp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1439863" y="1619250"/>
            <a:ext cx="6264275" cy="144145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Дизъюнкция</a:t>
            </a:r>
            <a:r>
              <a:rPr lang="ru-RU" sz="2000" dirty="0">
                <a:cs typeface="Arial" charset="0"/>
              </a:rPr>
              <a:t> </a:t>
            </a:r>
            <a:r>
              <a:rPr lang="ru-RU" sz="2000" dirty="0" smtClean="0"/>
              <a:t>– </a:t>
            </a:r>
            <a:r>
              <a:rPr lang="ru-RU" sz="2000" dirty="0"/>
              <a:t/>
            </a:r>
            <a:br>
              <a:rPr lang="ru-RU" sz="2000" dirty="0"/>
            </a:br>
            <a:r>
              <a:rPr lang="ru-RU" dirty="0"/>
              <a:t>логическая операция</a:t>
            </a:r>
            <a:r>
              <a:rPr lang="ru-RU" dirty="0" smtClean="0"/>
              <a:t>,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соединяющая несколько высказываний </a:t>
            </a:r>
            <a:r>
              <a:rPr lang="ru-RU" dirty="0" smtClean="0"/>
              <a:t>с помощью </a:t>
            </a:r>
            <a:br>
              <a:rPr lang="ru-RU" dirty="0" smtClean="0"/>
            </a:br>
            <a:r>
              <a:rPr lang="ru-RU" dirty="0" smtClean="0"/>
              <a:t>союза </a:t>
            </a:r>
            <a:r>
              <a:rPr lang="ru-RU" dirty="0"/>
              <a:t>(пропозициональной связки) </a:t>
            </a:r>
            <a:r>
              <a:rPr lang="ru-RU" i="1" dirty="0" smtClean="0">
                <a:solidFill>
                  <a:srgbClr val="00FFFF"/>
                </a:solidFill>
              </a:rPr>
              <a:t>или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1439863" y="46799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2519363" y="46799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6" name="Прямоугольник 5"/>
          <p:cNvSpPr>
            <a:spLocks noChangeArrowheads="1"/>
          </p:cNvSpPr>
          <p:nvPr/>
        </p:nvSpPr>
        <p:spPr bwMode="auto">
          <a:xfrm>
            <a:off x="1439863" y="50403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7" name="Прямоугольник 6"/>
          <p:cNvSpPr>
            <a:spLocks noChangeArrowheads="1"/>
          </p:cNvSpPr>
          <p:nvPr/>
        </p:nvSpPr>
        <p:spPr bwMode="auto">
          <a:xfrm>
            <a:off x="2519363" y="50403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8" name="Прямоугольник 7"/>
          <p:cNvSpPr>
            <a:spLocks noChangeArrowheads="1"/>
          </p:cNvSpPr>
          <p:nvPr/>
        </p:nvSpPr>
        <p:spPr bwMode="auto">
          <a:xfrm>
            <a:off x="1439863" y="57594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9" name="Прямоугольник 8"/>
          <p:cNvSpPr>
            <a:spLocks noChangeArrowheads="1"/>
          </p:cNvSpPr>
          <p:nvPr/>
        </p:nvSpPr>
        <p:spPr bwMode="auto">
          <a:xfrm>
            <a:off x="2519363" y="57594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92163" y="3240088"/>
            <a:ext cx="7559675" cy="1295400"/>
          </a:xfrm>
          <a:prstGeom prst="rect">
            <a:avLst/>
          </a:prstGeom>
          <a:noFill/>
        </p:spPr>
        <p:txBody>
          <a:bodyPr wrap="square" lIns="0" rIns="0" anchor="ctr" anchorCtr="1"/>
          <a:lstStyle/>
          <a:p>
            <a:pPr algn="ctr">
              <a:defRPr/>
            </a:pPr>
            <a:r>
              <a:rPr lang="ru-RU" dirty="0">
                <a:solidFill>
                  <a:schemeClr val="accent3"/>
                </a:solidFill>
              </a:rPr>
              <a:t>Логическое значение дизъюнкции 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определяется следующим образом</a:t>
            </a:r>
            <a:r>
              <a:rPr lang="ru-RU" dirty="0" smtClean="0">
                <a:solidFill>
                  <a:schemeClr val="accent3"/>
                </a:solidFill>
              </a:rPr>
              <a:t>: </a:t>
            </a:r>
            <a:r>
              <a:rPr lang="ru-RU" dirty="0">
                <a:solidFill>
                  <a:schemeClr val="accent3"/>
                </a:solidFill>
              </a:rPr>
              <a:t/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1) дизъюнкция </a:t>
            </a:r>
            <a:r>
              <a:rPr lang="ru-RU" dirty="0">
                <a:solidFill>
                  <a:srgbClr val="00FF00"/>
                </a:solidFill>
              </a:rPr>
              <a:t>истинна</a:t>
            </a:r>
            <a:r>
              <a:rPr lang="ru-RU" dirty="0"/>
              <a:t>,</a:t>
            </a:r>
            <a:r>
              <a:rPr lang="ru-RU" dirty="0">
                <a:solidFill>
                  <a:schemeClr val="accent3"/>
                </a:solidFill>
              </a:rPr>
              <a:t> если </a:t>
            </a:r>
            <a:r>
              <a:rPr lang="ru-RU" dirty="0">
                <a:solidFill>
                  <a:srgbClr val="00FFFF"/>
                </a:solidFill>
              </a:rPr>
              <a:t>хотя бы один</a:t>
            </a:r>
            <a:r>
              <a:rPr lang="ru-RU" dirty="0">
                <a:solidFill>
                  <a:schemeClr val="accent3"/>
                </a:solidFill>
              </a:rPr>
              <a:t> из её членов </a:t>
            </a:r>
            <a:r>
              <a:rPr lang="ru-RU" dirty="0">
                <a:solidFill>
                  <a:srgbClr val="00FF00"/>
                </a:solidFill>
              </a:rPr>
              <a:t>истинен</a:t>
            </a:r>
            <a:r>
              <a:rPr lang="ru-RU" dirty="0" smtClean="0"/>
              <a:t>; </a:t>
            </a:r>
            <a:r>
              <a:rPr lang="ru-RU" dirty="0"/>
              <a:t/>
            </a:r>
            <a:br>
              <a:rPr lang="ru-RU" dirty="0"/>
            </a:br>
            <a:r>
              <a:rPr lang="ru-RU" dirty="0">
                <a:solidFill>
                  <a:schemeClr val="accent3"/>
                </a:solidFill>
              </a:rPr>
              <a:t>2) дизъюнкция </a:t>
            </a:r>
            <a:r>
              <a:rPr lang="ru-RU" dirty="0">
                <a:solidFill>
                  <a:srgbClr val="FF66FF"/>
                </a:solidFill>
              </a:rPr>
              <a:t>ложна</a:t>
            </a:r>
            <a:r>
              <a:rPr lang="ru-RU" dirty="0"/>
              <a:t>,</a:t>
            </a:r>
            <a:r>
              <a:rPr lang="ru-RU" dirty="0">
                <a:solidFill>
                  <a:schemeClr val="accent3"/>
                </a:solidFill>
              </a:rPr>
              <a:t> только если </a:t>
            </a:r>
            <a:r>
              <a:rPr lang="ru-RU" dirty="0">
                <a:solidFill>
                  <a:srgbClr val="00FFFF"/>
                </a:solidFill>
              </a:rPr>
              <a:t>все</a:t>
            </a:r>
            <a:r>
              <a:rPr lang="ru-RU" dirty="0">
                <a:solidFill>
                  <a:schemeClr val="accent3"/>
                </a:solidFill>
              </a:rPr>
              <a:t> её члены </a:t>
            </a:r>
            <a:r>
              <a:rPr lang="ru-RU" dirty="0">
                <a:solidFill>
                  <a:srgbClr val="FF66FF"/>
                </a:solidFill>
              </a:rPr>
              <a:t>ложны</a:t>
            </a:r>
            <a:r>
              <a:rPr lang="ru-RU" dirty="0"/>
              <a:t>. </a:t>
            </a:r>
          </a:p>
        </p:txBody>
      </p:sp>
      <p:cxnSp>
        <p:nvCxnSpPr>
          <p:cNvPr id="12" name="Прямая соединительная линия 11"/>
          <p:cNvCxnSpPr/>
          <p:nvPr/>
        </p:nvCxnSpPr>
        <p:spPr bwMode="auto">
          <a:xfrm>
            <a:off x="1439863" y="4679950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Прямая соединительная линия 12"/>
          <p:cNvCxnSpPr/>
          <p:nvPr/>
        </p:nvCxnSpPr>
        <p:spPr bwMode="auto">
          <a:xfrm>
            <a:off x="1439863" y="5040313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" name="Прямая соединительная линия 13"/>
          <p:cNvCxnSpPr/>
          <p:nvPr/>
        </p:nvCxnSpPr>
        <p:spPr bwMode="auto">
          <a:xfrm>
            <a:off x="1439863" y="5759450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" name="Прямая соединительная линия 14"/>
          <p:cNvCxnSpPr/>
          <p:nvPr/>
        </p:nvCxnSpPr>
        <p:spPr bwMode="auto">
          <a:xfrm>
            <a:off x="1439863" y="6119813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Line 52"/>
          <p:cNvSpPr>
            <a:spLocks noChangeShapeType="1"/>
          </p:cNvSpPr>
          <p:nvPr/>
        </p:nvSpPr>
        <p:spPr bwMode="auto">
          <a:xfrm>
            <a:off x="1439863" y="4679950"/>
            <a:ext cx="0" cy="18002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7" name="Line 52"/>
          <p:cNvSpPr>
            <a:spLocks noChangeShapeType="1"/>
          </p:cNvSpPr>
          <p:nvPr/>
        </p:nvSpPr>
        <p:spPr bwMode="auto">
          <a:xfrm>
            <a:off x="2519363" y="4679950"/>
            <a:ext cx="0" cy="18002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8" name="Line 52"/>
          <p:cNvSpPr>
            <a:spLocks noChangeShapeType="1"/>
          </p:cNvSpPr>
          <p:nvPr/>
        </p:nvSpPr>
        <p:spPr bwMode="auto">
          <a:xfrm>
            <a:off x="3600450" y="4679950"/>
            <a:ext cx="0" cy="18002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9" name="Line 52"/>
          <p:cNvSpPr>
            <a:spLocks noChangeShapeType="1"/>
          </p:cNvSpPr>
          <p:nvPr/>
        </p:nvSpPr>
        <p:spPr bwMode="auto">
          <a:xfrm>
            <a:off x="4679950" y="4679950"/>
            <a:ext cx="0" cy="18002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20" name="Прямоугольник 19"/>
          <p:cNvSpPr>
            <a:spLocks noChangeArrowheads="1"/>
          </p:cNvSpPr>
          <p:nvPr/>
        </p:nvSpPr>
        <p:spPr bwMode="auto">
          <a:xfrm>
            <a:off x="3600450" y="46799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r>
              <a:rPr lang="ru-RU" dirty="0">
                <a:solidFill>
                  <a:srgbClr val="FFFF00"/>
                </a:solidFill>
              </a:rPr>
              <a:t> </a:t>
            </a:r>
            <a:r>
              <a:rPr lang="en-US" dirty="0">
                <a:solidFill>
                  <a:srgbClr val="FFFF00"/>
                </a:solidFill>
              </a:rPr>
              <a:t>V</a:t>
            </a:r>
            <a:r>
              <a:rPr lang="ru-RU" dirty="0">
                <a:solidFill>
                  <a:srgbClr val="FFFF00"/>
                </a:solidFill>
              </a:rPr>
              <a:t> </a:t>
            </a:r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21" name="Прямоугольник 20"/>
          <p:cNvSpPr>
            <a:spLocks noChangeArrowheads="1"/>
          </p:cNvSpPr>
          <p:nvPr/>
        </p:nvSpPr>
        <p:spPr bwMode="auto">
          <a:xfrm>
            <a:off x="3600450" y="50403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22" name="Прямоугольник 21"/>
          <p:cNvSpPr>
            <a:spLocks noChangeArrowheads="1"/>
          </p:cNvSpPr>
          <p:nvPr/>
        </p:nvSpPr>
        <p:spPr bwMode="auto">
          <a:xfrm>
            <a:off x="3600450" y="57594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cxnSp>
        <p:nvCxnSpPr>
          <p:cNvPr id="23" name="Прямая соединительная линия 22"/>
          <p:cNvCxnSpPr/>
          <p:nvPr/>
        </p:nvCxnSpPr>
        <p:spPr bwMode="auto">
          <a:xfrm>
            <a:off x="1439863" y="5400675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4" name="Прямоугольник 23"/>
          <p:cNvSpPr>
            <a:spLocks noChangeArrowheads="1"/>
          </p:cNvSpPr>
          <p:nvPr/>
        </p:nvSpPr>
        <p:spPr bwMode="auto">
          <a:xfrm>
            <a:off x="1439863" y="5400675"/>
            <a:ext cx="1079500" cy="358775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25" name="Прямоугольник 24"/>
          <p:cNvSpPr>
            <a:spLocks noChangeArrowheads="1"/>
          </p:cNvSpPr>
          <p:nvPr/>
        </p:nvSpPr>
        <p:spPr bwMode="auto">
          <a:xfrm>
            <a:off x="2519363" y="5400675"/>
            <a:ext cx="1079500" cy="358775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6" name="Прямоугольник 25"/>
          <p:cNvSpPr>
            <a:spLocks noChangeArrowheads="1"/>
          </p:cNvSpPr>
          <p:nvPr/>
        </p:nvSpPr>
        <p:spPr bwMode="auto">
          <a:xfrm>
            <a:off x="3600450" y="5400675"/>
            <a:ext cx="1079500" cy="358775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27" name="Прямоугольник 26"/>
          <p:cNvSpPr>
            <a:spLocks noChangeArrowheads="1"/>
          </p:cNvSpPr>
          <p:nvPr/>
        </p:nvSpPr>
        <p:spPr bwMode="auto">
          <a:xfrm>
            <a:off x="1439863" y="61198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8" name="Прямоугольник 27"/>
          <p:cNvSpPr>
            <a:spLocks noChangeArrowheads="1"/>
          </p:cNvSpPr>
          <p:nvPr/>
        </p:nvSpPr>
        <p:spPr bwMode="auto">
          <a:xfrm>
            <a:off x="2519363" y="61198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9" name="Прямоугольник 28"/>
          <p:cNvSpPr>
            <a:spLocks noChangeArrowheads="1"/>
          </p:cNvSpPr>
          <p:nvPr/>
        </p:nvSpPr>
        <p:spPr bwMode="auto">
          <a:xfrm>
            <a:off x="3600450" y="61198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cxnSp>
        <p:nvCxnSpPr>
          <p:cNvPr id="30" name="Прямая соединительная линия 29"/>
          <p:cNvCxnSpPr/>
          <p:nvPr/>
        </p:nvCxnSpPr>
        <p:spPr bwMode="auto">
          <a:xfrm>
            <a:off x="1439863" y="6480175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Овал 30"/>
          <p:cNvSpPr>
            <a:spLocks noChangeAspect="1"/>
          </p:cNvSpPr>
          <p:nvPr/>
        </p:nvSpPr>
        <p:spPr bwMode="auto">
          <a:xfrm>
            <a:off x="5688013" y="5040313"/>
            <a:ext cx="1079500" cy="1081087"/>
          </a:xfrm>
          <a:prstGeom prst="ellips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r>
              <a:rPr lang="en-US" dirty="0">
                <a:solidFill>
                  <a:srgbClr val="FFFF00"/>
                </a:solidFill>
              </a:rPr>
              <a:t>   </a:t>
            </a:r>
            <a:r>
              <a:rPr lang="ru-RU" dirty="0">
                <a:solidFill>
                  <a:srgbClr val="FFFF00"/>
                </a:solidFill>
              </a:rPr>
              <a:t/>
            </a:r>
            <a:br>
              <a:rPr lang="ru-RU" dirty="0">
                <a:solidFill>
                  <a:srgbClr val="FFFF00"/>
                </a:solidFill>
              </a:rPr>
            </a:br>
            <a:r>
              <a:rPr lang="ru-RU" dirty="0">
                <a:solidFill>
                  <a:srgbClr val="FFFF00"/>
                </a:solidFill>
              </a:rPr>
              <a:t>   </a:t>
            </a:r>
            <a:r>
              <a:rPr lang="en-US" dirty="0">
                <a:solidFill>
                  <a:srgbClr val="FFFF00"/>
                </a:solidFill>
              </a:rPr>
              <a:t>A            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2" name="Овал 31"/>
          <p:cNvSpPr>
            <a:spLocks noChangeAspect="1"/>
          </p:cNvSpPr>
          <p:nvPr/>
        </p:nvSpPr>
        <p:spPr bwMode="auto">
          <a:xfrm>
            <a:off x="6156325" y="5040313"/>
            <a:ext cx="1079500" cy="1081087"/>
          </a:xfrm>
          <a:prstGeom prst="ellips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r>
              <a:rPr lang="en-US" dirty="0">
                <a:solidFill>
                  <a:srgbClr val="FFFF00"/>
                </a:solidFill>
              </a:rPr>
              <a:t>          </a:t>
            </a:r>
            <a:r>
              <a:rPr lang="ru-RU" dirty="0">
                <a:solidFill>
                  <a:srgbClr val="FFFF00"/>
                </a:solidFill>
              </a:rPr>
              <a:t/>
            </a:r>
            <a:br>
              <a:rPr lang="ru-RU" dirty="0">
                <a:solidFill>
                  <a:srgbClr val="FFFF00"/>
                </a:solidFill>
              </a:rPr>
            </a:br>
            <a:r>
              <a:rPr lang="ru-RU" dirty="0">
                <a:solidFill>
                  <a:srgbClr val="FFFF00"/>
                </a:solidFill>
              </a:rPr>
              <a:t>         </a:t>
            </a:r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3" name="Скругленный прямоугольник 32"/>
          <p:cNvSpPr/>
          <p:nvPr/>
        </p:nvSpPr>
        <p:spPr bwMode="auto">
          <a:xfrm>
            <a:off x="5184775" y="4679950"/>
            <a:ext cx="2519363" cy="1800225"/>
          </a:xfrm>
          <a:prstGeom prst="roundRect">
            <a:avLst/>
          </a:prstGeom>
          <a:noFill/>
          <a:ln w="9525" cap="flat" cmpd="sng" algn="ctr">
            <a:solidFill>
              <a:schemeClr val="accent3"/>
            </a:solidFill>
            <a:prstDash val="lgDash"/>
            <a:round/>
            <a:headEnd type="none" w="med" len="med"/>
            <a:tailEnd type="none" w="med" len="med"/>
          </a:ln>
          <a:effectLst/>
        </p:spPr>
        <p:txBody>
          <a:bodyPr wrap="none"/>
          <a:lstStyle/>
          <a:p>
            <a:pPr>
              <a:defRPr/>
            </a:pP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4" name="TextBox 33"/>
          <p:cNvSpPr txBox="1">
            <a:spLocks noChangeArrowheads="1"/>
          </p:cNvSpPr>
          <p:nvPr/>
        </p:nvSpPr>
        <p:spPr bwMode="auto">
          <a:xfrm>
            <a:off x="5940425" y="5184775"/>
            <a:ext cx="1042988" cy="360363"/>
          </a:xfrm>
          <a:prstGeom prst="roundRect">
            <a:avLst/>
          </a:prstGeom>
          <a:noFill/>
          <a:ln w="9525">
            <a:solidFill>
              <a:schemeClr val="accent3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en-US" dirty="0">
                <a:solidFill>
                  <a:srgbClr val="FFFF00"/>
                </a:solidFill>
              </a:rPr>
              <a:t>A</a:t>
            </a:r>
            <a:r>
              <a:rPr lang="ru-RU" dirty="0">
                <a:solidFill>
                  <a:srgbClr val="FFFF00"/>
                </a:solidFill>
              </a:rPr>
              <a:t> </a:t>
            </a:r>
            <a:r>
              <a:rPr lang="en-US" dirty="0">
                <a:solidFill>
                  <a:srgbClr val="FFFF00"/>
                </a:solidFill>
              </a:rPr>
              <a:t>V B</a:t>
            </a:r>
            <a:endParaRPr lang="ru-RU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5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0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6" grpId="0"/>
      <p:bldP spid="7" grpId="0"/>
      <p:bldP spid="8" grpId="0"/>
      <p:bldP spid="9" grpId="0"/>
      <p:bldP spid="10" grpId="0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4" grpId="0"/>
      <p:bldP spid="25" grpId="0"/>
      <p:bldP spid="26" grpId="0"/>
      <p:bldP spid="27" grpId="0"/>
      <p:bldP spid="28" grpId="0"/>
      <p:bldP spid="29" grpId="0"/>
      <p:bldP spid="31" grpId="0" animBg="1"/>
      <p:bldP spid="32" grpId="0" animBg="1"/>
      <p:bldP spid="33" grpId="0" animBg="1"/>
      <p:bldP spid="34" grpId="0" animBg="1"/>
    </p:bld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Виды сложных суждений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Исключающая (строгая) дизъюнкция</a:t>
            </a:r>
            <a:endParaRPr lang="ru-RU" sz="3200" dirty="0">
              <a:solidFill>
                <a:schemeClr val="accent3"/>
              </a:solidFill>
            </a:endParaRPr>
          </a:p>
        </p:txBody>
      </p:sp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1331913" y="1619250"/>
            <a:ext cx="6480175" cy="144145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Исключающая (строгая) дизъюнкция</a:t>
            </a:r>
            <a:r>
              <a:rPr lang="ru-RU" sz="2000" dirty="0">
                <a:cs typeface="Arial" charset="0"/>
              </a:rPr>
              <a:t> </a:t>
            </a:r>
            <a:r>
              <a:rPr lang="ru-RU" sz="2000" dirty="0" smtClean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/>
              <a:t>логическая операция</a:t>
            </a:r>
            <a:r>
              <a:rPr lang="ru-RU" dirty="0" smtClean="0"/>
              <a:t>,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соединяющая два высказывания с </a:t>
            </a:r>
            <a:r>
              <a:rPr lang="ru-RU" dirty="0" smtClean="0"/>
              <a:t>помощью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союза (пропозициональной связки) </a:t>
            </a:r>
            <a:r>
              <a:rPr lang="ru-RU" i="1" dirty="0" smtClean="0">
                <a:solidFill>
                  <a:srgbClr val="00FFFF"/>
                </a:solidFill>
              </a:rPr>
              <a:t>либо</a:t>
            </a:r>
            <a:r>
              <a:rPr lang="ru-RU" i="1" dirty="0">
                <a:solidFill>
                  <a:srgbClr val="00FFFF"/>
                </a:solidFill>
              </a:rPr>
              <a:t>…, </a:t>
            </a:r>
            <a:r>
              <a:rPr lang="ru-RU" i="1" dirty="0" err="1">
                <a:solidFill>
                  <a:srgbClr val="00FFFF"/>
                </a:solidFill>
              </a:rPr>
              <a:t>либо</a:t>
            </a:r>
            <a:r>
              <a:rPr lang="ru-RU" i="1" dirty="0" smtClean="0">
                <a:solidFill>
                  <a:srgbClr val="00FFFF"/>
                </a:solidFill>
              </a:rPr>
              <a:t>…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1439863" y="46799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2519363" y="46799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6" name="Прямоугольник 5"/>
          <p:cNvSpPr>
            <a:spLocks noChangeArrowheads="1"/>
          </p:cNvSpPr>
          <p:nvPr/>
        </p:nvSpPr>
        <p:spPr bwMode="auto">
          <a:xfrm>
            <a:off x="1439863" y="50403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7" name="Прямоугольник 6"/>
          <p:cNvSpPr>
            <a:spLocks noChangeArrowheads="1"/>
          </p:cNvSpPr>
          <p:nvPr/>
        </p:nvSpPr>
        <p:spPr bwMode="auto">
          <a:xfrm>
            <a:off x="2519363" y="50403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8" name="Прямоугольник 7"/>
          <p:cNvSpPr>
            <a:spLocks noChangeArrowheads="1"/>
          </p:cNvSpPr>
          <p:nvPr/>
        </p:nvSpPr>
        <p:spPr bwMode="auto">
          <a:xfrm>
            <a:off x="1439863" y="57594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9" name="Прямоугольник 8"/>
          <p:cNvSpPr>
            <a:spLocks noChangeArrowheads="1"/>
          </p:cNvSpPr>
          <p:nvPr/>
        </p:nvSpPr>
        <p:spPr bwMode="auto">
          <a:xfrm>
            <a:off x="2519363" y="57594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1438" y="3240088"/>
            <a:ext cx="9001125" cy="12954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>
                <a:solidFill>
                  <a:schemeClr val="accent3"/>
                </a:solidFill>
              </a:rPr>
              <a:t>Логическое значение исключающей (строгой) дизъюнкции 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определяется следующим образом: </a:t>
            </a:r>
            <a:r>
              <a:rPr lang="ru-RU" dirty="0" smtClean="0">
                <a:solidFill>
                  <a:schemeClr val="accent3"/>
                </a:solidFill>
              </a:rPr>
              <a:t/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1</a:t>
            </a:r>
            <a:r>
              <a:rPr lang="ru-RU" dirty="0">
                <a:solidFill>
                  <a:schemeClr val="accent3"/>
                </a:solidFill>
              </a:rPr>
              <a:t>) строгая дизъюнкция </a:t>
            </a:r>
            <a:r>
              <a:rPr lang="ru-RU" dirty="0">
                <a:solidFill>
                  <a:srgbClr val="00FF00"/>
                </a:solidFill>
              </a:rPr>
              <a:t>истинна</a:t>
            </a:r>
            <a:r>
              <a:rPr lang="ru-RU" dirty="0"/>
              <a:t>, </a:t>
            </a:r>
            <a:r>
              <a:rPr lang="ru-RU" dirty="0" smtClean="0">
                <a:solidFill>
                  <a:schemeClr val="accent3"/>
                </a:solidFill>
              </a:rPr>
              <a:t/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если </a:t>
            </a:r>
            <a:r>
              <a:rPr lang="ru-RU" dirty="0">
                <a:solidFill>
                  <a:srgbClr val="00FFFF"/>
                </a:solidFill>
              </a:rPr>
              <a:t>один</a:t>
            </a:r>
            <a:r>
              <a:rPr lang="ru-RU" dirty="0">
                <a:solidFill>
                  <a:schemeClr val="accent3"/>
                </a:solidFill>
              </a:rPr>
              <a:t> из её членов </a:t>
            </a:r>
            <a:r>
              <a:rPr lang="ru-RU" dirty="0">
                <a:solidFill>
                  <a:srgbClr val="00FF00"/>
                </a:solidFill>
              </a:rPr>
              <a:t>истинен</a:t>
            </a:r>
            <a:r>
              <a:rPr lang="ru-RU" dirty="0"/>
              <a:t>,</a:t>
            </a:r>
            <a:r>
              <a:rPr lang="ru-RU" dirty="0">
                <a:solidFill>
                  <a:srgbClr val="00FF00"/>
                </a:solidFill>
              </a:rPr>
              <a:t> </a:t>
            </a:r>
            <a:r>
              <a:rPr lang="ru-RU" dirty="0">
                <a:solidFill>
                  <a:schemeClr val="accent3"/>
                </a:solidFill>
              </a:rPr>
              <a:t>а другой </a:t>
            </a:r>
            <a:r>
              <a:rPr lang="ru-RU" dirty="0">
                <a:solidFill>
                  <a:srgbClr val="FF66FF"/>
                </a:solidFill>
              </a:rPr>
              <a:t>ложен</a:t>
            </a:r>
            <a:r>
              <a:rPr lang="ru-RU" dirty="0" smtClean="0"/>
              <a:t>; </a:t>
            </a:r>
            <a:r>
              <a:rPr lang="ru-RU" dirty="0">
                <a:solidFill>
                  <a:schemeClr val="accent3"/>
                </a:solidFill>
              </a:rPr>
              <a:t/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2) строгая дизъюнкция </a:t>
            </a:r>
            <a:r>
              <a:rPr lang="ru-RU" dirty="0">
                <a:solidFill>
                  <a:srgbClr val="FF66FF"/>
                </a:solidFill>
              </a:rPr>
              <a:t>ложна</a:t>
            </a:r>
            <a:r>
              <a:rPr lang="ru-RU" dirty="0"/>
              <a:t>,</a:t>
            </a:r>
            <a:r>
              <a:rPr lang="ru-RU" dirty="0">
                <a:solidFill>
                  <a:schemeClr val="accent3"/>
                </a:solidFill>
              </a:rPr>
              <a:t> если её члены</a:t>
            </a:r>
            <a:r>
              <a:rPr lang="ru-RU" dirty="0">
                <a:solidFill>
                  <a:srgbClr val="00FFFF"/>
                </a:solidFill>
              </a:rPr>
              <a:t> оба </a:t>
            </a:r>
            <a:r>
              <a:rPr lang="ru-RU" dirty="0">
                <a:solidFill>
                  <a:srgbClr val="00FF00"/>
                </a:solidFill>
              </a:rPr>
              <a:t>истинны </a:t>
            </a:r>
            <a:r>
              <a:rPr lang="ru-RU" dirty="0">
                <a:solidFill>
                  <a:schemeClr val="accent3"/>
                </a:solidFill>
              </a:rPr>
              <a:t>или </a:t>
            </a:r>
            <a:r>
              <a:rPr lang="ru-RU" dirty="0">
                <a:solidFill>
                  <a:srgbClr val="00FFFF"/>
                </a:solidFill>
              </a:rPr>
              <a:t>оба </a:t>
            </a:r>
            <a:r>
              <a:rPr lang="ru-RU" dirty="0">
                <a:solidFill>
                  <a:srgbClr val="FF66FF"/>
                </a:solidFill>
              </a:rPr>
              <a:t>ложны</a:t>
            </a:r>
            <a:r>
              <a:rPr lang="ru-RU" dirty="0"/>
              <a:t>.</a:t>
            </a:r>
            <a:r>
              <a:rPr lang="ru-RU" dirty="0">
                <a:solidFill>
                  <a:schemeClr val="accent3"/>
                </a:solidFill>
              </a:rPr>
              <a:t> </a:t>
            </a:r>
          </a:p>
        </p:txBody>
      </p:sp>
      <p:cxnSp>
        <p:nvCxnSpPr>
          <p:cNvPr id="12" name="Прямая соединительная линия 11"/>
          <p:cNvCxnSpPr/>
          <p:nvPr/>
        </p:nvCxnSpPr>
        <p:spPr bwMode="auto">
          <a:xfrm>
            <a:off x="1439863" y="4679950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Прямая соединительная линия 12"/>
          <p:cNvCxnSpPr/>
          <p:nvPr/>
        </p:nvCxnSpPr>
        <p:spPr bwMode="auto">
          <a:xfrm>
            <a:off x="1439863" y="5040313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" name="Прямая соединительная линия 13"/>
          <p:cNvCxnSpPr/>
          <p:nvPr/>
        </p:nvCxnSpPr>
        <p:spPr bwMode="auto">
          <a:xfrm>
            <a:off x="1439863" y="5759450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" name="Прямая соединительная линия 14"/>
          <p:cNvCxnSpPr/>
          <p:nvPr/>
        </p:nvCxnSpPr>
        <p:spPr bwMode="auto">
          <a:xfrm>
            <a:off x="1439863" y="6119813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Line 52"/>
          <p:cNvSpPr>
            <a:spLocks noChangeShapeType="1"/>
          </p:cNvSpPr>
          <p:nvPr/>
        </p:nvSpPr>
        <p:spPr bwMode="auto">
          <a:xfrm>
            <a:off x="1439863" y="4679950"/>
            <a:ext cx="0" cy="18002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7" name="Line 52"/>
          <p:cNvSpPr>
            <a:spLocks noChangeShapeType="1"/>
          </p:cNvSpPr>
          <p:nvPr/>
        </p:nvSpPr>
        <p:spPr bwMode="auto">
          <a:xfrm>
            <a:off x="2519363" y="4679950"/>
            <a:ext cx="0" cy="18002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8" name="Line 52"/>
          <p:cNvSpPr>
            <a:spLocks noChangeShapeType="1"/>
          </p:cNvSpPr>
          <p:nvPr/>
        </p:nvSpPr>
        <p:spPr bwMode="auto">
          <a:xfrm>
            <a:off x="3600450" y="4679950"/>
            <a:ext cx="0" cy="18002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9" name="Line 52"/>
          <p:cNvSpPr>
            <a:spLocks noChangeShapeType="1"/>
          </p:cNvSpPr>
          <p:nvPr/>
        </p:nvSpPr>
        <p:spPr bwMode="auto">
          <a:xfrm>
            <a:off x="4679950" y="4679950"/>
            <a:ext cx="0" cy="18002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20" name="Прямоугольник 19"/>
          <p:cNvSpPr>
            <a:spLocks noChangeArrowheads="1"/>
          </p:cNvSpPr>
          <p:nvPr/>
        </p:nvSpPr>
        <p:spPr bwMode="auto">
          <a:xfrm>
            <a:off x="3600450" y="46799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r>
              <a:rPr lang="ru-RU" dirty="0">
                <a:solidFill>
                  <a:srgbClr val="FFFF00"/>
                </a:solidFill>
              </a:rPr>
              <a:t> </a:t>
            </a:r>
            <a:r>
              <a:rPr lang="en-US" dirty="0">
                <a:solidFill>
                  <a:srgbClr val="FFFF00"/>
                </a:solidFill>
              </a:rPr>
              <a:t>VV</a:t>
            </a:r>
            <a:r>
              <a:rPr lang="ru-RU" dirty="0">
                <a:solidFill>
                  <a:srgbClr val="FFFF00"/>
                </a:solidFill>
              </a:rPr>
              <a:t> </a:t>
            </a:r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21" name="Прямоугольник 20"/>
          <p:cNvSpPr>
            <a:spLocks noChangeArrowheads="1"/>
          </p:cNvSpPr>
          <p:nvPr/>
        </p:nvSpPr>
        <p:spPr bwMode="auto">
          <a:xfrm>
            <a:off x="3600450" y="50403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2" name="Прямоугольник 21"/>
          <p:cNvSpPr>
            <a:spLocks noChangeArrowheads="1"/>
          </p:cNvSpPr>
          <p:nvPr/>
        </p:nvSpPr>
        <p:spPr bwMode="auto">
          <a:xfrm>
            <a:off x="3600450" y="57594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cxnSp>
        <p:nvCxnSpPr>
          <p:cNvPr id="23" name="Прямая соединительная линия 22"/>
          <p:cNvCxnSpPr/>
          <p:nvPr/>
        </p:nvCxnSpPr>
        <p:spPr bwMode="auto">
          <a:xfrm>
            <a:off x="1439863" y="5400675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4" name="Прямоугольник 23"/>
          <p:cNvSpPr>
            <a:spLocks noChangeArrowheads="1"/>
          </p:cNvSpPr>
          <p:nvPr/>
        </p:nvSpPr>
        <p:spPr bwMode="auto">
          <a:xfrm>
            <a:off x="1439863" y="5400675"/>
            <a:ext cx="1079500" cy="358775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25" name="Прямоугольник 24"/>
          <p:cNvSpPr>
            <a:spLocks noChangeArrowheads="1"/>
          </p:cNvSpPr>
          <p:nvPr/>
        </p:nvSpPr>
        <p:spPr bwMode="auto">
          <a:xfrm>
            <a:off x="2519363" y="5400675"/>
            <a:ext cx="1079500" cy="358775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6" name="Прямоугольник 25"/>
          <p:cNvSpPr>
            <a:spLocks noChangeArrowheads="1"/>
          </p:cNvSpPr>
          <p:nvPr/>
        </p:nvSpPr>
        <p:spPr bwMode="auto">
          <a:xfrm>
            <a:off x="3600450" y="5400675"/>
            <a:ext cx="1079500" cy="358775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27" name="Прямоугольник 26"/>
          <p:cNvSpPr>
            <a:spLocks noChangeArrowheads="1"/>
          </p:cNvSpPr>
          <p:nvPr/>
        </p:nvSpPr>
        <p:spPr bwMode="auto">
          <a:xfrm>
            <a:off x="1439863" y="61198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8" name="Прямоугольник 27"/>
          <p:cNvSpPr>
            <a:spLocks noChangeArrowheads="1"/>
          </p:cNvSpPr>
          <p:nvPr/>
        </p:nvSpPr>
        <p:spPr bwMode="auto">
          <a:xfrm>
            <a:off x="2519363" y="61198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9" name="Прямоугольник 28"/>
          <p:cNvSpPr>
            <a:spLocks noChangeArrowheads="1"/>
          </p:cNvSpPr>
          <p:nvPr/>
        </p:nvSpPr>
        <p:spPr bwMode="auto">
          <a:xfrm>
            <a:off x="3600450" y="61198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cxnSp>
        <p:nvCxnSpPr>
          <p:cNvPr id="30" name="Прямая соединительная линия 29"/>
          <p:cNvCxnSpPr/>
          <p:nvPr/>
        </p:nvCxnSpPr>
        <p:spPr bwMode="auto">
          <a:xfrm>
            <a:off x="1439863" y="6480175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Овал 30"/>
          <p:cNvSpPr>
            <a:spLocks noChangeAspect="1"/>
          </p:cNvSpPr>
          <p:nvPr/>
        </p:nvSpPr>
        <p:spPr bwMode="auto">
          <a:xfrm>
            <a:off x="5327650" y="5040313"/>
            <a:ext cx="1079500" cy="1081087"/>
          </a:xfrm>
          <a:prstGeom prst="ellips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r>
              <a:rPr lang="en-US" dirty="0">
                <a:solidFill>
                  <a:srgbClr val="FFFF00"/>
                </a:solidFill>
              </a:rPr>
              <a:t>A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2" name="Овал 31"/>
          <p:cNvSpPr>
            <a:spLocks noChangeAspect="1"/>
          </p:cNvSpPr>
          <p:nvPr/>
        </p:nvSpPr>
        <p:spPr bwMode="auto">
          <a:xfrm>
            <a:off x="6480175" y="5040313"/>
            <a:ext cx="1079500" cy="1081087"/>
          </a:xfrm>
          <a:prstGeom prst="ellips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3" name="Скругленный прямоугольник 32"/>
          <p:cNvSpPr/>
          <p:nvPr/>
        </p:nvSpPr>
        <p:spPr bwMode="auto">
          <a:xfrm>
            <a:off x="5184775" y="4679950"/>
            <a:ext cx="2519363" cy="1800225"/>
          </a:xfrm>
          <a:prstGeom prst="roundRect">
            <a:avLst/>
          </a:prstGeom>
          <a:noFill/>
          <a:ln w="9525" cap="flat" cmpd="sng" algn="ctr">
            <a:solidFill>
              <a:schemeClr val="accent3"/>
            </a:solidFill>
            <a:prstDash val="lgDash"/>
            <a:round/>
            <a:headEnd type="none" w="med" len="med"/>
            <a:tailEnd type="none" w="med" len="med"/>
          </a:ln>
          <a:effectLst/>
        </p:spPr>
        <p:txBody>
          <a:bodyPr wrap="none"/>
          <a:lstStyle/>
          <a:p>
            <a:pPr>
              <a:defRPr/>
            </a:pPr>
            <a:endParaRPr lang="ru-RU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5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0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2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17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20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2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18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6" grpId="0"/>
      <p:bldP spid="7" grpId="0"/>
      <p:bldP spid="8" grpId="0"/>
      <p:bldP spid="9" grpId="0"/>
      <p:bldP spid="10" grpId="0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4" grpId="0"/>
      <p:bldP spid="25" grpId="0"/>
      <p:bldP spid="26" grpId="0"/>
      <p:bldP spid="27" grpId="0"/>
      <p:bldP spid="28" grpId="0"/>
      <p:bldP spid="29" grpId="0"/>
      <p:bldP spid="31" grpId="0" animBg="1"/>
      <p:bldP spid="31" grpId="1" animBg="1"/>
      <p:bldP spid="32" grpId="0" animBg="1"/>
      <p:bldP spid="32" grpId="1" animBg="1"/>
      <p:bldP spid="32" grpId="2" animBg="1"/>
      <p:bldP spid="33" grpId="0" animBg="1"/>
    </p:bld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Виды сложных суждений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Импликация</a:t>
            </a:r>
            <a:endParaRPr lang="ru-RU" sz="3200" dirty="0">
              <a:solidFill>
                <a:schemeClr val="accent3"/>
              </a:solidFill>
            </a:endParaRPr>
          </a:p>
        </p:txBody>
      </p:sp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1511300" y="1619250"/>
            <a:ext cx="6121400" cy="144145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Импликация</a:t>
            </a:r>
            <a:r>
              <a:rPr lang="ru-RU" sz="2000" dirty="0">
                <a:cs typeface="Arial" charset="0"/>
              </a:rPr>
              <a:t> </a:t>
            </a:r>
            <a:r>
              <a:rPr lang="ru-RU" sz="2000" dirty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/>
              <a:t>логическая операция, </a:t>
            </a:r>
            <a:br>
              <a:rPr lang="ru-RU" dirty="0"/>
            </a:br>
            <a:r>
              <a:rPr lang="ru-RU" dirty="0" smtClean="0"/>
              <a:t>соединяющая </a:t>
            </a:r>
            <a:r>
              <a:rPr lang="ru-RU" dirty="0"/>
              <a:t>два высказывания с </a:t>
            </a:r>
            <a:r>
              <a:rPr lang="ru-RU" dirty="0" smtClean="0"/>
              <a:t>помощью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союза (пропозициональной связки) </a:t>
            </a:r>
            <a:r>
              <a:rPr lang="ru-RU" i="1" dirty="0" smtClean="0">
                <a:solidFill>
                  <a:srgbClr val="00FFFF"/>
                </a:solidFill>
              </a:rPr>
              <a:t>если</a:t>
            </a:r>
            <a:r>
              <a:rPr lang="ru-RU" i="1" dirty="0">
                <a:solidFill>
                  <a:srgbClr val="00FFFF"/>
                </a:solidFill>
              </a:rPr>
              <a:t>…, то</a:t>
            </a:r>
            <a:r>
              <a:rPr lang="ru-RU" i="1" dirty="0" smtClean="0">
                <a:solidFill>
                  <a:srgbClr val="00FFFF"/>
                </a:solidFill>
              </a:rPr>
              <a:t>…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2952750" y="46799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4032250" y="46799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6" name="Прямоугольник 5"/>
          <p:cNvSpPr>
            <a:spLocks noChangeArrowheads="1"/>
          </p:cNvSpPr>
          <p:nvPr/>
        </p:nvSpPr>
        <p:spPr bwMode="auto">
          <a:xfrm>
            <a:off x="2952750" y="50403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7" name="Прямоугольник 6"/>
          <p:cNvSpPr>
            <a:spLocks noChangeArrowheads="1"/>
          </p:cNvSpPr>
          <p:nvPr/>
        </p:nvSpPr>
        <p:spPr bwMode="auto">
          <a:xfrm>
            <a:off x="4032250" y="50403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8" name="Прямоугольник 7"/>
          <p:cNvSpPr>
            <a:spLocks noChangeArrowheads="1"/>
          </p:cNvSpPr>
          <p:nvPr/>
        </p:nvSpPr>
        <p:spPr bwMode="auto">
          <a:xfrm>
            <a:off x="2952750" y="57594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9" name="Прямоугольник 8"/>
          <p:cNvSpPr>
            <a:spLocks noChangeArrowheads="1"/>
          </p:cNvSpPr>
          <p:nvPr/>
        </p:nvSpPr>
        <p:spPr bwMode="auto">
          <a:xfrm>
            <a:off x="4032250" y="57594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1438" y="3240088"/>
            <a:ext cx="9001125" cy="12954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>
                <a:solidFill>
                  <a:schemeClr val="accent3"/>
                </a:solidFill>
              </a:rPr>
              <a:t>Логическое значение импликации определяется следующим образом: 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1) импликация </a:t>
            </a:r>
            <a:r>
              <a:rPr lang="ru-RU" dirty="0">
                <a:solidFill>
                  <a:srgbClr val="00FF00"/>
                </a:solidFill>
              </a:rPr>
              <a:t>истинна</a:t>
            </a:r>
            <a:r>
              <a:rPr lang="ru-RU" dirty="0">
                <a:solidFill>
                  <a:schemeClr val="accent3"/>
                </a:solidFill>
              </a:rPr>
              <a:t> во всех случаях, когда 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rgbClr val="00FFFF"/>
                </a:solidFill>
              </a:rPr>
              <a:t>антецедент</a:t>
            </a:r>
            <a:r>
              <a:rPr lang="ru-RU" dirty="0">
                <a:solidFill>
                  <a:schemeClr val="accent3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ложен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>
                <a:solidFill>
                  <a:schemeClr val="accent3"/>
                </a:solidFill>
              </a:rPr>
              <a:t>или </a:t>
            </a:r>
            <a:r>
              <a:rPr lang="ru-RU" dirty="0">
                <a:solidFill>
                  <a:srgbClr val="00FFFF"/>
                </a:solidFill>
              </a:rPr>
              <a:t>консеквент</a:t>
            </a:r>
            <a:r>
              <a:rPr lang="ru-RU" dirty="0">
                <a:solidFill>
                  <a:schemeClr val="accent3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истинен; </a:t>
            </a:r>
            <a:r>
              <a:rPr lang="ru-RU" dirty="0">
                <a:solidFill>
                  <a:schemeClr val="accent3"/>
                </a:solidFill>
              </a:rPr>
              <a:t/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2) импликация </a:t>
            </a:r>
            <a:r>
              <a:rPr lang="ru-RU" dirty="0">
                <a:solidFill>
                  <a:srgbClr val="FF66FF"/>
                </a:solidFill>
              </a:rPr>
              <a:t>ложна</a:t>
            </a:r>
            <a:r>
              <a:rPr lang="ru-RU" dirty="0">
                <a:solidFill>
                  <a:schemeClr val="accent3"/>
                </a:solidFill>
              </a:rPr>
              <a:t> только если </a:t>
            </a:r>
            <a:r>
              <a:rPr lang="ru-RU" dirty="0">
                <a:solidFill>
                  <a:srgbClr val="00FFFF"/>
                </a:solidFill>
              </a:rPr>
              <a:t>антецедент </a:t>
            </a:r>
            <a:r>
              <a:rPr lang="ru-RU" dirty="0">
                <a:solidFill>
                  <a:srgbClr val="00FF00"/>
                </a:solidFill>
              </a:rPr>
              <a:t>истинен, </a:t>
            </a:r>
            <a:r>
              <a:rPr lang="ru-RU" dirty="0">
                <a:solidFill>
                  <a:schemeClr val="accent3"/>
                </a:solidFill>
              </a:rPr>
              <a:t>а </a:t>
            </a:r>
            <a:r>
              <a:rPr lang="ru-RU" dirty="0">
                <a:solidFill>
                  <a:srgbClr val="00FFFF"/>
                </a:solidFill>
              </a:rPr>
              <a:t>консеквент </a:t>
            </a:r>
            <a:r>
              <a:rPr lang="ru-RU" dirty="0">
                <a:solidFill>
                  <a:srgbClr val="FF66FF"/>
                </a:solidFill>
              </a:rPr>
              <a:t>ложен.</a:t>
            </a:r>
            <a:r>
              <a:rPr lang="ru-RU" dirty="0">
                <a:solidFill>
                  <a:schemeClr val="accent3"/>
                </a:solidFill>
              </a:rPr>
              <a:t> </a:t>
            </a:r>
          </a:p>
        </p:txBody>
      </p:sp>
      <p:cxnSp>
        <p:nvCxnSpPr>
          <p:cNvPr id="12" name="Прямая соединительная линия 11"/>
          <p:cNvCxnSpPr/>
          <p:nvPr/>
        </p:nvCxnSpPr>
        <p:spPr bwMode="auto">
          <a:xfrm>
            <a:off x="2952750" y="4679950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Прямая соединительная линия 12"/>
          <p:cNvCxnSpPr/>
          <p:nvPr/>
        </p:nvCxnSpPr>
        <p:spPr bwMode="auto">
          <a:xfrm>
            <a:off x="2952750" y="5040313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" name="Прямая соединительная линия 13"/>
          <p:cNvCxnSpPr/>
          <p:nvPr/>
        </p:nvCxnSpPr>
        <p:spPr bwMode="auto">
          <a:xfrm>
            <a:off x="2952750" y="5759450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" name="Прямая соединительная линия 14"/>
          <p:cNvCxnSpPr/>
          <p:nvPr/>
        </p:nvCxnSpPr>
        <p:spPr bwMode="auto">
          <a:xfrm>
            <a:off x="2952750" y="6119813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Line 52"/>
          <p:cNvSpPr>
            <a:spLocks noChangeShapeType="1"/>
          </p:cNvSpPr>
          <p:nvPr/>
        </p:nvSpPr>
        <p:spPr bwMode="auto">
          <a:xfrm>
            <a:off x="2952750" y="4679950"/>
            <a:ext cx="0" cy="18002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7" name="Line 52"/>
          <p:cNvSpPr>
            <a:spLocks noChangeShapeType="1"/>
          </p:cNvSpPr>
          <p:nvPr/>
        </p:nvSpPr>
        <p:spPr bwMode="auto">
          <a:xfrm>
            <a:off x="4032250" y="4679950"/>
            <a:ext cx="0" cy="18002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8" name="Line 52"/>
          <p:cNvSpPr>
            <a:spLocks noChangeShapeType="1"/>
          </p:cNvSpPr>
          <p:nvPr/>
        </p:nvSpPr>
        <p:spPr bwMode="auto">
          <a:xfrm>
            <a:off x="5111750" y="4679950"/>
            <a:ext cx="0" cy="18002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9" name="Line 52"/>
          <p:cNvSpPr>
            <a:spLocks noChangeShapeType="1"/>
          </p:cNvSpPr>
          <p:nvPr/>
        </p:nvSpPr>
        <p:spPr bwMode="auto">
          <a:xfrm>
            <a:off x="6191250" y="4679950"/>
            <a:ext cx="0" cy="18002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20" name="Прямоугольник 19"/>
          <p:cNvSpPr>
            <a:spLocks noChangeArrowheads="1"/>
          </p:cNvSpPr>
          <p:nvPr/>
        </p:nvSpPr>
        <p:spPr bwMode="auto">
          <a:xfrm>
            <a:off x="5111750" y="46799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r>
              <a:rPr lang="ru-RU" dirty="0">
                <a:solidFill>
                  <a:srgbClr val="FFFF00"/>
                </a:solidFill>
              </a:rPr>
              <a:t> → </a:t>
            </a:r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21" name="Прямоугольник 20"/>
          <p:cNvSpPr>
            <a:spLocks noChangeArrowheads="1"/>
          </p:cNvSpPr>
          <p:nvPr/>
        </p:nvSpPr>
        <p:spPr bwMode="auto">
          <a:xfrm>
            <a:off x="5111750" y="50403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22" name="Прямоугольник 21"/>
          <p:cNvSpPr>
            <a:spLocks noChangeArrowheads="1"/>
          </p:cNvSpPr>
          <p:nvPr/>
        </p:nvSpPr>
        <p:spPr bwMode="auto">
          <a:xfrm>
            <a:off x="5111750" y="57594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cxnSp>
        <p:nvCxnSpPr>
          <p:cNvPr id="23" name="Прямая соединительная линия 22"/>
          <p:cNvCxnSpPr/>
          <p:nvPr/>
        </p:nvCxnSpPr>
        <p:spPr bwMode="auto">
          <a:xfrm>
            <a:off x="2952750" y="5400675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4" name="Прямоугольник 23"/>
          <p:cNvSpPr>
            <a:spLocks noChangeArrowheads="1"/>
          </p:cNvSpPr>
          <p:nvPr/>
        </p:nvSpPr>
        <p:spPr bwMode="auto">
          <a:xfrm>
            <a:off x="2952750" y="5400675"/>
            <a:ext cx="1079500" cy="358775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25" name="Прямоугольник 24"/>
          <p:cNvSpPr>
            <a:spLocks noChangeArrowheads="1"/>
          </p:cNvSpPr>
          <p:nvPr/>
        </p:nvSpPr>
        <p:spPr bwMode="auto">
          <a:xfrm>
            <a:off x="4032250" y="5400675"/>
            <a:ext cx="1079500" cy="358775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6" name="Прямоугольник 25"/>
          <p:cNvSpPr>
            <a:spLocks noChangeArrowheads="1"/>
          </p:cNvSpPr>
          <p:nvPr/>
        </p:nvSpPr>
        <p:spPr bwMode="auto">
          <a:xfrm>
            <a:off x="5111750" y="5400675"/>
            <a:ext cx="1079500" cy="358775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7" name="Прямоугольник 26"/>
          <p:cNvSpPr>
            <a:spLocks noChangeArrowheads="1"/>
          </p:cNvSpPr>
          <p:nvPr/>
        </p:nvSpPr>
        <p:spPr bwMode="auto">
          <a:xfrm>
            <a:off x="2952750" y="61198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8" name="Прямоугольник 27"/>
          <p:cNvSpPr>
            <a:spLocks noChangeArrowheads="1"/>
          </p:cNvSpPr>
          <p:nvPr/>
        </p:nvSpPr>
        <p:spPr bwMode="auto">
          <a:xfrm>
            <a:off x="4032250" y="61198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9" name="Прямоугольник 28"/>
          <p:cNvSpPr>
            <a:spLocks noChangeArrowheads="1"/>
          </p:cNvSpPr>
          <p:nvPr/>
        </p:nvSpPr>
        <p:spPr bwMode="auto">
          <a:xfrm>
            <a:off x="5111750" y="61198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  <a:endParaRPr lang="ru-RU" dirty="0">
              <a:solidFill>
                <a:srgbClr val="FF66FF"/>
              </a:solidFill>
            </a:endParaRPr>
          </a:p>
        </p:txBody>
      </p:sp>
      <p:cxnSp>
        <p:nvCxnSpPr>
          <p:cNvPr id="30" name="Прямая соединительная линия 29"/>
          <p:cNvCxnSpPr/>
          <p:nvPr/>
        </p:nvCxnSpPr>
        <p:spPr bwMode="auto">
          <a:xfrm>
            <a:off x="2952750" y="6480175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Text Box 5"/>
          <p:cNvSpPr txBox="1">
            <a:spLocks noChangeArrowheads="1"/>
          </p:cNvSpPr>
          <p:nvPr/>
        </p:nvSpPr>
        <p:spPr bwMode="auto">
          <a:xfrm>
            <a:off x="215900" y="4679950"/>
            <a:ext cx="2339975" cy="1800225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Антецедент </a:t>
            </a:r>
            <a:r>
              <a:rPr lang="ru-RU" dirty="0" smtClean="0">
                <a:solidFill>
                  <a:srgbClr val="FFFF00"/>
                </a:solidFill>
              </a:rPr>
              <a:t>– </a:t>
            </a:r>
            <a:r>
              <a:rPr lang="ru-RU" dirty="0">
                <a:solidFill>
                  <a:srgbClr val="FFFF00"/>
                </a:solidFill>
              </a:rPr>
              <a:t/>
            </a:r>
            <a:br>
              <a:rPr lang="ru-RU" dirty="0">
                <a:solidFill>
                  <a:srgbClr val="FFFF00"/>
                </a:solidFill>
              </a:rPr>
            </a:br>
            <a:r>
              <a:rPr lang="ru-RU" sz="1600" dirty="0"/>
              <a:t>первый </a:t>
            </a:r>
            <a:r>
              <a:rPr lang="ru-RU" sz="1600" dirty="0" smtClean="0"/>
              <a:t>член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импликации</a:t>
            </a:r>
            <a:r>
              <a:rPr lang="ru-RU" sz="1600" dirty="0" smtClean="0"/>
              <a:t>,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заключённый </a:t>
            </a:r>
            <a:r>
              <a:rPr lang="ru-RU" sz="1600" dirty="0" smtClean="0">
                <a:solidFill>
                  <a:srgbClr val="00FF00"/>
                </a:solidFill>
              </a:rPr>
              <a:t>между союзом </a:t>
            </a:r>
            <a:r>
              <a:rPr lang="ru-RU" sz="1600" i="1" dirty="0" smtClean="0">
                <a:solidFill>
                  <a:srgbClr val="00FF00"/>
                </a:solidFill>
              </a:rPr>
              <a:t>если</a:t>
            </a:r>
            <a:r>
              <a:rPr lang="ru-RU" sz="1600" dirty="0" smtClean="0">
                <a:solidFill>
                  <a:srgbClr val="00FF00"/>
                </a:solidFill>
              </a:rPr>
              <a:t> и </a:t>
            </a:r>
            <a:r>
              <a:rPr lang="ru-RU" sz="1600" dirty="0">
                <a:solidFill>
                  <a:srgbClr val="00FF00"/>
                </a:solidFill>
              </a:rPr>
              <a:t/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частицей </a:t>
            </a:r>
            <a:r>
              <a:rPr lang="ru-RU" sz="1600" i="1" dirty="0" smtClean="0">
                <a:solidFill>
                  <a:srgbClr val="00FF00"/>
                </a:solidFill>
              </a:rPr>
              <a:t>то</a:t>
            </a:r>
            <a:r>
              <a:rPr lang="ru-RU" sz="1600" dirty="0" smtClean="0">
                <a:solidFill>
                  <a:srgbClr val="00FF00"/>
                </a:solidFill>
              </a:rPr>
              <a:t>.</a:t>
            </a:r>
            <a:endParaRPr lang="ru-RU" sz="1600" dirty="0"/>
          </a:p>
        </p:txBody>
      </p:sp>
      <p:sp>
        <p:nvSpPr>
          <p:cNvPr id="35" name="Text Box 5"/>
          <p:cNvSpPr txBox="1">
            <a:spLocks noChangeArrowheads="1"/>
          </p:cNvSpPr>
          <p:nvPr/>
        </p:nvSpPr>
        <p:spPr bwMode="auto">
          <a:xfrm>
            <a:off x="6588125" y="4679950"/>
            <a:ext cx="2339975" cy="1800225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Консеквент </a:t>
            </a:r>
            <a:r>
              <a:rPr lang="ru-RU" dirty="0" smtClean="0">
                <a:solidFill>
                  <a:srgbClr val="FFFF00"/>
                </a:solidFill>
              </a:rPr>
              <a:t>– </a:t>
            </a:r>
            <a:r>
              <a:rPr lang="ru-RU" dirty="0">
                <a:solidFill>
                  <a:srgbClr val="FFFF00"/>
                </a:solidFill>
              </a:rPr>
              <a:t/>
            </a:r>
            <a:br>
              <a:rPr lang="ru-RU" dirty="0">
                <a:solidFill>
                  <a:srgbClr val="FFFF00"/>
                </a:solidFill>
              </a:rPr>
            </a:br>
            <a:r>
              <a:rPr lang="ru-RU" sz="1600" dirty="0"/>
              <a:t>второй </a:t>
            </a:r>
            <a:r>
              <a:rPr lang="ru-RU" sz="1600" dirty="0" smtClean="0"/>
              <a:t>член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импликации</a:t>
            </a:r>
            <a:r>
              <a:rPr lang="ru-RU" sz="1600" dirty="0" smtClean="0"/>
              <a:t>,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стоящий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после </a:t>
            </a:r>
            <a:r>
              <a:rPr lang="ru-RU" sz="1600" dirty="0">
                <a:solidFill>
                  <a:srgbClr val="00FF00"/>
                </a:solidFill>
              </a:rPr>
              <a:t/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частицы </a:t>
            </a:r>
            <a:r>
              <a:rPr lang="ru-RU" sz="1600" i="1" dirty="0" smtClean="0">
                <a:solidFill>
                  <a:srgbClr val="00FF00"/>
                </a:solidFill>
              </a:rPr>
              <a:t>то</a:t>
            </a:r>
            <a:r>
              <a:rPr lang="ru-RU" sz="1600" dirty="0" smtClean="0">
                <a:solidFill>
                  <a:srgbClr val="00FF00"/>
                </a:solidFill>
              </a:rPr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6" grpId="0"/>
      <p:bldP spid="7" grpId="0"/>
      <p:bldP spid="8" grpId="0"/>
      <p:bldP spid="9" grpId="0"/>
      <p:bldP spid="10" grpId="0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4" grpId="0"/>
      <p:bldP spid="25" grpId="0"/>
      <p:bldP spid="26" grpId="0"/>
      <p:bldP spid="27" grpId="0"/>
      <p:bldP spid="28" grpId="0"/>
      <p:bldP spid="29" grpId="0"/>
      <p:bldP spid="34" grpId="0" animBg="1"/>
      <p:bldP spid="35" grpId="0" animBg="1"/>
    </p:bld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Виды сложных суждений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 Эквиваленция (эквивалентность)</a:t>
            </a:r>
            <a:endParaRPr lang="ru-RU" sz="3200" dirty="0">
              <a:solidFill>
                <a:schemeClr val="accent3"/>
              </a:solidFill>
            </a:endParaRPr>
          </a:p>
        </p:txBody>
      </p:sp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720725" y="1619250"/>
            <a:ext cx="7702550" cy="144145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2000" dirty="0">
                <a:solidFill>
                  <a:srgbClr val="FFFF00"/>
                </a:solidFill>
                <a:cs typeface="Arial" charset="0"/>
              </a:rPr>
              <a:t>Эквиваленция</a:t>
            </a:r>
            <a:r>
              <a:rPr lang="ru-RU" sz="2000" dirty="0">
                <a:cs typeface="Arial" charset="0"/>
              </a:rPr>
              <a:t> </a:t>
            </a:r>
            <a:r>
              <a:rPr lang="ru-RU" sz="2000" dirty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/>
              <a:t>логическая </a:t>
            </a:r>
            <a:r>
              <a:rPr lang="ru-RU" dirty="0"/>
              <a:t>операция, соединяющая два высказывания </a:t>
            </a:r>
            <a:br>
              <a:rPr lang="ru-RU" dirty="0"/>
            </a:br>
            <a:r>
              <a:rPr lang="ru-RU" dirty="0"/>
              <a:t>с помощью союза (пропозициональной связки) </a:t>
            </a:r>
            <a:br>
              <a:rPr lang="ru-RU" dirty="0"/>
            </a:br>
            <a:r>
              <a:rPr lang="ru-RU" i="1" dirty="0" smtClean="0">
                <a:solidFill>
                  <a:srgbClr val="00FFFF"/>
                </a:solidFill>
              </a:rPr>
              <a:t>если </a:t>
            </a:r>
            <a:r>
              <a:rPr lang="ru-RU" i="1" dirty="0">
                <a:solidFill>
                  <a:srgbClr val="00FFFF"/>
                </a:solidFill>
              </a:rPr>
              <a:t>и только если…, </a:t>
            </a:r>
            <a:r>
              <a:rPr lang="ru-RU" i="1" dirty="0" smtClean="0">
                <a:solidFill>
                  <a:srgbClr val="00FFFF"/>
                </a:solidFill>
              </a:rPr>
              <a:t>то…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chemeClr val="accent3"/>
                </a:solidFill>
              </a:rPr>
              <a:t>или </a:t>
            </a:r>
            <a:r>
              <a:rPr lang="ru-RU" i="1" dirty="0" smtClean="0">
                <a:solidFill>
                  <a:srgbClr val="00FFFF"/>
                </a:solidFill>
              </a:rPr>
              <a:t>тогда </a:t>
            </a:r>
            <a:r>
              <a:rPr lang="ru-RU" i="1" dirty="0">
                <a:solidFill>
                  <a:srgbClr val="00FFFF"/>
                </a:solidFill>
              </a:rPr>
              <a:t>и только тогда, когда</a:t>
            </a:r>
            <a:r>
              <a:rPr lang="ru-RU" i="1" dirty="0" smtClean="0">
                <a:solidFill>
                  <a:srgbClr val="00FFFF"/>
                </a:solidFill>
              </a:rPr>
              <a:t>…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2952750" y="46799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4032250" y="46799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6" name="Прямоугольник 5"/>
          <p:cNvSpPr>
            <a:spLocks noChangeArrowheads="1"/>
          </p:cNvSpPr>
          <p:nvPr/>
        </p:nvSpPr>
        <p:spPr bwMode="auto">
          <a:xfrm>
            <a:off x="2952750" y="50403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7" name="Прямоугольник 6"/>
          <p:cNvSpPr>
            <a:spLocks noChangeArrowheads="1"/>
          </p:cNvSpPr>
          <p:nvPr/>
        </p:nvSpPr>
        <p:spPr bwMode="auto">
          <a:xfrm>
            <a:off x="4032250" y="50403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8" name="Прямоугольник 7"/>
          <p:cNvSpPr>
            <a:spLocks noChangeArrowheads="1"/>
          </p:cNvSpPr>
          <p:nvPr/>
        </p:nvSpPr>
        <p:spPr bwMode="auto">
          <a:xfrm>
            <a:off x="2952750" y="57594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9" name="Прямоугольник 8"/>
          <p:cNvSpPr>
            <a:spLocks noChangeArrowheads="1"/>
          </p:cNvSpPr>
          <p:nvPr/>
        </p:nvSpPr>
        <p:spPr bwMode="auto">
          <a:xfrm>
            <a:off x="4032250" y="57594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1438" y="3240088"/>
            <a:ext cx="9001125" cy="1295400"/>
          </a:xfrm>
          <a:prstGeom prst="rect">
            <a:avLst/>
          </a:prstGeom>
          <a:noFill/>
        </p:spPr>
        <p:txBody>
          <a:bodyPr wrap="square" anchor="ctr" anchorCtr="1"/>
          <a:lstStyle/>
          <a:p>
            <a:pPr algn="ctr">
              <a:defRPr/>
            </a:pPr>
            <a:r>
              <a:rPr lang="ru-RU" dirty="0">
                <a:solidFill>
                  <a:schemeClr val="accent3"/>
                </a:solidFill>
              </a:rPr>
              <a:t>Логическое значение эквиваленции определяется следующим образом: 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1) эквиваленция </a:t>
            </a:r>
            <a:r>
              <a:rPr lang="ru-RU" dirty="0">
                <a:solidFill>
                  <a:srgbClr val="00FF00"/>
                </a:solidFill>
              </a:rPr>
              <a:t>истинна</a:t>
            </a:r>
            <a:r>
              <a:rPr lang="ru-RU" dirty="0"/>
              <a:t>,</a:t>
            </a:r>
            <a:r>
              <a:rPr lang="ru-RU" dirty="0">
                <a:solidFill>
                  <a:schemeClr val="accent3"/>
                </a:solidFill>
              </a:rPr>
              <a:t> если её члены</a:t>
            </a:r>
            <a:r>
              <a:rPr lang="ru-RU" dirty="0">
                <a:solidFill>
                  <a:srgbClr val="00FFFF"/>
                </a:solidFill>
              </a:rPr>
              <a:t> оба </a:t>
            </a:r>
            <a:r>
              <a:rPr lang="ru-RU" dirty="0">
                <a:solidFill>
                  <a:srgbClr val="00FF00"/>
                </a:solidFill>
              </a:rPr>
              <a:t>истинны </a:t>
            </a:r>
            <a:r>
              <a:rPr lang="ru-RU" dirty="0">
                <a:solidFill>
                  <a:schemeClr val="accent3"/>
                </a:solidFill>
              </a:rPr>
              <a:t>или </a:t>
            </a:r>
            <a:r>
              <a:rPr lang="ru-RU" dirty="0">
                <a:solidFill>
                  <a:srgbClr val="00FFFF"/>
                </a:solidFill>
              </a:rPr>
              <a:t>оба </a:t>
            </a:r>
            <a:r>
              <a:rPr lang="ru-RU" dirty="0">
                <a:solidFill>
                  <a:srgbClr val="FF66FF"/>
                </a:solidFill>
              </a:rPr>
              <a:t>ложны</a:t>
            </a:r>
            <a:r>
              <a:rPr lang="ru-RU" dirty="0" smtClean="0"/>
              <a:t>;</a:t>
            </a:r>
            <a:r>
              <a:rPr lang="ru-RU" dirty="0" smtClean="0">
                <a:solidFill>
                  <a:srgbClr val="FF66FF"/>
                </a:solidFill>
              </a:rPr>
              <a:t> </a:t>
            </a:r>
            <a:r>
              <a:rPr lang="ru-RU" dirty="0">
                <a:solidFill>
                  <a:schemeClr val="accent3"/>
                </a:solidFill>
              </a:rPr>
              <a:t/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2) эквиваленция </a:t>
            </a:r>
            <a:r>
              <a:rPr lang="ru-RU" dirty="0">
                <a:solidFill>
                  <a:srgbClr val="FF66FF"/>
                </a:solidFill>
              </a:rPr>
              <a:t>ложна</a:t>
            </a:r>
            <a:r>
              <a:rPr lang="ru-RU" dirty="0"/>
              <a:t>, </a:t>
            </a:r>
            <a:r>
              <a:rPr lang="ru-RU" dirty="0">
                <a:solidFill>
                  <a:schemeClr val="accent3"/>
                </a:solidFill>
              </a:rPr>
              <a:t>если </a:t>
            </a:r>
            <a:r>
              <a:rPr lang="ru-RU" dirty="0">
                <a:solidFill>
                  <a:srgbClr val="00FFFF"/>
                </a:solidFill>
              </a:rPr>
              <a:t>один</a:t>
            </a:r>
            <a:r>
              <a:rPr lang="ru-RU" dirty="0">
                <a:solidFill>
                  <a:schemeClr val="accent3"/>
                </a:solidFill>
              </a:rPr>
              <a:t> из её членов </a:t>
            </a:r>
            <a:r>
              <a:rPr lang="ru-RU" dirty="0">
                <a:solidFill>
                  <a:srgbClr val="00FF00"/>
                </a:solidFill>
              </a:rPr>
              <a:t>истинен</a:t>
            </a:r>
            <a:r>
              <a:rPr lang="ru-RU" dirty="0"/>
              <a:t>,</a:t>
            </a:r>
            <a:r>
              <a:rPr lang="ru-RU" dirty="0">
                <a:solidFill>
                  <a:srgbClr val="00FF00"/>
                </a:solidFill>
              </a:rPr>
              <a:t> </a:t>
            </a:r>
            <a:r>
              <a:rPr lang="ru-RU" dirty="0">
                <a:solidFill>
                  <a:schemeClr val="accent3"/>
                </a:solidFill>
              </a:rPr>
              <a:t>а другой </a:t>
            </a:r>
            <a:r>
              <a:rPr lang="ru-RU" dirty="0">
                <a:solidFill>
                  <a:srgbClr val="FF66FF"/>
                </a:solidFill>
              </a:rPr>
              <a:t>ложен</a:t>
            </a:r>
            <a:r>
              <a:rPr lang="ru-RU" dirty="0"/>
              <a:t>.</a:t>
            </a:r>
            <a:r>
              <a:rPr lang="ru-RU" dirty="0">
                <a:solidFill>
                  <a:schemeClr val="accent3"/>
                </a:solidFill>
              </a:rPr>
              <a:t> </a:t>
            </a:r>
          </a:p>
        </p:txBody>
      </p:sp>
      <p:cxnSp>
        <p:nvCxnSpPr>
          <p:cNvPr id="12" name="Прямая соединительная линия 11"/>
          <p:cNvCxnSpPr/>
          <p:nvPr/>
        </p:nvCxnSpPr>
        <p:spPr bwMode="auto">
          <a:xfrm>
            <a:off x="2952750" y="4679950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Прямая соединительная линия 12"/>
          <p:cNvCxnSpPr/>
          <p:nvPr/>
        </p:nvCxnSpPr>
        <p:spPr bwMode="auto">
          <a:xfrm>
            <a:off x="2952750" y="5040313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" name="Прямая соединительная линия 13"/>
          <p:cNvCxnSpPr/>
          <p:nvPr/>
        </p:nvCxnSpPr>
        <p:spPr bwMode="auto">
          <a:xfrm>
            <a:off x="2952750" y="5759450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" name="Прямая соединительная линия 14"/>
          <p:cNvCxnSpPr/>
          <p:nvPr/>
        </p:nvCxnSpPr>
        <p:spPr bwMode="auto">
          <a:xfrm>
            <a:off x="2952750" y="6119813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Line 52"/>
          <p:cNvSpPr>
            <a:spLocks noChangeShapeType="1"/>
          </p:cNvSpPr>
          <p:nvPr/>
        </p:nvSpPr>
        <p:spPr bwMode="auto">
          <a:xfrm>
            <a:off x="2952750" y="4679950"/>
            <a:ext cx="0" cy="18002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7" name="Line 52"/>
          <p:cNvSpPr>
            <a:spLocks noChangeShapeType="1"/>
          </p:cNvSpPr>
          <p:nvPr/>
        </p:nvSpPr>
        <p:spPr bwMode="auto">
          <a:xfrm>
            <a:off x="4032250" y="4679950"/>
            <a:ext cx="0" cy="18002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8" name="Line 52"/>
          <p:cNvSpPr>
            <a:spLocks noChangeShapeType="1"/>
          </p:cNvSpPr>
          <p:nvPr/>
        </p:nvSpPr>
        <p:spPr bwMode="auto">
          <a:xfrm>
            <a:off x="5111750" y="4679950"/>
            <a:ext cx="0" cy="18002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9" name="Line 52"/>
          <p:cNvSpPr>
            <a:spLocks noChangeShapeType="1"/>
          </p:cNvSpPr>
          <p:nvPr/>
        </p:nvSpPr>
        <p:spPr bwMode="auto">
          <a:xfrm>
            <a:off x="6191250" y="4679950"/>
            <a:ext cx="0" cy="18002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20" name="Прямоугольник 19"/>
          <p:cNvSpPr>
            <a:spLocks noChangeArrowheads="1"/>
          </p:cNvSpPr>
          <p:nvPr/>
        </p:nvSpPr>
        <p:spPr bwMode="auto">
          <a:xfrm>
            <a:off x="5111750" y="46799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r>
              <a:rPr lang="ru-RU" dirty="0">
                <a:solidFill>
                  <a:srgbClr val="FFFF00"/>
                </a:solidFill>
              </a:rPr>
              <a:t> ↔ </a:t>
            </a:r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21" name="Прямоугольник 20"/>
          <p:cNvSpPr>
            <a:spLocks noChangeArrowheads="1"/>
          </p:cNvSpPr>
          <p:nvPr/>
        </p:nvSpPr>
        <p:spPr bwMode="auto">
          <a:xfrm>
            <a:off x="5111750" y="50403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22" name="Прямоугольник 21"/>
          <p:cNvSpPr>
            <a:spLocks noChangeArrowheads="1"/>
          </p:cNvSpPr>
          <p:nvPr/>
        </p:nvSpPr>
        <p:spPr bwMode="auto">
          <a:xfrm>
            <a:off x="5111750" y="5759450"/>
            <a:ext cx="1079500" cy="360363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  <a:endParaRPr lang="ru-RU" dirty="0">
              <a:solidFill>
                <a:srgbClr val="00FF00"/>
              </a:solidFill>
            </a:endParaRPr>
          </a:p>
        </p:txBody>
      </p:sp>
      <p:cxnSp>
        <p:nvCxnSpPr>
          <p:cNvPr id="23" name="Прямая соединительная линия 22"/>
          <p:cNvCxnSpPr/>
          <p:nvPr/>
        </p:nvCxnSpPr>
        <p:spPr bwMode="auto">
          <a:xfrm>
            <a:off x="2952750" y="5400675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4" name="Прямоугольник 23"/>
          <p:cNvSpPr>
            <a:spLocks noChangeArrowheads="1"/>
          </p:cNvSpPr>
          <p:nvPr/>
        </p:nvSpPr>
        <p:spPr bwMode="auto">
          <a:xfrm>
            <a:off x="2952750" y="5400675"/>
            <a:ext cx="1079500" cy="358775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25" name="Прямоугольник 24"/>
          <p:cNvSpPr>
            <a:spLocks noChangeArrowheads="1"/>
          </p:cNvSpPr>
          <p:nvPr/>
        </p:nvSpPr>
        <p:spPr bwMode="auto">
          <a:xfrm>
            <a:off x="4032250" y="5400675"/>
            <a:ext cx="1079500" cy="358775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6" name="Прямоугольник 25"/>
          <p:cNvSpPr>
            <a:spLocks noChangeArrowheads="1"/>
          </p:cNvSpPr>
          <p:nvPr/>
        </p:nvSpPr>
        <p:spPr bwMode="auto">
          <a:xfrm>
            <a:off x="5111750" y="5400675"/>
            <a:ext cx="1079500" cy="358775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7" name="Прямоугольник 26"/>
          <p:cNvSpPr>
            <a:spLocks noChangeArrowheads="1"/>
          </p:cNvSpPr>
          <p:nvPr/>
        </p:nvSpPr>
        <p:spPr bwMode="auto">
          <a:xfrm>
            <a:off x="2952750" y="61198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8" name="Прямоугольник 27"/>
          <p:cNvSpPr>
            <a:spLocks noChangeArrowheads="1"/>
          </p:cNvSpPr>
          <p:nvPr/>
        </p:nvSpPr>
        <p:spPr bwMode="auto">
          <a:xfrm>
            <a:off x="4032250" y="61198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9" name="Прямоугольник 28"/>
          <p:cNvSpPr>
            <a:spLocks noChangeArrowheads="1"/>
          </p:cNvSpPr>
          <p:nvPr/>
        </p:nvSpPr>
        <p:spPr bwMode="auto">
          <a:xfrm>
            <a:off x="5111750" y="6119813"/>
            <a:ext cx="1079500" cy="360362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  <a:endParaRPr lang="ru-RU" dirty="0">
              <a:solidFill>
                <a:srgbClr val="FF66FF"/>
              </a:solidFill>
            </a:endParaRPr>
          </a:p>
        </p:txBody>
      </p:sp>
      <p:cxnSp>
        <p:nvCxnSpPr>
          <p:cNvPr id="30" name="Прямая соединительная линия 29"/>
          <p:cNvCxnSpPr/>
          <p:nvPr/>
        </p:nvCxnSpPr>
        <p:spPr bwMode="auto">
          <a:xfrm>
            <a:off x="2952750" y="6480175"/>
            <a:ext cx="3238500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6" grpId="0"/>
      <p:bldP spid="7" grpId="0"/>
      <p:bldP spid="8" grpId="0"/>
      <p:bldP spid="9" grpId="0"/>
      <p:bldP spid="10" grpId="0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4" grpId="0"/>
      <p:bldP spid="25" grpId="0"/>
      <p:bldP spid="26" grpId="0"/>
      <p:bldP spid="27" grpId="0"/>
      <p:bldP spid="28" grpId="0"/>
      <p:bldP spid="29" grpId="0"/>
    </p:bld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Виды сложных суждений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Таблицы истинности</a:t>
            </a:r>
            <a:endParaRPr lang="ru-RU" sz="3200" dirty="0">
              <a:solidFill>
                <a:schemeClr val="accent3"/>
              </a:solidFill>
            </a:endParaRPr>
          </a:p>
        </p:txBody>
      </p:sp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792163" y="2160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1871663" y="2160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6" name="Прямоугольник 5"/>
          <p:cNvSpPr>
            <a:spLocks noChangeArrowheads="1"/>
          </p:cNvSpPr>
          <p:nvPr/>
        </p:nvSpPr>
        <p:spPr bwMode="auto">
          <a:xfrm>
            <a:off x="792163" y="27003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7" name="Прямоугольник 6"/>
          <p:cNvSpPr>
            <a:spLocks noChangeArrowheads="1"/>
          </p:cNvSpPr>
          <p:nvPr/>
        </p:nvSpPr>
        <p:spPr bwMode="auto">
          <a:xfrm>
            <a:off x="1871663" y="27003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8" name="Прямоугольник 7"/>
          <p:cNvSpPr>
            <a:spLocks noChangeArrowheads="1"/>
          </p:cNvSpPr>
          <p:nvPr/>
        </p:nvSpPr>
        <p:spPr bwMode="auto">
          <a:xfrm>
            <a:off x="792163" y="37798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9" name="Прямоугольник 8"/>
          <p:cNvSpPr>
            <a:spLocks noChangeArrowheads="1"/>
          </p:cNvSpPr>
          <p:nvPr/>
        </p:nvSpPr>
        <p:spPr bwMode="auto">
          <a:xfrm>
            <a:off x="1871663" y="37798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cxnSp>
        <p:nvCxnSpPr>
          <p:cNvPr id="12" name="Прямая соединительная линия 11"/>
          <p:cNvCxnSpPr/>
          <p:nvPr/>
        </p:nvCxnSpPr>
        <p:spPr bwMode="auto">
          <a:xfrm>
            <a:off x="792163" y="2160588"/>
            <a:ext cx="7559675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Прямая соединительная линия 12"/>
          <p:cNvCxnSpPr/>
          <p:nvPr/>
        </p:nvCxnSpPr>
        <p:spPr bwMode="auto">
          <a:xfrm>
            <a:off x="792163" y="2700338"/>
            <a:ext cx="7559675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" name="Прямая соединительная линия 13"/>
          <p:cNvCxnSpPr/>
          <p:nvPr/>
        </p:nvCxnSpPr>
        <p:spPr bwMode="auto">
          <a:xfrm>
            <a:off x="792163" y="3779838"/>
            <a:ext cx="7559675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" name="Прямая соединительная линия 14"/>
          <p:cNvCxnSpPr/>
          <p:nvPr/>
        </p:nvCxnSpPr>
        <p:spPr bwMode="auto">
          <a:xfrm>
            <a:off x="792163" y="4319588"/>
            <a:ext cx="7559675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Line 52"/>
          <p:cNvSpPr>
            <a:spLocks noChangeShapeType="1"/>
          </p:cNvSpPr>
          <p:nvPr/>
        </p:nvSpPr>
        <p:spPr bwMode="auto">
          <a:xfrm>
            <a:off x="792163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7" name="Line 52"/>
          <p:cNvSpPr>
            <a:spLocks noChangeShapeType="1"/>
          </p:cNvSpPr>
          <p:nvPr/>
        </p:nvSpPr>
        <p:spPr bwMode="auto">
          <a:xfrm>
            <a:off x="1871663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8" name="Line 52"/>
          <p:cNvSpPr>
            <a:spLocks noChangeShapeType="1"/>
          </p:cNvSpPr>
          <p:nvPr/>
        </p:nvSpPr>
        <p:spPr bwMode="auto">
          <a:xfrm>
            <a:off x="2952750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9" name="Line 52"/>
          <p:cNvSpPr>
            <a:spLocks noChangeShapeType="1"/>
          </p:cNvSpPr>
          <p:nvPr/>
        </p:nvSpPr>
        <p:spPr bwMode="auto">
          <a:xfrm>
            <a:off x="4032250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20" name="Прямоугольник 19"/>
          <p:cNvSpPr>
            <a:spLocks noChangeArrowheads="1"/>
          </p:cNvSpPr>
          <p:nvPr/>
        </p:nvSpPr>
        <p:spPr bwMode="auto">
          <a:xfrm>
            <a:off x="2952750" y="2160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r>
              <a:rPr lang="ru-RU" dirty="0">
                <a:solidFill>
                  <a:srgbClr val="FFFF00"/>
                </a:solidFill>
              </a:rPr>
              <a:t> Λ </a:t>
            </a:r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21" name="Прямоугольник 20"/>
          <p:cNvSpPr>
            <a:spLocks noChangeArrowheads="1"/>
          </p:cNvSpPr>
          <p:nvPr/>
        </p:nvSpPr>
        <p:spPr bwMode="auto">
          <a:xfrm>
            <a:off x="2952750" y="27003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22" name="Прямоугольник 21"/>
          <p:cNvSpPr>
            <a:spLocks noChangeArrowheads="1"/>
          </p:cNvSpPr>
          <p:nvPr/>
        </p:nvSpPr>
        <p:spPr bwMode="auto">
          <a:xfrm>
            <a:off x="2952750" y="37798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cxnSp>
        <p:nvCxnSpPr>
          <p:cNvPr id="23" name="Прямая соединительная линия 22"/>
          <p:cNvCxnSpPr/>
          <p:nvPr/>
        </p:nvCxnSpPr>
        <p:spPr bwMode="auto">
          <a:xfrm>
            <a:off x="792163" y="3240088"/>
            <a:ext cx="7559675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4" name="Прямоугольник 23"/>
          <p:cNvSpPr>
            <a:spLocks noChangeArrowheads="1"/>
          </p:cNvSpPr>
          <p:nvPr/>
        </p:nvSpPr>
        <p:spPr bwMode="auto">
          <a:xfrm>
            <a:off x="792163" y="32400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25" name="Прямоугольник 24"/>
          <p:cNvSpPr>
            <a:spLocks noChangeArrowheads="1"/>
          </p:cNvSpPr>
          <p:nvPr/>
        </p:nvSpPr>
        <p:spPr bwMode="auto">
          <a:xfrm>
            <a:off x="1871663" y="32400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6" name="Прямоугольник 25"/>
          <p:cNvSpPr>
            <a:spLocks noChangeArrowheads="1"/>
          </p:cNvSpPr>
          <p:nvPr/>
        </p:nvSpPr>
        <p:spPr bwMode="auto">
          <a:xfrm>
            <a:off x="2952750" y="32400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7" name="Прямоугольник 26"/>
          <p:cNvSpPr>
            <a:spLocks noChangeArrowheads="1"/>
          </p:cNvSpPr>
          <p:nvPr/>
        </p:nvSpPr>
        <p:spPr bwMode="auto">
          <a:xfrm>
            <a:off x="792163" y="4319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8" name="Прямоугольник 27"/>
          <p:cNvSpPr>
            <a:spLocks noChangeArrowheads="1"/>
          </p:cNvSpPr>
          <p:nvPr/>
        </p:nvSpPr>
        <p:spPr bwMode="auto">
          <a:xfrm>
            <a:off x="1871663" y="4319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9" name="Прямоугольник 28"/>
          <p:cNvSpPr>
            <a:spLocks noChangeArrowheads="1"/>
          </p:cNvSpPr>
          <p:nvPr/>
        </p:nvSpPr>
        <p:spPr bwMode="auto">
          <a:xfrm>
            <a:off x="2952750" y="4319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cxnSp>
        <p:nvCxnSpPr>
          <p:cNvPr id="30" name="Прямая соединительная линия 29"/>
          <p:cNvCxnSpPr/>
          <p:nvPr/>
        </p:nvCxnSpPr>
        <p:spPr bwMode="auto">
          <a:xfrm>
            <a:off x="792163" y="4859338"/>
            <a:ext cx="7559675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5" name="Line 52"/>
          <p:cNvSpPr>
            <a:spLocks noChangeShapeType="1"/>
          </p:cNvSpPr>
          <p:nvPr/>
        </p:nvSpPr>
        <p:spPr bwMode="auto">
          <a:xfrm>
            <a:off x="5111750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36" name="Прямоугольник 35"/>
          <p:cNvSpPr>
            <a:spLocks noChangeArrowheads="1"/>
          </p:cNvSpPr>
          <p:nvPr/>
        </p:nvSpPr>
        <p:spPr bwMode="auto">
          <a:xfrm>
            <a:off x="4032250" y="2160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r>
              <a:rPr lang="ru-RU" dirty="0">
                <a:solidFill>
                  <a:srgbClr val="FFFF00"/>
                </a:solidFill>
              </a:rPr>
              <a:t> </a:t>
            </a:r>
            <a:r>
              <a:rPr lang="en-US" dirty="0">
                <a:solidFill>
                  <a:srgbClr val="FFFF00"/>
                </a:solidFill>
              </a:rPr>
              <a:t>V</a:t>
            </a:r>
            <a:r>
              <a:rPr lang="ru-RU" dirty="0">
                <a:solidFill>
                  <a:srgbClr val="FFFF00"/>
                </a:solidFill>
              </a:rPr>
              <a:t> </a:t>
            </a:r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7" name="Прямоугольник 36"/>
          <p:cNvSpPr>
            <a:spLocks noChangeArrowheads="1"/>
          </p:cNvSpPr>
          <p:nvPr/>
        </p:nvSpPr>
        <p:spPr bwMode="auto">
          <a:xfrm>
            <a:off x="4032250" y="27003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38" name="Прямоугольник 37"/>
          <p:cNvSpPr>
            <a:spLocks noChangeArrowheads="1"/>
          </p:cNvSpPr>
          <p:nvPr/>
        </p:nvSpPr>
        <p:spPr bwMode="auto">
          <a:xfrm>
            <a:off x="4032250" y="37798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39" name="Прямоугольник 38"/>
          <p:cNvSpPr>
            <a:spLocks noChangeArrowheads="1"/>
          </p:cNvSpPr>
          <p:nvPr/>
        </p:nvSpPr>
        <p:spPr bwMode="auto">
          <a:xfrm>
            <a:off x="4032250" y="32400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40" name="Прямоугольник 39"/>
          <p:cNvSpPr>
            <a:spLocks noChangeArrowheads="1"/>
          </p:cNvSpPr>
          <p:nvPr/>
        </p:nvSpPr>
        <p:spPr bwMode="auto">
          <a:xfrm>
            <a:off x="4032250" y="4319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41" name="Line 52"/>
          <p:cNvSpPr>
            <a:spLocks noChangeShapeType="1"/>
          </p:cNvSpPr>
          <p:nvPr/>
        </p:nvSpPr>
        <p:spPr bwMode="auto">
          <a:xfrm>
            <a:off x="6191250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42" name="Прямоугольник 41"/>
          <p:cNvSpPr>
            <a:spLocks noChangeArrowheads="1"/>
          </p:cNvSpPr>
          <p:nvPr/>
        </p:nvSpPr>
        <p:spPr bwMode="auto">
          <a:xfrm>
            <a:off x="5111750" y="2160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r>
              <a:rPr lang="ru-RU" dirty="0">
                <a:solidFill>
                  <a:srgbClr val="FFFF00"/>
                </a:solidFill>
              </a:rPr>
              <a:t> </a:t>
            </a:r>
            <a:r>
              <a:rPr lang="en-US" dirty="0">
                <a:solidFill>
                  <a:srgbClr val="FFFF00"/>
                </a:solidFill>
              </a:rPr>
              <a:t>VV</a:t>
            </a:r>
            <a:r>
              <a:rPr lang="ru-RU" dirty="0">
                <a:solidFill>
                  <a:srgbClr val="FFFF00"/>
                </a:solidFill>
              </a:rPr>
              <a:t> </a:t>
            </a:r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3" name="Прямоугольник 42"/>
          <p:cNvSpPr>
            <a:spLocks noChangeArrowheads="1"/>
          </p:cNvSpPr>
          <p:nvPr/>
        </p:nvSpPr>
        <p:spPr bwMode="auto">
          <a:xfrm>
            <a:off x="5111750" y="27003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44" name="Прямоугольник 43"/>
          <p:cNvSpPr>
            <a:spLocks noChangeArrowheads="1"/>
          </p:cNvSpPr>
          <p:nvPr/>
        </p:nvSpPr>
        <p:spPr bwMode="auto">
          <a:xfrm>
            <a:off x="5111750" y="37798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45" name="Прямоугольник 44"/>
          <p:cNvSpPr>
            <a:spLocks noChangeArrowheads="1"/>
          </p:cNvSpPr>
          <p:nvPr/>
        </p:nvSpPr>
        <p:spPr bwMode="auto">
          <a:xfrm>
            <a:off x="5111750" y="32400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46" name="Прямоугольник 45"/>
          <p:cNvSpPr>
            <a:spLocks noChangeArrowheads="1"/>
          </p:cNvSpPr>
          <p:nvPr/>
        </p:nvSpPr>
        <p:spPr bwMode="auto">
          <a:xfrm>
            <a:off x="5111750" y="4319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47" name="Line 52"/>
          <p:cNvSpPr>
            <a:spLocks noChangeShapeType="1"/>
          </p:cNvSpPr>
          <p:nvPr/>
        </p:nvSpPr>
        <p:spPr bwMode="auto">
          <a:xfrm>
            <a:off x="7272338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48" name="Прямоугольник 47"/>
          <p:cNvSpPr>
            <a:spLocks noChangeArrowheads="1"/>
          </p:cNvSpPr>
          <p:nvPr/>
        </p:nvSpPr>
        <p:spPr bwMode="auto">
          <a:xfrm>
            <a:off x="6191250" y="2160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r>
              <a:rPr lang="ru-RU" dirty="0">
                <a:solidFill>
                  <a:srgbClr val="FFFF00"/>
                </a:solidFill>
              </a:rPr>
              <a:t> → </a:t>
            </a:r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9" name="Прямоугольник 48"/>
          <p:cNvSpPr>
            <a:spLocks noChangeArrowheads="1"/>
          </p:cNvSpPr>
          <p:nvPr/>
        </p:nvSpPr>
        <p:spPr bwMode="auto">
          <a:xfrm>
            <a:off x="6191250" y="27003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50" name="Прямоугольник 49"/>
          <p:cNvSpPr>
            <a:spLocks noChangeArrowheads="1"/>
          </p:cNvSpPr>
          <p:nvPr/>
        </p:nvSpPr>
        <p:spPr bwMode="auto">
          <a:xfrm>
            <a:off x="6191250" y="37798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51" name="Прямоугольник 50"/>
          <p:cNvSpPr>
            <a:spLocks noChangeArrowheads="1"/>
          </p:cNvSpPr>
          <p:nvPr/>
        </p:nvSpPr>
        <p:spPr bwMode="auto">
          <a:xfrm>
            <a:off x="6191250" y="32400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52" name="Прямоугольник 51"/>
          <p:cNvSpPr>
            <a:spLocks noChangeArrowheads="1"/>
          </p:cNvSpPr>
          <p:nvPr/>
        </p:nvSpPr>
        <p:spPr bwMode="auto">
          <a:xfrm>
            <a:off x="6191250" y="4319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  <a:endParaRPr lang="ru-RU" dirty="0">
              <a:solidFill>
                <a:srgbClr val="FF66FF"/>
              </a:solidFill>
            </a:endParaRPr>
          </a:p>
        </p:txBody>
      </p:sp>
      <p:sp>
        <p:nvSpPr>
          <p:cNvPr id="53" name="Line 52"/>
          <p:cNvSpPr>
            <a:spLocks noChangeShapeType="1"/>
          </p:cNvSpPr>
          <p:nvPr/>
        </p:nvSpPr>
        <p:spPr bwMode="auto">
          <a:xfrm>
            <a:off x="8351838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54" name="Прямоугольник 53"/>
          <p:cNvSpPr>
            <a:spLocks noChangeArrowheads="1"/>
          </p:cNvSpPr>
          <p:nvPr/>
        </p:nvSpPr>
        <p:spPr bwMode="auto">
          <a:xfrm>
            <a:off x="7272338" y="2160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r>
              <a:rPr lang="ru-RU" dirty="0">
                <a:solidFill>
                  <a:srgbClr val="FFFF00"/>
                </a:solidFill>
              </a:rPr>
              <a:t> ↔ </a:t>
            </a:r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55" name="Прямоугольник 54"/>
          <p:cNvSpPr>
            <a:spLocks noChangeArrowheads="1"/>
          </p:cNvSpPr>
          <p:nvPr/>
        </p:nvSpPr>
        <p:spPr bwMode="auto">
          <a:xfrm>
            <a:off x="7272338" y="27003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56" name="Прямоугольник 55"/>
          <p:cNvSpPr>
            <a:spLocks noChangeArrowheads="1"/>
          </p:cNvSpPr>
          <p:nvPr/>
        </p:nvSpPr>
        <p:spPr bwMode="auto">
          <a:xfrm>
            <a:off x="7272338" y="37798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  <a:endParaRPr lang="ru-RU" dirty="0">
              <a:solidFill>
                <a:srgbClr val="00FF00"/>
              </a:solidFill>
            </a:endParaRPr>
          </a:p>
        </p:txBody>
      </p:sp>
      <p:sp>
        <p:nvSpPr>
          <p:cNvPr id="57" name="Прямоугольник 56"/>
          <p:cNvSpPr>
            <a:spLocks noChangeArrowheads="1"/>
          </p:cNvSpPr>
          <p:nvPr/>
        </p:nvSpPr>
        <p:spPr bwMode="auto">
          <a:xfrm>
            <a:off x="7272338" y="32400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58" name="Прямоугольник 57"/>
          <p:cNvSpPr>
            <a:spLocks noChangeArrowheads="1"/>
          </p:cNvSpPr>
          <p:nvPr/>
        </p:nvSpPr>
        <p:spPr bwMode="auto">
          <a:xfrm>
            <a:off x="7272338" y="4319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  <a:endParaRPr lang="ru-RU" dirty="0">
              <a:solidFill>
                <a:srgbClr val="FF66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1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7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9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5" fill="hold">
                      <p:stCondLst>
                        <p:cond delay="indefinite"/>
                      </p:stCondLst>
                      <p:childTnLst>
                        <p:par>
                          <p:cTn id="246" fill="hold">
                            <p:stCondLst>
                              <p:cond delay="0"/>
                            </p:stCondLst>
                            <p:childTnLst>
                              <p:par>
                                <p:cTn id="24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3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9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1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/>
      <p:bldP spid="9" grpId="0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4" grpId="0"/>
      <p:bldP spid="25" grpId="0"/>
      <p:bldP spid="26" grpId="0"/>
      <p:bldP spid="27" grpId="0"/>
      <p:bldP spid="28" grpId="0"/>
      <p:bldP spid="29" grpId="0"/>
      <p:bldP spid="35" grpId="0" animBg="1"/>
      <p:bldP spid="36" grpId="0"/>
      <p:bldP spid="37" grpId="0"/>
      <p:bldP spid="38" grpId="0"/>
      <p:bldP spid="39" grpId="0"/>
      <p:bldP spid="40" grpId="0"/>
      <p:bldP spid="41" grpId="0" animBg="1"/>
      <p:bldP spid="42" grpId="0"/>
      <p:bldP spid="43" grpId="0"/>
      <p:bldP spid="44" grpId="0"/>
      <p:bldP spid="45" grpId="0"/>
      <p:bldP spid="46" grpId="0"/>
      <p:bldP spid="47" grpId="0" animBg="1"/>
      <p:bldP spid="48" grpId="0"/>
      <p:bldP spid="49" grpId="0"/>
      <p:bldP spid="50" grpId="0"/>
      <p:bldP spid="51" grpId="0"/>
      <p:bldP spid="52" grpId="0"/>
      <p:bldP spid="53" grpId="0" animBg="1"/>
      <p:bldP spid="54" grpId="0"/>
      <p:bldP spid="55" grpId="0"/>
      <p:bldP spid="56" grpId="0"/>
      <p:bldP spid="57" grpId="0"/>
      <p:bldP spid="58" grpId="0"/>
    </p:bld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200" b="1" dirty="0" smtClean="0">
                <a:solidFill>
                  <a:srgbClr val="FFFF00"/>
                </a:solidFill>
              </a:rPr>
              <a:t>Логические отношения между сложными суждениями и их членами</a:t>
            </a:r>
            <a:endParaRPr lang="ru-RU" sz="3200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23528" y="1440000"/>
            <a:ext cx="8640960" cy="5328000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ts val="432"/>
              </a:spcBef>
            </a:pPr>
            <a:r>
              <a:rPr lang="ru-RU" sz="1800" b="1" dirty="0" smtClean="0">
                <a:solidFill>
                  <a:schemeClr val="accent3"/>
                </a:solidFill>
              </a:rPr>
              <a:t>Как явствует из определения отрицания, </a:t>
            </a:r>
            <a:r>
              <a:rPr lang="ru-RU" sz="1800" b="1" dirty="0" smtClean="0">
                <a:solidFill>
                  <a:srgbClr val="FFFF00"/>
                </a:solidFill>
              </a:rPr>
              <a:t>отрицание</a:t>
            </a:r>
            <a:r>
              <a:rPr lang="ru-RU" sz="1800" b="1" dirty="0" smtClean="0">
                <a:solidFill>
                  <a:schemeClr val="accent3"/>
                </a:solidFill>
              </a:rPr>
              <a:t> и отрицаемое высказывание находятся в отношении </a:t>
            </a:r>
            <a:r>
              <a:rPr lang="ru-RU" sz="1800" b="1" dirty="0" smtClean="0">
                <a:solidFill>
                  <a:srgbClr val="00FFFF"/>
                </a:solidFill>
              </a:rPr>
              <a:t>контрадикторности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95000"/>
              </a:lnSpc>
              <a:spcBef>
                <a:spcPts val="432"/>
              </a:spcBef>
              <a:buClr>
                <a:schemeClr val="accent3"/>
              </a:buClr>
            </a:pPr>
            <a:r>
              <a:rPr lang="ru-RU" sz="1800" b="1" dirty="0" smtClean="0">
                <a:solidFill>
                  <a:srgbClr val="FFFF00"/>
                </a:solidFill>
              </a:rPr>
              <a:t>Конъюнкция</a:t>
            </a:r>
            <a:r>
              <a:rPr lang="ru-RU" sz="1800" b="1" dirty="0" smtClean="0">
                <a:solidFill>
                  <a:schemeClr val="accent3"/>
                </a:solidFill>
              </a:rPr>
              <a:t> является </a:t>
            </a:r>
            <a:r>
              <a:rPr lang="ru-RU" sz="1800" b="1" dirty="0" smtClean="0">
                <a:solidFill>
                  <a:srgbClr val="00FFFF"/>
                </a:solidFill>
              </a:rPr>
              <a:t>подчиняющим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суждением по отношению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к любому из своих членов, а также к </a:t>
            </a:r>
            <a:r>
              <a:rPr lang="ru-RU" sz="1800" b="1" dirty="0" smtClean="0">
                <a:solidFill>
                  <a:srgbClr val="FFFF00"/>
                </a:solidFill>
              </a:rPr>
              <a:t>дизъюнкции</a:t>
            </a:r>
            <a:r>
              <a:rPr lang="ru-RU" sz="1800" b="1" dirty="0" smtClean="0">
                <a:solidFill>
                  <a:schemeClr val="accent3"/>
                </a:solidFill>
              </a:rPr>
              <a:t> с теми же членами.</a:t>
            </a:r>
          </a:p>
          <a:p>
            <a:pPr>
              <a:lnSpc>
                <a:spcPct val="95000"/>
              </a:lnSpc>
              <a:spcBef>
                <a:spcPts val="432"/>
              </a:spcBef>
              <a:buClr>
                <a:schemeClr val="accent3"/>
              </a:buClr>
            </a:pPr>
            <a:r>
              <a:rPr lang="ru-RU" sz="1800" b="1" dirty="0" smtClean="0">
                <a:solidFill>
                  <a:srgbClr val="FFFF00"/>
                </a:solidFill>
              </a:rPr>
              <a:t>Дизъюнкция</a:t>
            </a:r>
            <a:r>
              <a:rPr lang="ru-RU" sz="1800" b="1" dirty="0" smtClean="0">
                <a:solidFill>
                  <a:schemeClr val="accent3"/>
                </a:solidFill>
              </a:rPr>
              <a:t> является </a:t>
            </a:r>
            <a:r>
              <a:rPr lang="ru-RU" sz="1800" b="1" dirty="0" smtClean="0">
                <a:solidFill>
                  <a:srgbClr val="00FFFF"/>
                </a:solidFill>
              </a:rPr>
              <a:t>подчинённым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суждением по отношению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к любому из своих членов, а также к </a:t>
            </a:r>
            <a:r>
              <a:rPr lang="ru-RU" sz="1800" b="1" dirty="0" smtClean="0">
                <a:solidFill>
                  <a:srgbClr val="FFFF00"/>
                </a:solidFill>
              </a:rPr>
              <a:t>конъюнкции</a:t>
            </a:r>
            <a:r>
              <a:rPr lang="ru-RU" sz="1800" b="1" dirty="0" smtClean="0">
                <a:solidFill>
                  <a:schemeClr val="accent3"/>
                </a:solidFill>
              </a:rPr>
              <a:t> с теми же членами; члены истинной дизъюнкции </a:t>
            </a:r>
            <a:r>
              <a:rPr lang="ru-RU" sz="1800" b="1" dirty="0" smtClean="0">
                <a:solidFill>
                  <a:srgbClr val="00FFFF"/>
                </a:solidFill>
              </a:rPr>
              <a:t>субконтрарны</a:t>
            </a:r>
            <a:r>
              <a:rPr lang="ru-RU" sz="1800" b="1" dirty="0" smtClean="0">
                <a:solidFill>
                  <a:schemeClr val="accent3"/>
                </a:solidFill>
              </a:rPr>
              <a:t> друг другу.</a:t>
            </a:r>
          </a:p>
          <a:p>
            <a:pPr>
              <a:lnSpc>
                <a:spcPct val="95000"/>
              </a:lnSpc>
              <a:spcBef>
                <a:spcPts val="432"/>
              </a:spcBef>
            </a:pPr>
            <a:r>
              <a:rPr lang="ru-RU" sz="1800" b="1" dirty="0" smtClean="0">
                <a:solidFill>
                  <a:schemeClr val="accent3"/>
                </a:solidFill>
              </a:rPr>
              <a:t>Члены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истинной</a:t>
            </a:r>
            <a:r>
              <a:rPr lang="ru-RU" sz="1800" b="1" dirty="0" smtClean="0">
                <a:solidFill>
                  <a:srgbClr val="FFFF00"/>
                </a:solidFill>
              </a:rPr>
              <a:t> исключающей дизъюнкции </a:t>
            </a:r>
            <a:r>
              <a:rPr lang="ru-RU" sz="1800" b="1" dirty="0" smtClean="0">
                <a:solidFill>
                  <a:srgbClr val="00FFFF"/>
                </a:solidFill>
              </a:rPr>
              <a:t>контрадикторны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друг другу, члены </a:t>
            </a:r>
            <a:r>
              <a:rPr lang="ru-RU" sz="1800" b="1" dirty="0" smtClean="0">
                <a:solidFill>
                  <a:srgbClr val="FF66FF"/>
                </a:solidFill>
              </a:rPr>
              <a:t>ложной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исключающей дизъюнкции </a:t>
            </a:r>
            <a:r>
              <a:rPr lang="ru-RU" sz="1800" b="1" dirty="0" smtClean="0">
                <a:solidFill>
                  <a:schemeClr val="accent3"/>
                </a:solidFill>
              </a:rPr>
              <a:t>являются </a:t>
            </a:r>
            <a:r>
              <a:rPr lang="ru-RU" sz="1800" b="1" dirty="0" smtClean="0">
                <a:solidFill>
                  <a:srgbClr val="00FFFF"/>
                </a:solidFill>
              </a:rPr>
              <a:t>равнозначными</a:t>
            </a:r>
            <a:r>
              <a:rPr lang="en-US" sz="1800" b="1" dirty="0" smtClean="0">
                <a:solidFill>
                  <a:srgbClr val="00FFFF"/>
                </a:solidFill>
              </a:rPr>
              <a:t> (</a:t>
            </a:r>
            <a:r>
              <a:rPr lang="ru-RU" sz="1800" b="1" dirty="0" smtClean="0">
                <a:solidFill>
                  <a:srgbClr val="00FFFF"/>
                </a:solidFill>
              </a:rPr>
              <a:t>равносильными</a:t>
            </a:r>
            <a:r>
              <a:rPr lang="en-US" sz="1800" b="1" dirty="0" smtClean="0">
                <a:solidFill>
                  <a:srgbClr val="00FFFF"/>
                </a:solidFill>
              </a:rPr>
              <a:t>)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суждениями, а сама исключающая дизъюнкция </a:t>
            </a:r>
            <a:r>
              <a:rPr lang="ru-RU" sz="1800" b="1" dirty="0" smtClean="0">
                <a:solidFill>
                  <a:srgbClr val="00FFFF"/>
                </a:solidFill>
              </a:rPr>
              <a:t>контрадикторна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эквиваленции</a:t>
            </a:r>
            <a:r>
              <a:rPr lang="ru-RU" sz="1800" b="1" dirty="0" smtClean="0">
                <a:solidFill>
                  <a:schemeClr val="accent3"/>
                </a:solidFill>
              </a:rPr>
              <a:t> с теми же членами.</a:t>
            </a:r>
            <a:endParaRPr lang="ru-RU" sz="1800" b="1" dirty="0" smtClean="0">
              <a:solidFill>
                <a:srgbClr val="FF66FF"/>
              </a:solidFill>
            </a:endParaRPr>
          </a:p>
          <a:p>
            <a:pPr>
              <a:lnSpc>
                <a:spcPct val="95000"/>
              </a:lnSpc>
              <a:spcBef>
                <a:spcPts val="432"/>
              </a:spcBef>
            </a:pPr>
            <a:r>
              <a:rPr lang="ru-RU" sz="1800" b="1" dirty="0" smtClean="0">
                <a:solidFill>
                  <a:schemeClr val="accent3"/>
                </a:solidFill>
              </a:rPr>
              <a:t>Антецедент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импликации</a:t>
            </a:r>
            <a:r>
              <a:rPr lang="ru-RU" sz="1800" b="1" dirty="0" smtClean="0">
                <a:solidFill>
                  <a:schemeClr val="accent3"/>
                </a:solidFill>
              </a:rPr>
              <a:t> является </a:t>
            </a:r>
            <a:r>
              <a:rPr lang="ru-RU" sz="1800" b="1" dirty="0" smtClean="0">
                <a:solidFill>
                  <a:srgbClr val="00FFFF"/>
                </a:solidFill>
              </a:rPr>
              <a:t>подчиняющим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суждением по отношению к консеквенту, а консеквент – </a:t>
            </a:r>
            <a:r>
              <a:rPr lang="ru-RU" sz="1800" b="1" dirty="0" smtClean="0">
                <a:solidFill>
                  <a:srgbClr val="00FFFF"/>
                </a:solidFill>
              </a:rPr>
              <a:t>подчиняющим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суждением по отношению к самой </a:t>
            </a:r>
            <a:r>
              <a:rPr lang="ru-RU" sz="1800" b="1" dirty="0" smtClean="0">
                <a:solidFill>
                  <a:srgbClr val="FFFF00"/>
                </a:solidFill>
              </a:rPr>
              <a:t>импликации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95000"/>
              </a:lnSpc>
              <a:spcBef>
                <a:spcPts val="432"/>
              </a:spcBef>
            </a:pPr>
            <a:r>
              <a:rPr lang="ru-RU" sz="1800" b="1" dirty="0" smtClean="0">
                <a:solidFill>
                  <a:schemeClr val="accent3"/>
                </a:solidFill>
              </a:rPr>
              <a:t>Члены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эквиваленции</a:t>
            </a:r>
            <a:r>
              <a:rPr lang="ru-RU" sz="1800" b="1" dirty="0" smtClean="0">
                <a:solidFill>
                  <a:schemeClr val="accent3"/>
                </a:solidFill>
              </a:rPr>
              <a:t> являются </a:t>
            </a:r>
            <a:r>
              <a:rPr lang="ru-RU" sz="1800" b="1" dirty="0" smtClean="0">
                <a:solidFill>
                  <a:srgbClr val="00FFFF"/>
                </a:solidFill>
              </a:rPr>
              <a:t>равнозначными</a:t>
            </a:r>
            <a:r>
              <a:rPr lang="en-US" sz="1800" b="1" dirty="0" smtClean="0">
                <a:solidFill>
                  <a:srgbClr val="00FFFF"/>
                </a:solidFill>
              </a:rPr>
              <a:t> (</a:t>
            </a:r>
            <a:r>
              <a:rPr lang="ru-RU" sz="1800" b="1" dirty="0" smtClean="0">
                <a:solidFill>
                  <a:srgbClr val="00FFFF"/>
                </a:solidFill>
              </a:rPr>
              <a:t>равносильными</a:t>
            </a:r>
            <a:r>
              <a:rPr lang="en-US" sz="1800" b="1" dirty="0" smtClean="0">
                <a:solidFill>
                  <a:srgbClr val="00FFFF"/>
                </a:solidFill>
              </a:rPr>
              <a:t>)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суждениями, члены </a:t>
            </a:r>
            <a:r>
              <a:rPr lang="ru-RU" sz="1800" b="1" dirty="0" smtClean="0">
                <a:solidFill>
                  <a:srgbClr val="FF66FF"/>
                </a:solidFill>
              </a:rPr>
              <a:t>ложной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эквиваленции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контрадикторны</a:t>
            </a:r>
            <a:r>
              <a:rPr lang="ru-RU" sz="1800" b="1" dirty="0" smtClean="0">
                <a:solidFill>
                  <a:schemeClr val="accent3"/>
                </a:solidFill>
              </a:rPr>
              <a:t> друг другу, сама же эквиваленция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rgbClr val="00FFFF"/>
                </a:solidFill>
              </a:rPr>
              <a:t>контрадикторна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исключающей дизъюнкции</a:t>
            </a:r>
            <a:r>
              <a:rPr lang="ru-RU" sz="1800" b="1" dirty="0" smtClean="0">
                <a:solidFill>
                  <a:schemeClr val="accent3"/>
                </a:solidFill>
              </a:rPr>
              <a:t> с теми же членами.</a:t>
            </a:r>
            <a:endParaRPr lang="ru-RU" sz="1800" b="1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сложными суждениями и их членами</a:t>
            </a:r>
            <a:endParaRPr lang="ru-RU" sz="3200" dirty="0">
              <a:solidFill>
                <a:schemeClr val="accent3"/>
              </a:solidFill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24000" y="1600199"/>
            <a:ext cx="8496000" cy="900000"/>
          </a:xfrm>
        </p:spPr>
        <p:txBody>
          <a:bodyPr/>
          <a:lstStyle/>
          <a:p>
            <a:pPr>
              <a:buClr>
                <a:schemeClr val="accent3"/>
              </a:buClr>
              <a:buFont typeface="Wingdings" pitchFamily="2" charset="2"/>
              <a:buChar char="q"/>
            </a:pPr>
            <a:r>
              <a:rPr lang="ru-RU" sz="1800" b="1" dirty="0" smtClean="0">
                <a:solidFill>
                  <a:srgbClr val="FFFF00"/>
                </a:solidFill>
              </a:rPr>
              <a:t>Конъюнкция</a:t>
            </a:r>
            <a:r>
              <a:rPr lang="ru-RU" sz="1800" b="1" dirty="0" smtClean="0">
                <a:solidFill>
                  <a:schemeClr val="accent3"/>
                </a:solidFill>
              </a:rPr>
              <a:t> является </a:t>
            </a:r>
            <a:r>
              <a:rPr lang="ru-RU" sz="1800" b="1" dirty="0" smtClean="0">
                <a:solidFill>
                  <a:srgbClr val="00FFFF"/>
                </a:solidFill>
              </a:rPr>
              <a:t>подчиняющим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суждением по отношению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к любому из своих членов, а также к </a:t>
            </a:r>
            <a:r>
              <a:rPr lang="ru-RU" sz="1800" b="1" dirty="0" smtClean="0">
                <a:solidFill>
                  <a:srgbClr val="FFFF00"/>
                </a:solidFill>
              </a:rPr>
              <a:t>дизъюнкции</a:t>
            </a:r>
            <a:r>
              <a:rPr lang="ru-RU" sz="1800" b="1" dirty="0" smtClean="0">
                <a:solidFill>
                  <a:schemeClr val="accent3"/>
                </a:solidFill>
              </a:rPr>
              <a:t> с теми же членами.</a:t>
            </a:r>
          </a:p>
          <a:p>
            <a:pPr>
              <a:buClr>
                <a:schemeClr val="accent3"/>
              </a:buClr>
            </a:pPr>
            <a:endParaRPr lang="ru-RU" sz="1800" b="1" dirty="0" smtClean="0">
              <a:solidFill>
                <a:schemeClr val="accent3"/>
              </a:solidFill>
            </a:endParaRPr>
          </a:p>
          <a:p>
            <a:pPr>
              <a:buClr>
                <a:schemeClr val="accent3"/>
              </a:buClr>
            </a:pPr>
            <a:endParaRPr lang="ru-RU" sz="1800" b="1" dirty="0" smtClean="0">
              <a:solidFill>
                <a:schemeClr val="accent3"/>
              </a:solidFill>
            </a:endParaRPr>
          </a:p>
        </p:txBody>
      </p:sp>
      <p:sp>
        <p:nvSpPr>
          <p:cNvPr id="4" name="Содержимое 2"/>
          <p:cNvSpPr txBox="1">
            <a:spLocks/>
          </p:cNvSpPr>
          <p:nvPr/>
        </p:nvSpPr>
        <p:spPr bwMode="auto">
          <a:xfrm>
            <a:off x="1584000" y="2700000"/>
            <a:ext cx="2880000" cy="36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3"/>
              </a:buClr>
              <a:buSzTx/>
              <a:buFontTx/>
              <a:buChar char="•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Λ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3"/>
              </a:buClr>
              <a:buSzTx/>
              <a:buFontTx/>
              <a:buChar char="•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Λ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3"/>
              </a:buClr>
              <a:buSzTx/>
              <a:buFontTx/>
              <a:buChar char="•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Λ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3"/>
              </a:buClr>
              <a:buSzTx/>
              <a:buFontTx/>
              <a:buChar char="•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Λ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3"/>
              </a:buClr>
              <a:buSzTx/>
              <a:buFontTx/>
              <a:buChar char="•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Λ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V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3"/>
              </a:buClr>
              <a:buSzTx/>
              <a:buFontTx/>
              <a:buChar char="•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V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Λ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  <a:endParaRPr kumimoji="0" lang="ru-RU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040000" y="2772000"/>
            <a:ext cx="2520000" cy="432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ru-RU" kern="0" dirty="0" smtClean="0">
                <a:solidFill>
                  <a:schemeClr val="accent3"/>
                </a:solidFill>
              </a:rPr>
              <a:t>(</a:t>
            </a:r>
            <a:r>
              <a:rPr lang="en-US" kern="0" dirty="0" smtClean="0">
                <a:solidFill>
                  <a:schemeClr val="accent3"/>
                </a:solidFill>
              </a:rPr>
              <a:t>A</a:t>
            </a:r>
            <a:r>
              <a:rPr lang="ru-RU" kern="0" dirty="0" smtClean="0">
                <a:solidFill>
                  <a:schemeClr val="accent3"/>
                </a:solidFill>
              </a:rPr>
              <a:t> Λ </a:t>
            </a:r>
            <a:r>
              <a:rPr lang="en-US" kern="0" dirty="0" smtClean="0">
                <a:solidFill>
                  <a:schemeClr val="accent3"/>
                </a:solidFill>
              </a:rPr>
              <a:t>B</a:t>
            </a:r>
            <a:r>
              <a:rPr lang="ru-RU" kern="0" dirty="0" smtClean="0">
                <a:solidFill>
                  <a:schemeClr val="accent3"/>
                </a:solidFill>
              </a:rPr>
              <a:t>) → </a:t>
            </a:r>
            <a:r>
              <a:rPr lang="en-US" kern="0" dirty="0" smtClean="0">
                <a:solidFill>
                  <a:schemeClr val="accent3"/>
                </a:solidFill>
              </a:rPr>
              <a:t>A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040000" y="3384000"/>
            <a:ext cx="2520000" cy="432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kern="0" dirty="0" smtClean="0">
                <a:solidFill>
                  <a:schemeClr val="accent3"/>
                </a:solidFill>
              </a:rPr>
              <a:t>~ </a:t>
            </a:r>
            <a:r>
              <a:rPr lang="en-US" kern="0" dirty="0" smtClean="0">
                <a:solidFill>
                  <a:schemeClr val="accent3"/>
                </a:solidFill>
              </a:rPr>
              <a:t>A</a:t>
            </a:r>
            <a:r>
              <a:rPr lang="ru-RU" kern="0" dirty="0" smtClean="0">
                <a:solidFill>
                  <a:schemeClr val="accent3"/>
                </a:solidFill>
              </a:rPr>
              <a:t> → ~ (</a:t>
            </a:r>
            <a:r>
              <a:rPr lang="en-US" kern="0" dirty="0" smtClean="0">
                <a:solidFill>
                  <a:schemeClr val="accent3"/>
                </a:solidFill>
              </a:rPr>
              <a:t>A </a:t>
            </a:r>
            <a:r>
              <a:rPr lang="el-GR" kern="0" dirty="0" smtClean="0">
                <a:solidFill>
                  <a:schemeClr val="accent3"/>
                </a:solidFill>
              </a:rPr>
              <a:t>Λ</a:t>
            </a:r>
            <a:r>
              <a:rPr lang="en-US" kern="0" dirty="0" smtClean="0">
                <a:solidFill>
                  <a:schemeClr val="accent3"/>
                </a:solidFill>
              </a:rPr>
              <a:t> B</a:t>
            </a:r>
            <a:r>
              <a:rPr lang="ru-RU" kern="0" dirty="0" smtClean="0">
                <a:solidFill>
                  <a:schemeClr val="accent3"/>
                </a:solidFill>
              </a:rPr>
              <a:t>)</a:t>
            </a:r>
            <a:endParaRPr lang="ru-RU" dirty="0">
              <a:solidFill>
                <a:schemeClr val="accent3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040000" y="3996000"/>
            <a:ext cx="2520000" cy="432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kern="0" dirty="0" smtClean="0">
                <a:solidFill>
                  <a:schemeClr val="accent3"/>
                </a:solidFill>
              </a:rPr>
              <a:t>(</a:t>
            </a:r>
            <a:r>
              <a:rPr lang="en-US" kern="0" dirty="0" smtClean="0">
                <a:solidFill>
                  <a:schemeClr val="accent3"/>
                </a:solidFill>
              </a:rPr>
              <a:t>A</a:t>
            </a:r>
            <a:r>
              <a:rPr lang="ru-RU" kern="0" dirty="0" smtClean="0">
                <a:solidFill>
                  <a:schemeClr val="accent3"/>
                </a:solidFill>
              </a:rPr>
              <a:t> Λ </a:t>
            </a:r>
            <a:r>
              <a:rPr lang="en-US" kern="0" dirty="0" smtClean="0">
                <a:solidFill>
                  <a:schemeClr val="accent3"/>
                </a:solidFill>
              </a:rPr>
              <a:t>B</a:t>
            </a:r>
            <a:r>
              <a:rPr lang="ru-RU" kern="0" dirty="0" smtClean="0">
                <a:solidFill>
                  <a:schemeClr val="accent3"/>
                </a:solidFill>
              </a:rPr>
              <a:t>) → </a:t>
            </a:r>
            <a:r>
              <a:rPr lang="en-US" kern="0" dirty="0" smtClean="0">
                <a:solidFill>
                  <a:schemeClr val="accent3"/>
                </a:solidFill>
              </a:rPr>
              <a:t>B</a:t>
            </a:r>
            <a:endParaRPr lang="ru-RU" dirty="0">
              <a:solidFill>
                <a:schemeClr val="accent3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040000" y="4608000"/>
            <a:ext cx="2520000" cy="432000"/>
          </a:xfrm>
          <a:prstGeom prst="rect">
            <a:avLst/>
          </a:prstGeom>
          <a:noFill/>
          <a:ln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kern="0" dirty="0" smtClean="0">
                <a:solidFill>
                  <a:schemeClr val="accent3"/>
                </a:solidFill>
              </a:rPr>
              <a:t>~ </a:t>
            </a:r>
            <a:r>
              <a:rPr lang="en-US" kern="0" dirty="0" smtClean="0">
                <a:solidFill>
                  <a:schemeClr val="accent3"/>
                </a:solidFill>
              </a:rPr>
              <a:t>B</a:t>
            </a:r>
            <a:r>
              <a:rPr lang="ru-RU" kern="0" dirty="0" smtClean="0">
                <a:solidFill>
                  <a:schemeClr val="accent3"/>
                </a:solidFill>
              </a:rPr>
              <a:t> → ~ (</a:t>
            </a:r>
            <a:r>
              <a:rPr lang="en-US" kern="0" dirty="0" smtClean="0">
                <a:solidFill>
                  <a:schemeClr val="accent3"/>
                </a:solidFill>
              </a:rPr>
              <a:t>A </a:t>
            </a:r>
            <a:r>
              <a:rPr lang="el-GR" kern="0" dirty="0" smtClean="0">
                <a:solidFill>
                  <a:schemeClr val="accent3"/>
                </a:solidFill>
              </a:rPr>
              <a:t>Λ</a:t>
            </a:r>
            <a:r>
              <a:rPr lang="en-US" kern="0" dirty="0" smtClean="0">
                <a:solidFill>
                  <a:schemeClr val="accent3"/>
                </a:solidFill>
              </a:rPr>
              <a:t> B</a:t>
            </a:r>
            <a:r>
              <a:rPr lang="ru-RU" kern="0" dirty="0" smtClean="0">
                <a:solidFill>
                  <a:schemeClr val="accent3"/>
                </a:solidFill>
              </a:rPr>
              <a:t>)</a:t>
            </a:r>
            <a:endParaRPr lang="ru-RU" dirty="0">
              <a:solidFill>
                <a:schemeClr val="accent3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040000" y="5220000"/>
            <a:ext cx="2520000" cy="432000"/>
          </a:xfrm>
          <a:prstGeom prst="rect">
            <a:avLst/>
          </a:prstGeom>
          <a:noFill/>
          <a:ln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en-US" kern="0" dirty="0" smtClean="0">
                <a:solidFill>
                  <a:schemeClr val="accent3"/>
                </a:solidFill>
              </a:rPr>
              <a:t>(A</a:t>
            </a:r>
            <a:r>
              <a:rPr lang="ru-RU" kern="0" dirty="0" smtClean="0">
                <a:solidFill>
                  <a:schemeClr val="accent3"/>
                </a:solidFill>
              </a:rPr>
              <a:t> Λ </a:t>
            </a:r>
            <a:r>
              <a:rPr lang="en-US" kern="0" dirty="0" smtClean="0">
                <a:solidFill>
                  <a:schemeClr val="accent3"/>
                </a:solidFill>
              </a:rPr>
              <a:t>B</a:t>
            </a:r>
            <a:r>
              <a:rPr lang="ru-RU" kern="0" dirty="0" smtClean="0">
                <a:solidFill>
                  <a:schemeClr val="accent3"/>
                </a:solidFill>
              </a:rPr>
              <a:t>) → </a:t>
            </a:r>
            <a:r>
              <a:rPr lang="en-US" kern="0" dirty="0" smtClean="0">
                <a:solidFill>
                  <a:schemeClr val="accent3"/>
                </a:solidFill>
              </a:rPr>
              <a:t>(A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en-US" kern="0" dirty="0" smtClean="0">
                <a:solidFill>
                  <a:schemeClr val="accent3"/>
                </a:solidFill>
              </a:rPr>
              <a:t>V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en-US" kern="0" dirty="0" smtClean="0">
                <a:solidFill>
                  <a:schemeClr val="accent3"/>
                </a:solidFill>
              </a:rPr>
              <a:t>B)</a:t>
            </a:r>
            <a:endParaRPr lang="ru-RU" dirty="0">
              <a:solidFill>
                <a:schemeClr val="accent3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040000" y="5832000"/>
            <a:ext cx="2520000" cy="432000"/>
          </a:xfrm>
          <a:prstGeom prst="rect">
            <a:avLst/>
          </a:prstGeom>
          <a:noFill/>
          <a:ln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kern="0" dirty="0" smtClean="0">
                <a:solidFill>
                  <a:schemeClr val="accent3"/>
                </a:solidFill>
              </a:rPr>
              <a:t>~</a:t>
            </a:r>
            <a:r>
              <a:rPr lang="en-US" kern="0" dirty="0" smtClean="0">
                <a:solidFill>
                  <a:schemeClr val="accent3"/>
                </a:solidFill>
              </a:rPr>
              <a:t> (A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en-US" kern="0" dirty="0" smtClean="0">
                <a:solidFill>
                  <a:schemeClr val="accent3"/>
                </a:solidFill>
              </a:rPr>
              <a:t>V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en-US" kern="0" dirty="0" smtClean="0">
                <a:solidFill>
                  <a:schemeClr val="accent3"/>
                </a:solidFill>
              </a:rPr>
              <a:t>B) </a:t>
            </a:r>
            <a:r>
              <a:rPr lang="ru-RU" kern="0" dirty="0" smtClean="0">
                <a:solidFill>
                  <a:schemeClr val="accent3"/>
                </a:solidFill>
              </a:rPr>
              <a:t>→ ~ (</a:t>
            </a:r>
            <a:r>
              <a:rPr lang="en-US" kern="0" dirty="0" smtClean="0">
                <a:solidFill>
                  <a:schemeClr val="accent3"/>
                </a:solidFill>
              </a:rPr>
              <a:t>A </a:t>
            </a:r>
            <a:r>
              <a:rPr lang="el-GR" kern="0" dirty="0" smtClean="0">
                <a:solidFill>
                  <a:schemeClr val="accent3"/>
                </a:solidFill>
              </a:rPr>
              <a:t>Λ</a:t>
            </a:r>
            <a:r>
              <a:rPr lang="en-US" kern="0" dirty="0" smtClean="0">
                <a:solidFill>
                  <a:schemeClr val="accent3"/>
                </a:solidFill>
              </a:rPr>
              <a:t> B</a:t>
            </a:r>
            <a:r>
              <a:rPr lang="ru-RU" kern="0" dirty="0" smtClean="0">
                <a:solidFill>
                  <a:schemeClr val="accent3"/>
                </a:solidFill>
              </a:rPr>
              <a:t>)</a:t>
            </a:r>
            <a:endParaRPr lang="ru-RU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 build="p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spcBef>
                <a:spcPts val="600"/>
              </a:spcBef>
              <a:buClr>
                <a:schemeClr val="accent3"/>
              </a:buClr>
              <a:defRPr/>
            </a:pPr>
            <a:r>
              <a:rPr lang="ru-RU" sz="1800" b="1" dirty="0" smtClean="0">
                <a:solidFill>
                  <a:srgbClr val="FFFF00"/>
                </a:solidFill>
              </a:rPr>
              <a:t>Содержание понятия</a:t>
            </a:r>
            <a:r>
              <a:rPr lang="ru-RU" sz="1800" b="1" dirty="0" smtClean="0">
                <a:solidFill>
                  <a:schemeClr val="accent3"/>
                </a:solidFill>
              </a:rPr>
              <a:t> раскрывается </a:t>
            </a:r>
            <a:r>
              <a:rPr lang="ru-RU" sz="1800" b="1" dirty="0" smtClean="0">
                <a:solidFill>
                  <a:srgbClr val="00FF00"/>
                </a:solidFill>
              </a:rPr>
              <a:t>совокупностью суждений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в которых что-либо утверждается об </a:t>
            </a:r>
            <a:r>
              <a:rPr lang="ru-RU" sz="1800" b="1" dirty="0" smtClean="0">
                <a:solidFill>
                  <a:srgbClr val="00FF00"/>
                </a:solidFill>
              </a:rPr>
              <a:t>отличительных признаках </a:t>
            </a:r>
            <a:r>
              <a:rPr lang="ru-RU" sz="1800" b="1" dirty="0" smtClean="0">
                <a:solidFill>
                  <a:schemeClr val="accent3"/>
                </a:solidFill>
              </a:rPr>
              <a:t>рассматриваемого объекта.</a:t>
            </a:r>
          </a:p>
          <a:p>
            <a:pPr>
              <a:spcBef>
                <a:spcPts val="600"/>
              </a:spcBef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Таким образом,</a:t>
            </a:r>
            <a:r>
              <a:rPr lang="ru-RU" sz="1800" b="1" dirty="0" smtClean="0">
                <a:solidFill>
                  <a:schemeClr val="bg1"/>
                </a:solidFill>
              </a:rPr>
              <a:t> с точки зрения </a:t>
            </a:r>
            <a:r>
              <a:rPr lang="ru-RU" sz="1800" b="1" dirty="0" smtClean="0">
                <a:solidFill>
                  <a:srgbClr val="FFFF00"/>
                </a:solidFill>
              </a:rPr>
              <a:t>содержания</a:t>
            </a:r>
            <a:r>
              <a:rPr lang="ru-RU" sz="1800" b="1" dirty="0" smtClean="0">
                <a:solidFill>
                  <a:schemeClr val="bg1"/>
                </a:solidFill>
              </a:rPr>
              <a:t>, понятие можно охарактеризовать как </a:t>
            </a:r>
            <a:r>
              <a:rPr lang="ru-RU" sz="1800" b="1" dirty="0" smtClean="0">
                <a:solidFill>
                  <a:srgbClr val="00FF00"/>
                </a:solidFill>
              </a:rPr>
              <a:t>совокупность (множество) признаков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причём каждый из таких признаков, в свою очередь, мыслится как </a:t>
            </a:r>
            <a:r>
              <a:rPr lang="ru-RU" sz="1800" b="1" dirty="0" smtClean="0">
                <a:solidFill>
                  <a:srgbClr val="00FF00"/>
                </a:solidFill>
              </a:rPr>
              <a:t>особое понятие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>
              <a:spcBef>
                <a:spcPts val="600"/>
              </a:spcBef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Ядром этой совокупности признаков являются </a:t>
            </a:r>
            <a:r>
              <a:rPr lang="ru-RU" sz="1800" b="1" dirty="0" smtClean="0">
                <a:solidFill>
                  <a:srgbClr val="00FFFF"/>
                </a:solidFill>
              </a:rPr>
              <a:t>существенные</a:t>
            </a:r>
            <a:r>
              <a:rPr lang="ru-RU" sz="1800" b="1" dirty="0" smtClean="0">
                <a:solidFill>
                  <a:schemeClr val="accent3"/>
                </a:solidFill>
              </a:rPr>
              <a:t> и, стало быть, </a:t>
            </a:r>
            <a:r>
              <a:rPr lang="ru-RU" sz="1800" b="1" dirty="0" smtClean="0">
                <a:solidFill>
                  <a:srgbClr val="00FFFF"/>
                </a:solidFill>
              </a:rPr>
              <a:t>необходимые</a:t>
            </a:r>
            <a:r>
              <a:rPr lang="ru-RU" sz="1800" b="1" dirty="0" smtClean="0">
                <a:solidFill>
                  <a:schemeClr val="accent3"/>
                </a:solidFill>
              </a:rPr>
              <a:t> и </a:t>
            </a:r>
            <a:r>
              <a:rPr lang="ru-RU" sz="1800" b="1" dirty="0" smtClean="0">
                <a:solidFill>
                  <a:srgbClr val="00FFFF"/>
                </a:solidFill>
              </a:rPr>
              <a:t>общие</a:t>
            </a:r>
            <a:r>
              <a:rPr lang="ru-RU" sz="1800" b="1" dirty="0" smtClean="0">
                <a:solidFill>
                  <a:schemeClr val="accent3"/>
                </a:solidFill>
              </a:rPr>
              <a:t> признаки рассматриваемого объекта.</a:t>
            </a:r>
          </a:p>
          <a:p>
            <a:pPr marL="342900" lvl="1" indent="-342900" eaLnBrk="1" hangingPunct="1">
              <a:spcBef>
                <a:spcPts val="600"/>
              </a:spcBef>
              <a:buFontTx/>
              <a:buChar char="•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Поскольку речь идёт об </a:t>
            </a:r>
            <a:r>
              <a:rPr lang="ru-RU" sz="1800" b="1" dirty="0" smtClean="0">
                <a:solidFill>
                  <a:srgbClr val="00FFFF"/>
                </a:solidFill>
              </a:rPr>
              <a:t>общих</a:t>
            </a:r>
            <a:r>
              <a:rPr lang="ru-RU" sz="1800" b="1" dirty="0" smtClean="0">
                <a:solidFill>
                  <a:schemeClr val="bg1"/>
                </a:solidFill>
              </a:rPr>
              <a:t> признаках предметов, понятие применяется к </a:t>
            </a:r>
            <a:r>
              <a:rPr lang="ru-RU" sz="1800" b="1" dirty="0" smtClean="0">
                <a:solidFill>
                  <a:srgbClr val="00FFFF"/>
                </a:solidFill>
              </a:rPr>
              <a:t>множеству</a:t>
            </a:r>
            <a:r>
              <a:rPr lang="ru-RU" sz="1800" b="1" dirty="0" smtClean="0">
                <a:solidFill>
                  <a:schemeClr val="bg1"/>
                </a:solidFill>
              </a:rPr>
              <a:t> (является </a:t>
            </a:r>
            <a:r>
              <a:rPr lang="ru-RU" sz="1800" b="1" dirty="0" smtClean="0">
                <a:solidFill>
                  <a:srgbClr val="00FF00"/>
                </a:solidFill>
              </a:rPr>
              <a:t>именем множества</a:t>
            </a:r>
            <a:r>
              <a:rPr lang="ru-RU" sz="1800" b="1" dirty="0" smtClean="0">
                <a:solidFill>
                  <a:schemeClr val="bg1"/>
                </a:solidFill>
              </a:rPr>
              <a:t>) предметов. Это множество составляет </a:t>
            </a:r>
            <a:r>
              <a:rPr lang="ru-RU" sz="1800" b="1" dirty="0" smtClean="0">
                <a:solidFill>
                  <a:srgbClr val="FFFF00"/>
                </a:solidFill>
              </a:rPr>
              <a:t>объём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smtClean="0">
                <a:solidFill>
                  <a:schemeClr val="bg1"/>
                </a:solidFill>
              </a:rPr>
              <a:t>понятия и </a:t>
            </a:r>
            <a:r>
              <a:rPr lang="ru-RU" sz="1800" b="1" dirty="0" smtClean="0">
                <a:solidFill>
                  <a:schemeClr val="bg1"/>
                </a:solidFill>
              </a:rPr>
              <a:t>на языке логики именуется </a:t>
            </a:r>
            <a:r>
              <a:rPr lang="ru-RU" sz="1800" b="1" dirty="0" smtClean="0">
                <a:solidFill>
                  <a:srgbClr val="00FFFF"/>
                </a:solidFill>
              </a:rPr>
              <a:t>классом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>
              <a:defRPr/>
            </a:pPr>
            <a:r>
              <a:rPr lang="ru-RU" sz="3200" dirty="0" smtClean="0">
                <a:solidFill>
                  <a:schemeClr val="accent3"/>
                </a:solidFill>
              </a:rPr>
              <a:t>Понятие как форма мышления </a:t>
            </a:r>
            <a:r>
              <a:rPr lang="ru-RU" sz="2800" kern="0" dirty="0" smtClean="0">
                <a:latin typeface="+mj-lt"/>
                <a:ea typeface="+mj-ea"/>
                <a:cs typeface="+mj-cs"/>
              </a:rPr>
              <a:t>Содержание </a:t>
            </a:r>
            <a:r>
              <a:rPr lang="ru-RU" sz="2800" kern="0" dirty="0">
                <a:latin typeface="+mj-lt"/>
                <a:ea typeface="+mj-ea"/>
                <a:cs typeface="+mj-cs"/>
              </a:rPr>
              <a:t>и объём понятия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сложными суждениями и их членами</a:t>
            </a:r>
            <a:endParaRPr lang="ru-RU" sz="3200" dirty="0">
              <a:solidFill>
                <a:schemeClr val="accent3"/>
              </a:solidFill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440000"/>
            <a:ext cx="8229600" cy="900000"/>
          </a:xfrm>
        </p:spPr>
        <p:txBody>
          <a:bodyPr/>
          <a:lstStyle/>
          <a:p>
            <a:pPr>
              <a:lnSpc>
                <a:spcPct val="90000"/>
              </a:lnSpc>
              <a:buClr>
                <a:schemeClr val="accent3"/>
              </a:buClr>
              <a:buFont typeface="Wingdings" pitchFamily="2" charset="2"/>
              <a:buChar char="q"/>
            </a:pPr>
            <a:r>
              <a:rPr lang="ru-RU" sz="1800" b="1" dirty="0" smtClean="0">
                <a:solidFill>
                  <a:srgbClr val="FFFF00"/>
                </a:solidFill>
              </a:rPr>
              <a:t>Дизъюнкция</a:t>
            </a:r>
            <a:r>
              <a:rPr lang="ru-RU" sz="1800" b="1" dirty="0" smtClean="0">
                <a:solidFill>
                  <a:schemeClr val="accent3"/>
                </a:solidFill>
              </a:rPr>
              <a:t> является </a:t>
            </a:r>
            <a:r>
              <a:rPr lang="ru-RU" sz="1800" b="1" dirty="0" smtClean="0">
                <a:solidFill>
                  <a:srgbClr val="00FFFF"/>
                </a:solidFill>
              </a:rPr>
              <a:t>подчинённым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суждением по отношению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к любому из своих членов , а также к </a:t>
            </a:r>
            <a:r>
              <a:rPr lang="ru-RU" sz="1800" b="1" dirty="0" smtClean="0">
                <a:solidFill>
                  <a:srgbClr val="FFFF00"/>
                </a:solidFill>
              </a:rPr>
              <a:t>конъюнкции</a:t>
            </a:r>
            <a:r>
              <a:rPr lang="ru-RU" sz="1800" b="1" dirty="0" smtClean="0">
                <a:solidFill>
                  <a:schemeClr val="accent3"/>
                </a:solidFill>
              </a:rPr>
              <a:t> с теми же членами; члены истинной дизъюнкции </a:t>
            </a:r>
            <a:r>
              <a:rPr lang="ru-RU" sz="1800" b="1" dirty="0" smtClean="0">
                <a:solidFill>
                  <a:srgbClr val="00FFFF"/>
                </a:solidFill>
              </a:rPr>
              <a:t>субконтрарны</a:t>
            </a:r>
            <a:r>
              <a:rPr lang="ru-RU" sz="1800" b="1" dirty="0" smtClean="0">
                <a:solidFill>
                  <a:schemeClr val="accent3"/>
                </a:solidFill>
              </a:rPr>
              <a:t> друг другу.</a:t>
            </a:r>
          </a:p>
        </p:txBody>
      </p:sp>
      <p:sp>
        <p:nvSpPr>
          <p:cNvPr id="4" name="Содержимое 2"/>
          <p:cNvSpPr txBox="1">
            <a:spLocks/>
          </p:cNvSpPr>
          <p:nvPr/>
        </p:nvSpPr>
        <p:spPr bwMode="auto">
          <a:xfrm>
            <a:off x="864000" y="2340000"/>
            <a:ext cx="4428000" cy="442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lvl="0" indent="-342900" algn="l" eaLnBrk="0" hangingPunct="0">
              <a:lnSpc>
                <a:spcPct val="90000"/>
              </a:lnSpc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 </a:t>
            </a:r>
            <a:r>
              <a:rPr lang="en-US" kern="0" dirty="0" smtClean="0">
                <a:solidFill>
                  <a:srgbClr val="FFFF00"/>
                </a:solidFill>
              </a:rPr>
              <a:t>A</a:t>
            </a:r>
            <a:r>
              <a:rPr lang="ru-RU" kern="0" dirty="0" smtClean="0">
                <a:solidFill>
                  <a:srgbClr val="FFFF00"/>
                </a:solidFill>
              </a:rPr>
              <a:t> </a:t>
            </a:r>
            <a:r>
              <a:rPr lang="en-US" kern="0" dirty="0" smtClean="0">
                <a:solidFill>
                  <a:srgbClr val="FFFF00"/>
                </a:solidFill>
              </a:rPr>
              <a:t>V</a:t>
            </a:r>
            <a:r>
              <a:rPr lang="ru-RU" kern="0" dirty="0" smtClean="0">
                <a:solidFill>
                  <a:srgbClr val="FFFF00"/>
                </a:solidFill>
              </a:rPr>
              <a:t> </a:t>
            </a:r>
            <a:r>
              <a:rPr lang="en-US" kern="0" dirty="0" smtClean="0">
                <a:solidFill>
                  <a:srgbClr val="FFFF00"/>
                </a:solidFill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lvl="0" indent="-342900" algn="l" eaLnBrk="0" hangingPunct="0">
              <a:lnSpc>
                <a:spcPct val="90000"/>
              </a:lnSpc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lang="en-US" kern="0" dirty="0" smtClean="0">
                <a:solidFill>
                  <a:srgbClr val="FFFF00"/>
                </a:solidFill>
              </a:rPr>
              <a:t>A</a:t>
            </a:r>
            <a:r>
              <a:rPr lang="ru-RU" kern="0" dirty="0" smtClean="0">
                <a:solidFill>
                  <a:srgbClr val="FFFF00"/>
                </a:solidFill>
              </a:rPr>
              <a:t> </a:t>
            </a:r>
            <a:r>
              <a:rPr lang="en-US" kern="0" dirty="0" smtClean="0">
                <a:solidFill>
                  <a:srgbClr val="FFFF00"/>
                </a:solidFill>
              </a:rPr>
              <a:t>V</a:t>
            </a:r>
            <a:r>
              <a:rPr lang="ru-RU" kern="0" dirty="0" smtClean="0">
                <a:solidFill>
                  <a:srgbClr val="FFFF00"/>
                </a:solidFill>
              </a:rPr>
              <a:t> </a:t>
            </a:r>
            <a:r>
              <a:rPr lang="en-US" kern="0" dirty="0" smtClean="0">
                <a:solidFill>
                  <a:srgbClr val="FFFF00"/>
                </a:solidFill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lvl="0" indent="-342900" algn="l" eaLnBrk="0" hangingPunct="0">
              <a:lnSpc>
                <a:spcPct val="90000"/>
              </a:lnSpc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 </a:t>
            </a:r>
            <a:r>
              <a:rPr lang="en-US" kern="0" dirty="0" smtClean="0">
                <a:solidFill>
                  <a:srgbClr val="FFFF00"/>
                </a:solidFill>
              </a:rPr>
              <a:t>A</a:t>
            </a:r>
            <a:r>
              <a:rPr lang="ru-RU" kern="0" dirty="0" smtClean="0">
                <a:solidFill>
                  <a:srgbClr val="FFFF00"/>
                </a:solidFill>
              </a:rPr>
              <a:t> </a:t>
            </a:r>
            <a:r>
              <a:rPr lang="en-US" kern="0" dirty="0" smtClean="0">
                <a:solidFill>
                  <a:srgbClr val="FFFF00"/>
                </a:solidFill>
              </a:rPr>
              <a:t>V</a:t>
            </a:r>
            <a:r>
              <a:rPr lang="ru-RU" kern="0" dirty="0" smtClean="0">
                <a:solidFill>
                  <a:srgbClr val="FFFF00"/>
                </a:solidFill>
              </a:rPr>
              <a:t> </a:t>
            </a:r>
            <a:r>
              <a:rPr lang="en-US" kern="0" dirty="0" smtClean="0">
                <a:solidFill>
                  <a:srgbClr val="FFFF00"/>
                </a:solidFill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lvl="0" indent="-342900" algn="l" eaLnBrk="0" hangingPunct="0">
              <a:lnSpc>
                <a:spcPct val="90000"/>
              </a:lnSpc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lang="en-US" kern="0" dirty="0" smtClean="0">
                <a:solidFill>
                  <a:srgbClr val="FFFF00"/>
                </a:solidFill>
              </a:rPr>
              <a:t>A</a:t>
            </a:r>
            <a:r>
              <a:rPr lang="ru-RU" kern="0" dirty="0" smtClean="0">
                <a:solidFill>
                  <a:srgbClr val="FFFF00"/>
                </a:solidFill>
              </a:rPr>
              <a:t> </a:t>
            </a:r>
            <a:r>
              <a:rPr lang="en-US" kern="0" dirty="0" smtClean="0">
                <a:solidFill>
                  <a:srgbClr val="FFFF00"/>
                </a:solidFill>
              </a:rPr>
              <a:t>V</a:t>
            </a:r>
            <a:r>
              <a:rPr lang="ru-RU" kern="0" dirty="0" smtClean="0">
                <a:solidFill>
                  <a:srgbClr val="FFFF00"/>
                </a:solidFill>
              </a:rPr>
              <a:t> </a:t>
            </a:r>
            <a:r>
              <a:rPr lang="en-US" kern="0" dirty="0" smtClean="0">
                <a:solidFill>
                  <a:srgbClr val="FFFF00"/>
                </a:solidFill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3"/>
              </a:buClr>
              <a:buSzTx/>
              <a:buFontTx/>
              <a:buChar char="•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Λ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V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3"/>
              </a:buClr>
              <a:buSzTx/>
              <a:buFontTx/>
              <a:buChar char="•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V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Λ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lvl="0" indent="-342900" algn="l" eaLnBrk="0" hangingPunct="0">
              <a:lnSpc>
                <a:spcPct val="90000"/>
              </a:lnSpc>
              <a:spcBef>
                <a:spcPct val="20000"/>
              </a:spcBef>
              <a:buClr>
                <a:schemeClr val="accent3"/>
              </a:buClr>
              <a:buFontTx/>
              <a:buChar char="•"/>
              <a:defRPr/>
            </a:pPr>
            <a:r>
              <a:rPr lang="ru-RU" kern="0" dirty="0" smtClean="0">
                <a:solidFill>
                  <a:schemeClr val="accent3"/>
                </a:solidFill>
              </a:rPr>
              <a:t>Если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V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lang="en-US" kern="0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>
                <a:solidFill>
                  <a:schemeClr val="accent3"/>
                </a:solidFill>
              </a:rPr>
              <a:t> и </a:t>
            </a:r>
            <a:r>
              <a:rPr lang="en-US" kern="0" dirty="0" smtClean="0">
                <a:solidFill>
                  <a:srgbClr val="FFFF00"/>
                </a:solidFill>
              </a:rPr>
              <a:t>A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rgbClr val="FF66FF"/>
                </a:solidFill>
              </a:rPr>
              <a:t>ложно</a:t>
            </a:r>
            <a:r>
              <a:rPr lang="ru-RU" kern="0" dirty="0" smtClean="0"/>
              <a:t>,</a:t>
            </a:r>
            <a:br>
              <a:rPr lang="ru-RU" kern="0" dirty="0" smtClean="0"/>
            </a:br>
            <a:r>
              <a:rPr lang="ru-RU" kern="0" dirty="0" smtClean="0">
                <a:solidFill>
                  <a:schemeClr val="accent3"/>
                </a:solidFill>
              </a:rPr>
              <a:t>то </a:t>
            </a:r>
            <a:r>
              <a:rPr lang="en-US" kern="0" dirty="0" smtClean="0">
                <a:solidFill>
                  <a:srgbClr val="FFFF00"/>
                </a:solidFill>
              </a:rPr>
              <a:t>B</a:t>
            </a:r>
            <a:r>
              <a:rPr lang="ru-RU" kern="0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/>
              <a:t>.</a:t>
            </a:r>
          </a:p>
          <a:p>
            <a:pPr marL="342900" lvl="0" indent="-342900" algn="l" eaLnBrk="0" hangingPunct="0">
              <a:lnSpc>
                <a:spcPct val="90000"/>
              </a:lnSpc>
              <a:spcBef>
                <a:spcPct val="20000"/>
              </a:spcBef>
              <a:buClr>
                <a:schemeClr val="accent3"/>
              </a:buClr>
              <a:buFontTx/>
              <a:buChar char="•"/>
              <a:defRPr/>
            </a:pPr>
            <a:r>
              <a:rPr lang="ru-RU" kern="0" dirty="0" smtClean="0">
                <a:solidFill>
                  <a:schemeClr val="accent3"/>
                </a:solidFill>
              </a:rPr>
              <a:t>Если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V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lang="en-US" kern="0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>
                <a:solidFill>
                  <a:schemeClr val="accent3"/>
                </a:solidFill>
              </a:rPr>
              <a:t> и </a:t>
            </a:r>
            <a:r>
              <a:rPr lang="en-US" kern="0" dirty="0" smtClean="0">
                <a:solidFill>
                  <a:srgbClr val="FFFF00"/>
                </a:solidFill>
              </a:rPr>
              <a:t>B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rgbClr val="FF66FF"/>
                </a:solidFill>
              </a:rPr>
              <a:t>ложно</a:t>
            </a:r>
            <a:r>
              <a:rPr lang="ru-RU" kern="0" dirty="0" smtClean="0"/>
              <a:t>,</a:t>
            </a:r>
            <a:r>
              <a:rPr lang="ru-RU" kern="0" dirty="0" smtClean="0">
                <a:solidFill>
                  <a:srgbClr val="FF66FF"/>
                </a:solidFill>
              </a:rPr>
              <a:t/>
            </a:r>
            <a:br>
              <a:rPr lang="ru-RU" kern="0" dirty="0" smtClean="0">
                <a:solidFill>
                  <a:srgbClr val="FF66FF"/>
                </a:solidFill>
              </a:rPr>
            </a:br>
            <a:r>
              <a:rPr lang="ru-RU" kern="0" dirty="0" smtClean="0">
                <a:solidFill>
                  <a:schemeClr val="accent3"/>
                </a:solidFill>
              </a:rPr>
              <a:t>то </a:t>
            </a:r>
            <a:r>
              <a:rPr lang="en-US" kern="0" dirty="0" smtClean="0">
                <a:solidFill>
                  <a:srgbClr val="FFFF00"/>
                </a:solidFill>
              </a:rPr>
              <a:t>A</a:t>
            </a:r>
            <a:r>
              <a:rPr lang="ru-RU" kern="0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/>
              <a:t>.</a:t>
            </a:r>
            <a:endParaRPr kumimoji="0" lang="ru-RU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+mn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760000" y="2412000"/>
            <a:ext cx="2520000" cy="432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en-US" kern="0" dirty="0" smtClean="0">
                <a:solidFill>
                  <a:schemeClr val="accent3"/>
                </a:solidFill>
              </a:rPr>
              <a:t>A</a:t>
            </a:r>
            <a:r>
              <a:rPr lang="ru-RU" kern="0" dirty="0" smtClean="0">
                <a:solidFill>
                  <a:schemeClr val="accent3"/>
                </a:solidFill>
              </a:rPr>
              <a:t> → </a:t>
            </a:r>
            <a:r>
              <a:rPr lang="en-US" kern="0" dirty="0" smtClean="0">
                <a:solidFill>
                  <a:schemeClr val="accent3"/>
                </a:solidFill>
              </a:rPr>
              <a:t>(A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en-US" kern="0" dirty="0" smtClean="0">
                <a:solidFill>
                  <a:schemeClr val="accent3"/>
                </a:solidFill>
              </a:rPr>
              <a:t>V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en-US" kern="0" dirty="0" smtClean="0">
                <a:solidFill>
                  <a:schemeClr val="accent3"/>
                </a:solidFill>
              </a:rPr>
              <a:t>B)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760000" y="2952000"/>
            <a:ext cx="2520000" cy="432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kern="0" dirty="0" smtClean="0">
                <a:solidFill>
                  <a:schemeClr val="accent3"/>
                </a:solidFill>
              </a:rPr>
              <a:t>~ (</a:t>
            </a:r>
            <a:r>
              <a:rPr lang="en-US" kern="0" dirty="0" smtClean="0">
                <a:solidFill>
                  <a:schemeClr val="accent3"/>
                </a:solidFill>
              </a:rPr>
              <a:t>A V B</a:t>
            </a:r>
            <a:r>
              <a:rPr lang="ru-RU" kern="0" dirty="0" smtClean="0">
                <a:solidFill>
                  <a:schemeClr val="accent3"/>
                </a:solidFill>
              </a:rPr>
              <a:t>) → ~ </a:t>
            </a:r>
            <a:r>
              <a:rPr lang="en-US" kern="0" dirty="0" smtClean="0">
                <a:solidFill>
                  <a:schemeClr val="accent3"/>
                </a:solidFill>
              </a:rPr>
              <a:t>A</a:t>
            </a:r>
            <a:endParaRPr lang="ru-RU" dirty="0">
              <a:solidFill>
                <a:schemeClr val="accent3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760000" y="3492000"/>
            <a:ext cx="2520000" cy="432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en-US" kern="0" dirty="0" smtClean="0">
                <a:solidFill>
                  <a:schemeClr val="accent3"/>
                </a:solidFill>
              </a:rPr>
              <a:t>B</a:t>
            </a:r>
            <a:r>
              <a:rPr lang="ru-RU" kern="0" dirty="0" smtClean="0">
                <a:solidFill>
                  <a:schemeClr val="accent3"/>
                </a:solidFill>
              </a:rPr>
              <a:t> → </a:t>
            </a:r>
            <a:r>
              <a:rPr lang="en-US" kern="0" dirty="0" smtClean="0">
                <a:solidFill>
                  <a:schemeClr val="accent3"/>
                </a:solidFill>
              </a:rPr>
              <a:t>(A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en-US" kern="0" dirty="0" smtClean="0">
                <a:solidFill>
                  <a:schemeClr val="accent3"/>
                </a:solidFill>
              </a:rPr>
              <a:t>V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en-US" kern="0" dirty="0" smtClean="0">
                <a:solidFill>
                  <a:schemeClr val="accent3"/>
                </a:solidFill>
              </a:rPr>
              <a:t>B)</a:t>
            </a:r>
            <a:endParaRPr lang="ru-RU" dirty="0">
              <a:solidFill>
                <a:schemeClr val="accent3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760000" y="4032000"/>
            <a:ext cx="2520000" cy="432000"/>
          </a:xfrm>
          <a:prstGeom prst="rect">
            <a:avLst/>
          </a:prstGeom>
          <a:noFill/>
          <a:ln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kern="0" dirty="0" smtClean="0">
                <a:solidFill>
                  <a:schemeClr val="accent3"/>
                </a:solidFill>
              </a:rPr>
              <a:t>~ (</a:t>
            </a:r>
            <a:r>
              <a:rPr lang="en-US" kern="0" dirty="0" smtClean="0">
                <a:solidFill>
                  <a:schemeClr val="accent3"/>
                </a:solidFill>
              </a:rPr>
              <a:t>A V B</a:t>
            </a:r>
            <a:r>
              <a:rPr lang="ru-RU" kern="0" dirty="0" smtClean="0">
                <a:solidFill>
                  <a:schemeClr val="accent3"/>
                </a:solidFill>
              </a:rPr>
              <a:t>) → ~ </a:t>
            </a:r>
            <a:r>
              <a:rPr lang="en-US" kern="0" dirty="0" smtClean="0">
                <a:solidFill>
                  <a:schemeClr val="accent3"/>
                </a:solidFill>
              </a:rPr>
              <a:t>B</a:t>
            </a:r>
            <a:endParaRPr lang="ru-RU" dirty="0">
              <a:solidFill>
                <a:schemeClr val="accent3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760000" y="4572000"/>
            <a:ext cx="2520000" cy="432000"/>
          </a:xfrm>
          <a:prstGeom prst="rect">
            <a:avLst/>
          </a:prstGeom>
          <a:noFill/>
          <a:ln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en-US" kern="0" dirty="0" smtClean="0">
                <a:solidFill>
                  <a:schemeClr val="accent3"/>
                </a:solidFill>
              </a:rPr>
              <a:t>(A</a:t>
            </a:r>
            <a:r>
              <a:rPr lang="ru-RU" kern="0" dirty="0" smtClean="0">
                <a:solidFill>
                  <a:schemeClr val="accent3"/>
                </a:solidFill>
              </a:rPr>
              <a:t> Λ </a:t>
            </a:r>
            <a:r>
              <a:rPr lang="en-US" kern="0" dirty="0" smtClean="0">
                <a:solidFill>
                  <a:schemeClr val="accent3"/>
                </a:solidFill>
              </a:rPr>
              <a:t>B</a:t>
            </a:r>
            <a:r>
              <a:rPr lang="ru-RU" kern="0" dirty="0" smtClean="0">
                <a:solidFill>
                  <a:schemeClr val="accent3"/>
                </a:solidFill>
              </a:rPr>
              <a:t>) → </a:t>
            </a:r>
            <a:r>
              <a:rPr lang="en-US" kern="0" dirty="0" smtClean="0">
                <a:solidFill>
                  <a:schemeClr val="accent3"/>
                </a:solidFill>
              </a:rPr>
              <a:t>(A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en-US" kern="0" dirty="0" smtClean="0">
                <a:solidFill>
                  <a:schemeClr val="accent3"/>
                </a:solidFill>
              </a:rPr>
              <a:t>V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en-US" kern="0" dirty="0" smtClean="0">
                <a:solidFill>
                  <a:schemeClr val="accent3"/>
                </a:solidFill>
              </a:rPr>
              <a:t>B)</a:t>
            </a:r>
            <a:endParaRPr lang="ru-RU" dirty="0">
              <a:solidFill>
                <a:schemeClr val="accent3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760000" y="5112000"/>
            <a:ext cx="2520000" cy="432000"/>
          </a:xfrm>
          <a:prstGeom prst="rect">
            <a:avLst/>
          </a:prstGeom>
          <a:noFill/>
          <a:ln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kern="0" dirty="0" smtClean="0">
                <a:solidFill>
                  <a:schemeClr val="accent3"/>
                </a:solidFill>
              </a:rPr>
              <a:t>~</a:t>
            </a:r>
            <a:r>
              <a:rPr lang="en-US" kern="0" dirty="0" smtClean="0">
                <a:solidFill>
                  <a:schemeClr val="accent3"/>
                </a:solidFill>
              </a:rPr>
              <a:t> (A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en-US" kern="0" dirty="0" smtClean="0">
                <a:solidFill>
                  <a:schemeClr val="accent3"/>
                </a:solidFill>
              </a:rPr>
              <a:t>V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en-US" kern="0" dirty="0" smtClean="0">
                <a:solidFill>
                  <a:schemeClr val="accent3"/>
                </a:solidFill>
              </a:rPr>
              <a:t>B) </a:t>
            </a:r>
            <a:r>
              <a:rPr lang="ru-RU" kern="0" dirty="0" smtClean="0">
                <a:solidFill>
                  <a:schemeClr val="accent3"/>
                </a:solidFill>
              </a:rPr>
              <a:t>→ ~ (</a:t>
            </a:r>
            <a:r>
              <a:rPr lang="en-US" kern="0" dirty="0" smtClean="0">
                <a:solidFill>
                  <a:schemeClr val="accent3"/>
                </a:solidFill>
              </a:rPr>
              <a:t>A </a:t>
            </a:r>
            <a:r>
              <a:rPr lang="el-GR" kern="0" dirty="0" smtClean="0">
                <a:solidFill>
                  <a:schemeClr val="accent3"/>
                </a:solidFill>
              </a:rPr>
              <a:t>Λ</a:t>
            </a:r>
            <a:r>
              <a:rPr lang="en-US" kern="0" dirty="0" smtClean="0">
                <a:solidFill>
                  <a:schemeClr val="accent3"/>
                </a:solidFill>
              </a:rPr>
              <a:t> B</a:t>
            </a:r>
            <a:r>
              <a:rPr lang="ru-RU" kern="0" dirty="0" smtClean="0">
                <a:solidFill>
                  <a:schemeClr val="accent3"/>
                </a:solidFill>
              </a:rPr>
              <a:t>)</a:t>
            </a:r>
            <a:endParaRPr lang="ru-RU" dirty="0">
              <a:solidFill>
                <a:schemeClr val="accent3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760000" y="5652000"/>
            <a:ext cx="2520000" cy="432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en-US" kern="0" dirty="0" smtClean="0">
                <a:solidFill>
                  <a:schemeClr val="accent3"/>
                </a:solidFill>
              </a:rPr>
              <a:t>((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V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</a:t>
            </a:r>
            <a:r>
              <a:rPr lang="ru-RU" kern="0" dirty="0" smtClean="0">
                <a:solidFill>
                  <a:schemeClr val="accent3"/>
                </a:solidFill>
              </a:rPr>
              <a:t>Λ ~ </a:t>
            </a:r>
            <a:r>
              <a:rPr lang="en-US" kern="0" dirty="0" smtClean="0">
                <a:solidFill>
                  <a:schemeClr val="accent3"/>
                </a:solidFill>
              </a:rPr>
              <a:t>A)</a:t>
            </a:r>
            <a:r>
              <a:rPr lang="ru-RU" kern="0" dirty="0" smtClean="0">
                <a:solidFill>
                  <a:schemeClr val="accent3"/>
                </a:solidFill>
              </a:rPr>
              <a:t> → </a:t>
            </a:r>
            <a:r>
              <a:rPr lang="en-US" kern="0" dirty="0" smtClean="0">
                <a:solidFill>
                  <a:schemeClr val="accent3"/>
                </a:solidFill>
              </a:rPr>
              <a:t>B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760000" y="6192000"/>
            <a:ext cx="2520000" cy="432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en-US" kern="0" dirty="0" smtClean="0">
                <a:solidFill>
                  <a:schemeClr val="accent3"/>
                </a:solidFill>
              </a:rPr>
              <a:t>((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V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</a:t>
            </a:r>
            <a:r>
              <a:rPr lang="ru-RU" kern="0" dirty="0" smtClean="0">
                <a:solidFill>
                  <a:schemeClr val="accent3"/>
                </a:solidFill>
              </a:rPr>
              <a:t>Λ ~ </a:t>
            </a:r>
            <a:r>
              <a:rPr lang="en-US" kern="0" dirty="0" smtClean="0">
                <a:solidFill>
                  <a:schemeClr val="accent3"/>
                </a:solidFill>
              </a:rPr>
              <a:t>B)</a:t>
            </a:r>
            <a:r>
              <a:rPr lang="ru-RU" kern="0" dirty="0" smtClean="0">
                <a:solidFill>
                  <a:schemeClr val="accent3"/>
                </a:solidFill>
              </a:rPr>
              <a:t> → </a:t>
            </a:r>
            <a:r>
              <a:rPr lang="en-US" kern="0" dirty="0" smtClean="0">
                <a:solidFill>
                  <a:schemeClr val="accent3"/>
                </a:solidFill>
              </a:rPr>
              <a:t>A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 build="p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</p:bld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сложными суждениями и их членами</a:t>
            </a:r>
            <a:endParaRPr lang="ru-RU" sz="3200" dirty="0">
              <a:solidFill>
                <a:schemeClr val="accent3"/>
              </a:solidFill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440000"/>
            <a:ext cx="8532000" cy="11520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Char char="q"/>
            </a:pPr>
            <a:r>
              <a:rPr lang="ru-RU" sz="1800" b="1" dirty="0" smtClean="0">
                <a:solidFill>
                  <a:schemeClr val="accent3"/>
                </a:solidFill>
              </a:rPr>
              <a:t>Члены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истинной</a:t>
            </a:r>
            <a:r>
              <a:rPr lang="ru-RU" sz="1800" b="1" dirty="0" smtClean="0">
                <a:solidFill>
                  <a:srgbClr val="FFFF00"/>
                </a:solidFill>
              </a:rPr>
              <a:t> исключающей дизъюнкции </a:t>
            </a:r>
            <a:r>
              <a:rPr lang="ru-RU" sz="1800" b="1" dirty="0" smtClean="0">
                <a:solidFill>
                  <a:srgbClr val="00FFFF"/>
                </a:solidFill>
              </a:rPr>
              <a:t>контрадикторны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друг другу, члены </a:t>
            </a:r>
            <a:r>
              <a:rPr lang="ru-RU" sz="1800" b="1" dirty="0" smtClean="0">
                <a:solidFill>
                  <a:srgbClr val="FF66FF"/>
                </a:solidFill>
              </a:rPr>
              <a:t>ложной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исключающей дизъюнкции </a:t>
            </a:r>
            <a:r>
              <a:rPr lang="ru-RU" sz="1800" b="1" dirty="0" smtClean="0">
                <a:solidFill>
                  <a:schemeClr val="accent3"/>
                </a:solidFill>
              </a:rPr>
              <a:t>являются </a:t>
            </a:r>
            <a:r>
              <a:rPr lang="ru-RU" sz="1800" b="1" dirty="0" smtClean="0">
                <a:solidFill>
                  <a:srgbClr val="00FFFF"/>
                </a:solidFill>
              </a:rPr>
              <a:t>равнозначными</a:t>
            </a:r>
            <a:r>
              <a:rPr lang="en-US" sz="1800" b="1" dirty="0" smtClean="0">
                <a:solidFill>
                  <a:srgbClr val="00FFFF"/>
                </a:solidFill>
              </a:rPr>
              <a:t> (</a:t>
            </a:r>
            <a:r>
              <a:rPr lang="ru-RU" sz="1800" b="1" dirty="0" smtClean="0">
                <a:solidFill>
                  <a:srgbClr val="00FFFF"/>
                </a:solidFill>
              </a:rPr>
              <a:t>равносильными</a:t>
            </a:r>
            <a:r>
              <a:rPr lang="en-US" sz="1800" b="1" dirty="0" smtClean="0">
                <a:solidFill>
                  <a:srgbClr val="00FFFF"/>
                </a:solidFill>
              </a:rPr>
              <a:t>)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суждениями, а сама </a:t>
            </a:r>
            <a:r>
              <a:rPr lang="ru-RU" sz="1800" b="1" dirty="0" smtClean="0">
                <a:solidFill>
                  <a:srgbClr val="FFFF00"/>
                </a:solidFill>
              </a:rPr>
              <a:t>исключающая дизъюнкция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контрадикторна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err="1" smtClean="0">
                <a:solidFill>
                  <a:srgbClr val="FFFF00"/>
                </a:solidFill>
              </a:rPr>
              <a:t>эквиваленции</a:t>
            </a:r>
            <a:r>
              <a:rPr lang="ru-RU" sz="1800" b="1" dirty="0" smtClean="0">
                <a:solidFill>
                  <a:schemeClr val="accent3"/>
                </a:solidFill>
              </a:rPr>
              <a:t> с теми же членами.</a:t>
            </a:r>
            <a:endParaRPr lang="ru-RU" sz="1800" b="1" dirty="0" smtClean="0">
              <a:solidFill>
                <a:srgbClr val="FF66FF"/>
              </a:solidFill>
            </a:endParaRPr>
          </a:p>
        </p:txBody>
      </p:sp>
      <p:sp>
        <p:nvSpPr>
          <p:cNvPr id="4" name="Содержимое 2"/>
          <p:cNvSpPr txBox="1">
            <a:spLocks/>
          </p:cNvSpPr>
          <p:nvPr/>
        </p:nvSpPr>
        <p:spPr bwMode="auto">
          <a:xfrm>
            <a:off x="864000" y="2700000"/>
            <a:ext cx="4428000" cy="406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lvl="0" indent="-342900" algn="l" eaLnBrk="0" hangingPunct="0">
              <a:lnSpc>
                <a:spcPct val="80000"/>
              </a:lnSpc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VV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>
                <a:solidFill>
                  <a:schemeClr val="accent3"/>
                </a:solidFill>
              </a:rPr>
              <a:t> и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 </a:t>
            </a:r>
            <a:r>
              <a:rPr lang="en-US" kern="0" dirty="0" smtClean="0">
                <a:solidFill>
                  <a:srgbClr val="FFFF00"/>
                </a:solidFill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lang="ru-RU" kern="0" dirty="0" smtClean="0">
                <a:solidFill>
                  <a:srgbClr val="FF66FF"/>
                </a:solidFill>
                <a:latin typeface="+mn-lt"/>
              </a:rPr>
              <a:t>ложно</a:t>
            </a:r>
            <a:r>
              <a:rPr lang="ru-RU" kern="0" dirty="0" smtClean="0">
                <a:latin typeface="+mn-lt"/>
              </a:rPr>
              <a:t>.</a:t>
            </a:r>
            <a:endParaRPr kumimoji="0" lang="ru-RU" sz="18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+mn-lt"/>
            </a:endParaRPr>
          </a:p>
          <a:p>
            <a:pPr marL="342900" lvl="0" indent="-342900" algn="l" eaLnBrk="0" hangingPunct="0">
              <a:lnSpc>
                <a:spcPct val="80000"/>
              </a:lnSpc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lang="ru-RU" kern="0" dirty="0" smtClean="0">
                <a:solidFill>
                  <a:schemeClr val="accent3"/>
                </a:solidFill>
              </a:rPr>
              <a:t>Если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VV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lang="en-US" kern="0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>
                <a:solidFill>
                  <a:schemeClr val="accent3"/>
                </a:solidFill>
              </a:rPr>
              <a:t> и </a:t>
            </a:r>
            <a:r>
              <a:rPr lang="en-US" kern="0" dirty="0" smtClean="0">
                <a:solidFill>
                  <a:srgbClr val="FFFF00"/>
                </a:solidFill>
              </a:rPr>
              <a:t>B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/>
              <a:t>,</a:t>
            </a:r>
            <a:br>
              <a:rPr lang="ru-RU" kern="0" dirty="0" smtClean="0"/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lvl="0" indent="-342900" algn="l" eaLnBrk="0" hangingPunct="0">
              <a:lnSpc>
                <a:spcPct val="80000"/>
              </a:lnSpc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lang="ru-RU" kern="0" dirty="0" smtClean="0">
                <a:solidFill>
                  <a:schemeClr val="accent3"/>
                </a:solidFill>
              </a:rPr>
              <a:t>Если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VV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lang="en-US" kern="0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>
                <a:solidFill>
                  <a:schemeClr val="accent3"/>
                </a:solidFill>
              </a:rPr>
              <a:t> и </a:t>
            </a:r>
            <a:r>
              <a:rPr lang="en-US" kern="0" dirty="0" smtClean="0">
                <a:solidFill>
                  <a:srgbClr val="FFFF00"/>
                </a:solidFill>
              </a:rPr>
              <a:t>A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rgbClr val="FF66FF"/>
                </a:solidFill>
              </a:rPr>
              <a:t>ложно</a:t>
            </a:r>
            <a:r>
              <a:rPr lang="ru-RU" kern="0" dirty="0" smtClean="0"/>
              <a:t>,</a:t>
            </a:r>
            <a:r>
              <a:rPr lang="ru-RU" kern="0" dirty="0" smtClean="0">
                <a:solidFill>
                  <a:schemeClr val="accent3"/>
                </a:solidFill>
              </a:rPr>
              <a:t/>
            </a:r>
            <a:br>
              <a:rPr lang="ru-RU" kern="0" dirty="0" smtClean="0">
                <a:solidFill>
                  <a:schemeClr val="accent3"/>
                </a:solidFill>
              </a:rPr>
            </a:br>
            <a:r>
              <a:rPr lang="ru-RU" kern="0" dirty="0" smtClean="0">
                <a:solidFill>
                  <a:schemeClr val="accent3"/>
                </a:solidFill>
              </a:rPr>
              <a:t>то </a:t>
            </a:r>
            <a:r>
              <a:rPr lang="en-US" kern="0" dirty="0" smtClean="0">
                <a:solidFill>
                  <a:srgbClr val="FFFF00"/>
                </a:solidFill>
              </a:rPr>
              <a:t>B</a:t>
            </a:r>
            <a:r>
              <a:rPr lang="ru-RU" kern="0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/>
              <a:t>.</a:t>
            </a:r>
          </a:p>
          <a:p>
            <a:pPr marL="342900" lvl="0" indent="-342900" algn="l" eaLnBrk="0" hangingPunct="0">
              <a:lnSpc>
                <a:spcPct val="80000"/>
              </a:lnSpc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lang="ru-RU" kern="0" dirty="0" smtClean="0">
                <a:solidFill>
                  <a:schemeClr val="accent3"/>
                </a:solidFill>
              </a:rPr>
              <a:t>Если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VV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lang="en-US" kern="0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>
                <a:solidFill>
                  <a:schemeClr val="accent3"/>
                </a:solidFill>
              </a:rPr>
              <a:t> и </a:t>
            </a:r>
            <a:r>
              <a:rPr lang="en-US" kern="0" dirty="0" smtClean="0">
                <a:solidFill>
                  <a:srgbClr val="FFFF00"/>
                </a:solidFill>
              </a:rPr>
              <a:t>B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rgbClr val="FF66FF"/>
                </a:solidFill>
              </a:rPr>
              <a:t>ложно</a:t>
            </a:r>
            <a:r>
              <a:rPr lang="ru-RU" kern="0" dirty="0" smtClean="0"/>
              <a:t>,</a:t>
            </a:r>
            <a:r>
              <a:rPr lang="ru-RU" kern="0" dirty="0" smtClean="0">
                <a:solidFill>
                  <a:schemeClr val="accent3"/>
                </a:solidFill>
              </a:rPr>
              <a:t/>
            </a:r>
            <a:br>
              <a:rPr lang="ru-RU" kern="0" dirty="0" smtClean="0">
                <a:solidFill>
                  <a:schemeClr val="accent3"/>
                </a:solidFill>
              </a:rPr>
            </a:br>
            <a:r>
              <a:rPr lang="ru-RU" kern="0" dirty="0" smtClean="0">
                <a:solidFill>
                  <a:schemeClr val="accent3"/>
                </a:solidFill>
              </a:rPr>
              <a:t>то </a:t>
            </a:r>
            <a:r>
              <a:rPr lang="en-US" kern="0" dirty="0" smtClean="0">
                <a:solidFill>
                  <a:srgbClr val="FFFF00"/>
                </a:solidFill>
              </a:rPr>
              <a:t>A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/>
              <a:t>.</a:t>
            </a:r>
          </a:p>
          <a:p>
            <a:pPr marL="342900" lvl="0" indent="-342900" algn="l" eaLnBrk="0" hangingPunct="0">
              <a:lnSpc>
                <a:spcPct val="80000"/>
              </a:lnSpc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lang="ru-RU" kern="0" dirty="0" smtClean="0">
                <a:solidFill>
                  <a:schemeClr val="accent3"/>
                </a:solidFill>
              </a:rPr>
              <a:t>Если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VV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lang="en-US" kern="0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↔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lvl="0" indent="-342900" algn="l" eaLnBrk="0" hangingPunct="0">
              <a:lnSpc>
                <a:spcPct val="80000"/>
              </a:lnSpc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lang="ru-RU" kern="0" dirty="0" smtClean="0">
                <a:solidFill>
                  <a:schemeClr val="accent3"/>
                </a:solidFill>
              </a:rPr>
              <a:t>Если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VV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lang="ru-RU" kern="0" dirty="0" smtClean="0">
                <a:solidFill>
                  <a:schemeClr val="accent3"/>
                </a:solidFill>
              </a:rPr>
              <a:t>то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↔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lvl="0" indent="-342900" algn="l" eaLnBrk="0" hangingPunct="0">
              <a:lnSpc>
                <a:spcPct val="80000"/>
              </a:lnSpc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lang="ru-RU" kern="0" dirty="0" smtClean="0">
                <a:solidFill>
                  <a:schemeClr val="accent3"/>
                </a:solidFill>
              </a:rPr>
              <a:t>Если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↔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lang="en-US" kern="0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/>
              <a:t>,</a:t>
            </a:r>
            <a:r>
              <a:rPr lang="ru-RU" kern="0" dirty="0" smtClean="0">
                <a:solidFill>
                  <a:schemeClr val="accent3"/>
                </a:solidFill>
              </a:rPr>
              <a:t/>
            </a:r>
            <a:br>
              <a:rPr lang="ru-RU" kern="0" dirty="0" smtClean="0">
                <a:solidFill>
                  <a:schemeClr val="accent3"/>
                </a:solidFill>
              </a:rPr>
            </a:br>
            <a:r>
              <a:rPr lang="ru-RU" kern="0" dirty="0" smtClean="0">
                <a:solidFill>
                  <a:schemeClr val="accent3"/>
                </a:solidFill>
              </a:rPr>
              <a:t>то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VV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rgbClr val="FF66FF"/>
                </a:solidFill>
              </a:rPr>
              <a:t>ложно</a:t>
            </a:r>
            <a:r>
              <a:rPr lang="ru-RU" kern="0" dirty="0" smtClean="0"/>
              <a:t>.</a:t>
            </a:r>
          </a:p>
          <a:p>
            <a:pPr marL="342900" lvl="0" indent="-342900" algn="l" eaLnBrk="0" hangingPunct="0">
              <a:lnSpc>
                <a:spcPct val="80000"/>
              </a:lnSpc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lang="ru-RU" kern="0" dirty="0" smtClean="0">
                <a:solidFill>
                  <a:schemeClr val="accent3"/>
                </a:solidFill>
              </a:rPr>
              <a:t>Если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↔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rgbClr val="FF66FF"/>
                </a:solidFill>
              </a:rPr>
              <a:t>ложно</a:t>
            </a:r>
            <a:r>
              <a:rPr lang="ru-RU" kern="0" dirty="0" smtClean="0"/>
              <a:t>,</a:t>
            </a:r>
            <a:r>
              <a:rPr lang="ru-RU" kern="0" dirty="0" smtClean="0">
                <a:solidFill>
                  <a:schemeClr val="accent3"/>
                </a:solidFill>
              </a:rPr>
              <a:t/>
            </a:r>
            <a:br>
              <a:rPr lang="ru-RU" kern="0" dirty="0" smtClean="0">
                <a:solidFill>
                  <a:schemeClr val="accent3"/>
                </a:solidFill>
              </a:rPr>
            </a:br>
            <a:r>
              <a:rPr lang="ru-RU" kern="0" dirty="0" smtClean="0">
                <a:solidFill>
                  <a:schemeClr val="accent3"/>
                </a:solidFill>
              </a:rPr>
              <a:t>то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VV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/>
              <a:t>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760000" y="2736000"/>
            <a:ext cx="2520000" cy="396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en-US" kern="0" dirty="0" smtClean="0">
                <a:solidFill>
                  <a:schemeClr val="accent3"/>
                </a:solidFill>
              </a:rPr>
              <a:t>((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VV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</a:t>
            </a:r>
            <a:r>
              <a:rPr lang="ru-RU" kern="0" dirty="0" smtClean="0">
                <a:solidFill>
                  <a:schemeClr val="accent3"/>
                </a:solidFill>
              </a:rPr>
              <a:t>Λ </a:t>
            </a:r>
            <a:r>
              <a:rPr lang="en-US" kern="0" dirty="0" smtClean="0">
                <a:solidFill>
                  <a:schemeClr val="accent3"/>
                </a:solidFill>
              </a:rPr>
              <a:t>A)</a:t>
            </a:r>
            <a:r>
              <a:rPr lang="ru-RU" kern="0" dirty="0" smtClean="0">
                <a:solidFill>
                  <a:schemeClr val="accent3"/>
                </a:solidFill>
              </a:rPr>
              <a:t> → ~ </a:t>
            </a:r>
            <a:r>
              <a:rPr lang="en-US" kern="0" dirty="0" smtClean="0">
                <a:solidFill>
                  <a:schemeClr val="accent3"/>
                </a:solidFill>
              </a:rPr>
              <a:t>B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760000" y="3240000"/>
            <a:ext cx="2520000" cy="396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en-US" kern="0" dirty="0" smtClean="0">
                <a:solidFill>
                  <a:schemeClr val="accent3"/>
                </a:solidFill>
              </a:rPr>
              <a:t>((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VV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</a:t>
            </a:r>
            <a:r>
              <a:rPr lang="ru-RU" kern="0" dirty="0" smtClean="0">
                <a:solidFill>
                  <a:schemeClr val="accent3"/>
                </a:solidFill>
              </a:rPr>
              <a:t>Λ </a:t>
            </a:r>
            <a:r>
              <a:rPr lang="en-US" kern="0" dirty="0" smtClean="0">
                <a:solidFill>
                  <a:schemeClr val="accent3"/>
                </a:solidFill>
              </a:rPr>
              <a:t>B)</a:t>
            </a:r>
            <a:r>
              <a:rPr lang="ru-RU" kern="0" dirty="0" smtClean="0">
                <a:solidFill>
                  <a:schemeClr val="accent3"/>
                </a:solidFill>
              </a:rPr>
              <a:t> → ~ </a:t>
            </a:r>
            <a:r>
              <a:rPr lang="en-US" kern="0" dirty="0" smtClean="0">
                <a:solidFill>
                  <a:schemeClr val="accent3"/>
                </a:solidFill>
              </a:rPr>
              <a:t>A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760000" y="3744000"/>
            <a:ext cx="2520000" cy="396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en-US" kern="0" dirty="0" smtClean="0">
                <a:solidFill>
                  <a:schemeClr val="accent3"/>
                </a:solidFill>
              </a:rPr>
              <a:t>((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VV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</a:t>
            </a:r>
            <a:r>
              <a:rPr lang="ru-RU" kern="0" dirty="0" smtClean="0">
                <a:solidFill>
                  <a:schemeClr val="accent3"/>
                </a:solidFill>
              </a:rPr>
              <a:t>Λ ~ </a:t>
            </a:r>
            <a:r>
              <a:rPr lang="en-US" kern="0" dirty="0" smtClean="0">
                <a:solidFill>
                  <a:schemeClr val="accent3"/>
                </a:solidFill>
              </a:rPr>
              <a:t>A)</a:t>
            </a:r>
            <a:r>
              <a:rPr lang="ru-RU" kern="0" dirty="0" smtClean="0">
                <a:solidFill>
                  <a:schemeClr val="accent3"/>
                </a:solidFill>
              </a:rPr>
              <a:t> → </a:t>
            </a:r>
            <a:r>
              <a:rPr lang="en-US" kern="0" dirty="0" smtClean="0">
                <a:solidFill>
                  <a:schemeClr val="accent3"/>
                </a:solidFill>
              </a:rPr>
              <a:t>B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760000" y="4248000"/>
            <a:ext cx="2520000" cy="396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en-US" kern="0" dirty="0" smtClean="0">
                <a:solidFill>
                  <a:schemeClr val="accent3"/>
                </a:solidFill>
              </a:rPr>
              <a:t>((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VV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</a:t>
            </a:r>
            <a:r>
              <a:rPr lang="ru-RU" kern="0" dirty="0" smtClean="0">
                <a:solidFill>
                  <a:schemeClr val="accent3"/>
                </a:solidFill>
              </a:rPr>
              <a:t>Λ ~ </a:t>
            </a:r>
            <a:r>
              <a:rPr lang="en-US" kern="0" dirty="0" smtClean="0">
                <a:solidFill>
                  <a:schemeClr val="accent3"/>
                </a:solidFill>
              </a:rPr>
              <a:t>B)</a:t>
            </a:r>
            <a:r>
              <a:rPr lang="ru-RU" kern="0" dirty="0" smtClean="0">
                <a:solidFill>
                  <a:schemeClr val="accent3"/>
                </a:solidFill>
              </a:rPr>
              <a:t> → </a:t>
            </a:r>
            <a:r>
              <a:rPr lang="en-US" kern="0" dirty="0" smtClean="0">
                <a:solidFill>
                  <a:schemeClr val="accent3"/>
                </a:solidFill>
              </a:rPr>
              <a:t>A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760000" y="4752000"/>
            <a:ext cx="2520000" cy="396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en-US" kern="0" dirty="0" smtClean="0">
                <a:solidFill>
                  <a:schemeClr val="accent3"/>
                </a:solidFill>
              </a:rPr>
              <a:t>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VV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</a:t>
            </a:r>
            <a:r>
              <a:rPr lang="ru-RU" kern="0" dirty="0" smtClean="0">
                <a:solidFill>
                  <a:schemeClr val="accent3"/>
                </a:solidFill>
              </a:rPr>
              <a:t>→ ~ </a:t>
            </a:r>
            <a:r>
              <a:rPr lang="en-US" kern="0" dirty="0" smtClean="0">
                <a:solidFill>
                  <a:schemeClr val="accent3"/>
                </a:solidFill>
              </a:rPr>
              <a:t>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↔ </a:t>
            </a:r>
            <a:r>
              <a:rPr lang="en-US" dirty="0" smtClean="0">
                <a:solidFill>
                  <a:schemeClr val="accent3"/>
                </a:solidFill>
              </a:rPr>
              <a:t>B)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760000" y="5256000"/>
            <a:ext cx="2520000" cy="396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ru-RU" kern="0" dirty="0" smtClean="0">
                <a:solidFill>
                  <a:schemeClr val="accent3"/>
                </a:solidFill>
              </a:rPr>
              <a:t>~</a:t>
            </a:r>
            <a:r>
              <a:rPr lang="en-US" kern="0" dirty="0" smtClean="0">
                <a:solidFill>
                  <a:schemeClr val="accent3"/>
                </a:solidFill>
              </a:rPr>
              <a:t> 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VV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</a:t>
            </a:r>
            <a:r>
              <a:rPr lang="ru-RU" kern="0" dirty="0" smtClean="0">
                <a:solidFill>
                  <a:schemeClr val="accent3"/>
                </a:solidFill>
              </a:rPr>
              <a:t>→ </a:t>
            </a:r>
            <a:r>
              <a:rPr lang="en-US" kern="0" dirty="0" smtClean="0">
                <a:solidFill>
                  <a:schemeClr val="accent3"/>
                </a:solidFill>
              </a:rPr>
              <a:t>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↔ </a:t>
            </a:r>
            <a:r>
              <a:rPr lang="en-US" dirty="0" smtClean="0">
                <a:solidFill>
                  <a:schemeClr val="accent3"/>
                </a:solidFill>
              </a:rPr>
              <a:t>B)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760000" y="5760000"/>
            <a:ext cx="2520000" cy="396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en-US" kern="0" dirty="0" smtClean="0">
                <a:solidFill>
                  <a:schemeClr val="accent3"/>
                </a:solidFill>
              </a:rPr>
              <a:t>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↔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</a:t>
            </a:r>
            <a:r>
              <a:rPr lang="ru-RU" kern="0" dirty="0" smtClean="0">
                <a:solidFill>
                  <a:schemeClr val="accent3"/>
                </a:solidFill>
              </a:rPr>
              <a:t>→ ~ </a:t>
            </a:r>
            <a:r>
              <a:rPr lang="en-US" kern="0" dirty="0" smtClean="0">
                <a:solidFill>
                  <a:schemeClr val="accent3"/>
                </a:solidFill>
              </a:rPr>
              <a:t>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VV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B)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760000" y="6264000"/>
            <a:ext cx="2520000" cy="396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ru-RU" kern="0" dirty="0" smtClean="0">
                <a:solidFill>
                  <a:schemeClr val="accent3"/>
                </a:solidFill>
              </a:rPr>
              <a:t>~</a:t>
            </a:r>
            <a:r>
              <a:rPr lang="en-US" kern="0" dirty="0" smtClean="0">
                <a:solidFill>
                  <a:schemeClr val="accent3"/>
                </a:solidFill>
              </a:rPr>
              <a:t> 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↔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</a:t>
            </a:r>
            <a:r>
              <a:rPr lang="ru-RU" kern="0" dirty="0" smtClean="0">
                <a:solidFill>
                  <a:schemeClr val="accent3"/>
                </a:solidFill>
              </a:rPr>
              <a:t>→ </a:t>
            </a:r>
            <a:r>
              <a:rPr lang="en-US" kern="0" dirty="0" smtClean="0">
                <a:solidFill>
                  <a:schemeClr val="accent3"/>
                </a:solidFill>
              </a:rPr>
              <a:t>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VV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B)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 build="p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</p:bld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сложными суждениями и их членами</a:t>
            </a:r>
            <a:endParaRPr lang="ru-RU" sz="3200" dirty="0">
              <a:solidFill>
                <a:schemeClr val="accent3"/>
              </a:solidFill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602000"/>
            <a:ext cx="8229600" cy="900000"/>
          </a:xfrm>
        </p:spPr>
        <p:txBody>
          <a:bodyPr/>
          <a:lstStyle/>
          <a:p>
            <a:pPr>
              <a:buFont typeface="Wingdings" pitchFamily="2" charset="2"/>
              <a:buChar char="q"/>
            </a:pPr>
            <a:r>
              <a:rPr lang="ru-RU" sz="1800" b="1" dirty="0" smtClean="0">
                <a:solidFill>
                  <a:schemeClr val="accent3"/>
                </a:solidFill>
              </a:rPr>
              <a:t>Антецедент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импликации</a:t>
            </a:r>
            <a:r>
              <a:rPr lang="ru-RU" sz="1800" b="1" dirty="0" smtClean="0">
                <a:solidFill>
                  <a:schemeClr val="accent3"/>
                </a:solidFill>
              </a:rPr>
              <a:t> является </a:t>
            </a:r>
            <a:r>
              <a:rPr lang="ru-RU" sz="1800" b="1" dirty="0" smtClean="0">
                <a:solidFill>
                  <a:srgbClr val="00FFFF"/>
                </a:solidFill>
              </a:rPr>
              <a:t>подчиняющим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суждением по отношению к консеквенту, а консеквент – </a:t>
            </a:r>
            <a:r>
              <a:rPr lang="ru-RU" sz="1800" b="1" dirty="0" smtClean="0">
                <a:solidFill>
                  <a:srgbClr val="00FFFF"/>
                </a:solidFill>
              </a:rPr>
              <a:t>подчиняющим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суждением по отношению к самой </a:t>
            </a:r>
            <a:r>
              <a:rPr lang="ru-RU" sz="1800" b="1" dirty="0" smtClean="0">
                <a:solidFill>
                  <a:srgbClr val="FFFF00"/>
                </a:solidFill>
              </a:rPr>
              <a:t>импликации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4" name="Содержимое 2"/>
          <p:cNvSpPr txBox="1">
            <a:spLocks/>
          </p:cNvSpPr>
          <p:nvPr/>
        </p:nvSpPr>
        <p:spPr bwMode="auto">
          <a:xfrm>
            <a:off x="864000" y="2700000"/>
            <a:ext cx="4428000" cy="27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lvl="0" indent="-342900" algn="l" eaLnBrk="0" hangingPunct="0"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FFFF00"/>
                </a:solidFill>
              </a:rPr>
              <a:t>→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>
                <a:solidFill>
                  <a:schemeClr val="accent3"/>
                </a:solidFill>
              </a:rPr>
              <a:t> и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 </a:t>
            </a:r>
            <a:r>
              <a:rPr lang="en-US" kern="0" dirty="0" smtClean="0">
                <a:solidFill>
                  <a:srgbClr val="FFFF00"/>
                </a:solidFill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/>
              <a:t>.</a:t>
            </a:r>
            <a:endParaRPr kumimoji="0" lang="ru-RU" sz="18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+mn-lt"/>
            </a:endParaRPr>
          </a:p>
          <a:p>
            <a:pPr marL="342900" lvl="0" indent="-342900" algn="l" eaLnBrk="0" hangingPunct="0"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lang="ru-RU" kern="0" dirty="0" smtClean="0">
                <a:solidFill>
                  <a:schemeClr val="accent3"/>
                </a:solidFill>
              </a:rPr>
              <a:t>Если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FFFF00"/>
                </a:solidFill>
              </a:rPr>
              <a:t>→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lang="en-US" kern="0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>
                <a:solidFill>
                  <a:schemeClr val="accent3"/>
                </a:solidFill>
              </a:rPr>
              <a:t> и </a:t>
            </a:r>
            <a:r>
              <a:rPr lang="en-US" kern="0" dirty="0" smtClean="0">
                <a:solidFill>
                  <a:srgbClr val="FFFF00"/>
                </a:solidFill>
              </a:rPr>
              <a:t>B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rgbClr val="FF66FF"/>
                </a:solidFill>
              </a:rPr>
              <a:t>ложно</a:t>
            </a:r>
            <a:r>
              <a:rPr lang="ru-RU" kern="0" dirty="0" smtClean="0"/>
              <a:t>,</a:t>
            </a:r>
            <a:r>
              <a:rPr lang="ru-RU" kern="0" dirty="0" smtClean="0">
                <a:solidFill>
                  <a:schemeClr val="accent3"/>
                </a:solidFill>
              </a:rPr>
              <a:t/>
            </a:r>
            <a:br>
              <a:rPr lang="ru-RU" kern="0" dirty="0" smtClean="0">
                <a:solidFill>
                  <a:schemeClr val="accent3"/>
                </a:solidFill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lvl="0" indent="-342900" algn="l" eaLnBrk="0" hangingPunct="0"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lang="ru-RU" kern="0" dirty="0" smtClean="0">
                <a:solidFill>
                  <a:schemeClr val="accent3"/>
                </a:solidFill>
              </a:rPr>
              <a:t>Если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lang="en-US" kern="0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/>
              <a:t>,</a:t>
            </a:r>
            <a:r>
              <a:rPr lang="ru-RU" kern="0" dirty="0" smtClean="0">
                <a:solidFill>
                  <a:schemeClr val="accent3"/>
                </a:solidFill>
              </a:rPr>
              <a:t/>
            </a:r>
            <a:br>
              <a:rPr lang="ru-RU" kern="0" dirty="0" smtClean="0">
                <a:solidFill>
                  <a:schemeClr val="accent3"/>
                </a:solidFill>
              </a:rPr>
            </a:br>
            <a:r>
              <a:rPr lang="ru-RU" kern="0" dirty="0" smtClean="0">
                <a:solidFill>
                  <a:schemeClr val="accent3"/>
                </a:solidFill>
              </a:rPr>
              <a:t>то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FFFF00"/>
                </a:solidFill>
              </a:rPr>
              <a:t>→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lang="ru-RU" kern="0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/>
              <a:t>.</a:t>
            </a:r>
          </a:p>
          <a:p>
            <a:pPr marL="342900" lvl="0" indent="-342900" algn="l" eaLnBrk="0" hangingPunct="0"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lang="ru-RU" kern="0" dirty="0" smtClean="0">
                <a:solidFill>
                  <a:schemeClr val="accent3"/>
                </a:solidFill>
              </a:rPr>
              <a:t>Если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FFFF00"/>
                </a:solidFill>
              </a:rPr>
              <a:t>→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rgbClr val="FF66FF"/>
                </a:solidFill>
              </a:rPr>
              <a:t>ложно</a:t>
            </a:r>
            <a:r>
              <a:rPr lang="ru-RU" kern="0" dirty="0" smtClean="0"/>
              <a:t>,</a:t>
            </a:r>
            <a:r>
              <a:rPr lang="ru-RU" kern="0" dirty="0" smtClean="0">
                <a:solidFill>
                  <a:schemeClr val="accent3"/>
                </a:solidFill>
              </a:rPr>
              <a:t/>
            </a:r>
            <a:br>
              <a:rPr lang="ru-RU" kern="0" dirty="0" smtClean="0">
                <a:solidFill>
                  <a:schemeClr val="accent3"/>
                </a:solidFill>
              </a:rPr>
            </a:br>
            <a:r>
              <a:rPr lang="ru-RU" kern="0" dirty="0" smtClean="0">
                <a:solidFill>
                  <a:schemeClr val="accent3"/>
                </a:solidFill>
              </a:rPr>
              <a:t>то</a:t>
            </a:r>
            <a:r>
              <a:rPr lang="en-US" kern="0" dirty="0" smtClean="0">
                <a:solidFill>
                  <a:srgbClr val="FFFF00"/>
                </a:solidFill>
              </a:rPr>
              <a:t> B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rgbClr val="FF66FF"/>
                </a:solidFill>
              </a:rPr>
              <a:t>ложно</a:t>
            </a:r>
            <a:r>
              <a:rPr lang="ru-RU" kern="0" dirty="0" smtClean="0"/>
              <a:t>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760000" y="2772000"/>
            <a:ext cx="2520000" cy="432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en-US" kern="0" dirty="0" smtClean="0">
                <a:solidFill>
                  <a:schemeClr val="accent3"/>
                </a:solidFill>
              </a:rPr>
              <a:t>((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chemeClr val="accent3"/>
                </a:solidFill>
              </a:rPr>
              <a:t>→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</a:t>
            </a:r>
            <a:r>
              <a:rPr lang="ru-RU" kern="0" dirty="0" smtClean="0">
                <a:solidFill>
                  <a:schemeClr val="accent3"/>
                </a:solidFill>
              </a:rPr>
              <a:t>Λ </a:t>
            </a:r>
            <a:r>
              <a:rPr lang="en-US" kern="0" dirty="0" smtClean="0">
                <a:solidFill>
                  <a:schemeClr val="accent3"/>
                </a:solidFill>
              </a:rPr>
              <a:t>A)</a:t>
            </a:r>
            <a:r>
              <a:rPr lang="ru-RU" kern="0" dirty="0" smtClean="0">
                <a:solidFill>
                  <a:schemeClr val="accent3"/>
                </a:solidFill>
              </a:rPr>
              <a:t> → </a:t>
            </a:r>
            <a:r>
              <a:rPr lang="en-US" kern="0" dirty="0" smtClean="0">
                <a:solidFill>
                  <a:schemeClr val="accent3"/>
                </a:solidFill>
              </a:rPr>
              <a:t>B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760000" y="3384000"/>
            <a:ext cx="2520000" cy="432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en-US" kern="0" dirty="0" smtClean="0">
                <a:solidFill>
                  <a:schemeClr val="accent3"/>
                </a:solidFill>
              </a:rPr>
              <a:t>((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chemeClr val="accent3"/>
                </a:solidFill>
              </a:rPr>
              <a:t>→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</a:t>
            </a:r>
            <a:r>
              <a:rPr lang="ru-RU" kern="0" dirty="0" smtClean="0">
                <a:solidFill>
                  <a:schemeClr val="accent3"/>
                </a:solidFill>
              </a:rPr>
              <a:t>Λ ~ </a:t>
            </a:r>
            <a:r>
              <a:rPr lang="en-US" kern="0" dirty="0" smtClean="0">
                <a:solidFill>
                  <a:schemeClr val="accent3"/>
                </a:solidFill>
              </a:rPr>
              <a:t>B)</a:t>
            </a:r>
            <a:r>
              <a:rPr lang="ru-RU" kern="0" dirty="0" smtClean="0">
                <a:solidFill>
                  <a:schemeClr val="accent3"/>
                </a:solidFill>
              </a:rPr>
              <a:t> → ~ </a:t>
            </a:r>
            <a:r>
              <a:rPr lang="en-US" kern="0" dirty="0" smtClean="0">
                <a:solidFill>
                  <a:schemeClr val="accent3"/>
                </a:solidFill>
              </a:rPr>
              <a:t>A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760000" y="3996000"/>
            <a:ext cx="2520000" cy="432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eaLnBrk="0" hangingPunct="0">
              <a:spcBef>
                <a:spcPct val="20000"/>
              </a:spcBef>
              <a:defRPr/>
            </a:pPr>
            <a:r>
              <a:rPr lang="en-US" kern="0" dirty="0" smtClean="0">
                <a:solidFill>
                  <a:schemeClr val="accent3"/>
                </a:solidFill>
              </a:rPr>
              <a:t>B</a:t>
            </a:r>
            <a:r>
              <a:rPr lang="ru-RU" kern="0" dirty="0" smtClean="0">
                <a:solidFill>
                  <a:schemeClr val="accent3"/>
                </a:solidFill>
              </a:rPr>
              <a:t> → </a:t>
            </a:r>
            <a:r>
              <a:rPr lang="en-US" kern="0" dirty="0" smtClean="0">
                <a:solidFill>
                  <a:schemeClr val="accent3"/>
                </a:solidFill>
              </a:rPr>
              <a:t>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chemeClr val="accent3"/>
                </a:solidFill>
              </a:rPr>
              <a:t>→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760000" y="4608000"/>
            <a:ext cx="2520000" cy="432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ru-RU" kern="0" dirty="0" smtClean="0">
                <a:solidFill>
                  <a:schemeClr val="accent3"/>
                </a:solidFill>
              </a:rPr>
              <a:t>~ </a:t>
            </a:r>
            <a:r>
              <a:rPr lang="en-US" kern="0" dirty="0" smtClean="0">
                <a:solidFill>
                  <a:schemeClr val="accent3"/>
                </a:solidFill>
              </a:rPr>
              <a:t>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chemeClr val="accent3"/>
                </a:solidFill>
              </a:rPr>
              <a:t>→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</a:t>
            </a:r>
            <a:r>
              <a:rPr lang="ru-RU" kern="0" dirty="0" smtClean="0">
                <a:solidFill>
                  <a:schemeClr val="accent3"/>
                </a:solidFill>
              </a:rPr>
              <a:t>→ ~ </a:t>
            </a:r>
            <a:r>
              <a:rPr lang="en-US" kern="0" dirty="0" smtClean="0">
                <a:solidFill>
                  <a:schemeClr val="accent3"/>
                </a:solidFill>
              </a:rPr>
              <a:t>B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 build="p"/>
      <p:bldP spid="5" grpId="0" animBg="1"/>
      <p:bldP spid="6" grpId="0" animBg="1"/>
      <p:bldP spid="7" grpId="0" animBg="1"/>
      <p:bldP spid="8" grpId="0" animBg="1"/>
    </p:bld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200" b="1" dirty="0" smtClean="0">
                <a:solidFill>
                  <a:schemeClr val="accent3"/>
                </a:solidFill>
              </a:rPr>
              <a:t>Логические отношения между сложными суждениями и их членами</a:t>
            </a:r>
            <a:endParaRPr lang="ru-RU" sz="3200" dirty="0">
              <a:solidFill>
                <a:schemeClr val="accent3"/>
              </a:solidFill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440000"/>
            <a:ext cx="8229600" cy="11520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Char char="q"/>
            </a:pPr>
            <a:r>
              <a:rPr lang="ru-RU" sz="1800" b="1" dirty="0" smtClean="0">
                <a:solidFill>
                  <a:schemeClr val="accent3"/>
                </a:solidFill>
              </a:rPr>
              <a:t>Члены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эквиваленции</a:t>
            </a:r>
            <a:r>
              <a:rPr lang="ru-RU" sz="1800" b="1" dirty="0" smtClean="0">
                <a:solidFill>
                  <a:schemeClr val="accent3"/>
                </a:solidFill>
              </a:rPr>
              <a:t> являются </a:t>
            </a:r>
            <a:r>
              <a:rPr lang="ru-RU" sz="1800" b="1" dirty="0" smtClean="0">
                <a:solidFill>
                  <a:srgbClr val="00FFFF"/>
                </a:solidFill>
              </a:rPr>
              <a:t>равнозначными</a:t>
            </a:r>
            <a:r>
              <a:rPr lang="en-US" sz="1800" b="1" dirty="0" smtClean="0">
                <a:solidFill>
                  <a:srgbClr val="00FFFF"/>
                </a:solidFill>
              </a:rPr>
              <a:t> (</a:t>
            </a:r>
            <a:r>
              <a:rPr lang="ru-RU" sz="1800" b="1" dirty="0" smtClean="0">
                <a:solidFill>
                  <a:srgbClr val="00FFFF"/>
                </a:solidFill>
              </a:rPr>
              <a:t>равносильными</a:t>
            </a:r>
            <a:r>
              <a:rPr lang="en-US" sz="1800" b="1" dirty="0" smtClean="0">
                <a:solidFill>
                  <a:srgbClr val="00FFFF"/>
                </a:solidFill>
              </a:rPr>
              <a:t>)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суждениями, члены </a:t>
            </a:r>
            <a:r>
              <a:rPr lang="ru-RU" sz="1800" b="1" dirty="0" smtClean="0">
                <a:solidFill>
                  <a:srgbClr val="FF66FF"/>
                </a:solidFill>
              </a:rPr>
              <a:t>ложной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эквиваленции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контрадикторны</a:t>
            </a:r>
            <a:r>
              <a:rPr lang="ru-RU" sz="1800" b="1" dirty="0" smtClean="0">
                <a:solidFill>
                  <a:schemeClr val="accent3"/>
                </a:solidFill>
              </a:rPr>
              <a:t> друг другу, сама же </a:t>
            </a:r>
            <a:r>
              <a:rPr lang="ru-RU" sz="1800" b="1" dirty="0" smtClean="0">
                <a:solidFill>
                  <a:srgbClr val="FFFF00"/>
                </a:solidFill>
              </a:rPr>
              <a:t>эквиваленция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контрадикторна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исключающей дизъюнкции</a:t>
            </a:r>
            <a:r>
              <a:rPr lang="ru-RU" sz="1800" b="1" dirty="0" smtClean="0">
                <a:solidFill>
                  <a:schemeClr val="accent3"/>
                </a:solidFill>
              </a:rPr>
              <a:t> с теми же членами.</a:t>
            </a:r>
            <a:endParaRPr lang="ru-RU" sz="1800" b="1" dirty="0" smtClean="0">
              <a:solidFill>
                <a:srgbClr val="FF66FF"/>
              </a:solidFill>
            </a:endParaRPr>
          </a:p>
        </p:txBody>
      </p:sp>
      <p:sp>
        <p:nvSpPr>
          <p:cNvPr id="4" name="Содержимое 2"/>
          <p:cNvSpPr txBox="1">
            <a:spLocks/>
          </p:cNvSpPr>
          <p:nvPr/>
        </p:nvSpPr>
        <p:spPr bwMode="auto">
          <a:xfrm>
            <a:off x="864000" y="2700000"/>
            <a:ext cx="4428000" cy="406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lvl="0" indent="-342900" algn="l" eaLnBrk="0" hangingPunct="0">
              <a:lnSpc>
                <a:spcPct val="80000"/>
              </a:lnSpc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↔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>
                <a:solidFill>
                  <a:schemeClr val="accent3"/>
                </a:solidFill>
              </a:rPr>
              <a:t> и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 </a:t>
            </a:r>
            <a:r>
              <a:rPr lang="en-US" kern="0" dirty="0" smtClean="0">
                <a:solidFill>
                  <a:srgbClr val="FFFF00"/>
                </a:solidFill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lang="ru-RU" kern="0" dirty="0" smtClean="0">
                <a:solidFill>
                  <a:srgbClr val="00FF00"/>
                </a:solidFill>
                <a:latin typeface="+mn-lt"/>
              </a:rPr>
              <a:t>истинно</a:t>
            </a:r>
            <a:r>
              <a:rPr lang="ru-RU" kern="0" dirty="0" smtClean="0">
                <a:latin typeface="+mn-lt"/>
              </a:rPr>
              <a:t>.</a:t>
            </a:r>
            <a:endParaRPr kumimoji="0" lang="ru-RU" sz="18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+mn-lt"/>
            </a:endParaRPr>
          </a:p>
          <a:p>
            <a:pPr marL="342900" lvl="0" indent="-342900" algn="l" eaLnBrk="0" hangingPunct="0">
              <a:lnSpc>
                <a:spcPct val="80000"/>
              </a:lnSpc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lang="ru-RU" kern="0" dirty="0" smtClean="0">
                <a:solidFill>
                  <a:schemeClr val="accent3"/>
                </a:solidFill>
              </a:rPr>
              <a:t>Если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↔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lang="en-US" kern="0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>
                <a:solidFill>
                  <a:schemeClr val="accent3"/>
                </a:solidFill>
              </a:rPr>
              <a:t> и </a:t>
            </a:r>
            <a:r>
              <a:rPr lang="en-US" kern="0" dirty="0" smtClean="0">
                <a:solidFill>
                  <a:srgbClr val="FFFF00"/>
                </a:solidFill>
              </a:rPr>
              <a:t>A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rgbClr val="FF66FF"/>
                </a:solidFill>
              </a:rPr>
              <a:t>ложно</a:t>
            </a:r>
            <a:r>
              <a:rPr lang="ru-RU" kern="0" dirty="0" smtClean="0"/>
              <a:t>,</a:t>
            </a:r>
            <a:r>
              <a:rPr lang="ru-RU" kern="0" dirty="0" smtClean="0">
                <a:solidFill>
                  <a:schemeClr val="accent3"/>
                </a:solidFill>
              </a:rPr>
              <a:t/>
            </a:r>
            <a:br>
              <a:rPr lang="ru-RU" kern="0" dirty="0" smtClean="0">
                <a:solidFill>
                  <a:schemeClr val="accent3"/>
                </a:solidFill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lvl="0" indent="-342900" algn="l" eaLnBrk="0" hangingPunct="0">
              <a:lnSpc>
                <a:spcPct val="80000"/>
              </a:lnSpc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lang="ru-RU" kern="0" dirty="0" smtClean="0">
                <a:solidFill>
                  <a:schemeClr val="accent3"/>
                </a:solidFill>
              </a:rPr>
              <a:t>Если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↔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lang="en-US" kern="0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>
                <a:solidFill>
                  <a:schemeClr val="accent3"/>
                </a:solidFill>
              </a:rPr>
              <a:t> и </a:t>
            </a:r>
            <a:r>
              <a:rPr lang="en-US" kern="0" dirty="0" smtClean="0">
                <a:solidFill>
                  <a:srgbClr val="FFFF00"/>
                </a:solidFill>
              </a:rPr>
              <a:t>B</a:t>
            </a:r>
            <a:r>
              <a:rPr lang="ru-RU" kern="0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/>
              <a:t>,</a:t>
            </a:r>
            <a:r>
              <a:rPr lang="ru-RU" kern="0" dirty="0" smtClean="0">
                <a:solidFill>
                  <a:schemeClr val="accent3"/>
                </a:solidFill>
              </a:rPr>
              <a:t/>
            </a:r>
            <a:br>
              <a:rPr lang="ru-RU" kern="0" dirty="0" smtClean="0">
                <a:solidFill>
                  <a:schemeClr val="accent3"/>
                </a:solidFill>
              </a:rPr>
            </a:br>
            <a:r>
              <a:rPr lang="ru-RU" kern="0" dirty="0" smtClean="0">
                <a:solidFill>
                  <a:schemeClr val="accent3"/>
                </a:solidFill>
              </a:rPr>
              <a:t>то </a:t>
            </a:r>
            <a:r>
              <a:rPr lang="en-US" kern="0" dirty="0" smtClean="0">
                <a:solidFill>
                  <a:srgbClr val="FFFF00"/>
                </a:solidFill>
              </a:rPr>
              <a:t>A</a:t>
            </a:r>
            <a:r>
              <a:rPr lang="ru-RU" kern="0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/>
              <a:t>.</a:t>
            </a:r>
          </a:p>
          <a:p>
            <a:pPr marL="342900" lvl="0" indent="-342900" algn="l" eaLnBrk="0" hangingPunct="0">
              <a:lnSpc>
                <a:spcPct val="80000"/>
              </a:lnSpc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lang="ru-RU" kern="0" dirty="0" smtClean="0">
                <a:solidFill>
                  <a:schemeClr val="accent3"/>
                </a:solidFill>
              </a:rPr>
              <a:t>Если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↔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lang="en-US" kern="0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>
                <a:solidFill>
                  <a:schemeClr val="accent3"/>
                </a:solidFill>
              </a:rPr>
              <a:t> и </a:t>
            </a:r>
            <a:r>
              <a:rPr lang="en-US" kern="0" dirty="0" smtClean="0">
                <a:solidFill>
                  <a:srgbClr val="FFFF00"/>
                </a:solidFill>
              </a:rPr>
              <a:t>B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rgbClr val="FF66FF"/>
                </a:solidFill>
              </a:rPr>
              <a:t>ложно</a:t>
            </a:r>
            <a:r>
              <a:rPr lang="ru-RU" kern="0" dirty="0" smtClean="0"/>
              <a:t>,</a:t>
            </a:r>
            <a:r>
              <a:rPr lang="ru-RU" kern="0" dirty="0" smtClean="0">
                <a:solidFill>
                  <a:schemeClr val="accent3"/>
                </a:solidFill>
              </a:rPr>
              <a:t/>
            </a:r>
            <a:br>
              <a:rPr lang="ru-RU" kern="0" dirty="0" smtClean="0">
                <a:solidFill>
                  <a:schemeClr val="accent3"/>
                </a:solidFill>
              </a:rPr>
            </a:br>
            <a:r>
              <a:rPr lang="ru-RU" kern="0" dirty="0" smtClean="0">
                <a:solidFill>
                  <a:schemeClr val="accent3"/>
                </a:solidFill>
              </a:rPr>
              <a:t>то </a:t>
            </a:r>
            <a:r>
              <a:rPr lang="en-US" kern="0" dirty="0" smtClean="0">
                <a:solidFill>
                  <a:srgbClr val="FFFF00"/>
                </a:solidFill>
              </a:rPr>
              <a:t>A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rgbClr val="FF66FF"/>
                </a:solidFill>
              </a:rPr>
              <a:t>ложно</a:t>
            </a:r>
            <a:r>
              <a:rPr lang="ru-RU" kern="0" dirty="0" smtClean="0"/>
              <a:t>.</a:t>
            </a:r>
          </a:p>
          <a:p>
            <a:pPr marL="342900" lvl="0" indent="-342900" algn="l" eaLnBrk="0" hangingPunct="0">
              <a:lnSpc>
                <a:spcPct val="80000"/>
              </a:lnSpc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lang="ru-RU" kern="0" dirty="0" smtClean="0">
                <a:solidFill>
                  <a:schemeClr val="accent3"/>
                </a:solidFill>
              </a:rPr>
              <a:t>Если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↔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lang="en-US" kern="0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/>
              <a:t>,</a:t>
            </a:r>
            <a:r>
              <a:rPr lang="ru-RU" kern="0" dirty="0" smtClean="0">
                <a:solidFill>
                  <a:schemeClr val="accent3"/>
                </a:solidFill>
              </a:rPr>
              <a:t/>
            </a:r>
            <a:br>
              <a:rPr lang="ru-RU" kern="0" dirty="0" smtClean="0">
                <a:solidFill>
                  <a:schemeClr val="accent3"/>
                </a:solidFill>
              </a:rPr>
            </a:br>
            <a:r>
              <a:rPr lang="ru-RU" kern="0" dirty="0" smtClean="0">
                <a:solidFill>
                  <a:schemeClr val="accent3"/>
                </a:solidFill>
              </a:rPr>
              <a:t>то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VV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rgbClr val="FF66FF"/>
                </a:solidFill>
              </a:rPr>
              <a:t>ложно</a:t>
            </a:r>
            <a:r>
              <a:rPr lang="ru-RU" kern="0" dirty="0" smtClean="0"/>
              <a:t>.</a:t>
            </a:r>
          </a:p>
          <a:p>
            <a:pPr marL="342900" lvl="0" indent="-342900" algn="l" eaLnBrk="0" hangingPunct="0">
              <a:lnSpc>
                <a:spcPct val="80000"/>
              </a:lnSpc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lang="ru-RU" kern="0" dirty="0" smtClean="0">
                <a:solidFill>
                  <a:schemeClr val="accent3"/>
                </a:solidFill>
              </a:rPr>
              <a:t>Если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↔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rgbClr val="FF66FF"/>
                </a:solidFill>
              </a:rPr>
              <a:t>ложно</a:t>
            </a:r>
            <a:r>
              <a:rPr lang="ru-RU" kern="0" dirty="0" smtClean="0"/>
              <a:t>,</a:t>
            </a:r>
            <a:r>
              <a:rPr lang="ru-RU" kern="0" dirty="0" smtClean="0">
                <a:solidFill>
                  <a:schemeClr val="accent3"/>
                </a:solidFill>
              </a:rPr>
              <a:t/>
            </a:r>
            <a:br>
              <a:rPr lang="ru-RU" kern="0" dirty="0" smtClean="0">
                <a:solidFill>
                  <a:schemeClr val="accent3"/>
                </a:solidFill>
              </a:rPr>
            </a:br>
            <a:r>
              <a:rPr lang="ru-RU" kern="0" dirty="0" smtClean="0">
                <a:solidFill>
                  <a:schemeClr val="accent3"/>
                </a:solidFill>
              </a:rPr>
              <a:t>то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VV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/>
              <a:t>.</a:t>
            </a:r>
          </a:p>
          <a:p>
            <a:pPr marL="342900" lvl="0" indent="-342900" algn="l" eaLnBrk="0" hangingPunct="0">
              <a:lnSpc>
                <a:spcPct val="80000"/>
              </a:lnSpc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lang="ru-RU" kern="0" dirty="0" smtClean="0">
                <a:solidFill>
                  <a:schemeClr val="accent3"/>
                </a:solidFill>
              </a:rPr>
              <a:t>Если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VV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lang="en-US" kern="0" dirty="0" smtClean="0">
                <a:solidFill>
                  <a:srgbClr val="FFFF00"/>
                </a:solidFill>
              </a:rPr>
              <a:t> </a:t>
            </a:r>
            <a:r>
              <a:rPr lang="ru-RU" kern="0" dirty="0" smtClean="0">
                <a:solidFill>
                  <a:srgbClr val="00FF00"/>
                </a:solidFill>
              </a:rPr>
              <a:t>истинно</a:t>
            </a:r>
            <a:r>
              <a:rPr lang="ru-RU" kern="0" dirty="0" smtClean="0"/>
              <a:t>,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↔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lvl="0" indent="-342900" algn="l" eaLnBrk="0" hangingPunct="0">
              <a:lnSpc>
                <a:spcPct val="80000"/>
              </a:lnSpc>
              <a:spcBef>
                <a:spcPct val="20000"/>
              </a:spcBef>
              <a:buClr>
                <a:schemeClr val="accent3"/>
              </a:buClr>
              <a:buFontTx/>
              <a:buChar char="•"/>
            </a:pPr>
            <a:r>
              <a:rPr lang="ru-RU" kern="0" dirty="0" smtClean="0">
                <a:solidFill>
                  <a:schemeClr val="accent3"/>
                </a:solidFill>
              </a:rPr>
              <a:t>Если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VV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lang="ru-RU" kern="0" dirty="0" smtClean="0">
                <a:solidFill>
                  <a:schemeClr val="accent3"/>
                </a:solidFill>
              </a:rPr>
              <a:t>то </a:t>
            </a:r>
            <a:r>
              <a:rPr lang="en-US" dirty="0" smtClean="0">
                <a:solidFill>
                  <a:srgbClr val="FFFF00"/>
                </a:solidFill>
              </a:rPr>
              <a:t>A</a:t>
            </a:r>
            <a:r>
              <a:rPr lang="ru-RU" dirty="0" smtClean="0">
                <a:solidFill>
                  <a:srgbClr val="FFFF00"/>
                </a:solidFill>
              </a:rPr>
              <a:t> ↔ </a:t>
            </a:r>
            <a:r>
              <a:rPr lang="en-US" dirty="0" smtClean="0">
                <a:solidFill>
                  <a:srgbClr val="FFFF00"/>
                </a:solidFill>
              </a:rPr>
              <a:t>B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истинно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00000" y="2736000"/>
            <a:ext cx="2520000" cy="396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en-US" kern="0" dirty="0" smtClean="0">
                <a:solidFill>
                  <a:schemeClr val="accent3"/>
                </a:solidFill>
              </a:rPr>
              <a:t>((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↔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</a:t>
            </a:r>
            <a:r>
              <a:rPr lang="ru-RU" kern="0" dirty="0" smtClean="0">
                <a:solidFill>
                  <a:schemeClr val="accent3"/>
                </a:solidFill>
              </a:rPr>
              <a:t>Λ </a:t>
            </a:r>
            <a:r>
              <a:rPr lang="en-US" kern="0" dirty="0" smtClean="0">
                <a:solidFill>
                  <a:schemeClr val="accent3"/>
                </a:solidFill>
              </a:rPr>
              <a:t>A)</a:t>
            </a:r>
            <a:r>
              <a:rPr lang="ru-RU" kern="0" dirty="0" smtClean="0">
                <a:solidFill>
                  <a:schemeClr val="accent3"/>
                </a:solidFill>
              </a:rPr>
              <a:t> → </a:t>
            </a:r>
            <a:r>
              <a:rPr lang="en-US" kern="0" dirty="0" smtClean="0">
                <a:solidFill>
                  <a:schemeClr val="accent3"/>
                </a:solidFill>
              </a:rPr>
              <a:t>B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400000" y="3240000"/>
            <a:ext cx="2520000" cy="396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en-US" kern="0" dirty="0" smtClean="0">
                <a:solidFill>
                  <a:schemeClr val="accent3"/>
                </a:solidFill>
              </a:rPr>
              <a:t>((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↔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</a:t>
            </a:r>
            <a:r>
              <a:rPr lang="ru-RU" kern="0" dirty="0" smtClean="0">
                <a:solidFill>
                  <a:schemeClr val="accent3"/>
                </a:solidFill>
              </a:rPr>
              <a:t>Λ ~ </a:t>
            </a:r>
            <a:r>
              <a:rPr lang="en-US" kern="0" dirty="0" smtClean="0">
                <a:solidFill>
                  <a:schemeClr val="accent3"/>
                </a:solidFill>
              </a:rPr>
              <a:t>A)</a:t>
            </a:r>
            <a:r>
              <a:rPr lang="ru-RU" kern="0" dirty="0" smtClean="0">
                <a:solidFill>
                  <a:schemeClr val="accent3"/>
                </a:solidFill>
              </a:rPr>
              <a:t> → ~ </a:t>
            </a:r>
            <a:r>
              <a:rPr lang="en-US" kern="0" dirty="0" smtClean="0">
                <a:solidFill>
                  <a:schemeClr val="accent3"/>
                </a:solidFill>
              </a:rPr>
              <a:t>B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400000" y="3744000"/>
            <a:ext cx="2520000" cy="396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en-US" kern="0" dirty="0" smtClean="0">
                <a:solidFill>
                  <a:schemeClr val="accent3"/>
                </a:solidFill>
              </a:rPr>
              <a:t>((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↔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</a:t>
            </a:r>
            <a:r>
              <a:rPr lang="ru-RU" kern="0" dirty="0" smtClean="0">
                <a:solidFill>
                  <a:schemeClr val="accent3"/>
                </a:solidFill>
              </a:rPr>
              <a:t>Λ </a:t>
            </a:r>
            <a:r>
              <a:rPr lang="en-US" kern="0" dirty="0" smtClean="0">
                <a:solidFill>
                  <a:schemeClr val="accent3"/>
                </a:solidFill>
              </a:rPr>
              <a:t>B)</a:t>
            </a:r>
            <a:r>
              <a:rPr lang="ru-RU" kern="0" dirty="0" smtClean="0">
                <a:solidFill>
                  <a:schemeClr val="accent3"/>
                </a:solidFill>
              </a:rPr>
              <a:t> → </a:t>
            </a:r>
            <a:r>
              <a:rPr lang="en-US" kern="0" dirty="0" smtClean="0">
                <a:solidFill>
                  <a:schemeClr val="accent3"/>
                </a:solidFill>
              </a:rPr>
              <a:t>A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400000" y="4248000"/>
            <a:ext cx="2520000" cy="396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en-US" kern="0" dirty="0" smtClean="0">
                <a:solidFill>
                  <a:schemeClr val="accent3"/>
                </a:solidFill>
              </a:rPr>
              <a:t>((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↔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</a:t>
            </a:r>
            <a:r>
              <a:rPr lang="ru-RU" kern="0" dirty="0" smtClean="0">
                <a:solidFill>
                  <a:schemeClr val="accent3"/>
                </a:solidFill>
              </a:rPr>
              <a:t>Λ ~ </a:t>
            </a:r>
            <a:r>
              <a:rPr lang="en-US" kern="0" dirty="0" smtClean="0">
                <a:solidFill>
                  <a:schemeClr val="accent3"/>
                </a:solidFill>
              </a:rPr>
              <a:t>B)</a:t>
            </a:r>
            <a:r>
              <a:rPr lang="ru-RU" kern="0" dirty="0" smtClean="0">
                <a:solidFill>
                  <a:schemeClr val="accent3"/>
                </a:solidFill>
              </a:rPr>
              <a:t> → ~ </a:t>
            </a:r>
            <a:r>
              <a:rPr lang="en-US" kern="0" dirty="0" smtClean="0">
                <a:solidFill>
                  <a:schemeClr val="accent3"/>
                </a:solidFill>
              </a:rPr>
              <a:t>A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400000" y="4752000"/>
            <a:ext cx="2520000" cy="396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en-US" kern="0" dirty="0" smtClean="0">
                <a:solidFill>
                  <a:schemeClr val="accent3"/>
                </a:solidFill>
              </a:rPr>
              <a:t>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↔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</a:t>
            </a:r>
            <a:r>
              <a:rPr lang="ru-RU" kern="0" dirty="0" smtClean="0">
                <a:solidFill>
                  <a:schemeClr val="accent3"/>
                </a:solidFill>
              </a:rPr>
              <a:t>→ ~ </a:t>
            </a:r>
            <a:r>
              <a:rPr lang="en-US" kern="0" dirty="0" smtClean="0">
                <a:solidFill>
                  <a:schemeClr val="accent3"/>
                </a:solidFill>
              </a:rPr>
              <a:t>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VV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B)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400000" y="5256000"/>
            <a:ext cx="2520000" cy="396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ru-RU" kern="0" dirty="0" smtClean="0">
                <a:solidFill>
                  <a:schemeClr val="accent3"/>
                </a:solidFill>
              </a:rPr>
              <a:t>~</a:t>
            </a:r>
            <a:r>
              <a:rPr lang="en-US" kern="0" dirty="0" smtClean="0">
                <a:solidFill>
                  <a:schemeClr val="accent3"/>
                </a:solidFill>
              </a:rPr>
              <a:t> 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↔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</a:t>
            </a:r>
            <a:r>
              <a:rPr lang="ru-RU" kern="0" dirty="0" smtClean="0">
                <a:solidFill>
                  <a:schemeClr val="accent3"/>
                </a:solidFill>
              </a:rPr>
              <a:t>→ </a:t>
            </a:r>
            <a:r>
              <a:rPr lang="en-US" kern="0" dirty="0" smtClean="0">
                <a:solidFill>
                  <a:schemeClr val="accent3"/>
                </a:solidFill>
              </a:rPr>
              <a:t>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VV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B)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400000" y="5760000"/>
            <a:ext cx="2520000" cy="396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en-US" kern="0" dirty="0" smtClean="0">
                <a:solidFill>
                  <a:schemeClr val="accent3"/>
                </a:solidFill>
              </a:rPr>
              <a:t>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VV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</a:t>
            </a:r>
            <a:r>
              <a:rPr lang="ru-RU" kern="0" dirty="0" smtClean="0">
                <a:solidFill>
                  <a:schemeClr val="accent3"/>
                </a:solidFill>
              </a:rPr>
              <a:t>→ ~ </a:t>
            </a:r>
            <a:r>
              <a:rPr lang="en-US" kern="0" dirty="0" smtClean="0">
                <a:solidFill>
                  <a:schemeClr val="accent3"/>
                </a:solidFill>
              </a:rPr>
              <a:t>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↔ </a:t>
            </a:r>
            <a:r>
              <a:rPr lang="en-US" dirty="0" smtClean="0">
                <a:solidFill>
                  <a:schemeClr val="accent3"/>
                </a:solidFill>
              </a:rPr>
              <a:t>B)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400000" y="6264000"/>
            <a:ext cx="2520000" cy="396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ru-RU" kern="0" dirty="0" smtClean="0">
                <a:solidFill>
                  <a:schemeClr val="accent3"/>
                </a:solidFill>
              </a:rPr>
              <a:t>~</a:t>
            </a:r>
            <a:r>
              <a:rPr lang="en-US" kern="0" dirty="0" smtClean="0">
                <a:solidFill>
                  <a:schemeClr val="accent3"/>
                </a:solidFill>
              </a:rPr>
              <a:t> 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VV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</a:t>
            </a:r>
            <a:r>
              <a:rPr lang="ru-RU" kern="0" dirty="0" smtClean="0">
                <a:solidFill>
                  <a:schemeClr val="accent3"/>
                </a:solidFill>
              </a:rPr>
              <a:t>→ </a:t>
            </a:r>
            <a:r>
              <a:rPr lang="en-US" kern="0" dirty="0" smtClean="0">
                <a:solidFill>
                  <a:schemeClr val="accent3"/>
                </a:solidFill>
              </a:rPr>
              <a:t>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↔ </a:t>
            </a:r>
            <a:r>
              <a:rPr lang="en-US" dirty="0" smtClean="0">
                <a:solidFill>
                  <a:schemeClr val="accent3"/>
                </a:solidFill>
              </a:rPr>
              <a:t>B)</a:t>
            </a:r>
            <a:endParaRPr lang="ru-RU" kern="0" dirty="0" smtClean="0">
              <a:solidFill>
                <a:schemeClr val="accent3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 rot="5400000">
            <a:off x="7344000" y="3708000"/>
            <a:ext cx="2376000" cy="432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squar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en-US" kern="0" dirty="0" smtClean="0">
                <a:solidFill>
                  <a:schemeClr val="accent3"/>
                </a:solidFill>
              </a:rPr>
              <a:t>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chemeClr val="accent3"/>
                </a:solidFill>
              </a:rPr>
              <a:t>Λ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V</a:t>
            </a:r>
            <a:r>
              <a:rPr lang="ru-RU" kern="0" dirty="0" smtClean="0">
                <a:solidFill>
                  <a:schemeClr val="accent3"/>
                </a:solidFill>
              </a:rPr>
              <a:t> (~ </a:t>
            </a:r>
            <a:r>
              <a:rPr lang="en-US" kern="0" dirty="0" smtClean="0">
                <a:solidFill>
                  <a:schemeClr val="accent3"/>
                </a:solidFill>
              </a:rPr>
              <a:t>A</a:t>
            </a:r>
            <a:r>
              <a:rPr lang="ru-RU" kern="0" dirty="0" smtClean="0">
                <a:solidFill>
                  <a:schemeClr val="accent3"/>
                </a:solidFill>
              </a:rPr>
              <a:t> Λ ~ </a:t>
            </a:r>
            <a:r>
              <a:rPr lang="en-US" kern="0" dirty="0" smtClean="0">
                <a:solidFill>
                  <a:schemeClr val="accent3"/>
                </a:solidFill>
              </a:rPr>
              <a:t>B</a:t>
            </a:r>
            <a:r>
              <a:rPr lang="ru-RU" kern="0" dirty="0" smtClean="0">
                <a:solidFill>
                  <a:schemeClr val="accent3"/>
                </a:solidFill>
              </a:rPr>
              <a:t>)</a:t>
            </a:r>
          </a:p>
        </p:txBody>
      </p:sp>
      <p:sp>
        <p:nvSpPr>
          <p:cNvPr id="14" name="TextBox 13"/>
          <p:cNvSpPr txBox="1"/>
          <p:nvPr/>
        </p:nvSpPr>
        <p:spPr>
          <a:xfrm rot="16200000">
            <a:off x="-612000" y="5220000"/>
            <a:ext cx="2376000" cy="432000"/>
          </a:xfrm>
          <a:prstGeom prst="rect">
            <a:avLst/>
          </a:prstGeom>
          <a:noFill/>
          <a:ln cmpd="dbl">
            <a:solidFill>
              <a:schemeClr val="accent3"/>
            </a:solidFill>
          </a:ln>
        </p:spPr>
        <p:txBody>
          <a:bodyPr wrap="square" rtlCol="0" anchor="ctr" anchorCtr="1">
            <a:noAutofit/>
          </a:bodyPr>
          <a:lstStyle/>
          <a:p>
            <a:pPr lvl="0" eaLnBrk="0" hangingPunct="0">
              <a:spcBef>
                <a:spcPct val="20000"/>
              </a:spcBef>
              <a:defRPr/>
            </a:pPr>
            <a:r>
              <a:rPr lang="en-US" kern="0" dirty="0" smtClean="0">
                <a:solidFill>
                  <a:schemeClr val="accent3"/>
                </a:solidFill>
              </a:rPr>
              <a:t>(</a:t>
            </a:r>
            <a:r>
              <a:rPr lang="en-US" dirty="0" smtClean="0">
                <a:solidFill>
                  <a:schemeClr val="accent3"/>
                </a:solidFill>
              </a:rPr>
              <a:t>A</a:t>
            </a:r>
            <a:r>
              <a:rPr lang="ru-RU" dirty="0" smtClean="0">
                <a:solidFill>
                  <a:schemeClr val="accent3"/>
                </a:solidFill>
              </a:rPr>
              <a:t> ↔ </a:t>
            </a:r>
            <a:r>
              <a:rPr lang="en-US" dirty="0" smtClean="0">
                <a:solidFill>
                  <a:schemeClr val="accent3"/>
                </a:solidFill>
              </a:rPr>
              <a:t>B</a:t>
            </a:r>
            <a:r>
              <a:rPr lang="en-US" kern="0" dirty="0" smtClean="0">
                <a:solidFill>
                  <a:schemeClr val="accent3"/>
                </a:solidFill>
              </a:rPr>
              <a:t>) VV</a:t>
            </a:r>
            <a:r>
              <a:rPr lang="ru-RU" kern="0" dirty="0" smtClean="0">
                <a:solidFill>
                  <a:schemeClr val="accent3"/>
                </a:solidFill>
              </a:rPr>
              <a:t> (</a:t>
            </a:r>
            <a:r>
              <a:rPr lang="en-US" kern="0" dirty="0" smtClean="0">
                <a:solidFill>
                  <a:schemeClr val="accent3"/>
                </a:solidFill>
              </a:rPr>
              <a:t>A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en-US" kern="0" dirty="0" smtClean="0">
                <a:solidFill>
                  <a:schemeClr val="accent3"/>
                </a:solidFill>
              </a:rPr>
              <a:t>VV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r>
              <a:rPr lang="en-US" kern="0" dirty="0" smtClean="0">
                <a:solidFill>
                  <a:schemeClr val="accent3"/>
                </a:solidFill>
              </a:rPr>
              <a:t>B</a:t>
            </a:r>
            <a:r>
              <a:rPr lang="ru-RU" kern="0" dirty="0" smtClean="0">
                <a:solidFill>
                  <a:schemeClr val="accent3"/>
                </a:solidFill>
              </a:rPr>
              <a:t>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19" presetClass="entr" presetSubtype="5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19" presetClass="entr" presetSubtype="5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 build="p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</p:bld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rgbClr val="FFFF00"/>
                </a:solidFill>
              </a:rPr>
              <a:t>Функция истинности</a:t>
            </a:r>
            <a:r>
              <a:rPr lang="ru-RU" sz="3200" b="1" dirty="0" smtClean="0">
                <a:solidFill>
                  <a:schemeClr val="accent3"/>
                </a:solidFill>
              </a:rPr>
              <a:t/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Вычисление функции истинности</a:t>
            </a:r>
            <a:endParaRPr lang="ru-RU" sz="3200" dirty="0">
              <a:solidFill>
                <a:schemeClr val="accent3"/>
              </a:solidFill>
            </a:endParaRPr>
          </a:p>
        </p:txBody>
      </p:sp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792163" y="2160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1871663" y="2160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6" name="Прямоугольник 5"/>
          <p:cNvSpPr>
            <a:spLocks noChangeArrowheads="1"/>
          </p:cNvSpPr>
          <p:nvPr/>
        </p:nvSpPr>
        <p:spPr bwMode="auto">
          <a:xfrm>
            <a:off x="792163" y="27003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7" name="Прямоугольник 6"/>
          <p:cNvSpPr>
            <a:spLocks noChangeArrowheads="1"/>
          </p:cNvSpPr>
          <p:nvPr/>
        </p:nvSpPr>
        <p:spPr bwMode="auto">
          <a:xfrm>
            <a:off x="1871663" y="27003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8" name="Прямоугольник 7"/>
          <p:cNvSpPr>
            <a:spLocks noChangeArrowheads="1"/>
          </p:cNvSpPr>
          <p:nvPr/>
        </p:nvSpPr>
        <p:spPr bwMode="auto">
          <a:xfrm>
            <a:off x="792163" y="37798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9" name="Прямоугольник 8"/>
          <p:cNvSpPr>
            <a:spLocks noChangeArrowheads="1"/>
          </p:cNvSpPr>
          <p:nvPr/>
        </p:nvSpPr>
        <p:spPr bwMode="auto">
          <a:xfrm>
            <a:off x="1871663" y="37798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cxnSp>
        <p:nvCxnSpPr>
          <p:cNvPr id="12" name="Прямая соединительная линия 11"/>
          <p:cNvCxnSpPr/>
          <p:nvPr/>
        </p:nvCxnSpPr>
        <p:spPr bwMode="auto">
          <a:xfrm>
            <a:off x="792163" y="2160588"/>
            <a:ext cx="7559675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Прямая соединительная линия 12"/>
          <p:cNvCxnSpPr/>
          <p:nvPr/>
        </p:nvCxnSpPr>
        <p:spPr bwMode="auto">
          <a:xfrm>
            <a:off x="792163" y="2700338"/>
            <a:ext cx="7559675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" name="Прямая соединительная линия 13"/>
          <p:cNvCxnSpPr/>
          <p:nvPr/>
        </p:nvCxnSpPr>
        <p:spPr bwMode="auto">
          <a:xfrm>
            <a:off x="792163" y="3779838"/>
            <a:ext cx="7559675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" name="Прямая соединительная линия 14"/>
          <p:cNvCxnSpPr/>
          <p:nvPr/>
        </p:nvCxnSpPr>
        <p:spPr bwMode="auto">
          <a:xfrm>
            <a:off x="792163" y="4319588"/>
            <a:ext cx="7559675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Line 52"/>
          <p:cNvSpPr>
            <a:spLocks noChangeShapeType="1"/>
          </p:cNvSpPr>
          <p:nvPr/>
        </p:nvSpPr>
        <p:spPr bwMode="auto">
          <a:xfrm>
            <a:off x="792163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7" name="Line 52"/>
          <p:cNvSpPr>
            <a:spLocks noChangeShapeType="1"/>
          </p:cNvSpPr>
          <p:nvPr/>
        </p:nvSpPr>
        <p:spPr bwMode="auto">
          <a:xfrm>
            <a:off x="1871663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8" name="Line 52"/>
          <p:cNvSpPr>
            <a:spLocks noChangeShapeType="1"/>
          </p:cNvSpPr>
          <p:nvPr/>
        </p:nvSpPr>
        <p:spPr bwMode="auto">
          <a:xfrm>
            <a:off x="2952750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9" name="Line 52"/>
          <p:cNvSpPr>
            <a:spLocks noChangeShapeType="1"/>
          </p:cNvSpPr>
          <p:nvPr/>
        </p:nvSpPr>
        <p:spPr bwMode="auto">
          <a:xfrm>
            <a:off x="4032250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20" name="Прямоугольник 19"/>
          <p:cNvSpPr>
            <a:spLocks noChangeArrowheads="1"/>
          </p:cNvSpPr>
          <p:nvPr/>
        </p:nvSpPr>
        <p:spPr bwMode="auto">
          <a:xfrm>
            <a:off x="2952750" y="2160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r>
              <a:rPr lang="ru-RU" dirty="0">
                <a:solidFill>
                  <a:srgbClr val="FFFF00"/>
                </a:solidFill>
              </a:rPr>
              <a:t> Λ </a:t>
            </a:r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21" name="Прямоугольник 20"/>
          <p:cNvSpPr>
            <a:spLocks noChangeArrowheads="1"/>
          </p:cNvSpPr>
          <p:nvPr/>
        </p:nvSpPr>
        <p:spPr bwMode="auto">
          <a:xfrm>
            <a:off x="2952750" y="27003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22" name="Прямоугольник 21"/>
          <p:cNvSpPr>
            <a:spLocks noChangeArrowheads="1"/>
          </p:cNvSpPr>
          <p:nvPr/>
        </p:nvSpPr>
        <p:spPr bwMode="auto">
          <a:xfrm>
            <a:off x="2952750" y="37798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cxnSp>
        <p:nvCxnSpPr>
          <p:cNvPr id="23" name="Прямая соединительная линия 22"/>
          <p:cNvCxnSpPr/>
          <p:nvPr/>
        </p:nvCxnSpPr>
        <p:spPr bwMode="auto">
          <a:xfrm>
            <a:off x="792163" y="3240088"/>
            <a:ext cx="7559675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4" name="Прямоугольник 23"/>
          <p:cNvSpPr>
            <a:spLocks noChangeArrowheads="1"/>
          </p:cNvSpPr>
          <p:nvPr/>
        </p:nvSpPr>
        <p:spPr bwMode="auto">
          <a:xfrm>
            <a:off x="792163" y="32400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25" name="Прямоугольник 24"/>
          <p:cNvSpPr>
            <a:spLocks noChangeArrowheads="1"/>
          </p:cNvSpPr>
          <p:nvPr/>
        </p:nvSpPr>
        <p:spPr bwMode="auto">
          <a:xfrm>
            <a:off x="1871663" y="32400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6" name="Прямоугольник 25"/>
          <p:cNvSpPr>
            <a:spLocks noChangeArrowheads="1"/>
          </p:cNvSpPr>
          <p:nvPr/>
        </p:nvSpPr>
        <p:spPr bwMode="auto">
          <a:xfrm>
            <a:off x="2952750" y="32400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7" name="Прямоугольник 26"/>
          <p:cNvSpPr>
            <a:spLocks noChangeArrowheads="1"/>
          </p:cNvSpPr>
          <p:nvPr/>
        </p:nvSpPr>
        <p:spPr bwMode="auto">
          <a:xfrm>
            <a:off x="792163" y="4319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8" name="Прямоугольник 27"/>
          <p:cNvSpPr>
            <a:spLocks noChangeArrowheads="1"/>
          </p:cNvSpPr>
          <p:nvPr/>
        </p:nvSpPr>
        <p:spPr bwMode="auto">
          <a:xfrm>
            <a:off x="1871663" y="4319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9" name="Прямоугольник 28"/>
          <p:cNvSpPr>
            <a:spLocks noChangeArrowheads="1"/>
          </p:cNvSpPr>
          <p:nvPr/>
        </p:nvSpPr>
        <p:spPr bwMode="auto">
          <a:xfrm>
            <a:off x="2952750" y="4319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cxnSp>
        <p:nvCxnSpPr>
          <p:cNvPr id="30" name="Прямая соединительная линия 29"/>
          <p:cNvCxnSpPr/>
          <p:nvPr/>
        </p:nvCxnSpPr>
        <p:spPr bwMode="auto">
          <a:xfrm>
            <a:off x="792163" y="4859338"/>
            <a:ext cx="7559675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5" name="Line 52"/>
          <p:cNvSpPr>
            <a:spLocks noChangeShapeType="1"/>
          </p:cNvSpPr>
          <p:nvPr/>
        </p:nvSpPr>
        <p:spPr bwMode="auto">
          <a:xfrm>
            <a:off x="5832475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36" name="Прямоугольник 35"/>
          <p:cNvSpPr>
            <a:spLocks noChangeArrowheads="1"/>
          </p:cNvSpPr>
          <p:nvPr/>
        </p:nvSpPr>
        <p:spPr bwMode="auto">
          <a:xfrm>
            <a:off x="4032250" y="2160588"/>
            <a:ext cx="18002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</a:rPr>
              <a:t>(</a:t>
            </a:r>
            <a:r>
              <a:rPr lang="en-US" dirty="0">
                <a:solidFill>
                  <a:srgbClr val="FFFF00"/>
                </a:solidFill>
              </a:rPr>
              <a:t>A</a:t>
            </a:r>
            <a:r>
              <a:rPr lang="ru-RU" dirty="0">
                <a:solidFill>
                  <a:srgbClr val="FFFF00"/>
                </a:solidFill>
              </a:rPr>
              <a:t> Λ </a:t>
            </a:r>
            <a:r>
              <a:rPr lang="en-US" dirty="0">
                <a:solidFill>
                  <a:srgbClr val="FFFF00"/>
                </a:solidFill>
              </a:rPr>
              <a:t>B</a:t>
            </a:r>
            <a:r>
              <a:rPr lang="ru-RU" dirty="0">
                <a:solidFill>
                  <a:srgbClr val="FFFF00"/>
                </a:solidFill>
              </a:rPr>
              <a:t>) → </a:t>
            </a:r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7" name="Прямоугольник 36"/>
          <p:cNvSpPr>
            <a:spLocks noChangeArrowheads="1"/>
          </p:cNvSpPr>
          <p:nvPr/>
        </p:nvSpPr>
        <p:spPr bwMode="auto">
          <a:xfrm>
            <a:off x="4032250" y="2700338"/>
            <a:ext cx="18002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38" name="Прямоугольник 37"/>
          <p:cNvSpPr>
            <a:spLocks noChangeArrowheads="1"/>
          </p:cNvSpPr>
          <p:nvPr/>
        </p:nvSpPr>
        <p:spPr bwMode="auto">
          <a:xfrm>
            <a:off x="4032250" y="3779838"/>
            <a:ext cx="18002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39" name="Прямоугольник 38"/>
          <p:cNvSpPr>
            <a:spLocks noChangeArrowheads="1"/>
          </p:cNvSpPr>
          <p:nvPr/>
        </p:nvSpPr>
        <p:spPr bwMode="auto">
          <a:xfrm>
            <a:off x="4032250" y="3240088"/>
            <a:ext cx="18002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40" name="Прямоугольник 39"/>
          <p:cNvSpPr>
            <a:spLocks noChangeArrowheads="1"/>
          </p:cNvSpPr>
          <p:nvPr/>
        </p:nvSpPr>
        <p:spPr bwMode="auto">
          <a:xfrm>
            <a:off x="4032250" y="4319588"/>
            <a:ext cx="18002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42" name="Прямоугольник 41"/>
          <p:cNvSpPr>
            <a:spLocks noChangeArrowheads="1"/>
          </p:cNvSpPr>
          <p:nvPr/>
        </p:nvSpPr>
        <p:spPr bwMode="auto">
          <a:xfrm>
            <a:off x="5832475" y="2160588"/>
            <a:ext cx="2519363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</a:rPr>
              <a:t>((</a:t>
            </a:r>
            <a:r>
              <a:rPr lang="en-US" dirty="0">
                <a:solidFill>
                  <a:srgbClr val="FFFF00"/>
                </a:solidFill>
              </a:rPr>
              <a:t>A</a:t>
            </a:r>
            <a:r>
              <a:rPr lang="ru-RU" dirty="0">
                <a:solidFill>
                  <a:srgbClr val="FFFF00"/>
                </a:solidFill>
              </a:rPr>
              <a:t> Λ </a:t>
            </a:r>
            <a:r>
              <a:rPr lang="en-US" dirty="0">
                <a:solidFill>
                  <a:srgbClr val="FFFF00"/>
                </a:solidFill>
              </a:rPr>
              <a:t>B</a:t>
            </a:r>
            <a:r>
              <a:rPr lang="ru-RU" dirty="0">
                <a:solidFill>
                  <a:srgbClr val="FFFF00"/>
                </a:solidFill>
              </a:rPr>
              <a:t>) → </a:t>
            </a:r>
            <a:r>
              <a:rPr lang="en-US" dirty="0">
                <a:solidFill>
                  <a:srgbClr val="FFFF00"/>
                </a:solidFill>
              </a:rPr>
              <a:t>B</a:t>
            </a:r>
            <a:r>
              <a:rPr lang="ru-RU" dirty="0">
                <a:solidFill>
                  <a:srgbClr val="FFFF00"/>
                </a:solidFill>
              </a:rPr>
              <a:t>) </a:t>
            </a:r>
            <a:r>
              <a:rPr lang="en-US" dirty="0">
                <a:solidFill>
                  <a:srgbClr val="FFFF00"/>
                </a:solidFill>
              </a:rPr>
              <a:t>V 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3" name="Прямоугольник 42"/>
          <p:cNvSpPr>
            <a:spLocks noChangeArrowheads="1"/>
          </p:cNvSpPr>
          <p:nvPr/>
        </p:nvSpPr>
        <p:spPr bwMode="auto">
          <a:xfrm>
            <a:off x="5832475" y="2700338"/>
            <a:ext cx="2519363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  <a:endParaRPr lang="ru-RU" dirty="0">
              <a:solidFill>
                <a:srgbClr val="FF66FF"/>
              </a:solidFill>
            </a:endParaRPr>
          </a:p>
        </p:txBody>
      </p:sp>
      <p:sp>
        <p:nvSpPr>
          <p:cNvPr id="44" name="Прямоугольник 43"/>
          <p:cNvSpPr>
            <a:spLocks noChangeArrowheads="1"/>
          </p:cNvSpPr>
          <p:nvPr/>
        </p:nvSpPr>
        <p:spPr bwMode="auto">
          <a:xfrm>
            <a:off x="5832475" y="3779838"/>
            <a:ext cx="2519363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45" name="Прямоугольник 44"/>
          <p:cNvSpPr>
            <a:spLocks noChangeArrowheads="1"/>
          </p:cNvSpPr>
          <p:nvPr/>
        </p:nvSpPr>
        <p:spPr bwMode="auto">
          <a:xfrm>
            <a:off x="5832475" y="3240088"/>
            <a:ext cx="2519363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46" name="Прямоугольник 45"/>
          <p:cNvSpPr>
            <a:spLocks noChangeArrowheads="1"/>
          </p:cNvSpPr>
          <p:nvPr/>
        </p:nvSpPr>
        <p:spPr bwMode="auto">
          <a:xfrm>
            <a:off x="5832475" y="4319588"/>
            <a:ext cx="2519363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  <a:endParaRPr lang="ru-RU" dirty="0">
              <a:solidFill>
                <a:srgbClr val="FF66FF"/>
              </a:solidFill>
            </a:endParaRPr>
          </a:p>
        </p:txBody>
      </p:sp>
      <p:sp>
        <p:nvSpPr>
          <p:cNvPr id="53" name="Line 52"/>
          <p:cNvSpPr>
            <a:spLocks noChangeShapeType="1"/>
          </p:cNvSpPr>
          <p:nvPr/>
        </p:nvSpPr>
        <p:spPr bwMode="auto">
          <a:xfrm>
            <a:off x="8351838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7" fill="hold">
                      <p:stCondLst>
                        <p:cond delay="indefinite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>
                      <p:stCondLst>
                        <p:cond delay="indefinite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3" fill="hold">
                      <p:stCondLst>
                        <p:cond delay="indefinite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/>
      <p:bldP spid="9" grpId="0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4" grpId="0"/>
      <p:bldP spid="25" grpId="0"/>
      <p:bldP spid="26" grpId="0"/>
      <p:bldP spid="27" grpId="0"/>
      <p:bldP spid="28" grpId="0"/>
      <p:bldP spid="29" grpId="0"/>
      <p:bldP spid="35" grpId="0" animBg="1"/>
      <p:bldP spid="36" grpId="0"/>
      <p:bldP spid="37" grpId="0"/>
      <p:bldP spid="38" grpId="0"/>
      <p:bldP spid="39" grpId="0"/>
      <p:bldP spid="40" grpId="0"/>
      <p:bldP spid="42" grpId="0"/>
      <p:bldP spid="43" grpId="0"/>
      <p:bldP spid="44" grpId="0"/>
      <p:bldP spid="45" grpId="0"/>
      <p:bldP spid="46" grpId="0"/>
      <p:bldP spid="53" grpId="0" animBg="1"/>
    </p:bld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Функция истинности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Вычисление функции истинности</a:t>
            </a:r>
            <a:endParaRPr lang="ru-RU" sz="3200" dirty="0">
              <a:solidFill>
                <a:schemeClr val="accent3"/>
              </a:solidFill>
            </a:endParaRPr>
          </a:p>
        </p:txBody>
      </p:sp>
      <p:sp>
        <p:nvSpPr>
          <p:cNvPr id="14339" name="Прямоугольник 3"/>
          <p:cNvSpPr>
            <a:spLocks noChangeArrowheads="1"/>
          </p:cNvSpPr>
          <p:nvPr/>
        </p:nvSpPr>
        <p:spPr bwMode="auto">
          <a:xfrm>
            <a:off x="792163" y="2160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14340" name="Прямоугольник 4"/>
          <p:cNvSpPr>
            <a:spLocks noChangeArrowheads="1"/>
          </p:cNvSpPr>
          <p:nvPr/>
        </p:nvSpPr>
        <p:spPr bwMode="auto">
          <a:xfrm>
            <a:off x="1871663" y="2160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14341" name="Прямоугольник 5"/>
          <p:cNvSpPr>
            <a:spLocks noChangeArrowheads="1"/>
          </p:cNvSpPr>
          <p:nvPr/>
        </p:nvSpPr>
        <p:spPr bwMode="auto">
          <a:xfrm>
            <a:off x="792163" y="27003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14342" name="Прямоугольник 6"/>
          <p:cNvSpPr>
            <a:spLocks noChangeArrowheads="1"/>
          </p:cNvSpPr>
          <p:nvPr/>
        </p:nvSpPr>
        <p:spPr bwMode="auto">
          <a:xfrm>
            <a:off x="1871663" y="27003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14343" name="Прямоугольник 7"/>
          <p:cNvSpPr>
            <a:spLocks noChangeArrowheads="1"/>
          </p:cNvSpPr>
          <p:nvPr/>
        </p:nvSpPr>
        <p:spPr bwMode="auto">
          <a:xfrm>
            <a:off x="792163" y="37798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14344" name="Прямоугольник 8"/>
          <p:cNvSpPr>
            <a:spLocks noChangeArrowheads="1"/>
          </p:cNvSpPr>
          <p:nvPr/>
        </p:nvSpPr>
        <p:spPr bwMode="auto">
          <a:xfrm>
            <a:off x="1871663" y="37798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cxnSp>
        <p:nvCxnSpPr>
          <p:cNvPr id="12" name="Прямая соединительная линия 11"/>
          <p:cNvCxnSpPr/>
          <p:nvPr/>
        </p:nvCxnSpPr>
        <p:spPr bwMode="auto">
          <a:xfrm>
            <a:off x="792163" y="2160588"/>
            <a:ext cx="7559675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Прямая соединительная линия 12"/>
          <p:cNvCxnSpPr/>
          <p:nvPr/>
        </p:nvCxnSpPr>
        <p:spPr bwMode="auto">
          <a:xfrm>
            <a:off x="792163" y="2700338"/>
            <a:ext cx="7559675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" name="Прямая соединительная линия 13"/>
          <p:cNvCxnSpPr/>
          <p:nvPr/>
        </p:nvCxnSpPr>
        <p:spPr bwMode="auto">
          <a:xfrm>
            <a:off x="792163" y="3779838"/>
            <a:ext cx="7559675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" name="Прямая соединительная линия 14"/>
          <p:cNvCxnSpPr/>
          <p:nvPr/>
        </p:nvCxnSpPr>
        <p:spPr bwMode="auto">
          <a:xfrm>
            <a:off x="792163" y="4319588"/>
            <a:ext cx="7559675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349" name="Line 52"/>
          <p:cNvSpPr>
            <a:spLocks noChangeShapeType="1"/>
          </p:cNvSpPr>
          <p:nvPr/>
        </p:nvSpPr>
        <p:spPr bwMode="auto">
          <a:xfrm>
            <a:off x="792163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4350" name="Line 52"/>
          <p:cNvSpPr>
            <a:spLocks noChangeShapeType="1"/>
          </p:cNvSpPr>
          <p:nvPr/>
        </p:nvSpPr>
        <p:spPr bwMode="auto">
          <a:xfrm>
            <a:off x="1871663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4351" name="Line 52"/>
          <p:cNvSpPr>
            <a:spLocks noChangeShapeType="1"/>
          </p:cNvSpPr>
          <p:nvPr/>
        </p:nvSpPr>
        <p:spPr bwMode="auto">
          <a:xfrm>
            <a:off x="2952750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4352" name="Line 52"/>
          <p:cNvSpPr>
            <a:spLocks noChangeShapeType="1"/>
          </p:cNvSpPr>
          <p:nvPr/>
        </p:nvSpPr>
        <p:spPr bwMode="auto">
          <a:xfrm>
            <a:off x="4032250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4353" name="Прямоугольник 19"/>
          <p:cNvSpPr>
            <a:spLocks noChangeArrowheads="1"/>
          </p:cNvSpPr>
          <p:nvPr/>
        </p:nvSpPr>
        <p:spPr bwMode="auto">
          <a:xfrm>
            <a:off x="2952750" y="2160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r>
              <a:rPr lang="ru-RU" dirty="0">
                <a:solidFill>
                  <a:srgbClr val="FFFF00"/>
                </a:solidFill>
              </a:rPr>
              <a:t> Λ </a:t>
            </a:r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14354" name="Прямоугольник 20"/>
          <p:cNvSpPr>
            <a:spLocks noChangeArrowheads="1"/>
          </p:cNvSpPr>
          <p:nvPr/>
        </p:nvSpPr>
        <p:spPr bwMode="auto">
          <a:xfrm>
            <a:off x="2952750" y="27003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14355" name="Прямоугольник 21"/>
          <p:cNvSpPr>
            <a:spLocks noChangeArrowheads="1"/>
          </p:cNvSpPr>
          <p:nvPr/>
        </p:nvSpPr>
        <p:spPr bwMode="auto">
          <a:xfrm>
            <a:off x="2952750" y="37798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cxnSp>
        <p:nvCxnSpPr>
          <p:cNvPr id="23" name="Прямая соединительная линия 22"/>
          <p:cNvCxnSpPr/>
          <p:nvPr/>
        </p:nvCxnSpPr>
        <p:spPr bwMode="auto">
          <a:xfrm>
            <a:off x="792163" y="3240088"/>
            <a:ext cx="7559675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357" name="Прямоугольник 23"/>
          <p:cNvSpPr>
            <a:spLocks noChangeArrowheads="1"/>
          </p:cNvSpPr>
          <p:nvPr/>
        </p:nvSpPr>
        <p:spPr bwMode="auto">
          <a:xfrm>
            <a:off x="792163" y="32400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14358" name="Прямоугольник 24"/>
          <p:cNvSpPr>
            <a:spLocks noChangeArrowheads="1"/>
          </p:cNvSpPr>
          <p:nvPr/>
        </p:nvSpPr>
        <p:spPr bwMode="auto">
          <a:xfrm>
            <a:off x="1871663" y="32400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14359" name="Прямоугольник 25"/>
          <p:cNvSpPr>
            <a:spLocks noChangeArrowheads="1"/>
          </p:cNvSpPr>
          <p:nvPr/>
        </p:nvSpPr>
        <p:spPr bwMode="auto">
          <a:xfrm>
            <a:off x="2952750" y="32400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14360" name="Прямоугольник 26"/>
          <p:cNvSpPr>
            <a:spLocks noChangeArrowheads="1"/>
          </p:cNvSpPr>
          <p:nvPr/>
        </p:nvSpPr>
        <p:spPr bwMode="auto">
          <a:xfrm>
            <a:off x="792163" y="4319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14361" name="Прямоугольник 27"/>
          <p:cNvSpPr>
            <a:spLocks noChangeArrowheads="1"/>
          </p:cNvSpPr>
          <p:nvPr/>
        </p:nvSpPr>
        <p:spPr bwMode="auto">
          <a:xfrm>
            <a:off x="1871663" y="4319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14362" name="Прямоугольник 28"/>
          <p:cNvSpPr>
            <a:spLocks noChangeArrowheads="1"/>
          </p:cNvSpPr>
          <p:nvPr/>
        </p:nvSpPr>
        <p:spPr bwMode="auto">
          <a:xfrm>
            <a:off x="2952750" y="4319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cxnSp>
        <p:nvCxnSpPr>
          <p:cNvPr id="30" name="Прямая соединительная линия 29"/>
          <p:cNvCxnSpPr/>
          <p:nvPr/>
        </p:nvCxnSpPr>
        <p:spPr bwMode="auto">
          <a:xfrm>
            <a:off x="792163" y="4859338"/>
            <a:ext cx="7559675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364" name="Line 52"/>
          <p:cNvSpPr>
            <a:spLocks noChangeShapeType="1"/>
          </p:cNvSpPr>
          <p:nvPr/>
        </p:nvSpPr>
        <p:spPr bwMode="auto">
          <a:xfrm>
            <a:off x="5832475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4365" name="Прямоугольник 35"/>
          <p:cNvSpPr>
            <a:spLocks noChangeArrowheads="1"/>
          </p:cNvSpPr>
          <p:nvPr/>
        </p:nvSpPr>
        <p:spPr bwMode="auto">
          <a:xfrm>
            <a:off x="4032250" y="2160588"/>
            <a:ext cx="18002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</a:rPr>
              <a:t>(</a:t>
            </a:r>
            <a:r>
              <a:rPr lang="en-US" dirty="0">
                <a:solidFill>
                  <a:srgbClr val="FFFF00"/>
                </a:solidFill>
              </a:rPr>
              <a:t>A</a:t>
            </a:r>
            <a:r>
              <a:rPr lang="ru-RU" dirty="0">
                <a:solidFill>
                  <a:srgbClr val="FFFF00"/>
                </a:solidFill>
              </a:rPr>
              <a:t> Λ </a:t>
            </a:r>
            <a:r>
              <a:rPr lang="en-US" dirty="0">
                <a:solidFill>
                  <a:srgbClr val="FFFF00"/>
                </a:solidFill>
              </a:rPr>
              <a:t>B</a:t>
            </a:r>
            <a:r>
              <a:rPr lang="ru-RU" dirty="0">
                <a:solidFill>
                  <a:srgbClr val="FFFF00"/>
                </a:solidFill>
              </a:rPr>
              <a:t>) → </a:t>
            </a:r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14366" name="Прямоугольник 36"/>
          <p:cNvSpPr>
            <a:spLocks noChangeArrowheads="1"/>
          </p:cNvSpPr>
          <p:nvPr/>
        </p:nvSpPr>
        <p:spPr bwMode="auto">
          <a:xfrm>
            <a:off x="4032250" y="2700338"/>
            <a:ext cx="18002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14367" name="Прямоугольник 37"/>
          <p:cNvSpPr>
            <a:spLocks noChangeArrowheads="1"/>
          </p:cNvSpPr>
          <p:nvPr/>
        </p:nvSpPr>
        <p:spPr bwMode="auto">
          <a:xfrm>
            <a:off x="4032250" y="3779838"/>
            <a:ext cx="18002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14368" name="Прямоугольник 38"/>
          <p:cNvSpPr>
            <a:spLocks noChangeArrowheads="1"/>
          </p:cNvSpPr>
          <p:nvPr/>
        </p:nvSpPr>
        <p:spPr bwMode="auto">
          <a:xfrm>
            <a:off x="4032250" y="3240088"/>
            <a:ext cx="18002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14369" name="Прямоугольник 39"/>
          <p:cNvSpPr>
            <a:spLocks noChangeArrowheads="1"/>
          </p:cNvSpPr>
          <p:nvPr/>
        </p:nvSpPr>
        <p:spPr bwMode="auto">
          <a:xfrm>
            <a:off x="4032250" y="4319588"/>
            <a:ext cx="18002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42" name="Прямоугольник 41"/>
          <p:cNvSpPr>
            <a:spLocks noChangeArrowheads="1"/>
          </p:cNvSpPr>
          <p:nvPr/>
        </p:nvSpPr>
        <p:spPr bwMode="auto">
          <a:xfrm>
            <a:off x="5832475" y="2160588"/>
            <a:ext cx="2519363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</a:rPr>
              <a:t>((</a:t>
            </a:r>
            <a:r>
              <a:rPr lang="en-US" dirty="0">
                <a:solidFill>
                  <a:srgbClr val="FFFF00"/>
                </a:solidFill>
              </a:rPr>
              <a:t>A</a:t>
            </a:r>
            <a:r>
              <a:rPr lang="ru-RU" dirty="0">
                <a:solidFill>
                  <a:srgbClr val="FFFF00"/>
                </a:solidFill>
              </a:rPr>
              <a:t> Λ </a:t>
            </a:r>
            <a:r>
              <a:rPr lang="en-US" dirty="0">
                <a:solidFill>
                  <a:srgbClr val="FFFF00"/>
                </a:solidFill>
              </a:rPr>
              <a:t>B</a:t>
            </a:r>
            <a:r>
              <a:rPr lang="ru-RU" dirty="0">
                <a:solidFill>
                  <a:srgbClr val="FFFF00"/>
                </a:solidFill>
              </a:rPr>
              <a:t>) → </a:t>
            </a:r>
            <a:r>
              <a:rPr lang="en-US" dirty="0">
                <a:solidFill>
                  <a:srgbClr val="FFFF00"/>
                </a:solidFill>
              </a:rPr>
              <a:t>B</a:t>
            </a:r>
            <a:r>
              <a:rPr lang="ru-RU" dirty="0">
                <a:solidFill>
                  <a:srgbClr val="FFFF00"/>
                </a:solidFill>
              </a:rPr>
              <a:t>) Λ</a:t>
            </a:r>
            <a:r>
              <a:rPr lang="en-US" dirty="0">
                <a:solidFill>
                  <a:srgbClr val="FFFF00"/>
                </a:solidFill>
              </a:rPr>
              <a:t> 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3" name="Прямоугольник 42"/>
          <p:cNvSpPr>
            <a:spLocks noChangeArrowheads="1"/>
          </p:cNvSpPr>
          <p:nvPr/>
        </p:nvSpPr>
        <p:spPr bwMode="auto">
          <a:xfrm>
            <a:off x="5832475" y="2700338"/>
            <a:ext cx="2519363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  <a:endParaRPr lang="ru-RU" dirty="0">
              <a:solidFill>
                <a:srgbClr val="FF66FF"/>
              </a:solidFill>
            </a:endParaRPr>
          </a:p>
        </p:txBody>
      </p:sp>
      <p:sp>
        <p:nvSpPr>
          <p:cNvPr id="44" name="Прямоугольник 43"/>
          <p:cNvSpPr>
            <a:spLocks noChangeArrowheads="1"/>
          </p:cNvSpPr>
          <p:nvPr/>
        </p:nvSpPr>
        <p:spPr bwMode="auto">
          <a:xfrm>
            <a:off x="5832475" y="3779838"/>
            <a:ext cx="2519363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45" name="Прямоугольник 44"/>
          <p:cNvSpPr>
            <a:spLocks noChangeArrowheads="1"/>
          </p:cNvSpPr>
          <p:nvPr/>
        </p:nvSpPr>
        <p:spPr bwMode="auto">
          <a:xfrm>
            <a:off x="5832475" y="3240088"/>
            <a:ext cx="2519363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  <a:endParaRPr lang="ru-RU" dirty="0">
              <a:solidFill>
                <a:srgbClr val="00FF00"/>
              </a:solidFill>
            </a:endParaRPr>
          </a:p>
        </p:txBody>
      </p:sp>
      <p:sp>
        <p:nvSpPr>
          <p:cNvPr id="46" name="Прямоугольник 45"/>
          <p:cNvSpPr>
            <a:spLocks noChangeArrowheads="1"/>
          </p:cNvSpPr>
          <p:nvPr/>
        </p:nvSpPr>
        <p:spPr bwMode="auto">
          <a:xfrm>
            <a:off x="5832475" y="4319588"/>
            <a:ext cx="2519363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14375" name="Line 52"/>
          <p:cNvSpPr>
            <a:spLocks noChangeShapeType="1"/>
          </p:cNvSpPr>
          <p:nvPr/>
        </p:nvSpPr>
        <p:spPr bwMode="auto">
          <a:xfrm>
            <a:off x="8351838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/>
      <p:bldP spid="45" grpId="0"/>
      <p:bldP spid="46" grpId="0"/>
    </p:bld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Функция истинности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Равносильные формулы</a:t>
            </a:r>
            <a:endParaRPr lang="ru-RU" sz="3200" dirty="0">
              <a:solidFill>
                <a:schemeClr val="accent3"/>
              </a:solidFill>
            </a:endParaRPr>
          </a:p>
        </p:txBody>
      </p:sp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792163" y="2160588"/>
            <a:ext cx="719137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1511300" y="2160588"/>
            <a:ext cx="7207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6" name="Прямоугольник 5"/>
          <p:cNvSpPr>
            <a:spLocks noChangeArrowheads="1"/>
          </p:cNvSpPr>
          <p:nvPr/>
        </p:nvSpPr>
        <p:spPr bwMode="auto">
          <a:xfrm>
            <a:off x="792163" y="2700338"/>
            <a:ext cx="719137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7" name="Прямоугольник 6"/>
          <p:cNvSpPr>
            <a:spLocks noChangeArrowheads="1"/>
          </p:cNvSpPr>
          <p:nvPr/>
        </p:nvSpPr>
        <p:spPr bwMode="auto">
          <a:xfrm>
            <a:off x="1511300" y="2700338"/>
            <a:ext cx="7207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8" name="Прямоугольник 7"/>
          <p:cNvSpPr>
            <a:spLocks noChangeArrowheads="1"/>
          </p:cNvSpPr>
          <p:nvPr/>
        </p:nvSpPr>
        <p:spPr bwMode="auto">
          <a:xfrm>
            <a:off x="792163" y="3779838"/>
            <a:ext cx="719137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9" name="Прямоугольник 8"/>
          <p:cNvSpPr>
            <a:spLocks noChangeArrowheads="1"/>
          </p:cNvSpPr>
          <p:nvPr/>
        </p:nvSpPr>
        <p:spPr bwMode="auto">
          <a:xfrm>
            <a:off x="1511300" y="3779838"/>
            <a:ext cx="7207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cxnSp>
        <p:nvCxnSpPr>
          <p:cNvPr id="12" name="Прямая соединительная линия 11"/>
          <p:cNvCxnSpPr/>
          <p:nvPr/>
        </p:nvCxnSpPr>
        <p:spPr bwMode="auto">
          <a:xfrm>
            <a:off x="792163" y="2160588"/>
            <a:ext cx="3240087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Прямая соединительная линия 12"/>
          <p:cNvCxnSpPr/>
          <p:nvPr/>
        </p:nvCxnSpPr>
        <p:spPr bwMode="auto">
          <a:xfrm>
            <a:off x="792163" y="2700338"/>
            <a:ext cx="3240087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" name="Прямая соединительная линия 13"/>
          <p:cNvCxnSpPr/>
          <p:nvPr/>
        </p:nvCxnSpPr>
        <p:spPr bwMode="auto">
          <a:xfrm>
            <a:off x="792163" y="3779838"/>
            <a:ext cx="3240087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" name="Прямая соединительная линия 14"/>
          <p:cNvCxnSpPr/>
          <p:nvPr/>
        </p:nvCxnSpPr>
        <p:spPr bwMode="auto">
          <a:xfrm>
            <a:off x="792163" y="4319588"/>
            <a:ext cx="3240087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Line 52"/>
          <p:cNvSpPr>
            <a:spLocks noChangeShapeType="1"/>
          </p:cNvSpPr>
          <p:nvPr/>
        </p:nvSpPr>
        <p:spPr bwMode="auto">
          <a:xfrm>
            <a:off x="792163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7" name="Line 52"/>
          <p:cNvSpPr>
            <a:spLocks noChangeShapeType="1"/>
          </p:cNvSpPr>
          <p:nvPr/>
        </p:nvSpPr>
        <p:spPr bwMode="auto">
          <a:xfrm>
            <a:off x="1511300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8" name="Line 52"/>
          <p:cNvSpPr>
            <a:spLocks noChangeShapeType="1"/>
          </p:cNvSpPr>
          <p:nvPr/>
        </p:nvSpPr>
        <p:spPr bwMode="auto">
          <a:xfrm>
            <a:off x="2232025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19" name="Line 52"/>
          <p:cNvSpPr>
            <a:spLocks noChangeShapeType="1"/>
          </p:cNvSpPr>
          <p:nvPr/>
        </p:nvSpPr>
        <p:spPr bwMode="auto">
          <a:xfrm>
            <a:off x="2952750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20" name="Прямоугольник 19"/>
          <p:cNvSpPr>
            <a:spLocks noChangeArrowheads="1"/>
          </p:cNvSpPr>
          <p:nvPr/>
        </p:nvSpPr>
        <p:spPr bwMode="auto">
          <a:xfrm>
            <a:off x="2232025" y="2160588"/>
            <a:ext cx="7207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~</a:t>
            </a:r>
            <a:r>
              <a:rPr lang="ru-RU" dirty="0">
                <a:solidFill>
                  <a:srgbClr val="FFFF00"/>
                </a:solidFill>
              </a:rPr>
              <a:t> </a:t>
            </a:r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21" name="Прямоугольник 20"/>
          <p:cNvSpPr>
            <a:spLocks noChangeArrowheads="1"/>
          </p:cNvSpPr>
          <p:nvPr/>
        </p:nvSpPr>
        <p:spPr bwMode="auto">
          <a:xfrm>
            <a:off x="2232025" y="2700338"/>
            <a:ext cx="7207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  <a:endParaRPr lang="ru-RU" dirty="0">
              <a:solidFill>
                <a:srgbClr val="00FF00"/>
              </a:solidFill>
            </a:endParaRPr>
          </a:p>
        </p:txBody>
      </p:sp>
      <p:sp>
        <p:nvSpPr>
          <p:cNvPr id="22" name="Прямоугольник 21"/>
          <p:cNvSpPr>
            <a:spLocks noChangeArrowheads="1"/>
          </p:cNvSpPr>
          <p:nvPr/>
        </p:nvSpPr>
        <p:spPr bwMode="auto">
          <a:xfrm>
            <a:off x="2232025" y="3779838"/>
            <a:ext cx="7207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cxnSp>
        <p:nvCxnSpPr>
          <p:cNvPr id="23" name="Прямая соединительная линия 22"/>
          <p:cNvCxnSpPr/>
          <p:nvPr/>
        </p:nvCxnSpPr>
        <p:spPr bwMode="auto">
          <a:xfrm>
            <a:off x="792163" y="3240088"/>
            <a:ext cx="3240087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4" name="Прямоугольник 23"/>
          <p:cNvSpPr>
            <a:spLocks noChangeArrowheads="1"/>
          </p:cNvSpPr>
          <p:nvPr/>
        </p:nvSpPr>
        <p:spPr bwMode="auto">
          <a:xfrm>
            <a:off x="792163" y="3240088"/>
            <a:ext cx="719137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25" name="Прямоугольник 24"/>
          <p:cNvSpPr>
            <a:spLocks noChangeArrowheads="1"/>
          </p:cNvSpPr>
          <p:nvPr/>
        </p:nvSpPr>
        <p:spPr bwMode="auto">
          <a:xfrm>
            <a:off x="1511300" y="3240088"/>
            <a:ext cx="7207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6" name="Прямоугольник 25"/>
          <p:cNvSpPr>
            <a:spLocks noChangeArrowheads="1"/>
          </p:cNvSpPr>
          <p:nvPr/>
        </p:nvSpPr>
        <p:spPr bwMode="auto">
          <a:xfrm>
            <a:off x="2232025" y="3240088"/>
            <a:ext cx="7207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27" name="Прямоугольник 26"/>
          <p:cNvSpPr>
            <a:spLocks noChangeArrowheads="1"/>
          </p:cNvSpPr>
          <p:nvPr/>
        </p:nvSpPr>
        <p:spPr bwMode="auto">
          <a:xfrm>
            <a:off x="792163" y="4319588"/>
            <a:ext cx="719137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8" name="Прямоугольник 27"/>
          <p:cNvSpPr>
            <a:spLocks noChangeArrowheads="1"/>
          </p:cNvSpPr>
          <p:nvPr/>
        </p:nvSpPr>
        <p:spPr bwMode="auto">
          <a:xfrm>
            <a:off x="1511300" y="4319588"/>
            <a:ext cx="7207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29" name="Прямоугольник 28"/>
          <p:cNvSpPr>
            <a:spLocks noChangeArrowheads="1"/>
          </p:cNvSpPr>
          <p:nvPr/>
        </p:nvSpPr>
        <p:spPr bwMode="auto">
          <a:xfrm>
            <a:off x="2232025" y="4319588"/>
            <a:ext cx="7207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cxnSp>
        <p:nvCxnSpPr>
          <p:cNvPr id="30" name="Прямая соединительная линия 29"/>
          <p:cNvCxnSpPr/>
          <p:nvPr/>
        </p:nvCxnSpPr>
        <p:spPr bwMode="auto">
          <a:xfrm>
            <a:off x="792163" y="4859338"/>
            <a:ext cx="3240087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5" name="Line 52"/>
          <p:cNvSpPr>
            <a:spLocks noChangeShapeType="1"/>
          </p:cNvSpPr>
          <p:nvPr/>
        </p:nvSpPr>
        <p:spPr bwMode="auto">
          <a:xfrm>
            <a:off x="5111750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36" name="Прямоугольник 35"/>
          <p:cNvSpPr>
            <a:spLocks noChangeArrowheads="1"/>
          </p:cNvSpPr>
          <p:nvPr/>
        </p:nvSpPr>
        <p:spPr bwMode="auto">
          <a:xfrm>
            <a:off x="2952750" y="2160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r>
              <a:rPr lang="ru-RU" dirty="0">
                <a:solidFill>
                  <a:srgbClr val="FFFF00"/>
                </a:solidFill>
              </a:rPr>
              <a:t> → </a:t>
            </a:r>
            <a:r>
              <a:rPr lang="en-US" dirty="0">
                <a:solidFill>
                  <a:srgbClr val="FFFF00"/>
                </a:solidFill>
              </a:rPr>
              <a:t>~ 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37" name="Прямоугольник 36"/>
          <p:cNvSpPr>
            <a:spLocks noChangeArrowheads="1"/>
          </p:cNvSpPr>
          <p:nvPr/>
        </p:nvSpPr>
        <p:spPr bwMode="auto">
          <a:xfrm>
            <a:off x="2952750" y="27003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  <a:endParaRPr lang="ru-RU" dirty="0">
              <a:solidFill>
                <a:srgbClr val="00FF00"/>
              </a:solidFill>
            </a:endParaRPr>
          </a:p>
        </p:txBody>
      </p:sp>
      <p:sp>
        <p:nvSpPr>
          <p:cNvPr id="38" name="Прямоугольник 37"/>
          <p:cNvSpPr>
            <a:spLocks noChangeArrowheads="1"/>
          </p:cNvSpPr>
          <p:nvPr/>
        </p:nvSpPr>
        <p:spPr bwMode="auto">
          <a:xfrm>
            <a:off x="2952750" y="37798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39" name="Прямоугольник 38"/>
          <p:cNvSpPr>
            <a:spLocks noChangeArrowheads="1"/>
          </p:cNvSpPr>
          <p:nvPr/>
        </p:nvSpPr>
        <p:spPr bwMode="auto">
          <a:xfrm>
            <a:off x="2952750" y="32400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40" name="Прямоугольник 39"/>
          <p:cNvSpPr>
            <a:spLocks noChangeArrowheads="1"/>
          </p:cNvSpPr>
          <p:nvPr/>
        </p:nvSpPr>
        <p:spPr bwMode="auto">
          <a:xfrm>
            <a:off x="2952750" y="4319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41" name="Line 52"/>
          <p:cNvSpPr>
            <a:spLocks noChangeShapeType="1"/>
          </p:cNvSpPr>
          <p:nvPr/>
        </p:nvSpPr>
        <p:spPr bwMode="auto">
          <a:xfrm>
            <a:off x="6551613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42" name="Прямоугольник 41"/>
          <p:cNvSpPr>
            <a:spLocks noChangeArrowheads="1"/>
          </p:cNvSpPr>
          <p:nvPr/>
        </p:nvSpPr>
        <p:spPr bwMode="auto">
          <a:xfrm>
            <a:off x="5111750" y="2143125"/>
            <a:ext cx="7207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3" name="Прямоугольник 42"/>
          <p:cNvSpPr>
            <a:spLocks noChangeArrowheads="1"/>
          </p:cNvSpPr>
          <p:nvPr/>
        </p:nvSpPr>
        <p:spPr bwMode="auto">
          <a:xfrm>
            <a:off x="5111750" y="2700338"/>
            <a:ext cx="7207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  <a:endParaRPr lang="ru-RU" dirty="0">
              <a:solidFill>
                <a:srgbClr val="FF66FF"/>
              </a:solidFill>
            </a:endParaRPr>
          </a:p>
        </p:txBody>
      </p:sp>
      <p:sp>
        <p:nvSpPr>
          <p:cNvPr id="44" name="Прямоугольник 43"/>
          <p:cNvSpPr>
            <a:spLocks noChangeArrowheads="1"/>
          </p:cNvSpPr>
          <p:nvPr/>
        </p:nvSpPr>
        <p:spPr bwMode="auto">
          <a:xfrm>
            <a:off x="5111750" y="3779838"/>
            <a:ext cx="7207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45" name="Прямоугольник 44"/>
          <p:cNvSpPr>
            <a:spLocks noChangeArrowheads="1"/>
          </p:cNvSpPr>
          <p:nvPr/>
        </p:nvSpPr>
        <p:spPr bwMode="auto">
          <a:xfrm>
            <a:off x="5111750" y="3240088"/>
            <a:ext cx="7207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46" name="Прямоугольник 45"/>
          <p:cNvSpPr>
            <a:spLocks noChangeArrowheads="1"/>
          </p:cNvSpPr>
          <p:nvPr/>
        </p:nvSpPr>
        <p:spPr bwMode="auto">
          <a:xfrm>
            <a:off x="5111750" y="4319588"/>
            <a:ext cx="7207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47" name="Line 52"/>
          <p:cNvSpPr>
            <a:spLocks noChangeShapeType="1"/>
          </p:cNvSpPr>
          <p:nvPr/>
        </p:nvSpPr>
        <p:spPr bwMode="auto">
          <a:xfrm>
            <a:off x="7272338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48" name="Прямоугольник 47"/>
          <p:cNvSpPr>
            <a:spLocks noChangeArrowheads="1"/>
          </p:cNvSpPr>
          <p:nvPr/>
        </p:nvSpPr>
        <p:spPr bwMode="auto">
          <a:xfrm>
            <a:off x="5832475" y="2160588"/>
            <a:ext cx="719138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49" name="Прямоугольник 48"/>
          <p:cNvSpPr>
            <a:spLocks noChangeArrowheads="1"/>
          </p:cNvSpPr>
          <p:nvPr/>
        </p:nvSpPr>
        <p:spPr bwMode="auto">
          <a:xfrm>
            <a:off x="5832475" y="2700338"/>
            <a:ext cx="719138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50" name="Прямоугольник 49"/>
          <p:cNvSpPr>
            <a:spLocks noChangeArrowheads="1"/>
          </p:cNvSpPr>
          <p:nvPr/>
        </p:nvSpPr>
        <p:spPr bwMode="auto">
          <a:xfrm>
            <a:off x="5832475" y="3779838"/>
            <a:ext cx="719138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51" name="Прямоугольник 50"/>
          <p:cNvSpPr>
            <a:spLocks noChangeArrowheads="1"/>
          </p:cNvSpPr>
          <p:nvPr/>
        </p:nvSpPr>
        <p:spPr bwMode="auto">
          <a:xfrm>
            <a:off x="5832475" y="3240088"/>
            <a:ext cx="719138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52" name="Прямоугольник 51"/>
          <p:cNvSpPr>
            <a:spLocks noChangeArrowheads="1"/>
          </p:cNvSpPr>
          <p:nvPr/>
        </p:nvSpPr>
        <p:spPr bwMode="auto">
          <a:xfrm>
            <a:off x="5832475" y="4319588"/>
            <a:ext cx="719138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53" name="Line 52"/>
          <p:cNvSpPr>
            <a:spLocks noChangeShapeType="1"/>
          </p:cNvSpPr>
          <p:nvPr/>
        </p:nvSpPr>
        <p:spPr bwMode="auto">
          <a:xfrm>
            <a:off x="8351838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54" name="Прямоугольник 53"/>
          <p:cNvSpPr>
            <a:spLocks noChangeArrowheads="1"/>
          </p:cNvSpPr>
          <p:nvPr/>
        </p:nvSpPr>
        <p:spPr bwMode="auto">
          <a:xfrm>
            <a:off x="7272338" y="2160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</a:rPr>
              <a:t>~ (</a:t>
            </a:r>
            <a:r>
              <a:rPr lang="en-US" dirty="0">
                <a:solidFill>
                  <a:srgbClr val="FFFF00"/>
                </a:solidFill>
              </a:rPr>
              <a:t>A</a:t>
            </a:r>
            <a:r>
              <a:rPr lang="ru-RU" dirty="0">
                <a:solidFill>
                  <a:srgbClr val="FFFF00"/>
                </a:solidFill>
              </a:rPr>
              <a:t> </a:t>
            </a:r>
            <a:r>
              <a:rPr lang="el-GR">
                <a:solidFill>
                  <a:srgbClr val="FFFF00"/>
                </a:solidFill>
              </a:rPr>
              <a:t>Λ</a:t>
            </a:r>
            <a:r>
              <a:rPr lang="ru-RU" dirty="0">
                <a:solidFill>
                  <a:srgbClr val="FFFF00"/>
                </a:solidFill>
              </a:rPr>
              <a:t> </a:t>
            </a:r>
            <a:r>
              <a:rPr lang="en-US" dirty="0">
                <a:solidFill>
                  <a:srgbClr val="FFFF00"/>
                </a:solidFill>
              </a:rPr>
              <a:t>B</a:t>
            </a:r>
            <a:r>
              <a:rPr lang="ru-RU" dirty="0">
                <a:solidFill>
                  <a:srgbClr val="FFFF00"/>
                </a:solidFill>
              </a:rPr>
              <a:t>)</a:t>
            </a:r>
          </a:p>
        </p:txBody>
      </p:sp>
      <p:sp>
        <p:nvSpPr>
          <p:cNvPr id="55" name="Прямоугольник 54"/>
          <p:cNvSpPr>
            <a:spLocks noChangeArrowheads="1"/>
          </p:cNvSpPr>
          <p:nvPr/>
        </p:nvSpPr>
        <p:spPr bwMode="auto">
          <a:xfrm>
            <a:off x="7272338" y="27003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  <a:endParaRPr lang="ru-RU" dirty="0">
              <a:solidFill>
                <a:srgbClr val="00FF00"/>
              </a:solidFill>
            </a:endParaRPr>
          </a:p>
        </p:txBody>
      </p:sp>
      <p:sp>
        <p:nvSpPr>
          <p:cNvPr id="56" name="Прямоугольник 55"/>
          <p:cNvSpPr>
            <a:spLocks noChangeArrowheads="1"/>
          </p:cNvSpPr>
          <p:nvPr/>
        </p:nvSpPr>
        <p:spPr bwMode="auto">
          <a:xfrm>
            <a:off x="7272338" y="377983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57" name="Прямоугольник 56"/>
          <p:cNvSpPr>
            <a:spLocks noChangeArrowheads="1"/>
          </p:cNvSpPr>
          <p:nvPr/>
        </p:nvSpPr>
        <p:spPr bwMode="auto">
          <a:xfrm>
            <a:off x="7272338" y="32400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  <a:endParaRPr lang="ru-RU" dirty="0">
              <a:solidFill>
                <a:srgbClr val="FF66FF"/>
              </a:solidFill>
            </a:endParaRPr>
          </a:p>
        </p:txBody>
      </p:sp>
      <p:sp>
        <p:nvSpPr>
          <p:cNvPr id="58" name="Прямоугольник 57"/>
          <p:cNvSpPr>
            <a:spLocks noChangeArrowheads="1"/>
          </p:cNvSpPr>
          <p:nvPr/>
        </p:nvSpPr>
        <p:spPr bwMode="auto">
          <a:xfrm>
            <a:off x="7272338" y="4319588"/>
            <a:ext cx="1079500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  <a:endParaRPr lang="ru-RU" dirty="0">
              <a:solidFill>
                <a:srgbClr val="FF66FF"/>
              </a:solidFill>
            </a:endParaRPr>
          </a:p>
        </p:txBody>
      </p:sp>
      <p:sp>
        <p:nvSpPr>
          <p:cNvPr id="59" name="Line 52"/>
          <p:cNvSpPr>
            <a:spLocks noChangeShapeType="1"/>
          </p:cNvSpPr>
          <p:nvPr/>
        </p:nvSpPr>
        <p:spPr bwMode="auto">
          <a:xfrm>
            <a:off x="4032250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sp>
        <p:nvSpPr>
          <p:cNvPr id="60" name="Line 52"/>
          <p:cNvSpPr>
            <a:spLocks noChangeShapeType="1"/>
          </p:cNvSpPr>
          <p:nvPr/>
        </p:nvSpPr>
        <p:spPr bwMode="auto">
          <a:xfrm>
            <a:off x="5832475" y="2160588"/>
            <a:ext cx="0" cy="26987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lIns="90000" tIns="46800" rIns="90000" bIns="46800" anchor="ctr" anchorCtr="1"/>
          <a:lstStyle/>
          <a:p>
            <a:endParaRPr lang="ru-RU" dirty="0"/>
          </a:p>
        </p:txBody>
      </p:sp>
      <p:cxnSp>
        <p:nvCxnSpPr>
          <p:cNvPr id="61" name="Прямая соединительная линия 60"/>
          <p:cNvCxnSpPr/>
          <p:nvPr/>
        </p:nvCxnSpPr>
        <p:spPr bwMode="auto">
          <a:xfrm>
            <a:off x="5111750" y="2160588"/>
            <a:ext cx="3240088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2" name="Прямая соединительная линия 61"/>
          <p:cNvCxnSpPr/>
          <p:nvPr/>
        </p:nvCxnSpPr>
        <p:spPr bwMode="auto">
          <a:xfrm>
            <a:off x="5111750" y="2700338"/>
            <a:ext cx="3240088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3" name="Прямая соединительная линия 62"/>
          <p:cNvCxnSpPr/>
          <p:nvPr/>
        </p:nvCxnSpPr>
        <p:spPr bwMode="auto">
          <a:xfrm>
            <a:off x="5111750" y="3240088"/>
            <a:ext cx="3240088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4" name="Прямая соединительная линия 63"/>
          <p:cNvCxnSpPr/>
          <p:nvPr/>
        </p:nvCxnSpPr>
        <p:spPr bwMode="auto">
          <a:xfrm>
            <a:off x="5111750" y="3779838"/>
            <a:ext cx="3240088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5" name="Прямая соединительная линия 64"/>
          <p:cNvCxnSpPr/>
          <p:nvPr/>
        </p:nvCxnSpPr>
        <p:spPr bwMode="auto">
          <a:xfrm>
            <a:off x="5111750" y="4319588"/>
            <a:ext cx="3240088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6" name="Прямая соединительная линия 65"/>
          <p:cNvCxnSpPr/>
          <p:nvPr/>
        </p:nvCxnSpPr>
        <p:spPr bwMode="auto">
          <a:xfrm>
            <a:off x="5111750" y="4859338"/>
            <a:ext cx="3240088" cy="0"/>
          </a:xfrm>
          <a:prstGeom prst="line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7" name="Прямоугольник 66"/>
          <p:cNvSpPr>
            <a:spLocks noChangeArrowheads="1"/>
          </p:cNvSpPr>
          <p:nvPr/>
        </p:nvSpPr>
        <p:spPr bwMode="auto">
          <a:xfrm>
            <a:off x="6551613" y="2160588"/>
            <a:ext cx="7207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FFFF00"/>
                </a:solidFill>
              </a:rPr>
              <a:t>A</a:t>
            </a:r>
            <a:r>
              <a:rPr lang="ru-RU" dirty="0">
                <a:solidFill>
                  <a:srgbClr val="FFFF00"/>
                </a:solidFill>
              </a:rPr>
              <a:t> </a:t>
            </a:r>
            <a:r>
              <a:rPr lang="el-GR">
                <a:solidFill>
                  <a:srgbClr val="FFFF00"/>
                </a:solidFill>
              </a:rPr>
              <a:t>Λ</a:t>
            </a:r>
            <a:r>
              <a:rPr lang="ru-RU" dirty="0">
                <a:solidFill>
                  <a:srgbClr val="FFFF00"/>
                </a:solidFill>
              </a:rPr>
              <a:t> </a:t>
            </a:r>
            <a:r>
              <a:rPr lang="en-US" dirty="0">
                <a:solidFill>
                  <a:srgbClr val="FFFF00"/>
                </a:solidFill>
              </a:rPr>
              <a:t>B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68" name="Прямоугольник 67"/>
          <p:cNvSpPr>
            <a:spLocks noChangeArrowheads="1"/>
          </p:cNvSpPr>
          <p:nvPr/>
        </p:nvSpPr>
        <p:spPr bwMode="auto">
          <a:xfrm>
            <a:off x="6551613" y="2700338"/>
            <a:ext cx="7207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и</a:t>
            </a:r>
          </a:p>
        </p:txBody>
      </p:sp>
      <p:sp>
        <p:nvSpPr>
          <p:cNvPr id="69" name="Прямоугольник 68"/>
          <p:cNvSpPr>
            <a:spLocks noChangeArrowheads="1"/>
          </p:cNvSpPr>
          <p:nvPr/>
        </p:nvSpPr>
        <p:spPr bwMode="auto">
          <a:xfrm>
            <a:off x="6551613" y="3240088"/>
            <a:ext cx="7207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70" name="Прямоугольник 69"/>
          <p:cNvSpPr>
            <a:spLocks noChangeArrowheads="1"/>
          </p:cNvSpPr>
          <p:nvPr/>
        </p:nvSpPr>
        <p:spPr bwMode="auto">
          <a:xfrm>
            <a:off x="6551613" y="3779838"/>
            <a:ext cx="7207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71" name="Прямоугольник 70"/>
          <p:cNvSpPr>
            <a:spLocks noChangeArrowheads="1"/>
          </p:cNvSpPr>
          <p:nvPr/>
        </p:nvSpPr>
        <p:spPr bwMode="auto">
          <a:xfrm>
            <a:off x="6551613" y="4319588"/>
            <a:ext cx="720725" cy="539750"/>
          </a:xfrm>
          <a:prstGeom prst="rect">
            <a:avLst/>
          </a:prstGeom>
          <a:noFill/>
          <a:ln w="9525" algn="ctr">
            <a:noFill/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66FF"/>
                </a:solidFill>
              </a:rPr>
              <a:t>л</a:t>
            </a:r>
          </a:p>
        </p:txBody>
      </p:sp>
      <p:sp>
        <p:nvSpPr>
          <p:cNvPr id="73" name="Прямоугольник 72"/>
          <p:cNvSpPr/>
          <p:nvPr/>
        </p:nvSpPr>
        <p:spPr bwMode="auto">
          <a:xfrm>
            <a:off x="2952000" y="2160000"/>
            <a:ext cx="1080000" cy="2700000"/>
          </a:xfrm>
          <a:prstGeom prst="rect">
            <a:avLst/>
          </a:prstGeom>
          <a:noFill/>
          <a:ln w="38100" cap="flat" cmpd="thickThin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74" name="Прямоугольник 73"/>
          <p:cNvSpPr/>
          <p:nvPr/>
        </p:nvSpPr>
        <p:spPr bwMode="auto">
          <a:xfrm>
            <a:off x="7271839" y="2160000"/>
            <a:ext cx="1080000" cy="2700000"/>
          </a:xfrm>
          <a:prstGeom prst="rect">
            <a:avLst/>
          </a:prstGeom>
          <a:noFill/>
          <a:ln w="38100" cap="flat" cmpd="thickThin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5" fill="hold">
                      <p:stCondLst>
                        <p:cond delay="indefinite"/>
                      </p:stCondLst>
                      <p:childTnLst>
                        <p:par>
                          <p:cTn id="206" fill="hold">
                            <p:stCondLst>
                              <p:cond delay="0"/>
                            </p:stCondLst>
                            <p:childTnLst>
                              <p:par>
                                <p:cTn id="20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9" fill="hold">
                      <p:stCondLst>
                        <p:cond delay="indefinite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7" fill="hold">
                      <p:stCondLst>
                        <p:cond delay="indefinite"/>
                      </p:stCondLst>
                      <p:childTnLst>
                        <p:par>
                          <p:cTn id="238" fill="hold">
                            <p:stCondLst>
                              <p:cond delay="0"/>
                            </p:stCondLst>
                            <p:childTnLst>
                              <p:par>
                                <p:cTn id="23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>
                      <p:stCondLst>
                        <p:cond delay="indefinite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9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1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7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3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9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1" fill="hold">
                      <p:stCondLst>
                        <p:cond delay="indefinite"/>
                      </p:stCondLst>
                      <p:childTnLst>
                        <p:par>
                          <p:cTn id="302" fill="hold">
                            <p:stCondLst>
                              <p:cond delay="0"/>
                            </p:stCondLst>
                            <p:childTnLst>
                              <p:par>
                                <p:cTn id="30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5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9" fill="hold">
                      <p:stCondLst>
                        <p:cond delay="indefinite"/>
                      </p:stCondLst>
                      <p:childTnLst>
                        <p:par>
                          <p:cTn id="310" fill="hold">
                            <p:stCondLst>
                              <p:cond delay="0"/>
                            </p:stCondLst>
                            <p:childTnLst>
                              <p:par>
                                <p:cTn id="31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3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7" fill="hold">
                      <p:stCondLst>
                        <p:cond delay="indefinite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3" fill="hold">
                      <p:stCondLst>
                        <p:cond delay="indefinite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0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1" fill="hold">
                      <p:stCondLst>
                        <p:cond delay="indefinite"/>
                      </p:stCondLst>
                      <p:childTnLst>
                        <p:par>
                          <p:cTn id="342" fill="hold">
                            <p:stCondLst>
                              <p:cond delay="0"/>
                            </p:stCondLst>
                            <p:childTnLst>
                              <p:par>
                                <p:cTn id="34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9" fill="hold">
                      <p:stCondLst>
                        <p:cond delay="indefinite"/>
                      </p:stCondLst>
                      <p:childTnLst>
                        <p:par>
                          <p:cTn id="350" fill="hold">
                            <p:stCondLst>
                              <p:cond delay="0"/>
                            </p:stCondLst>
                            <p:childTnLst>
                              <p:par>
                                <p:cTn id="35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5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7" fill="hold">
                      <p:stCondLst>
                        <p:cond delay="indefinite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5" fill="hold">
                      <p:stCondLst>
                        <p:cond delay="indefinite"/>
                      </p:stCondLst>
                      <p:childTnLst>
                        <p:par>
                          <p:cTn id="366" fill="hold">
                            <p:stCondLst>
                              <p:cond delay="0"/>
                            </p:stCondLst>
                            <p:childTnLst>
                              <p:par>
                                <p:cTn id="36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3" fill="hold">
                      <p:stCondLst>
                        <p:cond delay="indefinite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7" dur="800" decel="100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8" dur="800" decel="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" dur="800" decel="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800" decel="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3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5" dur="800" decel="100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6" dur="800" decel="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800" decel="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800" decel="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1" fill="hold">
                            <p:stCondLst>
                              <p:cond delay="1000"/>
                            </p:stCondLst>
                            <p:childTnLst>
                              <p:par>
                                <p:cTn id="392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0" fill="hold">
                            <p:stCondLst>
                              <p:cond delay="2000"/>
                            </p:stCondLst>
                            <p:childTnLst>
                              <p:par>
                                <p:cTn id="401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9" fill="hold">
                            <p:stCondLst>
                              <p:cond delay="3000"/>
                            </p:stCondLst>
                            <p:childTnLst>
                              <p:par>
                                <p:cTn id="410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4000"/>
                            </p:stCondLst>
                            <p:childTnLst>
                              <p:par>
                                <p:cTn id="419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/>
      <p:bldP spid="9" grpId="0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4" grpId="0"/>
      <p:bldP spid="25" grpId="0"/>
      <p:bldP spid="26" grpId="0"/>
      <p:bldP spid="27" grpId="0"/>
      <p:bldP spid="28" grpId="0"/>
      <p:bldP spid="29" grpId="0"/>
      <p:bldP spid="35" grpId="0" animBg="1"/>
      <p:bldP spid="36" grpId="0"/>
      <p:bldP spid="37" grpId="0"/>
      <p:bldP spid="37" grpId="1"/>
      <p:bldP spid="38" grpId="0"/>
      <p:bldP spid="38" grpId="1"/>
      <p:bldP spid="39" grpId="0"/>
      <p:bldP spid="39" grpId="1"/>
      <p:bldP spid="40" grpId="0"/>
      <p:bldP spid="40" grpId="1"/>
      <p:bldP spid="41" grpId="0" animBg="1"/>
      <p:bldP spid="42" grpId="0"/>
      <p:bldP spid="43" grpId="0"/>
      <p:bldP spid="44" grpId="0"/>
      <p:bldP spid="45" grpId="0"/>
      <p:bldP spid="46" grpId="0"/>
      <p:bldP spid="47" grpId="0" animBg="1"/>
      <p:bldP spid="48" grpId="0"/>
      <p:bldP spid="49" grpId="0"/>
      <p:bldP spid="50" grpId="0"/>
      <p:bldP spid="51" grpId="0"/>
      <p:bldP spid="52" grpId="0"/>
      <p:bldP spid="53" grpId="0" animBg="1"/>
      <p:bldP spid="54" grpId="0"/>
      <p:bldP spid="55" grpId="0"/>
      <p:bldP spid="55" grpId="1"/>
      <p:bldP spid="56" grpId="0"/>
      <p:bldP spid="56" grpId="1"/>
      <p:bldP spid="57" grpId="0"/>
      <p:bldP spid="57" grpId="1"/>
      <p:bldP spid="58" grpId="0"/>
      <p:bldP spid="58" grpId="1"/>
      <p:bldP spid="59" grpId="0" animBg="1"/>
      <p:bldP spid="60" grpId="0" animBg="1"/>
      <p:bldP spid="67" grpId="0"/>
      <p:bldP spid="68" grpId="0"/>
      <p:bldP spid="69" grpId="0"/>
      <p:bldP spid="70" grpId="0"/>
      <p:bldP spid="71" grpId="0"/>
      <p:bldP spid="73" grpId="0" animBg="1"/>
      <p:bldP spid="74" grpId="0" animBg="1"/>
    </p:bld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pPr algn="ctr" eaLnBrk="0" hangingPunct="0">
              <a:defRPr/>
            </a:pPr>
            <a:r>
              <a:rPr lang="ru-RU" sz="3200" dirty="0" smtClean="0">
                <a:solidFill>
                  <a:schemeClr val="accent3"/>
                </a:solidFill>
              </a:rPr>
              <a:t>Функция истинности</a:t>
            </a:r>
            <a:br>
              <a:rPr lang="ru-RU" sz="3200" dirty="0" smtClean="0">
                <a:solidFill>
                  <a:schemeClr val="accent3"/>
                </a:solidFill>
              </a:rPr>
            </a:b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Равносильные </a:t>
            </a: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формулы</a:t>
            </a:r>
            <a:endParaRPr lang="ru-RU" sz="32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" name="TextBox 2"/>
          <p:cNvSpPr txBox="1">
            <a:spLocks noChangeArrowheads="1"/>
          </p:cNvSpPr>
          <p:nvPr/>
        </p:nvSpPr>
        <p:spPr bwMode="auto">
          <a:xfrm>
            <a:off x="720725" y="1619250"/>
            <a:ext cx="6119813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l"/>
            <a:r>
              <a:rPr lang="ru-RU" dirty="0">
                <a:solidFill>
                  <a:srgbClr val="00FFFF"/>
                </a:solidFill>
              </a:rPr>
              <a:t>Отрицание </a:t>
            </a:r>
            <a:r>
              <a:rPr lang="ru-RU" dirty="0">
                <a:solidFill>
                  <a:srgbClr val="FFFF00"/>
                </a:solidFill>
              </a:rPr>
              <a:t>конъюнкции</a:t>
            </a:r>
            <a:r>
              <a:rPr lang="ru-RU" dirty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FF"/>
                </a:solidFill>
              </a:rPr>
              <a:t>равносильно </a:t>
            </a:r>
            <a:r>
              <a:rPr lang="en-US" dirty="0" smtClean="0">
                <a:solidFill>
                  <a:srgbClr val="00FFFF"/>
                </a:solidFill>
              </a:rPr>
              <a:t/>
            </a:r>
            <a:br>
              <a:rPr lang="en-US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FFFF00"/>
                </a:solidFill>
              </a:rPr>
              <a:t>дизъюнкции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>
                <a:solidFill>
                  <a:srgbClr val="00FFFF"/>
                </a:solidFill>
              </a:rPr>
              <a:t>отрицаний:</a:t>
            </a:r>
          </a:p>
        </p:txBody>
      </p:sp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720725" y="2879725"/>
            <a:ext cx="6119813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l"/>
            <a:r>
              <a:rPr lang="ru-RU" dirty="0">
                <a:solidFill>
                  <a:srgbClr val="00FFFF"/>
                </a:solidFill>
              </a:rPr>
              <a:t>Отрицание </a:t>
            </a:r>
            <a:r>
              <a:rPr lang="ru-RU" dirty="0">
                <a:solidFill>
                  <a:srgbClr val="FFFF00"/>
                </a:solidFill>
              </a:rPr>
              <a:t>дизъюнкции</a:t>
            </a:r>
            <a:r>
              <a:rPr lang="ru-RU" dirty="0">
                <a:solidFill>
                  <a:srgbClr val="00FFFF"/>
                </a:solidFill>
              </a:rPr>
              <a:t> равносильно </a:t>
            </a:r>
            <a:r>
              <a:rPr lang="en-US" dirty="0">
                <a:solidFill>
                  <a:srgbClr val="00FFFF"/>
                </a:solidFill>
              </a:rPr>
              <a:t/>
            </a:r>
            <a:br>
              <a:rPr lang="en-US" dirty="0">
                <a:solidFill>
                  <a:srgbClr val="00FFFF"/>
                </a:solidFill>
              </a:rPr>
            </a:br>
            <a:r>
              <a:rPr lang="ru-RU" dirty="0">
                <a:solidFill>
                  <a:srgbClr val="FFFF00"/>
                </a:solidFill>
              </a:rPr>
              <a:t>конъюнкции</a:t>
            </a:r>
            <a:r>
              <a:rPr lang="ru-RU" dirty="0">
                <a:solidFill>
                  <a:srgbClr val="00FFFF"/>
                </a:solidFill>
              </a:rPr>
              <a:t> отрицаний:</a:t>
            </a:r>
          </a:p>
        </p:txBody>
      </p: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720724" y="4140200"/>
            <a:ext cx="6336000" cy="719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l"/>
            <a:r>
              <a:rPr lang="ru-RU" dirty="0">
                <a:solidFill>
                  <a:srgbClr val="FFFF00"/>
                </a:solidFill>
              </a:rPr>
              <a:t>Импликация</a:t>
            </a:r>
            <a:r>
              <a:rPr lang="ru-RU" dirty="0">
                <a:solidFill>
                  <a:srgbClr val="00FFFF"/>
                </a:solidFill>
              </a:rPr>
              <a:t> равносильна </a:t>
            </a:r>
            <a:r>
              <a:rPr lang="ru-RU" dirty="0">
                <a:solidFill>
                  <a:srgbClr val="FFFF00"/>
                </a:solidFill>
              </a:rPr>
              <a:t>дизъюнкции</a:t>
            </a:r>
            <a:r>
              <a:rPr lang="ru-RU" dirty="0">
                <a:solidFill>
                  <a:srgbClr val="00FFFF"/>
                </a:solidFill>
              </a:rPr>
              <a:t> </a:t>
            </a:r>
            <a:r>
              <a:rPr lang="en-US" dirty="0">
                <a:solidFill>
                  <a:srgbClr val="00FFFF"/>
                </a:solidFill>
              </a:rPr>
              <a:t/>
            </a:r>
            <a:br>
              <a:rPr lang="en-US" dirty="0">
                <a:solidFill>
                  <a:srgbClr val="00FFFF"/>
                </a:solidFill>
              </a:rPr>
            </a:br>
            <a:r>
              <a:rPr lang="ru-RU" dirty="0">
                <a:solidFill>
                  <a:srgbClr val="00FFFF"/>
                </a:solidFill>
              </a:rPr>
              <a:t>отрицания антецедента и </a:t>
            </a:r>
            <a:r>
              <a:rPr lang="ru-RU" dirty="0" smtClean="0">
                <a:solidFill>
                  <a:srgbClr val="00FFFF"/>
                </a:solidFill>
              </a:rPr>
              <a:t>(утверждения) консеквента</a:t>
            </a:r>
            <a:r>
              <a:rPr lang="ru-RU" dirty="0">
                <a:solidFill>
                  <a:srgbClr val="00FFFF"/>
                </a:solidFill>
              </a:rPr>
              <a:t>:</a:t>
            </a:r>
          </a:p>
        </p:txBody>
      </p:sp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720724" y="5400675"/>
            <a:ext cx="6336000" cy="719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l"/>
            <a:r>
              <a:rPr lang="ru-RU" dirty="0">
                <a:solidFill>
                  <a:srgbClr val="00FFFF"/>
                </a:solidFill>
              </a:rPr>
              <a:t>Отрицание </a:t>
            </a:r>
            <a:r>
              <a:rPr lang="ru-RU" dirty="0" smtClean="0">
                <a:solidFill>
                  <a:srgbClr val="FFFF00"/>
                </a:solidFill>
              </a:rPr>
              <a:t>импликации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>
                <a:solidFill>
                  <a:srgbClr val="00FFFF"/>
                </a:solidFill>
              </a:rPr>
              <a:t>равносильно </a:t>
            </a:r>
            <a:r>
              <a:rPr lang="ru-RU" dirty="0">
                <a:solidFill>
                  <a:srgbClr val="FFFF00"/>
                </a:solidFill>
              </a:rPr>
              <a:t>конъюнкции</a:t>
            </a:r>
            <a:r>
              <a:rPr lang="ru-RU" dirty="0">
                <a:solidFill>
                  <a:srgbClr val="00FFFF"/>
                </a:solidFill>
              </a:rPr>
              <a:t> </a:t>
            </a:r>
            <a:r>
              <a:rPr lang="en-US" dirty="0">
                <a:solidFill>
                  <a:srgbClr val="00FFFF"/>
                </a:solidFill>
              </a:rPr>
              <a:t/>
            </a:r>
            <a:br>
              <a:rPr lang="en-US" dirty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(утверждения) антецедента</a:t>
            </a:r>
            <a:r>
              <a:rPr lang="en-US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FF"/>
                </a:solidFill>
              </a:rPr>
              <a:t>и </a:t>
            </a:r>
            <a:r>
              <a:rPr lang="ru-RU" dirty="0">
                <a:solidFill>
                  <a:srgbClr val="00FFFF"/>
                </a:solidFill>
              </a:rPr>
              <a:t>отрицания консеквента: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079500" y="2339975"/>
            <a:ext cx="2879725" cy="369888"/>
          </a:xfrm>
          <a:prstGeom prst="rect">
            <a:avLst/>
          </a:prstGeom>
          <a:noFill/>
        </p:spPr>
        <p:txBody>
          <a:bodyPr wrap="none" anchor="ctr"/>
          <a:lstStyle/>
          <a:p>
            <a:pPr algn="ctr">
              <a:defRPr/>
            </a:pPr>
            <a:r>
              <a:rPr lang="ru-RU" dirty="0">
                <a:solidFill>
                  <a:schemeClr val="accent3"/>
                </a:solidFill>
              </a:rPr>
              <a:t>~ (</a:t>
            </a:r>
            <a:r>
              <a:rPr lang="en-US" dirty="0">
                <a:solidFill>
                  <a:schemeClr val="accent3"/>
                </a:solidFill>
              </a:rPr>
              <a:t>A </a:t>
            </a:r>
            <a:r>
              <a:rPr lang="el-GR" dirty="0">
                <a:solidFill>
                  <a:schemeClr val="accent3"/>
                </a:solidFill>
              </a:rPr>
              <a:t>Λ</a:t>
            </a:r>
            <a:r>
              <a:rPr lang="en-US" dirty="0">
                <a:solidFill>
                  <a:schemeClr val="accent3"/>
                </a:solidFill>
              </a:rPr>
              <a:t> B</a:t>
            </a:r>
            <a:r>
              <a:rPr lang="ru-RU" dirty="0">
                <a:solidFill>
                  <a:schemeClr val="accent3"/>
                </a:solidFill>
              </a:rPr>
              <a:t>)</a:t>
            </a:r>
            <a:r>
              <a:rPr lang="en-US" dirty="0">
                <a:solidFill>
                  <a:schemeClr val="accent3"/>
                </a:solidFill>
              </a:rPr>
              <a:t> = </a:t>
            </a:r>
            <a:r>
              <a:rPr lang="ru-RU" dirty="0">
                <a:solidFill>
                  <a:schemeClr val="accent3"/>
                </a:solidFill>
              </a:rPr>
              <a:t>~ </a:t>
            </a:r>
            <a:r>
              <a:rPr lang="en-US" dirty="0">
                <a:solidFill>
                  <a:schemeClr val="accent3"/>
                </a:solidFill>
              </a:rPr>
              <a:t>A V </a:t>
            </a:r>
            <a:r>
              <a:rPr lang="ru-RU" dirty="0">
                <a:solidFill>
                  <a:schemeClr val="accent3"/>
                </a:solidFill>
              </a:rPr>
              <a:t>~ </a:t>
            </a:r>
            <a:r>
              <a:rPr lang="en-US" dirty="0">
                <a:solidFill>
                  <a:schemeClr val="accent3"/>
                </a:solidFill>
              </a:rPr>
              <a:t>B</a:t>
            </a:r>
            <a:endParaRPr lang="ru-RU" dirty="0">
              <a:solidFill>
                <a:schemeClr val="accent3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079500" y="3600450"/>
            <a:ext cx="2879725" cy="368300"/>
          </a:xfrm>
          <a:prstGeom prst="rect">
            <a:avLst/>
          </a:prstGeom>
          <a:noFill/>
        </p:spPr>
        <p:txBody>
          <a:bodyPr wrap="none" anchor="ctr"/>
          <a:lstStyle/>
          <a:p>
            <a:pPr algn="ctr">
              <a:defRPr/>
            </a:pPr>
            <a:r>
              <a:rPr lang="ru-RU" dirty="0">
                <a:solidFill>
                  <a:schemeClr val="accent3"/>
                </a:solidFill>
              </a:rPr>
              <a:t>~ (</a:t>
            </a:r>
            <a:r>
              <a:rPr lang="en-US" dirty="0">
                <a:solidFill>
                  <a:schemeClr val="accent3"/>
                </a:solidFill>
              </a:rPr>
              <a:t>A V B</a:t>
            </a:r>
            <a:r>
              <a:rPr lang="ru-RU" dirty="0">
                <a:solidFill>
                  <a:schemeClr val="accent3"/>
                </a:solidFill>
              </a:rPr>
              <a:t>)</a:t>
            </a:r>
            <a:r>
              <a:rPr lang="en-US" dirty="0">
                <a:solidFill>
                  <a:schemeClr val="accent3"/>
                </a:solidFill>
              </a:rPr>
              <a:t> = </a:t>
            </a:r>
            <a:r>
              <a:rPr lang="ru-RU" dirty="0">
                <a:solidFill>
                  <a:schemeClr val="accent3"/>
                </a:solidFill>
              </a:rPr>
              <a:t>~ </a:t>
            </a:r>
            <a:r>
              <a:rPr lang="en-US" dirty="0">
                <a:solidFill>
                  <a:schemeClr val="accent3"/>
                </a:solidFill>
              </a:rPr>
              <a:t>A </a:t>
            </a:r>
            <a:r>
              <a:rPr lang="el-GR" dirty="0">
                <a:solidFill>
                  <a:schemeClr val="accent3"/>
                </a:solidFill>
              </a:rPr>
              <a:t>Λ</a:t>
            </a:r>
            <a:r>
              <a:rPr lang="en-US" dirty="0">
                <a:solidFill>
                  <a:schemeClr val="accent3"/>
                </a:solidFill>
              </a:rPr>
              <a:t> </a:t>
            </a:r>
            <a:r>
              <a:rPr lang="ru-RU" dirty="0">
                <a:solidFill>
                  <a:schemeClr val="accent3"/>
                </a:solidFill>
              </a:rPr>
              <a:t>~ </a:t>
            </a:r>
            <a:r>
              <a:rPr lang="en-US" dirty="0">
                <a:solidFill>
                  <a:schemeClr val="accent3"/>
                </a:solidFill>
              </a:rPr>
              <a:t>B</a:t>
            </a:r>
            <a:endParaRPr lang="ru-RU" dirty="0">
              <a:solidFill>
                <a:schemeClr val="accent3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079500" y="4859338"/>
            <a:ext cx="2879725" cy="369887"/>
          </a:xfrm>
          <a:prstGeom prst="rect">
            <a:avLst/>
          </a:prstGeom>
          <a:noFill/>
        </p:spPr>
        <p:txBody>
          <a:bodyPr wrap="none" anchor="ctr"/>
          <a:lstStyle/>
          <a:p>
            <a:pPr algn="ctr">
              <a:defRPr/>
            </a:pPr>
            <a:r>
              <a:rPr lang="en-US" dirty="0">
                <a:solidFill>
                  <a:schemeClr val="accent3"/>
                </a:solidFill>
              </a:rPr>
              <a:t>A → B = </a:t>
            </a:r>
            <a:r>
              <a:rPr lang="ru-RU" dirty="0">
                <a:solidFill>
                  <a:schemeClr val="accent3"/>
                </a:solidFill>
              </a:rPr>
              <a:t>~ </a:t>
            </a:r>
            <a:r>
              <a:rPr lang="en-US" dirty="0">
                <a:solidFill>
                  <a:schemeClr val="accent3"/>
                </a:solidFill>
              </a:rPr>
              <a:t>A V</a:t>
            </a:r>
            <a:r>
              <a:rPr lang="ru-RU" dirty="0">
                <a:solidFill>
                  <a:schemeClr val="accent3"/>
                </a:solidFill>
              </a:rPr>
              <a:t> </a:t>
            </a:r>
            <a:r>
              <a:rPr lang="en-US" dirty="0">
                <a:solidFill>
                  <a:schemeClr val="accent3"/>
                </a:solidFill>
              </a:rPr>
              <a:t>B</a:t>
            </a:r>
            <a:endParaRPr lang="ru-RU" dirty="0">
              <a:solidFill>
                <a:schemeClr val="accent3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079500" y="6119813"/>
            <a:ext cx="2879725" cy="369887"/>
          </a:xfrm>
          <a:prstGeom prst="rect">
            <a:avLst/>
          </a:prstGeom>
          <a:noFill/>
        </p:spPr>
        <p:txBody>
          <a:bodyPr wrap="none" anchor="ctr"/>
          <a:lstStyle/>
          <a:p>
            <a:pPr algn="ctr">
              <a:defRPr/>
            </a:pPr>
            <a:r>
              <a:rPr lang="ru-RU" dirty="0">
                <a:solidFill>
                  <a:schemeClr val="accent3"/>
                </a:solidFill>
              </a:rPr>
              <a:t>~</a:t>
            </a:r>
            <a:r>
              <a:rPr lang="en-US" dirty="0">
                <a:solidFill>
                  <a:schemeClr val="accent3"/>
                </a:solidFill>
              </a:rPr>
              <a:t> (A → B) = A </a:t>
            </a:r>
            <a:r>
              <a:rPr lang="el-GR" dirty="0">
                <a:solidFill>
                  <a:schemeClr val="accent3"/>
                </a:solidFill>
              </a:rPr>
              <a:t>Λ</a:t>
            </a:r>
            <a:r>
              <a:rPr lang="ru-RU" dirty="0">
                <a:solidFill>
                  <a:schemeClr val="accent3"/>
                </a:solidFill>
              </a:rPr>
              <a:t> ~ </a:t>
            </a:r>
            <a:r>
              <a:rPr lang="en-US" dirty="0">
                <a:solidFill>
                  <a:schemeClr val="accent3"/>
                </a:solidFill>
              </a:rPr>
              <a:t>B</a:t>
            </a:r>
            <a:endParaRPr lang="ru-RU" dirty="0">
              <a:solidFill>
                <a:schemeClr val="accent3"/>
              </a:solidFill>
            </a:endParaRPr>
          </a:p>
        </p:txBody>
      </p:sp>
      <p:sp>
        <p:nvSpPr>
          <p:cNvPr id="11" name="Скругленный прямоугольник 10"/>
          <p:cNvSpPr>
            <a:spLocks noChangeArrowheads="1"/>
          </p:cNvSpPr>
          <p:nvPr/>
        </p:nvSpPr>
        <p:spPr bwMode="auto">
          <a:xfrm>
            <a:off x="6443663" y="1619250"/>
            <a:ext cx="2268537" cy="2268538"/>
          </a:xfrm>
          <a:prstGeom prst="roundRect">
            <a:avLst>
              <a:gd name="adj" fmla="val 16667"/>
            </a:avLst>
          </a:prstGeom>
          <a:noFill/>
          <a:ln w="9525" algn="ctr">
            <a:solidFill>
              <a:srgbClr val="00FFFF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FF"/>
                </a:solidFill>
              </a:rPr>
              <a:t>Законы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rgbClr val="00FFFF"/>
                </a:solidFill>
              </a:rPr>
              <a:t>де Моргана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 animBg="1"/>
    </p:bld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2"/>
          <p:cNvSpPr>
            <a:spLocks noChangeArrowheads="1"/>
          </p:cNvSpPr>
          <p:nvPr/>
        </p:nvSpPr>
        <p:spPr bwMode="auto">
          <a:xfrm>
            <a:off x="1979613" y="1438275"/>
            <a:ext cx="5038725" cy="1079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6000" dirty="0"/>
              <a:t>Вопросы?</a:t>
            </a:r>
          </a:p>
        </p:txBody>
      </p:sp>
      <p:pic>
        <p:nvPicPr>
          <p:cNvPr id="306179" name="Picture 3" descr="Gozzoli, Averroes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59000" y="3598863"/>
            <a:ext cx="4822825" cy="1430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8" presetClass="entr" presetSubtype="0" accel="5000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3061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3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000"/>
                                        <p:tgtEl>
                                          <p:spTgt spid="3061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2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6178" grpId="0"/>
      <p:bldP spid="306178" grpId="1"/>
    </p:bld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80000" y="2340000"/>
            <a:ext cx="8784000" cy="1440000"/>
          </a:xfrm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Н. И. Бирюков, Д. С </a:t>
            </a:r>
            <a:r>
              <a:rPr lang="ru-RU" sz="2800" b="1" dirty="0" err="1" smtClean="0">
                <a:solidFill>
                  <a:schemeClr val="bg1"/>
                </a:solidFill>
              </a:rPr>
              <a:t>Горшенёв</a:t>
            </a:r>
            <a:r>
              <a:rPr lang="ru-RU" sz="2800" b="1" dirty="0" smtClean="0">
                <a:solidFill>
                  <a:schemeClr val="bg1"/>
                </a:solidFill>
              </a:rPr>
              <a:t>, О. М. Решетова</a:t>
            </a:r>
            <a:r>
              <a:rPr lang="ru-RU" sz="4000" b="1" dirty="0" smtClean="0">
                <a:solidFill>
                  <a:schemeClr val="bg1"/>
                </a:solidFill>
              </a:rPr>
              <a:t/>
            </a:r>
            <a:br>
              <a:rPr lang="ru-RU" sz="4000" b="1" dirty="0" smtClean="0">
                <a:solidFill>
                  <a:schemeClr val="bg1"/>
                </a:solidFill>
              </a:rPr>
            </a:br>
            <a:r>
              <a:rPr lang="ru-RU" sz="1200" b="1" dirty="0" smtClean="0">
                <a:solidFill>
                  <a:schemeClr val="bg1"/>
                </a:solidFill>
              </a:rPr>
              <a:t/>
            </a:r>
            <a:br>
              <a:rPr lang="ru-RU" sz="12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bg1"/>
                </a:solidFill>
              </a:rPr>
              <a:t>Основы формальной логики</a:t>
            </a:r>
            <a:endParaRPr lang="ru-RU" sz="3600" b="1" dirty="0" smtClean="0">
              <a:solidFill>
                <a:schemeClr val="bg1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0513" y="4320000"/>
            <a:ext cx="8561387" cy="2304000"/>
          </a:xfrm>
          <a:noFill/>
        </p:spPr>
        <p:txBody>
          <a:bodyPr/>
          <a:lstStyle/>
          <a:p>
            <a:pPr eaLnBrk="1" hangingPunct="1"/>
            <a:r>
              <a:rPr lang="ru-RU" sz="2400" b="1" dirty="0" smtClean="0">
                <a:solidFill>
                  <a:schemeClr val="bg1"/>
                </a:solidFill>
              </a:rPr>
              <a:t>Глава 6</a:t>
            </a:r>
            <a:br>
              <a:rPr lang="ru-RU" sz="24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/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bg1"/>
                </a:solidFill>
              </a:rPr>
              <a:t>Простой категорический силлогизм</a:t>
            </a:r>
          </a:p>
        </p:txBody>
      </p:sp>
      <p:pic>
        <p:nvPicPr>
          <p:cNvPr id="7" name="Picture 3" descr="D:\Disk_N\NICK\POWERPOINT\=Archive\Безимени-3 копия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6000" y="540000"/>
            <a:ext cx="1295400" cy="847725"/>
          </a:xfrm>
          <a:prstGeom prst="rect">
            <a:avLst/>
          </a:prstGeom>
          <a:noFill/>
        </p:spPr>
      </p:pic>
      <p:pic>
        <p:nvPicPr>
          <p:cNvPr id="8" name="Picture 6" descr="chouet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7992000" y="576007"/>
            <a:ext cx="708660" cy="971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4"/>
          <p:cNvSpPr>
            <a:spLocks noChangeArrowheads="1"/>
          </p:cNvSpPr>
          <p:nvPr/>
        </p:nvSpPr>
        <p:spPr bwMode="auto">
          <a:xfrm>
            <a:off x="1443038" y="539750"/>
            <a:ext cx="6400800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lnSpc>
                <a:spcPct val="100000"/>
              </a:lnSpc>
            </a:pPr>
            <a:r>
              <a:rPr lang="ru-RU" sz="2000" b="1" dirty="0">
                <a:solidFill>
                  <a:schemeClr val="bg1"/>
                </a:solidFill>
              </a:rPr>
              <a:t>МОСКОВСКИЙ ГОСУДАРСТВЕННЫЙ ИНСТИТУТ МЕЖДУНАРОДНЫХ ОТНОШЕНИЙ</a:t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/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>Кафедра </a:t>
            </a:r>
            <a:r>
              <a:rPr lang="ru-RU" sz="2000" b="1" dirty="0" smtClean="0">
                <a:solidFill>
                  <a:schemeClr val="bg1"/>
                </a:solidFill>
              </a:rPr>
              <a:t>философии</a:t>
            </a:r>
            <a:r>
              <a:rPr lang="en-US" sz="2000" b="1" dirty="0" smtClean="0">
                <a:solidFill>
                  <a:schemeClr val="bg1"/>
                </a:solidFill>
              </a:rPr>
              <a:t> </a:t>
            </a:r>
            <a:r>
              <a:rPr lang="ru-RU" sz="2000" b="1" dirty="0" smtClean="0">
                <a:solidFill>
                  <a:schemeClr val="bg1"/>
                </a:solidFill>
              </a:rPr>
              <a:t>им. А. Ф. Шишкина</a:t>
            </a:r>
            <a:endParaRPr lang="ru-RU" sz="20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539974" y="1584000"/>
            <a:ext cx="3600000" cy="136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>
                <a:solidFill>
                  <a:srgbClr val="FFFF00"/>
                </a:solidFill>
                <a:cs typeface="Arial" charset="0"/>
              </a:rPr>
              <a:t>Содержание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понятия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dirty="0"/>
              <a:t>множество признаков, </a:t>
            </a:r>
            <a:br>
              <a:rPr lang="ru-RU" dirty="0"/>
            </a:br>
            <a:r>
              <a:rPr lang="ru-RU" dirty="0" smtClean="0"/>
              <a:t>характеризующих </a:t>
            </a:r>
            <a:br>
              <a:rPr lang="ru-RU" dirty="0" smtClean="0"/>
            </a:br>
            <a:r>
              <a:rPr lang="ru-RU" dirty="0" smtClean="0"/>
              <a:t>данное понятие.</a:t>
            </a:r>
            <a:endParaRPr lang="ru-RU" dirty="0"/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5004024" y="1584000"/>
            <a:ext cx="3600000" cy="136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r>
              <a:rPr lang="ru-RU" sz="2000" dirty="0">
                <a:solidFill>
                  <a:srgbClr val="FFFF00"/>
                </a:solidFill>
                <a:cs typeface="Arial" charset="0"/>
              </a:rPr>
              <a:t>Объём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понятия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dirty="0"/>
              <a:t>множество понятий, </a:t>
            </a:r>
            <a:br>
              <a:rPr lang="ru-RU" dirty="0"/>
            </a:br>
            <a:r>
              <a:rPr lang="ru-RU" dirty="0"/>
              <a:t>признаком которых</a:t>
            </a:r>
            <a:br>
              <a:rPr lang="ru-RU" dirty="0"/>
            </a:br>
            <a:r>
              <a:rPr lang="ru-RU" dirty="0"/>
              <a:t>является данное понятие.</a:t>
            </a:r>
          </a:p>
        </p:txBody>
      </p:sp>
      <p:sp>
        <p:nvSpPr>
          <p:cNvPr id="6" name="Прямоугольник 5"/>
          <p:cNvSpPr>
            <a:spLocks noChangeArrowheads="1"/>
          </p:cNvSpPr>
          <p:nvPr/>
        </p:nvSpPr>
        <p:spPr bwMode="auto">
          <a:xfrm>
            <a:off x="4824412" y="4032000"/>
            <a:ext cx="3959225" cy="18000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anchor="ctr" anchorCtr="1">
            <a:spAutoFit/>
          </a:bodyPr>
          <a:lstStyle/>
          <a:p>
            <a:r>
              <a:rPr lang="ru-RU" dirty="0" smtClean="0">
                <a:solidFill>
                  <a:srgbClr val="FFFF00"/>
                </a:solidFill>
              </a:rPr>
              <a:t>Объём понятия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можно охарактеризовать</a:t>
            </a:r>
            <a:br>
              <a:rPr lang="ru-RU" dirty="0" smtClean="0"/>
            </a:br>
            <a:r>
              <a:rPr lang="ru-RU" dirty="0" smtClean="0"/>
              <a:t>как </a:t>
            </a:r>
            <a:r>
              <a:rPr lang="ru-RU" dirty="0" smtClean="0">
                <a:solidFill>
                  <a:srgbClr val="00FF00"/>
                </a:solidFill>
              </a:rPr>
              <a:t>множество понятий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00"/>
                </a:solidFill>
              </a:rPr>
              <a:t/>
            </a:r>
            <a:br>
              <a:rPr lang="ru-RU" dirty="0" smtClean="0">
                <a:solidFill>
                  <a:srgbClr val="00FF00"/>
                </a:solidFill>
              </a:rPr>
            </a:br>
            <a:r>
              <a:rPr lang="ru-RU" dirty="0" smtClean="0"/>
              <a:t>которым</a:t>
            </a:r>
            <a:br>
              <a:rPr lang="ru-RU" dirty="0" smtClean="0"/>
            </a:br>
            <a:r>
              <a:rPr lang="ru-RU" dirty="0" smtClean="0"/>
              <a:t>(как логическим субъектам)</a:t>
            </a:r>
            <a:br>
              <a:rPr lang="ru-RU" dirty="0" smtClean="0"/>
            </a:br>
            <a:r>
              <a:rPr lang="ru-RU" dirty="0" smtClean="0">
                <a:solidFill>
                  <a:srgbClr val="00FFFF"/>
                </a:solidFill>
              </a:rPr>
              <a:t>предицируется данное понятие</a:t>
            </a:r>
            <a:r>
              <a:rPr lang="ru-RU" dirty="0"/>
              <a:t>. </a:t>
            </a:r>
          </a:p>
        </p:txBody>
      </p:sp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1152000" y="5904000"/>
            <a:ext cx="6840000" cy="7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>
            <a:noAutofit/>
          </a:bodyPr>
          <a:lstStyle/>
          <a:p>
            <a:r>
              <a:rPr lang="ru-RU" sz="1600" dirty="0"/>
              <a:t>Операция </a:t>
            </a:r>
            <a:r>
              <a:rPr lang="ru-RU" sz="1600" dirty="0">
                <a:solidFill>
                  <a:srgbClr val="FFFF00"/>
                </a:solidFill>
              </a:rPr>
              <a:t>предицирования</a:t>
            </a:r>
            <a:r>
              <a:rPr lang="ru-RU" sz="1600" dirty="0"/>
              <a:t> лежит </a:t>
            </a:r>
            <a:r>
              <a:rPr lang="ru-RU" sz="1600" dirty="0" smtClean="0"/>
              <a:t>в </a:t>
            </a:r>
            <a:r>
              <a:rPr lang="ru-RU" sz="1600" dirty="0"/>
              <a:t>основе формы мышления,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именуемой </a:t>
            </a:r>
            <a:r>
              <a:rPr lang="ru-RU" sz="1600" dirty="0">
                <a:solidFill>
                  <a:srgbClr val="FFFF00"/>
                </a:solidFill>
              </a:rPr>
              <a:t>суждением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9" name="Rectangle 2"/>
          <p:cNvSpPr txBox="1">
            <a:spLocks noChangeArrowheads="1"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>
              <a:defRPr/>
            </a:pPr>
            <a:r>
              <a:rPr lang="ru-RU" sz="3200" dirty="0" smtClean="0">
                <a:solidFill>
                  <a:schemeClr val="accent3"/>
                </a:solidFill>
              </a:rPr>
              <a:t>Понятие как форма мышления </a:t>
            </a:r>
            <a:r>
              <a:rPr lang="ru-RU" sz="2800" kern="0" dirty="0" smtClean="0">
                <a:latin typeface="+mj-lt"/>
                <a:ea typeface="+mj-ea"/>
                <a:cs typeface="+mj-cs"/>
              </a:rPr>
              <a:t>Содержание </a:t>
            </a:r>
            <a:r>
              <a:rPr lang="ru-RU" sz="2800" kern="0" dirty="0">
                <a:latin typeface="+mj-lt"/>
                <a:ea typeface="+mj-ea"/>
                <a:cs typeface="+mj-cs"/>
              </a:rPr>
              <a:t>и объём понятия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008000" y="2952000"/>
            <a:ext cx="7128000" cy="108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/>
              <a:t>Поскольку в логике всякий предмет мыслится как понятие, можно сказать, что всякое понятие </a:t>
            </a:r>
            <a:r>
              <a:rPr lang="ru-RU" sz="1600" dirty="0" smtClean="0">
                <a:solidFill>
                  <a:srgbClr val="00FF00"/>
                </a:solidFill>
              </a:rPr>
              <a:t>состоит</a:t>
            </a:r>
            <a:r>
              <a:rPr lang="ru-RU" sz="1600" dirty="0" smtClean="0"/>
              <a:t> из понятий, составляющих его </a:t>
            </a:r>
            <a:r>
              <a:rPr lang="ru-RU" sz="1600" dirty="0" smtClean="0">
                <a:solidFill>
                  <a:srgbClr val="FFFF00"/>
                </a:solidFill>
              </a:rPr>
              <a:t>содержание</a:t>
            </a:r>
            <a:r>
              <a:rPr lang="ru-RU" sz="1600" dirty="0" smtClean="0"/>
              <a:t>, и </a:t>
            </a:r>
            <a:r>
              <a:rPr lang="ru-RU" sz="1600" dirty="0" smtClean="0">
                <a:solidFill>
                  <a:srgbClr val="00FF00"/>
                </a:solidFill>
              </a:rPr>
              <a:t>применяется</a:t>
            </a:r>
            <a:r>
              <a:rPr lang="ru-RU" sz="1600" dirty="0" smtClean="0"/>
              <a:t> к понятиям, составляющим его </a:t>
            </a:r>
            <a:r>
              <a:rPr lang="ru-RU" sz="1600" dirty="0" smtClean="0">
                <a:solidFill>
                  <a:srgbClr val="FFFF00"/>
                </a:solidFill>
              </a:rPr>
              <a:t>объём</a:t>
            </a:r>
            <a:r>
              <a:rPr lang="ru-RU" sz="1600" dirty="0" smtClean="0"/>
              <a:t>.</a:t>
            </a:r>
            <a:endParaRPr lang="en-GB" sz="1600" dirty="0"/>
          </a:p>
        </p:txBody>
      </p:sp>
      <p:sp>
        <p:nvSpPr>
          <p:cNvPr id="12" name="Прямоугольник 11"/>
          <p:cNvSpPr>
            <a:spLocks noChangeArrowheads="1"/>
          </p:cNvSpPr>
          <p:nvPr/>
        </p:nvSpPr>
        <p:spPr bwMode="auto">
          <a:xfrm>
            <a:off x="360362" y="4032000"/>
            <a:ext cx="3959225" cy="18000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anchor="ctr" anchorCtr="1">
            <a:spAutoFit/>
          </a:bodyPr>
          <a:lstStyle/>
          <a:p>
            <a:r>
              <a:rPr lang="ru-RU" dirty="0" smtClean="0">
                <a:solidFill>
                  <a:srgbClr val="FFFF00"/>
                </a:solidFill>
              </a:rPr>
              <a:t>Содержание понятия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можно </a:t>
            </a:r>
            <a:r>
              <a:rPr lang="ru-RU" dirty="0" smtClean="0"/>
              <a:t>охарактеризовать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как множество понятий,</a:t>
            </a:r>
            <a:br>
              <a:rPr lang="ru-RU" dirty="0"/>
            </a:br>
            <a:r>
              <a:rPr lang="ru-RU" dirty="0">
                <a:solidFill>
                  <a:srgbClr val="00FFFF"/>
                </a:solidFill>
              </a:rPr>
              <a:t>предицируемых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данному понятию</a:t>
            </a:r>
            <a:br>
              <a:rPr lang="ru-RU" dirty="0"/>
            </a:br>
            <a:r>
              <a:rPr lang="ru-RU" dirty="0"/>
              <a:t>(как логическому субъекту).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6" grpId="0" animBg="1"/>
      <p:bldP spid="7" grpId="0"/>
      <p:bldP spid="8" grpId="0"/>
      <p:bldP spid="12" grpId="0" animBg="1"/>
    </p:bld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600199"/>
            <a:ext cx="8229600" cy="4752000"/>
          </a:xfrm>
        </p:spPr>
        <p:txBody>
          <a:bodyPr/>
          <a:lstStyle/>
          <a:p>
            <a:pPr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Понятие простого категорического силлогизма</a:t>
            </a:r>
          </a:p>
          <a:p>
            <a:pPr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Структура простого категорического силлогизма</a:t>
            </a:r>
          </a:p>
          <a:p>
            <a:pPr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Аксиома простого категорического силлогизма</a:t>
            </a:r>
          </a:p>
          <a:p>
            <a:pPr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Правила простого категорического силлогизма</a:t>
            </a:r>
            <a:endParaRPr lang="en-US" sz="2000" b="1" dirty="0" smtClean="0">
              <a:solidFill>
                <a:srgbClr val="FFFF00"/>
              </a:solidFill>
            </a:endParaRPr>
          </a:p>
          <a:p>
            <a:pPr lvl="1"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>Три правила терминов</a:t>
            </a:r>
          </a:p>
          <a:p>
            <a:pPr lvl="1"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>Пять правил посылок</a:t>
            </a:r>
          </a:p>
          <a:p>
            <a:pPr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Фигуры и модусы простого категорического силлогизма</a:t>
            </a:r>
          </a:p>
          <a:p>
            <a:pPr lvl="1">
              <a:lnSpc>
                <a:spcPct val="90000"/>
              </a:lnSpc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Правила фигур простого категорического силлогизма</a:t>
            </a:r>
          </a:p>
          <a:p>
            <a:pPr lvl="1">
              <a:lnSpc>
                <a:spcPct val="90000"/>
              </a:lnSpc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Назначение фигур простого категорического силлогизма</a:t>
            </a:r>
          </a:p>
          <a:p>
            <a:pPr lvl="1">
              <a:lnSpc>
                <a:spcPct val="90000"/>
              </a:lnSpc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>Модусы фигур</a:t>
            </a:r>
            <a:r>
              <a:rPr lang="ru-RU" sz="1800" b="1" dirty="0" smtClean="0">
                <a:solidFill>
                  <a:schemeClr val="bg1"/>
                </a:solidFill>
              </a:rPr>
              <a:t> простого категорического силлогизма</a:t>
            </a:r>
          </a:p>
          <a:p>
            <a:pPr lvl="1">
              <a:lnSpc>
                <a:spcPct val="90000"/>
              </a:lnSpc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Паралогизмы категорической силлогистики</a:t>
            </a:r>
            <a:endParaRPr lang="ru-RU" sz="1800" b="1" dirty="0" smtClean="0">
              <a:solidFill>
                <a:schemeClr val="bg2">
                  <a:lumMod val="20000"/>
                  <a:lumOff val="80000"/>
                </a:schemeClr>
              </a:solidFill>
            </a:endParaRPr>
          </a:p>
          <a:p>
            <a:pPr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00CC99"/>
                </a:solidFill>
              </a:rPr>
              <a:t>Сведение модусов второй, третьей и четвёртой фигур простого категорического силлогизма к модусам первой фигуры</a:t>
            </a:r>
          </a:p>
        </p:txBody>
      </p:sp>
      <p:sp>
        <p:nvSpPr>
          <p:cNvPr id="4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Простой категорический силлогизм</a:t>
            </a:r>
            <a:endParaRPr lang="ru-RU" sz="3200" b="1" dirty="0">
              <a:solidFill>
                <a:schemeClr val="bg2">
                  <a:lumMod val="20000"/>
                  <a:lumOff val="80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rgbClr val="FFFF00"/>
                </a:solidFill>
              </a:rPr>
              <a:t>Понятие категорического силлогизма</a:t>
            </a:r>
          </a:p>
        </p:txBody>
      </p:sp>
      <p:sp>
        <p:nvSpPr>
          <p:cNvPr id="443397" name="Text Box 5"/>
          <p:cNvSpPr txBox="1">
            <a:spLocks noChangeArrowheads="1"/>
          </p:cNvSpPr>
          <p:nvPr/>
        </p:nvSpPr>
        <p:spPr bwMode="auto">
          <a:xfrm>
            <a:off x="2124000" y="1800000"/>
            <a:ext cx="4896000" cy="288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Простой категорический силлогизм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(</a:t>
            </a:r>
            <a:r>
              <a:rPr lang="ru-RU" i="1" dirty="0"/>
              <a:t>греч</a:t>
            </a:r>
            <a:r>
              <a:rPr lang="ru-RU" dirty="0"/>
              <a:t>. </a:t>
            </a:r>
            <a:r>
              <a:rPr lang="el-GR" sz="2100" dirty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συλλογισμός</a:t>
            </a:r>
            <a:r>
              <a:rPr lang="ru-RU" dirty="0"/>
              <a:t>) –</a:t>
            </a:r>
            <a:br>
              <a:rPr lang="ru-RU" dirty="0"/>
            </a:br>
            <a:r>
              <a:rPr lang="ru-RU" dirty="0"/>
              <a:t>разновидность умозаключения,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логическая </a:t>
            </a:r>
            <a:r>
              <a:rPr lang="ru-RU" dirty="0"/>
              <a:t>операция,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посредством которой устанавливается</a:t>
            </a:r>
            <a:r>
              <a:rPr lang="ru-RU" dirty="0"/>
              <a:t/>
            </a:r>
            <a:br>
              <a:rPr lang="ru-RU" dirty="0"/>
            </a:br>
            <a:r>
              <a:rPr lang="ru-RU" dirty="0">
                <a:solidFill>
                  <a:srgbClr val="00FFFF"/>
                </a:solidFill>
              </a:rPr>
              <a:t>логическое </a:t>
            </a:r>
            <a:r>
              <a:rPr lang="ru-RU" dirty="0" smtClean="0">
                <a:solidFill>
                  <a:srgbClr val="00FFFF"/>
                </a:solidFill>
              </a:rPr>
              <a:t>отношение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между </a:t>
            </a:r>
            <a:r>
              <a:rPr lang="ru-RU" dirty="0">
                <a:solidFill>
                  <a:srgbClr val="00FFFF"/>
                </a:solidFill>
              </a:rPr>
              <a:t>двумя</a:t>
            </a:r>
            <a:r>
              <a:rPr lang="ru-RU" dirty="0"/>
              <a:t> </a:t>
            </a:r>
            <a:r>
              <a:rPr lang="ru-RU" dirty="0" smtClean="0"/>
              <a:t>понятиями (терминами)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на основании их </a:t>
            </a:r>
            <a:r>
              <a:rPr lang="ru-RU" dirty="0" smtClean="0"/>
              <a:t>отношения </a:t>
            </a:r>
            <a:br>
              <a:rPr lang="ru-RU" dirty="0" smtClean="0"/>
            </a:br>
            <a:r>
              <a:rPr lang="ru-RU" dirty="0" smtClean="0"/>
              <a:t>к </a:t>
            </a:r>
            <a:r>
              <a:rPr lang="ru-RU" dirty="0"/>
              <a:t>некоему </a:t>
            </a:r>
            <a:r>
              <a:rPr lang="ru-RU" dirty="0">
                <a:solidFill>
                  <a:srgbClr val="00FF00"/>
                </a:solidFill>
              </a:rPr>
              <a:t>третьему</a:t>
            </a:r>
            <a:r>
              <a:rPr lang="ru-RU" dirty="0"/>
              <a:t> </a:t>
            </a:r>
            <a:r>
              <a:rPr lang="ru-RU" dirty="0" smtClean="0"/>
              <a:t>понятию (термину).</a:t>
            </a:r>
            <a:endParaRPr lang="ru-RU" dirty="0"/>
          </a:p>
        </p:txBody>
      </p:sp>
      <p:sp>
        <p:nvSpPr>
          <p:cNvPr id="4" name="TextBox 3"/>
          <p:cNvSpPr txBox="1"/>
          <p:nvPr/>
        </p:nvSpPr>
        <p:spPr>
          <a:xfrm>
            <a:off x="2124000" y="5040000"/>
            <a:ext cx="2160000" cy="1260000"/>
          </a:xfrm>
          <a:prstGeom prst="rect">
            <a:avLst/>
          </a:prstGeom>
          <a:noFill/>
        </p:spPr>
        <p:txBody>
          <a:bodyPr wrap="none" rtlCol="0" anchor="ctr" anchorCtr="1">
            <a:noAutofit/>
          </a:bodyPr>
          <a:lstStyle/>
          <a:p>
            <a:pPr algn="ctr"/>
            <a:r>
              <a:rPr lang="en-US" dirty="0" smtClean="0">
                <a:solidFill>
                  <a:srgbClr val="00FF00"/>
                </a:solidFill>
              </a:rPr>
              <a:t>A</a:t>
            </a:r>
            <a:r>
              <a:rPr lang="en-US" dirty="0" smtClean="0"/>
              <a:t> =</a:t>
            </a:r>
            <a:r>
              <a:rPr lang="ru-RU" dirty="0" smtClean="0"/>
              <a:t> </a:t>
            </a:r>
            <a:r>
              <a:rPr lang="en-US" dirty="0" smtClean="0"/>
              <a:t>B</a:t>
            </a:r>
            <a:endParaRPr lang="ru-RU" dirty="0" smtClean="0"/>
          </a:p>
          <a:p>
            <a:pPr algn="ctr"/>
            <a:r>
              <a:rPr lang="en-US" dirty="0" smtClean="0"/>
              <a:t>C</a:t>
            </a:r>
            <a:r>
              <a:rPr lang="ru-RU" dirty="0" smtClean="0"/>
              <a:t> </a:t>
            </a:r>
            <a:r>
              <a:rPr lang="en-US" dirty="0" smtClean="0"/>
              <a:t>=</a:t>
            </a:r>
            <a:r>
              <a:rPr lang="ru-RU" dirty="0" smtClean="0"/>
              <a:t> </a:t>
            </a:r>
            <a:r>
              <a:rPr lang="en-US" dirty="0" smtClean="0">
                <a:solidFill>
                  <a:srgbClr val="00FF00"/>
                </a:solidFill>
              </a:rPr>
              <a:t>A</a:t>
            </a:r>
          </a:p>
          <a:p>
            <a:pPr algn="ctr"/>
            <a:r>
              <a:rPr lang="ru-RU" sz="1600" i="1" dirty="0" smtClean="0"/>
              <a:t>Следовательно,</a:t>
            </a:r>
            <a:endParaRPr lang="en-US" sz="1600" i="1" dirty="0" smtClean="0"/>
          </a:p>
          <a:p>
            <a:pPr algn="ctr"/>
            <a:r>
              <a:rPr lang="en-US" dirty="0" smtClean="0"/>
              <a:t>C =</a:t>
            </a:r>
            <a:r>
              <a:rPr lang="ru-RU" dirty="0" smtClean="0"/>
              <a:t> </a:t>
            </a:r>
            <a:r>
              <a:rPr lang="en-US" dirty="0" smtClean="0"/>
              <a:t>B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4860000" y="5040000"/>
            <a:ext cx="2160000" cy="1260000"/>
          </a:xfrm>
          <a:prstGeom prst="rect">
            <a:avLst/>
          </a:prstGeom>
          <a:noFill/>
        </p:spPr>
        <p:txBody>
          <a:bodyPr wrap="none" rtlCol="0" anchor="ctr" anchorCtr="1">
            <a:noAutofit/>
          </a:bodyPr>
          <a:lstStyle/>
          <a:p>
            <a:pPr algn="ctr"/>
            <a:r>
              <a:rPr lang="en-US" dirty="0" smtClean="0">
                <a:solidFill>
                  <a:srgbClr val="00FF00"/>
                </a:solidFill>
              </a:rPr>
              <a:t>A</a:t>
            </a:r>
            <a:r>
              <a:rPr lang="en-US" dirty="0" smtClean="0"/>
              <a:t> &gt;</a:t>
            </a:r>
            <a:r>
              <a:rPr lang="ru-RU" dirty="0" smtClean="0"/>
              <a:t> </a:t>
            </a:r>
            <a:r>
              <a:rPr lang="en-US" dirty="0" smtClean="0"/>
              <a:t>B</a:t>
            </a:r>
            <a:endParaRPr lang="ru-RU" dirty="0" smtClean="0"/>
          </a:p>
          <a:p>
            <a:pPr algn="ctr"/>
            <a:r>
              <a:rPr lang="en-US" dirty="0" smtClean="0"/>
              <a:t>C</a:t>
            </a:r>
            <a:r>
              <a:rPr lang="ru-RU" dirty="0" smtClean="0"/>
              <a:t> </a:t>
            </a:r>
            <a:r>
              <a:rPr lang="en-US" dirty="0" smtClean="0"/>
              <a:t>&gt;</a:t>
            </a:r>
            <a:r>
              <a:rPr lang="ru-RU" dirty="0" smtClean="0"/>
              <a:t> </a:t>
            </a:r>
            <a:r>
              <a:rPr lang="en-US" dirty="0" smtClean="0">
                <a:solidFill>
                  <a:srgbClr val="00FF00"/>
                </a:solidFill>
              </a:rPr>
              <a:t>A</a:t>
            </a:r>
          </a:p>
          <a:p>
            <a:pPr algn="ctr"/>
            <a:r>
              <a:rPr lang="ru-RU" sz="1600" i="1" dirty="0" smtClean="0"/>
              <a:t>Следовательно,</a:t>
            </a:r>
            <a:endParaRPr lang="en-US" sz="1600" i="1" dirty="0" smtClean="0"/>
          </a:p>
          <a:p>
            <a:pPr algn="ctr"/>
            <a:r>
              <a:rPr lang="en-US" dirty="0" smtClean="0"/>
              <a:t>C &gt;</a:t>
            </a:r>
            <a:r>
              <a:rPr lang="ru-RU" dirty="0" smtClean="0"/>
              <a:t> </a:t>
            </a:r>
            <a:r>
              <a:rPr lang="en-US" dirty="0" smtClean="0"/>
              <a:t>B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3397" grpId="0" animBg="1"/>
      <p:bldP spid="4" grpId="0" build="p"/>
      <p:bldP spid="5" grpId="0" build="p"/>
    </p:bld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442" name="AutoShape 2"/>
          <p:cNvSpPr>
            <a:spLocks noChangeArrowheads="1"/>
          </p:cNvSpPr>
          <p:nvPr/>
        </p:nvSpPr>
        <p:spPr bwMode="auto">
          <a:xfrm>
            <a:off x="3201988" y="3346450"/>
            <a:ext cx="2735262" cy="719138"/>
          </a:xfrm>
          <a:prstGeom prst="rightArrow">
            <a:avLst>
              <a:gd name="adj1" fmla="val 50000"/>
              <a:gd name="adj2" fmla="val 9508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445443" name="AutoShape 3"/>
          <p:cNvSpPr>
            <a:spLocks noChangeArrowheads="1"/>
          </p:cNvSpPr>
          <p:nvPr/>
        </p:nvSpPr>
        <p:spPr bwMode="auto">
          <a:xfrm>
            <a:off x="3201988" y="1835150"/>
            <a:ext cx="2735262" cy="719138"/>
          </a:xfrm>
          <a:prstGeom prst="rightArrow">
            <a:avLst>
              <a:gd name="adj1" fmla="val 50000"/>
              <a:gd name="adj2" fmla="val 9508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445444" name="AutoShape 4"/>
          <p:cNvSpPr>
            <a:spLocks noChangeArrowheads="1"/>
          </p:cNvSpPr>
          <p:nvPr/>
        </p:nvSpPr>
        <p:spPr bwMode="auto">
          <a:xfrm>
            <a:off x="3201988" y="5434013"/>
            <a:ext cx="2735262" cy="719137"/>
          </a:xfrm>
          <a:prstGeom prst="rightArrow">
            <a:avLst>
              <a:gd name="adj1" fmla="val 50000"/>
              <a:gd name="adj2" fmla="val 9508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445445" name="Rectangle 5"/>
          <p:cNvSpPr>
            <a:spLocks noChangeArrowheads="1"/>
          </p:cNvSpPr>
          <p:nvPr/>
        </p:nvSpPr>
        <p:spPr bwMode="auto">
          <a:xfrm rot="1080000">
            <a:off x="3057525" y="2806700"/>
            <a:ext cx="3095625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chemeClr val="accent1"/>
                </a:solidFill>
              </a:rPr>
              <a:t>есть</a:t>
            </a:r>
          </a:p>
        </p:txBody>
      </p:sp>
      <p:sp>
        <p:nvSpPr>
          <p:cNvPr id="445447" name="Oval 7"/>
          <p:cNvSpPr>
            <a:spLocks noChangeAspect="1" noChangeArrowheads="1"/>
          </p:cNvSpPr>
          <p:nvPr/>
        </p:nvSpPr>
        <p:spPr bwMode="auto">
          <a:xfrm>
            <a:off x="179863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5448" name="Oval 8"/>
          <p:cNvSpPr>
            <a:spLocks noChangeAspect="1" noChangeArrowheads="1"/>
          </p:cNvSpPr>
          <p:nvPr/>
        </p:nvSpPr>
        <p:spPr bwMode="auto">
          <a:xfrm>
            <a:off x="59372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5449" name="Rectangle 9"/>
          <p:cNvSpPr>
            <a:spLocks noChangeArrowheads="1"/>
          </p:cNvSpPr>
          <p:nvPr/>
        </p:nvSpPr>
        <p:spPr bwMode="auto">
          <a:xfrm>
            <a:off x="1870075" y="4570413"/>
            <a:ext cx="5434013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5450" name="Rectangle 10"/>
          <p:cNvSpPr>
            <a:spLocks noChangeArrowheads="1"/>
          </p:cNvSpPr>
          <p:nvPr/>
        </p:nvSpPr>
        <p:spPr bwMode="auto">
          <a:xfrm rot="1080000">
            <a:off x="3057525" y="2808288"/>
            <a:ext cx="3095625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средний </a:t>
            </a:r>
            <a:r>
              <a:rPr lang="ru-RU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45453" name="Oval 13"/>
          <p:cNvSpPr>
            <a:spLocks noChangeAspect="1" noChangeArrowheads="1"/>
          </p:cNvSpPr>
          <p:nvPr/>
        </p:nvSpPr>
        <p:spPr bwMode="auto">
          <a:xfrm>
            <a:off x="59372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5454" name="Oval 14"/>
          <p:cNvSpPr>
            <a:spLocks noChangeAspect="1" noChangeArrowheads="1"/>
          </p:cNvSpPr>
          <p:nvPr/>
        </p:nvSpPr>
        <p:spPr bwMode="auto">
          <a:xfrm>
            <a:off x="179863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5452" name="Oval 12"/>
          <p:cNvSpPr>
            <a:spLocks noChangeAspect="1" noChangeArrowheads="1"/>
          </p:cNvSpPr>
          <p:nvPr/>
        </p:nvSpPr>
        <p:spPr bwMode="auto">
          <a:xfrm>
            <a:off x="179863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5455" name="Oval 15"/>
          <p:cNvSpPr>
            <a:spLocks noChangeAspect="1" noChangeArrowheads="1"/>
          </p:cNvSpPr>
          <p:nvPr/>
        </p:nvSpPr>
        <p:spPr bwMode="auto">
          <a:xfrm>
            <a:off x="59372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5456" name="Text Box 16"/>
          <p:cNvSpPr txBox="1">
            <a:spLocks noChangeArrowheads="1"/>
          </p:cNvSpPr>
          <p:nvPr/>
        </p:nvSpPr>
        <p:spPr bwMode="auto">
          <a:xfrm>
            <a:off x="7556500" y="5073650"/>
            <a:ext cx="1439863" cy="143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CC99FF"/>
                </a:solidFill>
              </a:rPr>
              <a:t>Б</a:t>
            </a:r>
            <a:r>
              <a:rPr lang="en-US" dirty="0">
                <a:solidFill>
                  <a:srgbClr val="CC99FF"/>
                </a:solidFill>
                <a:cs typeface="Arial" charset="0"/>
              </a:rPr>
              <a:t>ó</a:t>
            </a:r>
            <a:r>
              <a:rPr lang="ru-RU" dirty="0">
                <a:solidFill>
                  <a:srgbClr val="CC99FF"/>
                </a:solidFill>
                <a:cs typeface="Arial" charset="0"/>
              </a:rPr>
              <a:t>льший</a:t>
            </a:r>
            <a:br>
              <a:rPr lang="ru-RU" dirty="0">
                <a:solidFill>
                  <a:srgbClr val="CC99FF"/>
                </a:solidFill>
                <a:cs typeface="Arial" charset="0"/>
              </a:rPr>
            </a:br>
            <a:r>
              <a:rPr lang="ru-RU" dirty="0">
                <a:solidFill>
                  <a:srgbClr val="CC99FF"/>
                </a:solidFill>
                <a:cs typeface="Arial" charset="0"/>
              </a:rPr>
              <a:t>термин</a:t>
            </a:r>
            <a:br>
              <a:rPr lang="ru-RU" dirty="0">
                <a:solidFill>
                  <a:srgbClr val="CC99FF"/>
                </a:solidFill>
                <a:cs typeface="Arial" charset="0"/>
              </a:rPr>
            </a:br>
            <a:r>
              <a:rPr lang="ru-RU" dirty="0">
                <a:cs typeface="Arial" charset="0"/>
              </a:rPr>
              <a:t>(предикат</a:t>
            </a:r>
            <a:br>
              <a:rPr lang="ru-RU" dirty="0">
                <a:cs typeface="Arial" charset="0"/>
              </a:rPr>
            </a:br>
            <a:r>
              <a:rPr lang="ru-RU" dirty="0">
                <a:cs typeface="Arial" charset="0"/>
              </a:rPr>
              <a:t>вывода)</a:t>
            </a:r>
            <a:endParaRPr lang="ru-RU" dirty="0"/>
          </a:p>
        </p:txBody>
      </p:sp>
      <p:sp>
        <p:nvSpPr>
          <p:cNvPr id="445457" name="Text Box 17"/>
          <p:cNvSpPr txBox="1">
            <a:spLocks noChangeArrowheads="1"/>
          </p:cNvSpPr>
          <p:nvPr/>
        </p:nvSpPr>
        <p:spPr bwMode="auto">
          <a:xfrm>
            <a:off x="179388" y="5073650"/>
            <a:ext cx="1439862" cy="143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CC99"/>
                </a:solidFill>
              </a:rPr>
              <a:t>Мен</a:t>
            </a:r>
            <a:r>
              <a:rPr lang="ru-RU" dirty="0">
                <a:solidFill>
                  <a:srgbClr val="FFCC99"/>
                </a:solidFill>
                <a:cs typeface="Arial" charset="0"/>
              </a:rPr>
              <a:t>ьший</a:t>
            </a:r>
            <a:br>
              <a:rPr lang="ru-RU" dirty="0">
                <a:solidFill>
                  <a:srgbClr val="FFCC99"/>
                </a:solidFill>
                <a:cs typeface="Arial" charset="0"/>
              </a:rPr>
            </a:br>
            <a:r>
              <a:rPr lang="ru-RU" dirty="0">
                <a:solidFill>
                  <a:srgbClr val="FFCC99"/>
                </a:solidFill>
                <a:cs typeface="Arial" charset="0"/>
              </a:rPr>
              <a:t>термин</a:t>
            </a:r>
            <a:br>
              <a:rPr lang="ru-RU" dirty="0">
                <a:solidFill>
                  <a:srgbClr val="FFCC99"/>
                </a:solidFill>
                <a:cs typeface="Arial" charset="0"/>
              </a:rPr>
            </a:br>
            <a:r>
              <a:rPr lang="ru-RU" dirty="0">
                <a:cs typeface="Arial" charset="0"/>
              </a:rPr>
              <a:t>(субъект</a:t>
            </a:r>
            <a:br>
              <a:rPr lang="ru-RU" dirty="0">
                <a:cs typeface="Arial" charset="0"/>
              </a:rPr>
            </a:br>
            <a:r>
              <a:rPr lang="ru-RU" dirty="0">
                <a:cs typeface="Arial" charset="0"/>
              </a:rPr>
              <a:t>вывода)</a:t>
            </a:r>
            <a:endParaRPr lang="ru-RU" dirty="0"/>
          </a:p>
        </p:txBody>
      </p:sp>
      <p:sp>
        <p:nvSpPr>
          <p:cNvPr id="445458" name="Text Box 18"/>
          <p:cNvSpPr txBox="1">
            <a:spLocks noChangeArrowheads="1"/>
          </p:cNvSpPr>
          <p:nvPr/>
        </p:nvSpPr>
        <p:spPr bwMode="auto">
          <a:xfrm>
            <a:off x="179388" y="1474788"/>
            <a:ext cx="1439862" cy="143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CCFFCC"/>
                </a:solidFill>
              </a:rPr>
              <a:t>Средн</a:t>
            </a:r>
            <a:r>
              <a:rPr lang="ru-RU" dirty="0">
                <a:solidFill>
                  <a:srgbClr val="CCFFCC"/>
                </a:solidFill>
                <a:cs typeface="Arial" charset="0"/>
              </a:rPr>
              <a:t>ий</a:t>
            </a:r>
            <a:br>
              <a:rPr lang="ru-RU" dirty="0">
                <a:solidFill>
                  <a:srgbClr val="CCFFCC"/>
                </a:solidFill>
                <a:cs typeface="Arial" charset="0"/>
              </a:rPr>
            </a:br>
            <a:r>
              <a:rPr lang="ru-RU" dirty="0">
                <a:solidFill>
                  <a:srgbClr val="CCFFCC"/>
                </a:solidFill>
                <a:cs typeface="Arial" charset="0"/>
              </a:rPr>
              <a:t>термин</a:t>
            </a:r>
            <a:endParaRPr lang="ru-RU" dirty="0">
              <a:solidFill>
                <a:srgbClr val="CCFFCC"/>
              </a:solidFill>
            </a:endParaRPr>
          </a:p>
        </p:txBody>
      </p:sp>
      <p:sp>
        <p:nvSpPr>
          <p:cNvPr id="445460" name="Text Box 20"/>
          <p:cNvSpPr txBox="1">
            <a:spLocks noChangeArrowheads="1"/>
          </p:cNvSpPr>
          <p:nvPr/>
        </p:nvSpPr>
        <p:spPr bwMode="auto">
          <a:xfrm>
            <a:off x="7556500" y="2986088"/>
            <a:ext cx="1439863" cy="143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CCFFCC"/>
                </a:solidFill>
              </a:rPr>
              <a:t>Средн</a:t>
            </a:r>
            <a:r>
              <a:rPr lang="ru-RU" dirty="0">
                <a:solidFill>
                  <a:srgbClr val="CCFFCC"/>
                </a:solidFill>
                <a:cs typeface="Arial" charset="0"/>
              </a:rPr>
              <a:t>ий</a:t>
            </a:r>
            <a:br>
              <a:rPr lang="ru-RU" dirty="0">
                <a:solidFill>
                  <a:srgbClr val="CCFFCC"/>
                </a:solidFill>
                <a:cs typeface="Arial" charset="0"/>
              </a:rPr>
            </a:br>
            <a:r>
              <a:rPr lang="ru-RU" dirty="0">
                <a:solidFill>
                  <a:srgbClr val="CCFFCC"/>
                </a:solidFill>
                <a:cs typeface="Arial" charset="0"/>
              </a:rPr>
              <a:t>термин</a:t>
            </a:r>
            <a:endParaRPr lang="ru-RU" dirty="0">
              <a:solidFill>
                <a:srgbClr val="CCFFCC"/>
              </a:solidFill>
            </a:endParaRPr>
          </a:p>
        </p:txBody>
      </p:sp>
      <p:sp>
        <p:nvSpPr>
          <p:cNvPr id="445461" name="Text Box 21"/>
          <p:cNvSpPr txBox="1">
            <a:spLocks noChangeArrowheads="1"/>
          </p:cNvSpPr>
          <p:nvPr/>
        </p:nvSpPr>
        <p:spPr bwMode="auto">
          <a:xfrm>
            <a:off x="7556500" y="1835150"/>
            <a:ext cx="1439863" cy="719138"/>
          </a:xfrm>
          <a:prstGeom prst="roundRect">
            <a:avLst/>
          </a:prstGeom>
          <a:noFill/>
          <a:ln w="38100" cmpd="dbl">
            <a:solidFill>
              <a:srgbClr val="CC99FF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CC99FF"/>
                </a:solidFill>
              </a:rPr>
              <a:t>Б</a:t>
            </a:r>
            <a:r>
              <a:rPr lang="en-US" dirty="0">
                <a:solidFill>
                  <a:srgbClr val="CC99FF"/>
                </a:solidFill>
                <a:cs typeface="Arial" charset="0"/>
              </a:rPr>
              <a:t>ó</a:t>
            </a:r>
            <a:r>
              <a:rPr lang="ru-RU" dirty="0">
                <a:solidFill>
                  <a:srgbClr val="CC99FF"/>
                </a:solidFill>
                <a:cs typeface="Arial" charset="0"/>
              </a:rPr>
              <a:t>льшая</a:t>
            </a:r>
            <a:br>
              <a:rPr lang="ru-RU" dirty="0">
                <a:solidFill>
                  <a:srgbClr val="CC99FF"/>
                </a:solidFill>
                <a:cs typeface="Arial" charset="0"/>
              </a:rPr>
            </a:br>
            <a:r>
              <a:rPr lang="ru-RU" dirty="0">
                <a:solidFill>
                  <a:srgbClr val="CC99FF"/>
                </a:solidFill>
                <a:cs typeface="Arial" charset="0"/>
              </a:rPr>
              <a:t>посылка</a:t>
            </a:r>
            <a:endParaRPr lang="ru-RU" dirty="0"/>
          </a:p>
        </p:txBody>
      </p:sp>
      <p:sp>
        <p:nvSpPr>
          <p:cNvPr id="445462" name="Text Box 22"/>
          <p:cNvSpPr txBox="1">
            <a:spLocks noChangeArrowheads="1"/>
          </p:cNvSpPr>
          <p:nvPr/>
        </p:nvSpPr>
        <p:spPr bwMode="auto">
          <a:xfrm>
            <a:off x="179388" y="3346450"/>
            <a:ext cx="1439862" cy="719138"/>
          </a:xfrm>
          <a:prstGeom prst="roundRect">
            <a:avLst/>
          </a:prstGeom>
          <a:noFill/>
          <a:ln w="38100" cmpd="dbl">
            <a:solidFill>
              <a:srgbClr val="FFCC99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CC99"/>
                </a:solidFill>
              </a:rPr>
              <a:t>Мен</a:t>
            </a:r>
            <a:r>
              <a:rPr lang="ru-RU" dirty="0">
                <a:solidFill>
                  <a:srgbClr val="FFCC99"/>
                </a:solidFill>
                <a:cs typeface="Arial" charset="0"/>
              </a:rPr>
              <a:t>ьшая</a:t>
            </a:r>
            <a:br>
              <a:rPr lang="ru-RU" dirty="0">
                <a:solidFill>
                  <a:srgbClr val="FFCC99"/>
                </a:solidFill>
                <a:cs typeface="Arial" charset="0"/>
              </a:rPr>
            </a:br>
            <a:r>
              <a:rPr lang="ru-RU" dirty="0">
                <a:solidFill>
                  <a:srgbClr val="FFCC99"/>
                </a:solidFill>
                <a:cs typeface="Arial" charset="0"/>
              </a:rPr>
              <a:t>посылка</a:t>
            </a:r>
            <a:endParaRPr lang="ru-RU" dirty="0">
              <a:solidFill>
                <a:srgbClr val="FFCC99"/>
              </a:solidFill>
            </a:endParaRPr>
          </a:p>
        </p:txBody>
      </p:sp>
      <p:sp>
        <p:nvSpPr>
          <p:cNvPr id="2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rgbClr val="FFFF00"/>
                </a:solidFill>
              </a:rPr>
              <a:t>Структура категорического силлогизма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45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45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45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454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45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45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445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454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54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54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45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" dur="1000"/>
                                        <p:tgtEl>
                                          <p:spTgt spid="445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54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454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100000">
                                      <p:cBhvr>
                                        <p:cTn id="49" dur="1000" fill="hold"/>
                                        <p:tgtEl>
                                          <p:spTgt spid="4454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1000" fill="hold"/>
                                        <p:tgtEl>
                                          <p:spTgt spid="4454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454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454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2" dur="1000"/>
                                        <p:tgtEl>
                                          <p:spTgt spid="445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500"/>
                            </p:stCondLst>
                            <p:childTnLst>
                              <p:par>
                                <p:cTn id="6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454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454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454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45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3" dur="1000"/>
                                        <p:tgtEl>
                                          <p:spTgt spid="445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454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454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45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45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454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454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454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454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00"/>
                            </p:stCondLst>
                            <p:childTnLst>
                              <p:par>
                                <p:cTn id="97" presetID="1" presetClass="exit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9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0" fill="hold"/>
                                        <p:tgtEl>
                                          <p:spTgt spid="4454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0" fill="hold"/>
                                        <p:tgtEl>
                                          <p:spTgt spid="4454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4454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454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454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454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5442" grpId="0" animBg="1"/>
      <p:bldP spid="445443" grpId="0" animBg="1"/>
      <p:bldP spid="445444" grpId="0" animBg="1"/>
      <p:bldP spid="445445" grpId="0" animBg="1"/>
      <p:bldP spid="445445" grpId="1" animBg="1"/>
      <p:bldP spid="445445" grpId="2" animBg="1"/>
      <p:bldP spid="445445" grpId="3" animBg="1"/>
      <p:bldP spid="445447" grpId="0" animBg="1"/>
      <p:bldP spid="445448" grpId="0" animBg="1"/>
      <p:bldP spid="445449" grpId="0" animBg="1"/>
      <p:bldP spid="445450" grpId="0" animBg="1"/>
      <p:bldP spid="445450" grpId="1" animBg="1"/>
      <p:bldP spid="445450" grpId="2" animBg="1"/>
      <p:bldP spid="445453" grpId="0" animBg="1"/>
      <p:bldP spid="445454" grpId="0" animBg="1"/>
      <p:bldP spid="445452" grpId="0" animBg="1"/>
      <p:bldP spid="445455" grpId="0" animBg="1"/>
      <p:bldP spid="445456" grpId="0"/>
      <p:bldP spid="445457" grpId="0"/>
      <p:bldP spid="445458" grpId="0"/>
      <p:bldP spid="445460" grpId="0"/>
      <p:bldP spid="445461" grpId="0" animBg="1"/>
      <p:bldP spid="445462" grpId="0" animBg="1"/>
    </p:bld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144463" y="1800225"/>
            <a:ext cx="5472112" cy="1836738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none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Крайние термины </a:t>
            </a:r>
            <a:endParaRPr lang="ru-RU" sz="1600" dirty="0"/>
          </a:p>
        </p:txBody>
      </p:sp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287338" y="2232025"/>
            <a:ext cx="2520950" cy="1258888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Меньший термин </a:t>
            </a:r>
            <a:r>
              <a:rPr lang="ru-RU" dirty="0"/>
              <a:t>– </a:t>
            </a:r>
            <a:r>
              <a:rPr lang="ru-RU" dirty="0">
                <a:solidFill>
                  <a:srgbClr val="FFFF00"/>
                </a:solidFill>
              </a:rPr>
              <a:t/>
            </a:r>
            <a:br>
              <a:rPr lang="ru-RU" dirty="0">
                <a:solidFill>
                  <a:srgbClr val="FFFF00"/>
                </a:solidFill>
              </a:rPr>
            </a:br>
            <a:r>
              <a:rPr lang="ru-RU" sz="1600" dirty="0"/>
              <a:t>субъект (подлежащее)</a:t>
            </a:r>
            <a:br>
              <a:rPr lang="ru-RU" sz="1600" dirty="0"/>
            </a:br>
            <a:r>
              <a:rPr lang="ru-RU" sz="1600" dirty="0"/>
              <a:t> вывода (заключения)</a:t>
            </a:r>
            <a:br>
              <a:rPr lang="ru-RU" sz="1600" dirty="0"/>
            </a:br>
            <a:r>
              <a:rPr lang="ru-RU" sz="1600" dirty="0"/>
              <a:t>силлогизма.</a:t>
            </a: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2952750" y="2232025"/>
            <a:ext cx="2519363" cy="1258888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Б</a:t>
            </a:r>
            <a:r>
              <a:rPr lang="en-US" dirty="0">
                <a:solidFill>
                  <a:srgbClr val="FFFF00"/>
                </a:solidFill>
                <a:cs typeface="Arial" charset="0"/>
              </a:rPr>
              <a:t>ó</a:t>
            </a:r>
            <a:r>
              <a:rPr lang="ru-RU" dirty="0">
                <a:solidFill>
                  <a:srgbClr val="FFFF00"/>
                </a:solidFill>
                <a:cs typeface="Arial" charset="0"/>
              </a:rPr>
              <a:t>льший термин </a:t>
            </a:r>
            <a:r>
              <a:rPr lang="ru-RU" dirty="0"/>
              <a:t>–</a:t>
            </a:r>
            <a:r>
              <a:rPr lang="ru-RU" dirty="0">
                <a:solidFill>
                  <a:srgbClr val="FFFF00"/>
                </a:solidFill>
              </a:rPr>
              <a:t> </a:t>
            </a:r>
            <a:r>
              <a:rPr lang="ru-RU" dirty="0"/>
              <a:t/>
            </a:r>
            <a:br>
              <a:rPr lang="ru-RU" dirty="0"/>
            </a:br>
            <a:r>
              <a:rPr lang="ru-RU" sz="1600" dirty="0"/>
              <a:t>предикат (сказуемое)</a:t>
            </a:r>
            <a:br>
              <a:rPr lang="ru-RU" sz="1600" dirty="0"/>
            </a:br>
            <a:r>
              <a:rPr lang="ru-RU" sz="1600" dirty="0"/>
              <a:t>вывода (заключения)</a:t>
            </a:r>
            <a:br>
              <a:rPr lang="ru-RU" sz="1600" dirty="0"/>
            </a:br>
            <a:r>
              <a:rPr lang="ru-RU" sz="1600" dirty="0"/>
              <a:t>силлогизма.</a:t>
            </a: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5759450" y="1800225"/>
            <a:ext cx="3240088" cy="1836738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rIns="90000" anchor="ctr" anchorCtr="1"/>
          <a:lstStyle/>
          <a:p>
            <a:pPr algn="ctr">
              <a:defRPr/>
            </a:pPr>
            <a:r>
              <a:rPr lang="ru-RU" dirty="0">
                <a:solidFill>
                  <a:srgbClr val="FFFF00"/>
                </a:solidFill>
                <a:cs typeface="Arial" charset="0"/>
              </a:rPr>
              <a:t>Средний термин </a:t>
            </a:r>
            <a:r>
              <a:rPr lang="ru-RU" dirty="0"/>
              <a:t>–</a:t>
            </a:r>
            <a:br>
              <a:rPr lang="ru-RU" dirty="0"/>
            </a:br>
            <a:r>
              <a:rPr lang="ru-RU" sz="1600" dirty="0"/>
              <a:t>общий для обеих посылок</a:t>
            </a:r>
            <a:br>
              <a:rPr lang="ru-RU" sz="1600" dirty="0"/>
            </a:br>
            <a:r>
              <a:rPr lang="ru-RU" sz="1600" dirty="0"/>
              <a:t>термин силлогизма, служащий</a:t>
            </a:r>
            <a:br>
              <a:rPr lang="ru-RU" sz="1600" dirty="0"/>
            </a:br>
            <a:r>
              <a:rPr lang="ru-RU" sz="1600" dirty="0"/>
              <a:t> посредствующим </a:t>
            </a:r>
            <a:r>
              <a:rPr lang="ru-RU" sz="1600" dirty="0" smtClean="0"/>
              <a:t>элементом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между крайними (</a:t>
            </a:r>
            <a:r>
              <a:rPr lang="ru-RU" sz="1600" dirty="0" smtClean="0"/>
              <a:t>меньшим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и б</a:t>
            </a:r>
            <a:r>
              <a:rPr lang="en-US" sz="1600" dirty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600" dirty="0" smtClean="0"/>
              <a:t>льшим) </a:t>
            </a:r>
            <a:r>
              <a:rPr lang="ru-RU" sz="1600" dirty="0"/>
              <a:t>терминами.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900113" y="4140200"/>
            <a:ext cx="3240087" cy="1836738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rIns="90000" anchor="ctr" anchorCtr="1"/>
          <a:lstStyle/>
          <a:p>
            <a:pPr algn="ctr">
              <a:defRPr/>
            </a:pPr>
            <a:r>
              <a:rPr lang="ru-RU" dirty="0">
                <a:solidFill>
                  <a:srgbClr val="FFFF00"/>
                </a:solidFill>
                <a:cs typeface="Arial" charset="0"/>
              </a:rPr>
              <a:t>Б</a:t>
            </a:r>
            <a:r>
              <a:rPr lang="en-US" dirty="0">
                <a:solidFill>
                  <a:srgbClr val="FFFF00"/>
                </a:solidFill>
                <a:cs typeface="Arial" charset="0"/>
              </a:rPr>
              <a:t>ó</a:t>
            </a:r>
            <a:r>
              <a:rPr lang="ru-RU" dirty="0">
                <a:solidFill>
                  <a:srgbClr val="FFFF00"/>
                </a:solidFill>
                <a:cs typeface="Arial" charset="0"/>
              </a:rPr>
              <a:t>льшая посылка </a:t>
            </a:r>
            <a:r>
              <a:rPr lang="ru-RU" dirty="0"/>
              <a:t>–</a:t>
            </a:r>
            <a:br>
              <a:rPr lang="ru-RU" dirty="0"/>
            </a:br>
            <a:r>
              <a:rPr lang="ru-RU" sz="1600" dirty="0"/>
              <a:t>посылка, </a:t>
            </a:r>
            <a:br>
              <a:rPr lang="ru-RU" sz="1600" dirty="0"/>
            </a:br>
            <a:r>
              <a:rPr lang="ru-RU" sz="1600" dirty="0"/>
              <a:t>устанавливающая</a:t>
            </a:r>
            <a:br>
              <a:rPr lang="ru-RU" sz="1600" dirty="0"/>
            </a:br>
            <a:r>
              <a:rPr lang="ru-RU" sz="1600" dirty="0"/>
              <a:t>логическое отношение</a:t>
            </a:r>
            <a:br>
              <a:rPr lang="ru-RU" sz="1600" dirty="0"/>
            </a:br>
            <a:r>
              <a:rPr lang="ru-RU" sz="1600" dirty="0"/>
              <a:t>б</a:t>
            </a:r>
            <a:r>
              <a:rPr lang="en-US" sz="1600" dirty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600" dirty="0"/>
              <a:t>льшего термина</a:t>
            </a:r>
            <a:br>
              <a:rPr lang="ru-RU" sz="1600" dirty="0"/>
            </a:br>
            <a:r>
              <a:rPr lang="ru-RU" sz="1600" dirty="0"/>
              <a:t>к среднему.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5003800" y="4140200"/>
            <a:ext cx="3240088" cy="1836738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rIns="90000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Меньшая посылка </a:t>
            </a:r>
            <a:r>
              <a:rPr lang="ru-RU" dirty="0"/>
              <a:t>–</a:t>
            </a:r>
            <a:br>
              <a:rPr lang="ru-RU" dirty="0"/>
            </a:br>
            <a:r>
              <a:rPr lang="ru-RU" sz="1600" dirty="0"/>
              <a:t> посылка, </a:t>
            </a:r>
            <a:br>
              <a:rPr lang="ru-RU" sz="1600" dirty="0"/>
            </a:br>
            <a:r>
              <a:rPr lang="ru-RU" sz="1600" dirty="0"/>
              <a:t>устанавливающая</a:t>
            </a:r>
            <a:br>
              <a:rPr lang="ru-RU" sz="1600" dirty="0"/>
            </a:br>
            <a:r>
              <a:rPr lang="ru-RU" sz="1600" dirty="0"/>
              <a:t>логическое отношение</a:t>
            </a:r>
            <a:br>
              <a:rPr lang="ru-RU" sz="1600" dirty="0"/>
            </a:br>
            <a:r>
              <a:rPr lang="ru-RU" sz="1600" dirty="0"/>
              <a:t>меньшего термина</a:t>
            </a:r>
            <a:br>
              <a:rPr lang="ru-RU" sz="1600" dirty="0"/>
            </a:br>
            <a:r>
              <a:rPr lang="ru-RU" sz="1600" dirty="0"/>
              <a:t>к среднему.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1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Структура категорического силлогизма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3" grpId="0" animBg="1"/>
      <p:bldP spid="4" grpId="0" animBg="1"/>
      <p:bldP spid="5" grpId="0" animBg="1"/>
      <p:bldP spid="7" grpId="0" animBg="1"/>
      <p:bldP spid="8" grpId="0" animBg="1"/>
    </p:bld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08000" y="3852000"/>
            <a:ext cx="8928000" cy="2808000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ts val="300"/>
              </a:spcBef>
            </a:pPr>
            <a:r>
              <a:rPr lang="ru-RU" sz="1600" b="1" dirty="0" smtClean="0">
                <a:solidFill>
                  <a:schemeClr val="accent3"/>
                </a:solidFill>
              </a:rPr>
              <a:t>Аксиома силлогизма определяет логическое отношение между классами </a:t>
            </a:r>
            <a:r>
              <a:rPr lang="ru-RU" sz="1600" b="1" dirty="0" smtClean="0">
                <a:solidFill>
                  <a:schemeClr val="bg1"/>
                </a:solidFill>
              </a:rPr>
              <a:t>(</a:t>
            </a:r>
            <a:r>
              <a:rPr lang="ru-RU" sz="1600" b="1" dirty="0" smtClean="0">
                <a:solidFill>
                  <a:srgbClr val="FFFF00"/>
                </a:solidFill>
              </a:rPr>
              <a:t>родами</a:t>
            </a:r>
            <a:r>
              <a:rPr lang="ru-RU" sz="1600" b="1" dirty="0" smtClean="0">
                <a:solidFill>
                  <a:schemeClr val="bg1"/>
                </a:solidFill>
              </a:rPr>
              <a:t>) </a:t>
            </a:r>
            <a:r>
              <a:rPr lang="ru-RU" sz="1600" b="1" dirty="0" smtClean="0">
                <a:solidFill>
                  <a:schemeClr val="accent3"/>
                </a:solidFill>
              </a:rPr>
              <a:t>и их подклассами</a:t>
            </a:r>
            <a:r>
              <a:rPr lang="ru-RU" sz="1600" b="1" dirty="0" smtClean="0">
                <a:solidFill>
                  <a:schemeClr val="bg1"/>
                </a:solidFill>
              </a:rPr>
              <a:t> (</a:t>
            </a:r>
            <a:r>
              <a:rPr lang="ru-RU" sz="1600" b="1" dirty="0" smtClean="0">
                <a:solidFill>
                  <a:srgbClr val="FFFF00"/>
                </a:solidFill>
              </a:rPr>
              <a:t>видами</a:t>
            </a:r>
            <a:r>
              <a:rPr lang="ru-RU" sz="1600" b="1" dirty="0" smtClean="0">
                <a:solidFill>
                  <a:schemeClr val="bg1"/>
                </a:solidFill>
              </a:rPr>
              <a:t>) </a:t>
            </a:r>
            <a:r>
              <a:rPr lang="ru-RU" sz="1600" b="1" dirty="0" smtClean="0">
                <a:solidFill>
                  <a:schemeClr val="accent3"/>
                </a:solidFill>
              </a:rPr>
              <a:t>как отношение </a:t>
            </a:r>
            <a:r>
              <a:rPr lang="ru-RU" sz="1600" b="1" dirty="0" smtClean="0">
                <a:solidFill>
                  <a:srgbClr val="FFFF00"/>
                </a:solidFill>
              </a:rPr>
              <a:t>подчинения</a:t>
            </a:r>
            <a:r>
              <a:rPr lang="ru-RU" sz="1600" b="1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95000"/>
              </a:lnSpc>
              <a:spcBef>
                <a:spcPts val="300"/>
              </a:spcBef>
            </a:pPr>
            <a:r>
              <a:rPr lang="ru-RU" sz="1600" b="1" dirty="0" smtClean="0">
                <a:solidFill>
                  <a:schemeClr val="accent3"/>
                </a:solidFill>
              </a:rPr>
              <a:t>Аксиома, собственно, и представляет собой часть определения </a:t>
            </a:r>
            <a:br>
              <a:rPr lang="ru-RU" sz="1600" b="1" dirty="0" smtClean="0">
                <a:solidFill>
                  <a:schemeClr val="accent3"/>
                </a:solidFill>
              </a:rPr>
            </a:br>
            <a:r>
              <a:rPr lang="ru-RU" sz="1600" b="1" dirty="0" smtClean="0">
                <a:solidFill>
                  <a:schemeClr val="accent3"/>
                </a:solidFill>
              </a:rPr>
              <a:t>отношения </a:t>
            </a:r>
            <a:r>
              <a:rPr lang="ru-RU" sz="1600" b="1" dirty="0" smtClean="0">
                <a:solidFill>
                  <a:srgbClr val="FFFF00"/>
                </a:solidFill>
              </a:rPr>
              <a:t>подчинения</a:t>
            </a:r>
            <a:r>
              <a:rPr lang="ru-RU" sz="1600" b="1" dirty="0" smtClean="0">
                <a:solidFill>
                  <a:schemeClr val="bg1"/>
                </a:solidFill>
              </a:rPr>
              <a:t>,</a:t>
            </a:r>
            <a:r>
              <a:rPr lang="ru-RU" sz="1600" b="1" dirty="0" smtClean="0">
                <a:solidFill>
                  <a:schemeClr val="accent3"/>
                </a:solidFill>
              </a:rPr>
              <a:t> а именно, что из </a:t>
            </a:r>
            <a:r>
              <a:rPr lang="ru-RU" sz="1600" b="1" dirty="0" smtClean="0">
                <a:solidFill>
                  <a:srgbClr val="00FF00"/>
                </a:solidFill>
              </a:rPr>
              <a:t>истинности</a:t>
            </a:r>
            <a:r>
              <a:rPr lang="ru-RU" sz="1600" b="1" dirty="0" smtClean="0">
                <a:solidFill>
                  <a:schemeClr val="accent3"/>
                </a:solidFill>
              </a:rPr>
              <a:t> </a:t>
            </a:r>
            <a:br>
              <a:rPr lang="ru-RU" sz="1600" b="1" dirty="0" smtClean="0">
                <a:solidFill>
                  <a:schemeClr val="accent3"/>
                </a:solidFill>
              </a:rPr>
            </a:br>
            <a:r>
              <a:rPr lang="ru-RU" sz="1600" b="1" dirty="0" smtClean="0">
                <a:solidFill>
                  <a:srgbClr val="FF9966"/>
                </a:solidFill>
              </a:rPr>
              <a:t>подчиняющего</a:t>
            </a:r>
            <a:r>
              <a:rPr lang="ru-RU" sz="1600" b="1" dirty="0" smtClean="0">
                <a:solidFill>
                  <a:schemeClr val="accent3"/>
                </a:solidFill>
              </a:rPr>
              <a:t> суждения </a:t>
            </a:r>
            <a:r>
              <a:rPr lang="ru-RU" sz="1600" b="1" dirty="0" smtClean="0">
                <a:solidFill>
                  <a:srgbClr val="00FFFF"/>
                </a:solidFill>
              </a:rPr>
              <a:t>следует</a:t>
            </a:r>
            <a:r>
              <a:rPr lang="ru-RU" sz="1600" b="1" dirty="0" smtClean="0">
                <a:solidFill>
                  <a:schemeClr val="accent3"/>
                </a:solidFill>
              </a:rPr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истинность</a:t>
            </a:r>
            <a:r>
              <a:rPr lang="ru-RU" sz="1600" b="1" dirty="0" smtClean="0">
                <a:solidFill>
                  <a:schemeClr val="accent3"/>
                </a:solidFill>
              </a:rPr>
              <a:t> </a:t>
            </a:r>
            <a:r>
              <a:rPr lang="ru-RU" sz="1600" b="1" dirty="0" smtClean="0">
                <a:solidFill>
                  <a:srgbClr val="FF9966"/>
                </a:solidFill>
              </a:rPr>
              <a:t>подчинённого</a:t>
            </a:r>
            <a:r>
              <a:rPr lang="ru-RU" sz="1600" b="1" dirty="0" smtClean="0">
                <a:solidFill>
                  <a:schemeClr val="bg1"/>
                </a:solidFill>
              </a:rPr>
              <a:t>. </a:t>
            </a:r>
          </a:p>
          <a:p>
            <a:pPr>
              <a:lnSpc>
                <a:spcPct val="95000"/>
              </a:lnSpc>
              <a:spcBef>
                <a:spcPts val="300"/>
              </a:spcBef>
            </a:pPr>
            <a:r>
              <a:rPr lang="ru-RU" sz="1600" b="1" dirty="0" smtClean="0">
                <a:solidFill>
                  <a:schemeClr val="accent3"/>
                </a:solidFill>
              </a:rPr>
              <a:t>Хотя в самой аксиоме эта мысль напрямую не формулируется, следует помнить, что из </a:t>
            </a:r>
            <a:r>
              <a:rPr lang="ru-RU" sz="1600" b="1" dirty="0" smtClean="0">
                <a:solidFill>
                  <a:srgbClr val="00FF00"/>
                </a:solidFill>
              </a:rPr>
              <a:t>истинности</a:t>
            </a:r>
            <a:r>
              <a:rPr lang="ru-RU" sz="1600" b="1" dirty="0" smtClean="0">
                <a:solidFill>
                  <a:schemeClr val="accent3"/>
                </a:solidFill>
              </a:rPr>
              <a:t> </a:t>
            </a:r>
            <a:r>
              <a:rPr lang="ru-RU" sz="1600" b="1" dirty="0" smtClean="0">
                <a:solidFill>
                  <a:srgbClr val="FF9966"/>
                </a:solidFill>
              </a:rPr>
              <a:t>подчинённого</a:t>
            </a:r>
            <a:r>
              <a:rPr lang="ru-RU" sz="1600" b="1" dirty="0" smtClean="0">
                <a:solidFill>
                  <a:schemeClr val="accent3"/>
                </a:solidFill>
              </a:rPr>
              <a:t> суждения </a:t>
            </a:r>
            <a:r>
              <a:rPr lang="ru-RU" sz="1600" b="1" dirty="0" smtClean="0">
                <a:solidFill>
                  <a:srgbClr val="00FF00"/>
                </a:solidFill>
              </a:rPr>
              <a:t>истинность</a:t>
            </a:r>
            <a:r>
              <a:rPr lang="ru-RU" sz="1600" b="1" dirty="0" smtClean="0">
                <a:solidFill>
                  <a:schemeClr val="accent3"/>
                </a:solidFill>
              </a:rPr>
              <a:t> </a:t>
            </a:r>
            <a:r>
              <a:rPr lang="ru-RU" sz="1600" b="1" dirty="0" smtClean="0">
                <a:solidFill>
                  <a:srgbClr val="FF9966"/>
                </a:solidFill>
              </a:rPr>
              <a:t>подчиняющего</a:t>
            </a:r>
            <a:r>
              <a:rPr lang="ru-RU" sz="1600" b="1" dirty="0" smtClean="0">
                <a:solidFill>
                  <a:schemeClr val="accent3"/>
                </a:solidFill>
              </a:rPr>
              <a:t> </a:t>
            </a:r>
            <a:r>
              <a:rPr lang="ru-RU" sz="1600" b="1" dirty="0" smtClean="0">
                <a:solidFill>
                  <a:srgbClr val="00FFFF"/>
                </a:solidFill>
              </a:rPr>
              <a:t>не следует</a:t>
            </a:r>
            <a:r>
              <a:rPr lang="ru-RU" sz="1600" b="1" dirty="0" smtClean="0">
                <a:solidFill>
                  <a:schemeClr val="bg1"/>
                </a:solidFill>
              </a:rPr>
              <a:t>.</a:t>
            </a:r>
            <a:r>
              <a:rPr lang="ru-RU" sz="1600" b="1" dirty="0" smtClean="0">
                <a:solidFill>
                  <a:srgbClr val="00FFFF"/>
                </a:solidFill>
              </a:rPr>
              <a:t> </a:t>
            </a:r>
          </a:p>
          <a:p>
            <a:pPr>
              <a:lnSpc>
                <a:spcPct val="95000"/>
              </a:lnSpc>
              <a:spcBef>
                <a:spcPts val="300"/>
              </a:spcBef>
            </a:pPr>
            <a:r>
              <a:rPr lang="ru-RU" sz="1600" b="1" dirty="0" smtClean="0">
                <a:solidFill>
                  <a:schemeClr val="accent3"/>
                </a:solidFill>
              </a:rPr>
              <a:t>Поэтому утверждать (или отрицать) относительно каждого элемента множества (класса) то, что утверждается (или отрицается) относительно всех (или некоторых) элементов какого-то из его подмножеств (подклассов), </a:t>
            </a:r>
            <a:r>
              <a:rPr lang="ru-RU" sz="1600" b="1" dirty="0" smtClean="0">
                <a:solidFill>
                  <a:srgbClr val="FF66FF"/>
                </a:solidFill>
              </a:rPr>
              <a:t>некорректно</a:t>
            </a:r>
            <a:r>
              <a:rPr lang="ru-RU" sz="1600" b="1" dirty="0" smtClean="0">
                <a:solidFill>
                  <a:schemeClr val="bg1"/>
                </a:solidFill>
              </a:rPr>
              <a:t>. </a:t>
            </a:r>
          </a:p>
          <a:p>
            <a:pPr>
              <a:lnSpc>
                <a:spcPct val="95000"/>
              </a:lnSpc>
              <a:spcBef>
                <a:spcPts val="300"/>
              </a:spcBef>
            </a:pPr>
            <a:r>
              <a:rPr lang="ru-RU" sz="1600" b="1" dirty="0" smtClean="0">
                <a:solidFill>
                  <a:schemeClr val="accent3"/>
                </a:solidFill>
              </a:rPr>
              <a:t>Другими словами, </a:t>
            </a:r>
            <a:r>
              <a:rPr lang="ru-RU" sz="1600" b="1" dirty="0" smtClean="0">
                <a:solidFill>
                  <a:srgbClr val="00FFFF"/>
                </a:solidFill>
              </a:rPr>
              <a:t>аксиома силлогизма необратима</a:t>
            </a:r>
            <a:r>
              <a:rPr lang="ru-RU" sz="16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611560" y="189000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Аксиома категорического силлогизма</a:t>
            </a:r>
          </a:p>
        </p:txBody>
      </p:sp>
      <p:sp>
        <p:nvSpPr>
          <p:cNvPr id="5" name="AutoShape 5"/>
          <p:cNvSpPr>
            <a:spLocks noChangeArrowheads="1"/>
          </p:cNvSpPr>
          <p:nvPr/>
        </p:nvSpPr>
        <p:spPr bwMode="auto">
          <a:xfrm>
            <a:off x="1044000" y="1512000"/>
            <a:ext cx="7056000" cy="2160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/>
            <a:r>
              <a:rPr lang="ru-RU" dirty="0">
                <a:solidFill>
                  <a:srgbClr val="0000CC"/>
                </a:solidFill>
              </a:rPr>
              <a:t>Всё, что утверждается (или </a:t>
            </a:r>
            <a:r>
              <a:rPr lang="ru-RU" dirty="0" smtClean="0">
                <a:solidFill>
                  <a:srgbClr val="0000CC"/>
                </a:solidFill>
              </a:rPr>
              <a:t>отрицается) относительно </a:t>
            </a:r>
            <a:r>
              <a:rPr lang="ru-RU" dirty="0">
                <a:solidFill>
                  <a:srgbClr val="FF0000"/>
                </a:solidFill>
              </a:rPr>
              <a:t>каждого </a:t>
            </a:r>
            <a:r>
              <a:rPr lang="ru-RU" dirty="0" smtClean="0">
                <a:solidFill>
                  <a:srgbClr val="FF0000"/>
                </a:solidFill>
              </a:rPr>
              <a:t>элемента данного </a:t>
            </a:r>
            <a:r>
              <a:rPr lang="ru-RU" dirty="0">
                <a:solidFill>
                  <a:srgbClr val="FF0000"/>
                </a:solidFill>
              </a:rPr>
              <a:t>множества (класса</a:t>
            </a:r>
            <a:r>
              <a:rPr lang="ru-RU" dirty="0" smtClean="0">
                <a:solidFill>
                  <a:srgbClr val="FF0000"/>
                </a:solidFill>
              </a:rPr>
              <a:t>)</a:t>
            </a:r>
            <a:r>
              <a:rPr lang="ru-RU" dirty="0" smtClean="0">
                <a:solidFill>
                  <a:srgbClr val="0000CC"/>
                </a:solidFill>
              </a:rPr>
              <a:t>, утверждается </a:t>
            </a:r>
            <a:r>
              <a:rPr lang="ru-RU" dirty="0">
                <a:solidFill>
                  <a:srgbClr val="0000CC"/>
                </a:solidFill>
              </a:rPr>
              <a:t>(или </a:t>
            </a:r>
            <a:r>
              <a:rPr lang="ru-RU" dirty="0" smtClean="0">
                <a:solidFill>
                  <a:srgbClr val="0000CC"/>
                </a:solidFill>
              </a:rPr>
              <a:t>отрицается) относительно </a:t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каждого элемента любого </a:t>
            </a:r>
            <a:r>
              <a:rPr lang="ru-RU" dirty="0">
                <a:solidFill>
                  <a:srgbClr val="FF0000"/>
                </a:solidFill>
              </a:rPr>
              <a:t>подмножества (</a:t>
            </a:r>
            <a:r>
              <a:rPr lang="ru-RU" dirty="0" smtClean="0">
                <a:solidFill>
                  <a:srgbClr val="FF0000"/>
                </a:solidFill>
              </a:rPr>
              <a:t>подкласса) </a:t>
            </a:r>
            <a:br>
              <a:rPr lang="ru-RU" dirty="0" smtClean="0">
                <a:solidFill>
                  <a:srgbClr val="FF0000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>данного </a:t>
            </a:r>
            <a:r>
              <a:rPr lang="ru-RU" dirty="0">
                <a:solidFill>
                  <a:srgbClr val="0000CC"/>
                </a:solidFill>
              </a:rPr>
              <a:t>множества (класса).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5" grpId="0" animBg="1"/>
    </p:bld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04788" y="1332000"/>
            <a:ext cx="8805862" cy="5400000"/>
          </a:xfrm>
        </p:spPr>
        <p:txBody>
          <a:bodyPr/>
          <a:lstStyle/>
          <a:p>
            <a:pPr eaLnBrk="1" hangingPunct="1">
              <a:lnSpc>
                <a:spcPct val="95000"/>
              </a:lnSpc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 Правила терминов: </a:t>
            </a:r>
          </a:p>
          <a:p>
            <a:pPr lvl="1" eaLnBrk="1" hangingPunct="1">
              <a:lnSpc>
                <a:spcPct val="95000"/>
              </a:lnSpc>
              <a:buFontTx/>
              <a:buChar char="•"/>
            </a:pPr>
            <a:r>
              <a:rPr lang="ru-RU" sz="1800" b="1" dirty="0" smtClean="0">
                <a:solidFill>
                  <a:srgbClr val="00FFFF"/>
                </a:solidFill>
              </a:rPr>
              <a:t>Правило трёх терминов:</a:t>
            </a:r>
            <a:r>
              <a:rPr lang="ru-RU" sz="1800" b="1" dirty="0" smtClean="0">
                <a:solidFill>
                  <a:schemeClr val="bg1"/>
                </a:solidFill>
              </a:rPr>
              <a:t> в силлогизме должно быть три термина – не больше и не меньше.</a:t>
            </a:r>
          </a:p>
          <a:p>
            <a:pPr lvl="1" eaLnBrk="1" hangingPunct="1">
              <a:lnSpc>
                <a:spcPct val="95000"/>
              </a:lnSpc>
              <a:buFontTx/>
              <a:buChar char="•"/>
            </a:pPr>
            <a:r>
              <a:rPr lang="ru-RU" sz="1800" b="1" dirty="0" smtClean="0">
                <a:solidFill>
                  <a:srgbClr val="00FFFF"/>
                </a:solidFill>
              </a:rPr>
              <a:t>Правило среднего термина:</a:t>
            </a:r>
            <a:r>
              <a:rPr lang="ru-RU" sz="1800" b="1" dirty="0" smtClean="0">
                <a:solidFill>
                  <a:schemeClr val="bg1"/>
                </a:solidFill>
              </a:rPr>
              <a:t> средний термин должен быть распределён хотя бы в одной из посылок.</a:t>
            </a:r>
          </a:p>
          <a:p>
            <a:pPr lvl="1" eaLnBrk="1" hangingPunct="1">
              <a:lnSpc>
                <a:spcPct val="95000"/>
              </a:lnSpc>
              <a:buFontTx/>
              <a:buChar char="•"/>
            </a:pPr>
            <a:r>
              <a:rPr lang="ru-RU" sz="1800" b="1" dirty="0" smtClean="0">
                <a:solidFill>
                  <a:srgbClr val="00FFFF"/>
                </a:solidFill>
              </a:rPr>
              <a:t>Правило крайних терминов:</a:t>
            </a:r>
            <a:r>
              <a:rPr lang="ru-RU" sz="1800" b="1" dirty="0" smtClean="0">
                <a:solidFill>
                  <a:schemeClr val="bg1"/>
                </a:solidFill>
              </a:rPr>
              <a:t> термины, не распределённые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в посылках, не могут быть распределены в выводе.</a:t>
            </a:r>
          </a:p>
          <a:p>
            <a:pPr eaLnBrk="1" hangingPunct="1">
              <a:lnSpc>
                <a:spcPct val="95000"/>
              </a:lnSpc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 Правила посылок: </a:t>
            </a:r>
          </a:p>
          <a:p>
            <a:pPr lvl="1" eaLnBrk="1" hangingPunct="1">
              <a:lnSpc>
                <a:spcPct val="95000"/>
              </a:lnSpc>
              <a:buFontTx/>
              <a:buChar char="•"/>
            </a:pPr>
            <a:r>
              <a:rPr lang="ru-RU" sz="1800" b="1" dirty="0" smtClean="0">
                <a:solidFill>
                  <a:srgbClr val="00FFFF"/>
                </a:solidFill>
              </a:rPr>
              <a:t>Правило утвердительной посылки:</a:t>
            </a:r>
            <a:r>
              <a:rPr lang="ru-RU" sz="1800" b="1" dirty="0" smtClean="0">
                <a:solidFill>
                  <a:schemeClr val="bg1"/>
                </a:solidFill>
              </a:rPr>
              <a:t> по меньшей мере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одна из посылок должна быть утвердительным суждением.</a:t>
            </a:r>
          </a:p>
          <a:p>
            <a:pPr lvl="1" eaLnBrk="1" hangingPunct="1">
              <a:lnSpc>
                <a:spcPct val="95000"/>
              </a:lnSpc>
              <a:buFontTx/>
              <a:buChar char="•"/>
            </a:pPr>
            <a:r>
              <a:rPr lang="ru-RU" sz="1800" b="1" dirty="0" smtClean="0">
                <a:solidFill>
                  <a:srgbClr val="00FFFF"/>
                </a:solidFill>
              </a:rPr>
              <a:t>Правило двух утвердительных посылок:</a:t>
            </a:r>
            <a:r>
              <a:rPr lang="ru-RU" sz="1800" b="1" dirty="0" smtClean="0">
                <a:solidFill>
                  <a:schemeClr val="bg1"/>
                </a:solidFill>
              </a:rPr>
              <a:t> из двух утвердительных посылок нельзя получить отрицательный вывод. </a:t>
            </a:r>
          </a:p>
          <a:p>
            <a:pPr lvl="1" eaLnBrk="1" hangingPunct="1">
              <a:lnSpc>
                <a:spcPct val="95000"/>
              </a:lnSpc>
              <a:buFontTx/>
              <a:buChar char="•"/>
            </a:pPr>
            <a:r>
              <a:rPr lang="ru-RU" sz="1800" b="1" dirty="0" smtClean="0">
                <a:solidFill>
                  <a:srgbClr val="00FFFF"/>
                </a:solidFill>
              </a:rPr>
              <a:t>Правило отрицательной посылки:</a:t>
            </a:r>
            <a:r>
              <a:rPr lang="ru-RU" sz="1800" b="1" dirty="0" smtClean="0">
                <a:solidFill>
                  <a:schemeClr val="bg1"/>
                </a:solidFill>
              </a:rPr>
              <a:t> если одна из посылок – отрицательное суждение, то и вывод должен быть отрицательным.</a:t>
            </a:r>
          </a:p>
          <a:p>
            <a:pPr lvl="1" eaLnBrk="1" hangingPunct="1">
              <a:lnSpc>
                <a:spcPct val="95000"/>
              </a:lnSpc>
              <a:buFontTx/>
              <a:buChar char="•"/>
            </a:pPr>
            <a:r>
              <a:rPr lang="ru-RU" sz="1800" b="1" dirty="0" smtClean="0">
                <a:solidFill>
                  <a:srgbClr val="00FFFF"/>
                </a:solidFill>
              </a:rPr>
              <a:t>Правило общей посылки:</a:t>
            </a:r>
            <a:r>
              <a:rPr lang="ru-RU" sz="1800" b="1" dirty="0" smtClean="0">
                <a:solidFill>
                  <a:schemeClr val="bg1"/>
                </a:solidFill>
              </a:rPr>
              <a:t> по меньшей мере одна из посылок должна быть общим суждением.</a:t>
            </a:r>
          </a:p>
          <a:p>
            <a:pPr lvl="1" eaLnBrk="1" hangingPunct="1">
              <a:lnSpc>
                <a:spcPct val="95000"/>
              </a:lnSpc>
              <a:buFontTx/>
              <a:buChar char="•"/>
            </a:pPr>
            <a:r>
              <a:rPr lang="ru-RU" sz="1800" b="1" dirty="0" smtClean="0">
                <a:solidFill>
                  <a:srgbClr val="00FFFF"/>
                </a:solidFill>
              </a:rPr>
              <a:t>Правило частной посылки:</a:t>
            </a:r>
            <a:r>
              <a:rPr lang="ru-RU" sz="1800" b="1" dirty="0" smtClean="0">
                <a:solidFill>
                  <a:schemeClr val="bg1"/>
                </a:solidFill>
              </a:rPr>
              <a:t> если одна из посылок –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частное суждение, то и вывод может быть только частным.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Правила категорического силлогизма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49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49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495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495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495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495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08000" y="1440000"/>
            <a:ext cx="9000000" cy="5256000"/>
          </a:xfrm>
        </p:spPr>
        <p:txBody>
          <a:bodyPr/>
          <a:lstStyle/>
          <a:p>
            <a:pPr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трёх терминов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</a:t>
            </a:r>
            <a:r>
              <a:rPr lang="ru-RU" sz="1800" b="1" dirty="0" smtClean="0">
                <a:solidFill>
                  <a:schemeClr val="accent3"/>
                </a:solidFill>
              </a:rPr>
              <a:t>из</a:t>
            </a:r>
            <a:r>
              <a:rPr lang="ru-RU" sz="1800" b="1" dirty="0" smtClean="0">
                <a:solidFill>
                  <a:srgbClr val="FFFF00"/>
                </a:solidFill>
              </a:rPr>
              <a:t> определения силлогизма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endParaRPr lang="en-US" sz="1800" b="1" dirty="0" smtClean="0">
              <a:solidFill>
                <a:schemeClr val="bg1"/>
              </a:solidFill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Нарушение </a:t>
            </a:r>
            <a:r>
              <a:rPr lang="ru-RU" sz="1600" b="1" dirty="0" smtClean="0">
                <a:solidFill>
                  <a:srgbClr val="00FFFF"/>
                </a:solidFill>
              </a:rPr>
              <a:t>правила трёх терминов</a:t>
            </a:r>
            <a:r>
              <a:rPr lang="ru-RU" sz="1600" b="1" dirty="0" smtClean="0">
                <a:solidFill>
                  <a:schemeClr val="bg1"/>
                </a:solidFill>
              </a:rPr>
              <a:t> ведёт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к логической ошибке </a:t>
            </a:r>
            <a:r>
              <a:rPr lang="ru-RU" sz="1600" b="1" dirty="0" smtClean="0">
                <a:solidFill>
                  <a:srgbClr val="FFFF00"/>
                </a:solidFill>
              </a:rPr>
              <a:t>учетверения терминов</a:t>
            </a:r>
            <a:r>
              <a:rPr lang="ru-RU" sz="16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Правила терминов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1440000" y="2448000"/>
            <a:ext cx="6264000" cy="1584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Учетверение терминов </a:t>
            </a:r>
            <a:r>
              <a:rPr lang="en-US" sz="2000" dirty="0" smtClean="0">
                <a:solidFill>
                  <a:srgbClr val="FFFF00"/>
                </a:solidFill>
                <a:cs typeface="Arial" charset="0"/>
              </a:rPr>
              <a:t/>
            </a:r>
            <a:br>
              <a:rPr lang="en-US" sz="2000" dirty="0" smtClean="0">
                <a:solidFill>
                  <a:srgbClr val="FFFF00"/>
                </a:solidFill>
                <a:cs typeface="Arial" charset="0"/>
              </a:rPr>
            </a:br>
            <a:r>
              <a:rPr lang="ru-RU" dirty="0" smtClean="0"/>
              <a:t>(</a:t>
            </a:r>
            <a:r>
              <a:rPr lang="ru-RU" i="1" dirty="0" smtClean="0"/>
              <a:t>лат.</a:t>
            </a:r>
            <a:r>
              <a:rPr lang="ru-RU" dirty="0" smtClean="0"/>
              <a:t> </a:t>
            </a:r>
            <a:r>
              <a:rPr lang="en-US" dirty="0" smtClean="0">
                <a:solidFill>
                  <a:srgbClr val="00FF00"/>
                </a:solidFill>
              </a:rPr>
              <a:t>quaternio terminorum</a:t>
            </a:r>
            <a:r>
              <a:rPr lang="en-US" dirty="0" smtClean="0"/>
              <a:t>) – </a:t>
            </a:r>
            <a:br>
              <a:rPr lang="en-US" dirty="0" smtClean="0"/>
            </a:br>
            <a:r>
              <a:rPr lang="ru-RU" dirty="0" smtClean="0"/>
              <a:t>логическая ошибка в категорической силлогистике, </a:t>
            </a:r>
            <a:br>
              <a:rPr lang="ru-RU" dirty="0" smtClean="0"/>
            </a:br>
            <a:r>
              <a:rPr lang="ru-RU" dirty="0" smtClean="0"/>
              <a:t>существо которой заключается в том, </a:t>
            </a:r>
            <a:br>
              <a:rPr lang="ru-RU" dirty="0" smtClean="0"/>
            </a:br>
            <a:r>
              <a:rPr lang="ru-RU" dirty="0" smtClean="0"/>
              <a:t>что в силлогизме появляется </a:t>
            </a:r>
            <a:r>
              <a:rPr lang="ru-RU" dirty="0" smtClean="0">
                <a:solidFill>
                  <a:srgbClr val="FF66FF"/>
                </a:solidFill>
              </a:rPr>
              <a:t>четвёртый</a:t>
            </a:r>
            <a:r>
              <a:rPr lang="ru-RU" dirty="0" smtClean="0"/>
              <a:t> термин. </a:t>
            </a:r>
            <a:endParaRPr lang="ru-RU" dirty="0"/>
          </a:p>
        </p:txBody>
      </p:sp>
      <p:sp>
        <p:nvSpPr>
          <p:cNvPr id="6" name="TextBox 5"/>
          <p:cNvSpPr txBox="1"/>
          <p:nvPr/>
        </p:nvSpPr>
        <p:spPr>
          <a:xfrm>
            <a:off x="180000" y="4500000"/>
            <a:ext cx="2160000" cy="1260000"/>
          </a:xfrm>
          <a:prstGeom prst="rect">
            <a:avLst/>
          </a:prstGeom>
          <a:noFill/>
        </p:spPr>
        <p:txBody>
          <a:bodyPr wrap="none" rtlCol="0" anchor="ctr" anchorCtr="1">
            <a:noAutofit/>
          </a:bodyPr>
          <a:lstStyle/>
          <a:p>
            <a:pPr algn="ctr"/>
            <a:r>
              <a:rPr lang="en-US" dirty="0" smtClean="0">
                <a:solidFill>
                  <a:srgbClr val="00FF00"/>
                </a:solidFill>
              </a:rPr>
              <a:t>A</a:t>
            </a:r>
            <a:r>
              <a:rPr lang="en-US" dirty="0" smtClean="0"/>
              <a:t> =</a:t>
            </a:r>
            <a:r>
              <a:rPr lang="ru-RU" dirty="0" smtClean="0"/>
              <a:t> </a:t>
            </a:r>
            <a:r>
              <a:rPr lang="en-US" dirty="0" smtClean="0"/>
              <a:t>B</a:t>
            </a:r>
            <a:endParaRPr lang="ru-RU" dirty="0" smtClean="0"/>
          </a:p>
          <a:p>
            <a:pPr algn="ctr"/>
            <a:r>
              <a:rPr lang="en-US" dirty="0" smtClean="0"/>
              <a:t>C</a:t>
            </a:r>
            <a:r>
              <a:rPr lang="ru-RU" dirty="0" smtClean="0"/>
              <a:t> </a:t>
            </a:r>
            <a:r>
              <a:rPr lang="en-US" dirty="0" smtClean="0"/>
              <a:t>=</a:t>
            </a:r>
            <a:r>
              <a:rPr lang="ru-RU" dirty="0" smtClean="0"/>
              <a:t> </a:t>
            </a:r>
            <a:r>
              <a:rPr lang="en-US" dirty="0" smtClean="0">
                <a:solidFill>
                  <a:srgbClr val="00FF00"/>
                </a:solidFill>
              </a:rPr>
              <a:t>A</a:t>
            </a:r>
          </a:p>
          <a:p>
            <a:pPr algn="ctr"/>
            <a:r>
              <a:rPr lang="ru-RU" sz="1600" i="1" dirty="0" smtClean="0"/>
              <a:t>Следовательно,</a:t>
            </a:r>
            <a:endParaRPr lang="en-US" sz="1600" i="1" dirty="0" smtClean="0"/>
          </a:p>
          <a:p>
            <a:pPr algn="ctr"/>
            <a:r>
              <a:rPr lang="en-US" dirty="0" smtClean="0"/>
              <a:t>C =</a:t>
            </a:r>
            <a:r>
              <a:rPr lang="ru-RU" dirty="0" smtClean="0"/>
              <a:t> </a:t>
            </a:r>
            <a:r>
              <a:rPr lang="en-US" dirty="0" smtClean="0"/>
              <a:t>B</a:t>
            </a:r>
          </a:p>
        </p:txBody>
      </p:sp>
      <p:sp>
        <p:nvSpPr>
          <p:cNvPr id="8" name="Содержимое 2"/>
          <p:cNvSpPr txBox="1">
            <a:spLocks/>
          </p:cNvSpPr>
          <p:nvPr/>
        </p:nvSpPr>
        <p:spPr>
          <a:xfrm>
            <a:off x="2268000" y="4104000"/>
            <a:ext cx="4644000" cy="2628000"/>
          </a:xfrm>
          <a:prstGeom prst="rect">
            <a:avLst/>
          </a:prstGeom>
        </p:spPr>
        <p:txBody>
          <a:bodyPr/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Вывод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истинен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только если 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б</a:t>
            </a:r>
            <a:r>
              <a:rPr kumimoji="0" lang="fr-FR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cs typeface="Times New Roman"/>
              </a:rPr>
              <a:t>ó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л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ьшей посылки обозначает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ту же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величину, что и 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меньшей посылки.</a:t>
            </a:r>
            <a:endParaRPr kumimoji="0" lang="en-US" sz="16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lvl="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 бы 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lang="ru-RU" sz="1600" kern="0" dirty="0" smtClean="0"/>
              <a:t>б</a:t>
            </a:r>
            <a:r>
              <a:rPr lang="fr-FR" sz="1600" kern="0" dirty="0" smtClean="0">
                <a:cs typeface="Times New Roman"/>
              </a:rPr>
              <a:t>ó</a:t>
            </a:r>
            <a:r>
              <a:rPr lang="ru-RU" sz="1600" kern="0" dirty="0" smtClean="0"/>
              <a:t>льшей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посылки и 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lang="ru-RU" sz="1600" kern="0" dirty="0" smtClean="0"/>
              <a:t>меньшей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посылки обозначали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разные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величины, вывод был бы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ложен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  <a:endParaRPr kumimoji="0" lang="en-US" sz="16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 же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разные величины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обозначить, как того и требует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закон тождества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разными символами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вывод станет, очевидным образом,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993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невозможен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1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804000" y="4500000"/>
            <a:ext cx="2160000" cy="1260000"/>
          </a:xfrm>
          <a:prstGeom prst="rect">
            <a:avLst/>
          </a:prstGeom>
          <a:noFill/>
        </p:spPr>
        <p:txBody>
          <a:bodyPr wrap="none" rtlCol="0" anchor="ctr" anchorCtr="1">
            <a:noAutofit/>
          </a:bodyPr>
          <a:lstStyle/>
          <a:p>
            <a:pPr algn="ctr"/>
            <a:r>
              <a:rPr lang="en-US" dirty="0" smtClean="0"/>
              <a:t>A =</a:t>
            </a:r>
            <a:r>
              <a:rPr lang="ru-RU" dirty="0" smtClean="0"/>
              <a:t> </a:t>
            </a:r>
            <a:r>
              <a:rPr lang="en-US" dirty="0" smtClean="0"/>
              <a:t>B</a:t>
            </a:r>
            <a:endParaRPr lang="ru-RU" dirty="0" smtClean="0"/>
          </a:p>
          <a:p>
            <a:pPr algn="ctr"/>
            <a:r>
              <a:rPr lang="en-US" dirty="0" smtClean="0"/>
              <a:t>C</a:t>
            </a:r>
            <a:r>
              <a:rPr lang="ru-RU" dirty="0" smtClean="0"/>
              <a:t> </a:t>
            </a:r>
            <a:r>
              <a:rPr lang="en-US" dirty="0" smtClean="0"/>
              <a:t>=</a:t>
            </a:r>
            <a:r>
              <a:rPr lang="ru-RU" dirty="0" smtClean="0"/>
              <a:t> </a:t>
            </a:r>
            <a:r>
              <a:rPr lang="en-US" dirty="0" smtClean="0"/>
              <a:t>D</a:t>
            </a:r>
            <a:endParaRPr lang="en-US" i="1" dirty="0" smtClean="0"/>
          </a:p>
          <a:p>
            <a:pPr algn="ctr"/>
            <a:r>
              <a:rPr lang="ru-RU" sz="1600" i="1" dirty="0" smtClean="0"/>
              <a:t>Следовательно,</a:t>
            </a:r>
            <a:endParaRPr lang="en-US" sz="1600" i="1" dirty="0" smtClean="0"/>
          </a:p>
          <a:p>
            <a:pPr algn="ctr"/>
            <a:r>
              <a:rPr lang="ru-RU" dirty="0" smtClean="0">
                <a:solidFill>
                  <a:srgbClr val="FF9933"/>
                </a:solidFill>
              </a:rPr>
              <a:t>?</a:t>
            </a:r>
            <a:endParaRPr lang="en-US" dirty="0" smtClean="0">
              <a:solidFill>
                <a:srgbClr val="FF993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3000"/>
                            </p:stCondLst>
                            <p:childTnLst>
                              <p:par>
                                <p:cTn id="81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30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0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build="p"/>
      <p:bldP spid="8" grpId="0" build="p"/>
      <p:bldP spid="9" grpId="0" build="p"/>
    </p:bld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5" name="AutoShape 6"/>
          <p:cNvSpPr>
            <a:spLocks noChangeArrowheads="1"/>
          </p:cNvSpPr>
          <p:nvPr/>
        </p:nvSpPr>
        <p:spPr bwMode="auto">
          <a:xfrm>
            <a:off x="1582738" y="46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есть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(</a:t>
            </a:r>
            <a:r>
              <a:rPr lang="en-US" sz="1600" dirty="0" smtClean="0">
                <a:solidFill>
                  <a:srgbClr val="FF0000"/>
                </a:solidFill>
              </a:rPr>
              <a:t>?</a:t>
            </a:r>
            <a:r>
              <a:rPr lang="ru-RU" sz="1600" dirty="0" smtClean="0">
                <a:solidFill>
                  <a:srgbClr val="FF0000"/>
                </a:solidFill>
              </a:rPr>
              <a:t>)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7176" name="AutoShape 8"/>
          <p:cNvSpPr>
            <a:spLocks noChangeArrowheads="1"/>
          </p:cNvSpPr>
          <p:nvPr/>
        </p:nvSpPr>
        <p:spPr bwMode="auto">
          <a:xfrm>
            <a:off x="1582738" y="2988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77" name="AutoShape 9"/>
          <p:cNvSpPr>
            <a:spLocks noChangeArrowheads="1"/>
          </p:cNvSpPr>
          <p:nvPr/>
        </p:nvSpPr>
        <p:spPr bwMode="auto">
          <a:xfrm>
            <a:off x="1582738" y="176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179" name="Oval 11"/>
          <p:cNvSpPr>
            <a:spLocks noChangeAspect="1" noChangeArrowheads="1"/>
          </p:cNvSpPr>
          <p:nvPr/>
        </p:nvSpPr>
        <p:spPr bwMode="auto">
          <a:xfrm>
            <a:off x="540000" y="1474788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b="1" baseline="0" dirty="0" smtClean="0">
                <a:solidFill>
                  <a:srgbClr val="0000FF"/>
                </a:solidFill>
              </a:rPr>
              <a:t>Всякий</a:t>
            </a:r>
            <a:br>
              <a:rPr lang="ru-RU" sz="1600" b="1" baseline="0" dirty="0" smtClean="0">
                <a:solidFill>
                  <a:srgbClr val="0000FF"/>
                </a:solidFill>
              </a:rPr>
            </a:br>
            <a:r>
              <a:rPr lang="ru-RU" sz="1600" b="1" baseline="0" dirty="0" smtClean="0">
                <a:solidFill>
                  <a:srgbClr val="0000FF"/>
                </a:solidFill>
              </a:rPr>
              <a:t>ландыш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7180" name="Oval 12"/>
          <p:cNvSpPr>
            <a:spLocks noChangeAspect="1" noChangeArrowheads="1"/>
          </p:cNvSpPr>
          <p:nvPr/>
        </p:nvSpPr>
        <p:spPr bwMode="auto">
          <a:xfrm>
            <a:off x="3060000" y="1474788"/>
            <a:ext cx="1080001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b="1" baseline="0" dirty="0" smtClean="0">
                <a:solidFill>
                  <a:srgbClr val="0000FF"/>
                </a:solidFill>
              </a:rPr>
              <a:t>белый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81" name="Oval 13"/>
          <p:cNvSpPr>
            <a:spLocks noChangeAspect="1" noChangeArrowheads="1"/>
          </p:cNvSpPr>
          <p:nvPr/>
        </p:nvSpPr>
        <p:spPr bwMode="auto">
          <a:xfrm>
            <a:off x="540000" y="2700000"/>
            <a:ext cx="1080000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b="1" baseline="0" dirty="0" smtClean="0">
                <a:solidFill>
                  <a:srgbClr val="0000FF"/>
                </a:solidFill>
              </a:rPr>
              <a:t>Всякая</a:t>
            </a:r>
            <a:br>
              <a:rPr lang="ru-RU" sz="1600" b="1" baseline="0" dirty="0" smtClean="0">
                <a:solidFill>
                  <a:srgbClr val="0000FF"/>
                </a:solidFill>
              </a:rPr>
            </a:br>
            <a:r>
              <a:rPr lang="ru-RU" b="1" baseline="0" dirty="0" smtClean="0">
                <a:solidFill>
                  <a:srgbClr val="0000FF"/>
                </a:solidFill>
              </a:rPr>
              <a:t>сосна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7182" name="Oval 14"/>
          <p:cNvSpPr>
            <a:spLocks noChangeAspect="1" noChangeArrowheads="1"/>
          </p:cNvSpPr>
          <p:nvPr/>
        </p:nvSpPr>
        <p:spPr bwMode="auto">
          <a:xfrm>
            <a:off x="3060000" y="2700000"/>
            <a:ext cx="1080001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b="1" baseline="0" dirty="0" smtClean="0">
                <a:solidFill>
                  <a:srgbClr val="0000FF"/>
                </a:solidFill>
              </a:rPr>
              <a:t>дерево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83" name="Rectangle 15"/>
          <p:cNvSpPr>
            <a:spLocks noChangeArrowheads="1"/>
          </p:cNvSpPr>
          <p:nvPr/>
        </p:nvSpPr>
        <p:spPr bwMode="auto">
          <a:xfrm>
            <a:off x="540000" y="3924000"/>
            <a:ext cx="360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Следовательно</a:t>
            </a:r>
            <a:r>
              <a:rPr lang="ru-RU" sz="1800" b="1" baseline="0" dirty="0" smtClean="0">
                <a:solidFill>
                  <a:srgbClr val="0000FF"/>
                </a:solidFill>
              </a:rPr>
              <a:t>,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84" name="Oval 16"/>
          <p:cNvSpPr>
            <a:spLocks noChangeAspect="1" noChangeArrowheads="1"/>
          </p:cNvSpPr>
          <p:nvPr/>
        </p:nvSpPr>
        <p:spPr bwMode="auto">
          <a:xfrm>
            <a:off x="540000" y="4356000"/>
            <a:ext cx="1079999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сосна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185" name="Oval 17"/>
          <p:cNvSpPr>
            <a:spLocks noChangeAspect="1" noChangeArrowheads="1"/>
          </p:cNvSpPr>
          <p:nvPr/>
        </p:nvSpPr>
        <p:spPr bwMode="auto">
          <a:xfrm>
            <a:off x="3060000" y="4356000"/>
            <a:ext cx="1080000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белая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трёх терминов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  <p:cxnSp>
        <p:nvCxnSpPr>
          <p:cNvPr id="30" name="Прямая соединительная линия 29"/>
          <p:cNvCxnSpPr>
            <a:cxnSpLocks noChangeShapeType="1"/>
          </p:cNvCxnSpPr>
          <p:nvPr/>
        </p:nvCxnSpPr>
        <p:spPr bwMode="auto">
          <a:xfrm>
            <a:off x="540000" y="1476000"/>
            <a:ext cx="3600000" cy="3960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1" name="Прямая соединительная линия 30"/>
          <p:cNvCxnSpPr>
            <a:cxnSpLocks noChangeShapeType="1"/>
          </p:cNvCxnSpPr>
          <p:nvPr/>
        </p:nvCxnSpPr>
        <p:spPr bwMode="auto">
          <a:xfrm rot="-5700000">
            <a:off x="540000" y="1476000"/>
            <a:ext cx="3600000" cy="3960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4" name="TextBox 33"/>
          <p:cNvSpPr txBox="1"/>
          <p:nvPr/>
        </p:nvSpPr>
        <p:spPr>
          <a:xfrm>
            <a:off x="180000" y="5580000"/>
            <a:ext cx="4320000" cy="108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ru-RU" sz="1600" dirty="0" smtClean="0"/>
              <a:t>Очевидно, что вывод </a:t>
            </a:r>
            <a:r>
              <a:rPr lang="ru-RU" sz="1600" dirty="0" smtClean="0">
                <a:solidFill>
                  <a:srgbClr val="FF66FF"/>
                </a:solidFill>
              </a:rPr>
              <a:t>неправомерен</a:t>
            </a:r>
            <a:r>
              <a:rPr lang="ru-RU" sz="1600" dirty="0" smtClean="0"/>
              <a:t>, </a:t>
            </a:r>
            <a:br>
              <a:rPr lang="ru-RU" sz="1600" dirty="0" smtClean="0"/>
            </a:br>
            <a:r>
              <a:rPr lang="ru-RU" sz="1600" dirty="0" smtClean="0"/>
              <a:t>как очевидно и то, что неправомерность обусловлена отсутствием среднего термина (</a:t>
            </a:r>
            <a:r>
              <a:rPr lang="ru-RU" sz="1600" dirty="0" smtClean="0">
                <a:solidFill>
                  <a:srgbClr val="FF66FF"/>
                </a:solidFill>
              </a:rPr>
              <a:t>учетверением терминов</a:t>
            </a:r>
            <a:r>
              <a:rPr lang="ru-RU" sz="1600" dirty="0" smtClean="0"/>
              <a:t>).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7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7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7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6500"/>
                            </p:stCondLst>
                            <p:childTnLst>
                              <p:par>
                                <p:cTn id="44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000"/>
                            </p:stCondLst>
                            <p:childTnLst>
                              <p:par>
                                <p:cTn id="5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3" dur="1000"/>
                                        <p:tgtEl>
                                          <p:spTgt spid="7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6" grpId="0" animBg="1"/>
      <p:bldP spid="7177" grpId="0" animBg="1"/>
      <p:bldP spid="7179" grpId="0" animBg="1"/>
      <p:bldP spid="7180" grpId="0" animBg="1"/>
      <p:bldP spid="7181" grpId="0" animBg="1"/>
      <p:bldP spid="7182" grpId="0" animBg="1"/>
      <p:bldP spid="7185" grpId="0" animBg="1"/>
      <p:bldP spid="34" grpId="0"/>
    </p:bld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268" name="Oval 4"/>
          <p:cNvSpPr>
            <a:spLocks noChangeAspect="1" noChangeArrowheads="1"/>
          </p:cNvSpPr>
          <p:nvPr/>
        </p:nvSpPr>
        <p:spPr bwMode="auto">
          <a:xfrm>
            <a:off x="540000" y="3060000"/>
            <a:ext cx="1800000" cy="180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2000" dirty="0" smtClean="0">
                <a:solidFill>
                  <a:srgbClr val="0000CC"/>
                </a:solidFill>
              </a:rPr>
              <a:t>Белые</a:t>
            </a: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523269" name="Oval 5"/>
          <p:cNvSpPr>
            <a:spLocks noChangeAspect="1" noChangeArrowheads="1"/>
          </p:cNvSpPr>
          <p:nvPr/>
        </p:nvSpPr>
        <p:spPr bwMode="auto">
          <a:xfrm>
            <a:off x="2520000" y="3060000"/>
            <a:ext cx="1800001" cy="180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2000" dirty="0" smtClean="0">
                <a:solidFill>
                  <a:srgbClr val="0000CC"/>
                </a:solidFill>
              </a:rPr>
              <a:t>Деревья</a:t>
            </a: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540000" y="1800000"/>
            <a:ext cx="3780000" cy="900000"/>
          </a:xfrm>
          <a:prstGeom prst="rect">
            <a:avLst/>
          </a:prstGeom>
          <a:noFill/>
        </p:spPr>
        <p:txBody>
          <a:bodyPr wrap="none" rtlCol="0" anchor="ctr" anchorCtr="1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dirty="0" smtClean="0"/>
              <a:t>Всякий </a:t>
            </a:r>
            <a:r>
              <a:rPr lang="ru-RU" dirty="0" smtClean="0">
                <a:solidFill>
                  <a:srgbClr val="00FF00"/>
                </a:solidFill>
              </a:rPr>
              <a:t>ландыш</a:t>
            </a:r>
            <a:r>
              <a:rPr lang="en-US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белый</a:t>
            </a:r>
            <a:r>
              <a:rPr lang="ru-RU" dirty="0" smtClean="0"/>
              <a:t>.</a:t>
            </a:r>
            <a:endParaRPr lang="en-US" dirty="0" smtClean="0"/>
          </a:p>
          <a:p>
            <a:pPr algn="l">
              <a:lnSpc>
                <a:spcPct val="90000"/>
              </a:lnSpc>
            </a:pPr>
            <a:r>
              <a:rPr lang="ru-RU" dirty="0" smtClean="0"/>
              <a:t>Всякая </a:t>
            </a:r>
            <a:r>
              <a:rPr lang="ru-RU" dirty="0" smtClean="0">
                <a:solidFill>
                  <a:srgbClr val="FFFF00"/>
                </a:solidFill>
              </a:rPr>
              <a:t>сосна</a:t>
            </a:r>
            <a:r>
              <a:rPr lang="en-US" dirty="0" smtClean="0"/>
              <a:t> </a:t>
            </a:r>
            <a:r>
              <a:rPr lang="ru-RU" dirty="0" smtClean="0"/>
              <a:t>– </a:t>
            </a:r>
            <a:r>
              <a:rPr lang="ru-RU" dirty="0" smtClean="0">
                <a:solidFill>
                  <a:srgbClr val="00FF00"/>
                </a:solidFill>
              </a:rPr>
              <a:t>дерево</a:t>
            </a:r>
            <a:r>
              <a:rPr lang="ru-RU" dirty="0" smtClean="0"/>
              <a:t>.</a:t>
            </a:r>
            <a:endParaRPr lang="en-US" dirty="0" smtClean="0"/>
          </a:p>
          <a:p>
            <a:pPr algn="l">
              <a:lnSpc>
                <a:spcPct val="90000"/>
              </a:lnSpc>
            </a:pPr>
            <a:r>
              <a:rPr lang="ru-RU" dirty="0" smtClean="0"/>
              <a:t>→ Неужели всякая </a:t>
            </a:r>
            <a:r>
              <a:rPr lang="ru-RU" dirty="0" smtClean="0">
                <a:solidFill>
                  <a:srgbClr val="FFFF00"/>
                </a:solidFill>
              </a:rPr>
              <a:t>сосна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белая</a:t>
            </a:r>
            <a:r>
              <a:rPr lang="ru-RU" dirty="0" smtClean="0"/>
              <a:t>?</a:t>
            </a:r>
          </a:p>
        </p:txBody>
      </p:sp>
      <p:sp>
        <p:nvSpPr>
          <p:cNvPr id="523270" name="Oval 6"/>
          <p:cNvSpPr>
            <a:spLocks noChangeAspect="1" noChangeArrowheads="1"/>
          </p:cNvSpPr>
          <p:nvPr/>
        </p:nvSpPr>
        <p:spPr bwMode="auto">
          <a:xfrm>
            <a:off x="2880000" y="3636000"/>
            <a:ext cx="1080000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CC"/>
                </a:solidFill>
              </a:rPr>
              <a:t>Сосны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27" name="Oval 6"/>
          <p:cNvSpPr>
            <a:spLocks noChangeAspect="1" noChangeArrowheads="1"/>
          </p:cNvSpPr>
          <p:nvPr/>
        </p:nvSpPr>
        <p:spPr bwMode="auto">
          <a:xfrm>
            <a:off x="900000" y="3636000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700" dirty="0" smtClean="0">
                <a:solidFill>
                  <a:srgbClr val="0000CC"/>
                </a:solidFill>
              </a:rPr>
              <a:t>Ландыши</a:t>
            </a:r>
            <a:endParaRPr lang="ru-RU" sz="1700" dirty="0">
              <a:solidFill>
                <a:srgbClr val="0000CC"/>
              </a:solidFill>
            </a:endParaRPr>
          </a:p>
        </p:txBody>
      </p:sp>
      <p:sp>
        <p:nvSpPr>
          <p:cNvPr id="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трёх терминов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  <p:sp>
        <p:nvSpPr>
          <p:cNvPr id="11" name="Содержимое 5"/>
          <p:cNvSpPr>
            <a:spLocks noGrp="1"/>
          </p:cNvSpPr>
          <p:nvPr>
            <p:ph sz="quarter" idx="4294967295"/>
          </p:nvPr>
        </p:nvSpPr>
        <p:spPr>
          <a:xfrm>
            <a:off x="4644000" y="1457703"/>
            <a:ext cx="4500000" cy="5220000"/>
          </a:xfrm>
          <a:prstGeom prst="rect">
            <a:avLst/>
          </a:prstGeom>
        </p:spPr>
        <p:txBody>
          <a:bodyPr/>
          <a:lstStyle/>
          <a:p>
            <a:pPr lvl="0"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«Умозаключения» такого сорта, конечно, курьёз. </a:t>
            </a:r>
            <a:r>
              <a:rPr lang="ru-RU" sz="1600" b="1" dirty="0" smtClean="0">
                <a:solidFill>
                  <a:srgbClr val="FFFF00"/>
                </a:solidFill>
              </a:rPr>
              <a:t>Учетверение терминов</a:t>
            </a:r>
            <a:r>
              <a:rPr lang="ru-RU" sz="1600" b="1" dirty="0" smtClean="0">
                <a:solidFill>
                  <a:schemeClr val="bg1"/>
                </a:solidFill>
              </a:rPr>
              <a:t> является обычно следствием </a:t>
            </a:r>
            <a:r>
              <a:rPr lang="ru-RU" sz="1600" b="1" dirty="0" smtClean="0">
                <a:solidFill>
                  <a:srgbClr val="FFFF00"/>
                </a:solidFill>
              </a:rPr>
              <a:t>эквивокации</a:t>
            </a:r>
            <a:r>
              <a:rPr lang="ru-RU" sz="1600" b="1" dirty="0" smtClean="0">
                <a:solidFill>
                  <a:schemeClr val="bg1"/>
                </a:solidFill>
              </a:rPr>
              <a:t>.</a:t>
            </a:r>
            <a:r>
              <a:rPr lang="en-US" sz="1600" b="1" dirty="0" smtClean="0">
                <a:solidFill>
                  <a:srgbClr val="FFFF00"/>
                </a:solidFill>
              </a:rPr>
              <a:t/>
            </a:r>
            <a:br>
              <a:rPr lang="en-US" sz="1600" b="1" dirty="0" smtClean="0">
                <a:solidFill>
                  <a:srgbClr val="FFFF00"/>
                </a:solidFill>
              </a:rPr>
            </a:br>
            <a:r>
              <a:rPr lang="ru-RU" sz="1600" b="1" dirty="0" smtClean="0">
                <a:solidFill>
                  <a:srgbClr val="FFFF00"/>
                </a:solidFill>
              </a:rPr>
              <a:t/>
            </a:r>
            <a:br>
              <a:rPr lang="ru-RU" sz="1600" b="1" dirty="0" smtClean="0">
                <a:solidFill>
                  <a:srgbClr val="FFFF00"/>
                </a:solidFill>
              </a:rPr>
            </a:br>
            <a:r>
              <a:rPr lang="ru-RU" sz="1600" b="1" dirty="0" smtClean="0">
                <a:solidFill>
                  <a:srgbClr val="FFFF00"/>
                </a:solidFill>
              </a:rPr>
              <a:t/>
            </a:r>
            <a:br>
              <a:rPr lang="ru-RU" sz="1600" b="1" dirty="0" smtClean="0">
                <a:solidFill>
                  <a:srgbClr val="FFFF00"/>
                </a:solidFill>
              </a:rPr>
            </a:br>
            <a:r>
              <a:rPr lang="ru-RU" sz="1400" b="1" dirty="0" smtClean="0">
                <a:solidFill>
                  <a:srgbClr val="FFFF00"/>
                </a:solidFill>
              </a:rPr>
              <a:t> </a:t>
            </a:r>
            <a:r>
              <a:rPr lang="en-US" sz="1400" b="1" dirty="0" smtClean="0">
                <a:solidFill>
                  <a:srgbClr val="FFFF00"/>
                </a:solidFill>
              </a:rPr>
              <a:t/>
            </a:r>
            <a:br>
              <a:rPr lang="en-US" sz="1400" b="1" dirty="0" smtClean="0">
                <a:solidFill>
                  <a:srgbClr val="FFFF00"/>
                </a:solidFill>
              </a:rPr>
            </a:br>
            <a:r>
              <a:rPr lang="en-US" sz="1400" b="1" dirty="0" smtClean="0">
                <a:solidFill>
                  <a:srgbClr val="FFFF00"/>
                </a:solidFill>
              </a:rPr>
              <a:t/>
            </a:r>
            <a:br>
              <a:rPr lang="en-US" sz="1400" b="1" dirty="0" smtClean="0">
                <a:solidFill>
                  <a:srgbClr val="FFFF00"/>
                </a:solidFill>
              </a:rPr>
            </a:br>
            <a:r>
              <a:rPr lang="en-US" sz="1400" b="1" dirty="0" smtClean="0">
                <a:solidFill>
                  <a:srgbClr val="FFFF00"/>
                </a:solidFill>
              </a:rPr>
              <a:t/>
            </a:r>
            <a:br>
              <a:rPr lang="en-US" sz="1400" b="1" dirty="0" smtClean="0">
                <a:solidFill>
                  <a:srgbClr val="FFFF00"/>
                </a:solidFill>
              </a:rPr>
            </a:br>
            <a:r>
              <a:rPr lang="en-US" sz="1400" b="1" dirty="0" smtClean="0">
                <a:solidFill>
                  <a:srgbClr val="FFFF00"/>
                </a:solidFill>
              </a:rPr>
              <a:t/>
            </a:r>
            <a:br>
              <a:rPr lang="en-US" sz="1400" b="1" dirty="0" smtClean="0">
                <a:solidFill>
                  <a:srgbClr val="FFFF00"/>
                </a:solidFill>
              </a:rPr>
            </a:br>
            <a:endParaRPr lang="en-US" sz="1600" b="1" dirty="0" smtClean="0">
              <a:solidFill>
                <a:srgbClr val="FFFF00"/>
              </a:solidFill>
            </a:endParaRPr>
          </a:p>
          <a:p>
            <a:pPr lvl="0"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Эквивокация затрагивает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в большинстве случаев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(хотя и не всегда) </a:t>
            </a:r>
            <a:r>
              <a:rPr lang="ru-RU" sz="1600" b="1" dirty="0" smtClean="0">
                <a:solidFill>
                  <a:srgbClr val="00FF00"/>
                </a:solidFill>
              </a:rPr>
              <a:t>средний термин</a:t>
            </a:r>
            <a:r>
              <a:rPr lang="ru-RU" sz="1600" b="1" dirty="0" smtClean="0">
                <a:solidFill>
                  <a:schemeClr val="bg1"/>
                </a:solidFill>
              </a:rPr>
              <a:t>, фигурирующий в обеих посылках. </a:t>
            </a:r>
            <a:endParaRPr lang="en-US" sz="1600" b="1" dirty="0" smtClean="0">
              <a:solidFill>
                <a:schemeClr val="bg1"/>
              </a:solidFill>
            </a:endParaRPr>
          </a:p>
          <a:p>
            <a:pPr lvl="0"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Такой «средний термин»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не поможет установить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логическое отношение между крайними терминами</a:t>
            </a:r>
            <a:r>
              <a:rPr lang="ru-RU" sz="1600" b="1" dirty="0" smtClean="0">
                <a:solidFill>
                  <a:schemeClr val="bg1"/>
                </a:solidFill>
              </a:rPr>
              <a:t>, если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в одной посылке он значит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одно,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а в другой – другое, обозначая </a:t>
            </a:r>
            <a:r>
              <a:rPr lang="ru-RU" sz="1600" b="1" dirty="0" smtClean="0">
                <a:solidFill>
                  <a:srgbClr val="FF66FF"/>
                </a:solidFill>
              </a:rPr>
              <a:t>разные</a:t>
            </a:r>
            <a:r>
              <a:rPr lang="ru-RU" sz="1600" b="1" dirty="0" smtClean="0">
                <a:solidFill>
                  <a:schemeClr val="bg1"/>
                </a:solidFill>
              </a:rPr>
              <a:t> понятия </a:t>
            </a:r>
            <a:r>
              <a:rPr lang="ru-RU" sz="1600" b="1" dirty="0" smtClean="0">
                <a:solidFill>
                  <a:srgbClr val="FF66FF"/>
                </a:solidFill>
              </a:rPr>
              <a:t>одним и тем же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словом.</a:t>
            </a:r>
            <a:endParaRPr lang="en-US" sz="1600" b="1" dirty="0" smtClean="0"/>
          </a:p>
        </p:txBody>
      </p:sp>
      <p:sp>
        <p:nvSpPr>
          <p:cNvPr id="10" name="Text Box 5"/>
          <p:cNvSpPr txBox="1">
            <a:spLocks noChangeArrowheads="1"/>
          </p:cNvSpPr>
          <p:nvPr/>
        </p:nvSpPr>
        <p:spPr bwMode="auto">
          <a:xfrm>
            <a:off x="4968000" y="2628000"/>
            <a:ext cx="3816000" cy="136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5000"/>
              </a:lnSpc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Эквивокация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 </a:t>
            </a:r>
            <a:r>
              <a:rPr lang="ru-RU" dirty="0" smtClean="0"/>
              <a:t>–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н</a:t>
            </a:r>
            <a:r>
              <a:rPr lang="ru-RU" sz="1600" dirty="0" smtClean="0"/>
              <a:t>еформальная логическая ошибка, заключающаяся в использовании одного и того же слова в разных значениях в одном рассуждении. </a:t>
            </a:r>
            <a:endParaRPr lang="ru-RU" sz="1600" dirty="0"/>
          </a:p>
        </p:txBody>
      </p:sp>
      <p:sp>
        <p:nvSpPr>
          <p:cNvPr id="13" name="TextBox 12"/>
          <p:cNvSpPr txBox="1"/>
          <p:nvPr/>
        </p:nvSpPr>
        <p:spPr>
          <a:xfrm>
            <a:off x="180000" y="5580000"/>
            <a:ext cx="4320000" cy="108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ru-RU" sz="1600" dirty="0" smtClean="0"/>
              <a:t>Очевидно, что вывод </a:t>
            </a:r>
            <a:r>
              <a:rPr lang="ru-RU" sz="1600" dirty="0" smtClean="0">
                <a:solidFill>
                  <a:srgbClr val="FF66FF"/>
                </a:solidFill>
              </a:rPr>
              <a:t>неправомерен</a:t>
            </a:r>
            <a:r>
              <a:rPr lang="ru-RU" sz="1600" dirty="0" smtClean="0"/>
              <a:t>, </a:t>
            </a:r>
            <a:br>
              <a:rPr lang="ru-RU" sz="1600" dirty="0" smtClean="0"/>
            </a:br>
            <a:r>
              <a:rPr lang="ru-RU" sz="1600" dirty="0" smtClean="0"/>
              <a:t>как очевидно и то, что неправомерность обусловлена </a:t>
            </a:r>
            <a:r>
              <a:rPr lang="ru-RU" sz="1600" dirty="0" smtClean="0">
                <a:solidFill>
                  <a:srgbClr val="FF66FF"/>
                </a:solidFill>
              </a:rPr>
              <a:t>отсутствием среднего термина</a:t>
            </a:r>
            <a:r>
              <a:rPr lang="ru-RU" sz="1600" dirty="0" smtClean="0"/>
              <a:t> (учетверением терминов).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1000"/>
                                        <p:tgtEl>
                                          <p:spTgt spid="523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0996 " pathEditMode="relative" ptsTypes="AA">
                                      <p:cBhvr>
                                        <p:cTn id="18" dur="2000" spd="-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8" dur="1000"/>
                                        <p:tgtEl>
                                          <p:spTgt spid="523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1018 " pathEditMode="relative" ptsTypes="AA">
                                      <p:cBhvr>
                                        <p:cTn id="34" dur="2000" spd="-100000" fill="hold"/>
                                        <p:tgtEl>
                                          <p:spTgt spid="5232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523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523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3000" fill="hold"/>
                                        <p:tgtEl>
                                          <p:spTgt spid="523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000" fill="hold"/>
                                        <p:tgtEl>
                                          <p:spTgt spid="523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3268" grpId="0" animBg="1"/>
      <p:bldP spid="523268" grpId="1" animBg="1"/>
      <p:bldP spid="19" grpId="0" build="p"/>
      <p:bldP spid="523270" grpId="0" animBg="1"/>
      <p:bldP spid="523270" grpId="1" animBg="1"/>
      <p:bldP spid="523270" grpId="2" animBg="1"/>
      <p:bldP spid="27" grpId="0" animBg="1"/>
      <p:bldP spid="27" grpId="1" animBg="1"/>
      <p:bldP spid="11" grpId="0" build="p"/>
      <p:bldP spid="10" grpId="0" animBg="1"/>
      <p:bldP spid="13" grpId="0"/>
    </p:bld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2"/>
          <p:cNvSpPr>
            <a:spLocks noChangeArrowheads="1"/>
          </p:cNvSpPr>
          <p:nvPr/>
        </p:nvSpPr>
        <p:spPr bwMode="auto">
          <a:xfrm rot="1200000">
            <a:off x="5868000" y="2466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BBE0E3"/>
                </a:solidFill>
              </a:rPr>
              <a:t>есть (?)</a:t>
            </a:r>
            <a:endParaRPr lang="ru-RU" sz="1600" b="1" baseline="0" dirty="0">
              <a:solidFill>
                <a:srgbClr val="BBE0E3"/>
              </a:solidFill>
            </a:endParaRPr>
          </a:p>
        </p:txBody>
      </p:sp>
      <p:sp>
        <p:nvSpPr>
          <p:cNvPr id="29" name="Rectangle 3"/>
          <p:cNvSpPr>
            <a:spLocks noChangeArrowheads="1"/>
          </p:cNvSpPr>
          <p:nvPr/>
        </p:nvSpPr>
        <p:spPr bwMode="auto">
          <a:xfrm rot="1200000">
            <a:off x="5868000" y="2466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/>
          <a:lstStyle/>
          <a:p>
            <a:pPr algn="ctr"/>
            <a:r>
              <a:rPr lang="ru-RU" sz="1600" b="1" baseline="0" dirty="0">
                <a:solidFill>
                  <a:srgbClr val="0000FF"/>
                </a:solidFill>
              </a:rPr>
              <a:t>средний </a:t>
            </a:r>
            <a:r>
              <a:rPr lang="ru-RU" sz="1600" b="1" baseline="0" dirty="0" smtClean="0">
                <a:solidFill>
                  <a:srgbClr val="0000FF"/>
                </a:solidFill>
              </a:rPr>
              <a:t>термин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479239" name="AutoShape 7"/>
          <p:cNvSpPr>
            <a:spLocks noChangeArrowheads="1"/>
          </p:cNvSpPr>
          <p:nvPr/>
        </p:nvSpPr>
        <p:spPr bwMode="auto">
          <a:xfrm>
            <a:off x="6083300" y="1764000"/>
            <a:ext cx="1420813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36" name="AutoShape 4"/>
          <p:cNvSpPr>
            <a:spLocks noChangeArrowheads="1"/>
          </p:cNvSpPr>
          <p:nvPr/>
        </p:nvSpPr>
        <p:spPr bwMode="auto">
          <a:xfrm>
            <a:off x="6084000" y="46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есть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(?)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4000" y="2988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75" name="AutoShape 6"/>
          <p:cNvSpPr>
            <a:spLocks noChangeArrowheads="1"/>
          </p:cNvSpPr>
          <p:nvPr/>
        </p:nvSpPr>
        <p:spPr bwMode="auto">
          <a:xfrm>
            <a:off x="1582738" y="46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есть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(</a:t>
            </a:r>
            <a:r>
              <a:rPr lang="en-US" sz="1600" dirty="0" smtClean="0">
                <a:solidFill>
                  <a:srgbClr val="FF0000"/>
                </a:solidFill>
              </a:rPr>
              <a:t>?</a:t>
            </a:r>
            <a:r>
              <a:rPr lang="ru-RU" sz="1600" dirty="0" smtClean="0">
                <a:solidFill>
                  <a:srgbClr val="FF0000"/>
                </a:solidFill>
              </a:rPr>
              <a:t>)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7176" name="AutoShape 8"/>
          <p:cNvSpPr>
            <a:spLocks noChangeArrowheads="1"/>
          </p:cNvSpPr>
          <p:nvPr/>
        </p:nvSpPr>
        <p:spPr bwMode="auto">
          <a:xfrm>
            <a:off x="1582738" y="2988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77" name="AutoShape 9"/>
          <p:cNvSpPr>
            <a:spLocks noChangeArrowheads="1"/>
          </p:cNvSpPr>
          <p:nvPr/>
        </p:nvSpPr>
        <p:spPr bwMode="auto">
          <a:xfrm>
            <a:off x="1582738" y="176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179" name="Oval 11"/>
          <p:cNvSpPr>
            <a:spLocks noChangeAspect="1" noChangeArrowheads="1"/>
          </p:cNvSpPr>
          <p:nvPr/>
        </p:nvSpPr>
        <p:spPr bwMode="auto">
          <a:xfrm>
            <a:off x="540000" y="1474788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b="1" baseline="0" dirty="0" smtClean="0">
                <a:solidFill>
                  <a:srgbClr val="0000FF"/>
                </a:solidFill>
              </a:rPr>
              <a:t>Всякий</a:t>
            </a:r>
            <a:br>
              <a:rPr lang="ru-RU" sz="1600" b="1" baseline="0" dirty="0" smtClean="0">
                <a:solidFill>
                  <a:srgbClr val="0000FF"/>
                </a:solidFill>
              </a:rPr>
            </a:br>
            <a:r>
              <a:rPr lang="ru-RU" sz="1600" b="1" baseline="0" dirty="0" smtClean="0">
                <a:solidFill>
                  <a:srgbClr val="0000FF"/>
                </a:solidFill>
              </a:rPr>
              <a:t>ландыш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7180" name="Oval 12"/>
          <p:cNvSpPr>
            <a:spLocks noChangeAspect="1" noChangeArrowheads="1"/>
          </p:cNvSpPr>
          <p:nvPr/>
        </p:nvSpPr>
        <p:spPr bwMode="auto">
          <a:xfrm>
            <a:off x="3060000" y="1474788"/>
            <a:ext cx="1080001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b="1" baseline="0" dirty="0" smtClean="0">
                <a:solidFill>
                  <a:srgbClr val="0000FF"/>
                </a:solidFill>
              </a:rPr>
              <a:t>белый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81" name="Oval 13"/>
          <p:cNvSpPr>
            <a:spLocks noChangeAspect="1" noChangeArrowheads="1"/>
          </p:cNvSpPr>
          <p:nvPr/>
        </p:nvSpPr>
        <p:spPr bwMode="auto">
          <a:xfrm>
            <a:off x="540000" y="2700000"/>
            <a:ext cx="1080000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b="1" baseline="0" dirty="0" smtClean="0">
                <a:solidFill>
                  <a:srgbClr val="0000FF"/>
                </a:solidFill>
              </a:rPr>
              <a:t>Всякая</a:t>
            </a:r>
            <a:r>
              <a:rPr lang="ru-RU" b="1" baseline="0" dirty="0" smtClean="0">
                <a:solidFill>
                  <a:srgbClr val="0000FF"/>
                </a:solidFill>
              </a:rPr>
              <a:t/>
            </a:r>
            <a:br>
              <a:rPr lang="ru-RU" b="1" baseline="0" dirty="0" smtClean="0">
                <a:solidFill>
                  <a:srgbClr val="0000FF"/>
                </a:solidFill>
              </a:rPr>
            </a:br>
            <a:r>
              <a:rPr lang="ru-RU" b="1" baseline="0" dirty="0" smtClean="0">
                <a:solidFill>
                  <a:srgbClr val="0000FF"/>
                </a:solidFill>
              </a:rPr>
              <a:t>сосна</a:t>
            </a:r>
            <a:endParaRPr lang="ru-RU" b="1" baseline="0" dirty="0">
              <a:solidFill>
                <a:srgbClr val="0000FF"/>
              </a:solidFill>
            </a:endParaRPr>
          </a:p>
        </p:txBody>
      </p:sp>
      <p:sp>
        <p:nvSpPr>
          <p:cNvPr id="7182" name="Oval 14"/>
          <p:cNvSpPr>
            <a:spLocks noChangeAspect="1" noChangeArrowheads="1"/>
          </p:cNvSpPr>
          <p:nvPr/>
        </p:nvSpPr>
        <p:spPr bwMode="auto">
          <a:xfrm>
            <a:off x="3060000" y="2700000"/>
            <a:ext cx="1080001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b="1" baseline="0" dirty="0" smtClean="0">
                <a:solidFill>
                  <a:srgbClr val="0000FF"/>
                </a:solidFill>
              </a:rPr>
              <a:t>дерево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83" name="Rectangle 15"/>
          <p:cNvSpPr>
            <a:spLocks noChangeArrowheads="1"/>
          </p:cNvSpPr>
          <p:nvPr/>
        </p:nvSpPr>
        <p:spPr bwMode="auto">
          <a:xfrm>
            <a:off x="540000" y="3924000"/>
            <a:ext cx="360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Следовательно</a:t>
            </a:r>
            <a:r>
              <a:rPr lang="ru-RU" sz="1800" b="1" baseline="0" dirty="0" smtClean="0">
                <a:solidFill>
                  <a:srgbClr val="0000FF"/>
                </a:solidFill>
              </a:rPr>
              <a:t>,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84" name="Oval 16"/>
          <p:cNvSpPr>
            <a:spLocks noChangeAspect="1" noChangeArrowheads="1"/>
          </p:cNvSpPr>
          <p:nvPr/>
        </p:nvSpPr>
        <p:spPr bwMode="auto">
          <a:xfrm>
            <a:off x="540000" y="4356000"/>
            <a:ext cx="1079999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сосна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185" name="Oval 17"/>
          <p:cNvSpPr>
            <a:spLocks noChangeAspect="1" noChangeArrowheads="1"/>
          </p:cNvSpPr>
          <p:nvPr/>
        </p:nvSpPr>
        <p:spPr bwMode="auto">
          <a:xfrm>
            <a:off x="3060000" y="4356000"/>
            <a:ext cx="1080000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белая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0" name="Oval 18"/>
          <p:cNvSpPr>
            <a:spLocks noChangeAspect="1" noChangeArrowheads="1"/>
          </p:cNvSpPr>
          <p:nvPr/>
        </p:nvSpPr>
        <p:spPr bwMode="auto">
          <a:xfrm>
            <a:off x="5004000" y="1474788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1" name="Oval 19"/>
          <p:cNvSpPr>
            <a:spLocks noChangeAspect="1" noChangeArrowheads="1"/>
          </p:cNvSpPr>
          <p:nvPr/>
        </p:nvSpPr>
        <p:spPr bwMode="auto">
          <a:xfrm>
            <a:off x="7524000" y="1474788"/>
            <a:ext cx="1080001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b="1" baseline="0" dirty="0" smtClean="0">
                <a:solidFill>
                  <a:srgbClr val="0000FF"/>
                </a:solidFill>
              </a:rPr>
              <a:t>имеющий</a:t>
            </a:r>
            <a:br>
              <a:rPr lang="ru-RU" sz="1600" b="1" baseline="0" dirty="0" smtClean="0">
                <a:solidFill>
                  <a:srgbClr val="0000FF"/>
                </a:solidFill>
              </a:rPr>
            </a:br>
            <a:r>
              <a:rPr lang="ru-RU" b="1" baseline="0" dirty="0" smtClean="0">
                <a:solidFill>
                  <a:srgbClr val="0000FF"/>
                </a:solidFill>
              </a:rPr>
              <a:t>хобот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5004000" y="2700000"/>
            <a:ext cx="1080000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300" dirty="0" smtClean="0">
                <a:solidFill>
                  <a:srgbClr val="0000FF"/>
                </a:solidFill>
              </a:rPr>
              <a:t/>
            </a:r>
            <a:br>
              <a:rPr lang="ru-RU" sz="1300" dirty="0" smtClean="0">
                <a:solidFill>
                  <a:srgbClr val="0000FF"/>
                </a:solidFill>
              </a:rPr>
            </a:br>
            <a:r>
              <a:rPr lang="ru-RU" sz="1300" dirty="0" smtClean="0">
                <a:solidFill>
                  <a:srgbClr val="0000FF"/>
                </a:solidFill>
              </a:rPr>
              <a:t>шахматный</a:t>
            </a:r>
            <a:r>
              <a:rPr lang="ru-RU" sz="1200" dirty="0" smtClean="0">
                <a:solidFill>
                  <a:srgbClr val="0000FF"/>
                </a:solidFill>
              </a:rPr>
              <a:t/>
            </a:r>
            <a:br>
              <a:rPr lang="ru-RU" sz="12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24000" y="2700000"/>
            <a:ext cx="1080001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b="1" baseline="0" dirty="0" smtClean="0">
                <a:solidFill>
                  <a:srgbClr val="0000FF"/>
                </a:solidFill>
              </a:rPr>
              <a:t>слон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54" name="Oval 22"/>
          <p:cNvSpPr>
            <a:spLocks noChangeAspect="1" noChangeArrowheads="1"/>
          </p:cNvSpPr>
          <p:nvPr/>
        </p:nvSpPr>
        <p:spPr bwMode="auto">
          <a:xfrm>
            <a:off x="5004000" y="4356000"/>
            <a:ext cx="1079999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300" dirty="0" smtClean="0">
                <a:solidFill>
                  <a:srgbClr val="0000FF"/>
                </a:solidFill>
              </a:rPr>
              <a:t/>
            </a:r>
            <a:br>
              <a:rPr lang="ru-RU" sz="1300" dirty="0" smtClean="0">
                <a:solidFill>
                  <a:srgbClr val="0000FF"/>
                </a:solidFill>
              </a:rPr>
            </a:br>
            <a:r>
              <a:rPr lang="ru-RU" sz="1300" dirty="0" smtClean="0">
                <a:solidFill>
                  <a:srgbClr val="0000FF"/>
                </a:solidFill>
              </a:rPr>
              <a:t>шахматный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55" name="Oval 23"/>
          <p:cNvSpPr>
            <a:spLocks noChangeAspect="1" noChangeArrowheads="1"/>
          </p:cNvSpPr>
          <p:nvPr/>
        </p:nvSpPr>
        <p:spPr bwMode="auto">
          <a:xfrm>
            <a:off x="7524000" y="4356000"/>
            <a:ext cx="1080000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b="1" baseline="0" dirty="0" smtClean="0">
                <a:solidFill>
                  <a:srgbClr val="0000FF"/>
                </a:solidFill>
              </a:rPr>
              <a:t>имеющий</a:t>
            </a:r>
            <a:br>
              <a:rPr lang="ru-RU" sz="1600" b="1" baseline="0" dirty="0" smtClean="0">
                <a:solidFill>
                  <a:srgbClr val="0000FF"/>
                </a:solidFill>
              </a:rPr>
            </a:br>
            <a:r>
              <a:rPr lang="ru-RU" b="1" baseline="0" dirty="0" smtClean="0">
                <a:solidFill>
                  <a:srgbClr val="0000FF"/>
                </a:solidFill>
              </a:rPr>
              <a:t>хобот</a:t>
            </a:r>
            <a:endParaRPr lang="ru-RU" b="1" baseline="0" dirty="0">
              <a:solidFill>
                <a:srgbClr val="0000FF"/>
              </a:solidFill>
            </a:endParaRPr>
          </a:p>
        </p:txBody>
      </p:sp>
      <p:sp>
        <p:nvSpPr>
          <p:cNvPr id="479259" name="Rectangle 27"/>
          <p:cNvSpPr>
            <a:spLocks noChangeArrowheads="1"/>
          </p:cNvSpPr>
          <p:nvPr/>
        </p:nvSpPr>
        <p:spPr bwMode="auto">
          <a:xfrm>
            <a:off x="5004000" y="3924000"/>
            <a:ext cx="360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Следовательно</a:t>
            </a:r>
            <a:r>
              <a:rPr lang="ru-RU" sz="1800" b="1" baseline="0" dirty="0" smtClean="0">
                <a:solidFill>
                  <a:srgbClr val="0000FF"/>
                </a:solidFill>
              </a:rPr>
              <a:t>,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трёх терминов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  <p:cxnSp>
        <p:nvCxnSpPr>
          <p:cNvPr id="30" name="Прямая соединительная линия 29"/>
          <p:cNvCxnSpPr>
            <a:cxnSpLocks noChangeShapeType="1"/>
          </p:cNvCxnSpPr>
          <p:nvPr/>
        </p:nvCxnSpPr>
        <p:spPr bwMode="auto">
          <a:xfrm>
            <a:off x="540000" y="1476000"/>
            <a:ext cx="3600000" cy="3960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1" name="Прямая соединительная линия 30"/>
          <p:cNvCxnSpPr>
            <a:cxnSpLocks noChangeShapeType="1"/>
          </p:cNvCxnSpPr>
          <p:nvPr/>
        </p:nvCxnSpPr>
        <p:spPr bwMode="auto">
          <a:xfrm rot="-5700000">
            <a:off x="540000" y="1476000"/>
            <a:ext cx="3600000" cy="3960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4" name="TextBox 33"/>
          <p:cNvSpPr txBox="1"/>
          <p:nvPr/>
        </p:nvSpPr>
        <p:spPr>
          <a:xfrm>
            <a:off x="180000" y="5580000"/>
            <a:ext cx="4320000" cy="108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ru-RU" sz="1600" dirty="0" smtClean="0"/>
              <a:t>Очевидно, что вывод </a:t>
            </a:r>
            <a:r>
              <a:rPr lang="ru-RU" sz="1600" dirty="0" smtClean="0">
                <a:solidFill>
                  <a:srgbClr val="FF66FF"/>
                </a:solidFill>
              </a:rPr>
              <a:t>неправомерен</a:t>
            </a:r>
            <a:r>
              <a:rPr lang="ru-RU" sz="1600" dirty="0" smtClean="0"/>
              <a:t>, </a:t>
            </a:r>
            <a:br>
              <a:rPr lang="ru-RU" sz="1600" dirty="0" smtClean="0"/>
            </a:br>
            <a:r>
              <a:rPr lang="ru-RU" sz="1600" dirty="0" smtClean="0"/>
              <a:t>как очевидно и то, что неправомерность обусловлена </a:t>
            </a:r>
            <a:r>
              <a:rPr lang="ru-RU" sz="1600" dirty="0" smtClean="0">
                <a:solidFill>
                  <a:srgbClr val="FF66FF"/>
                </a:solidFill>
              </a:rPr>
              <a:t>отсутствием среднего термина</a:t>
            </a:r>
            <a:r>
              <a:rPr lang="ru-RU" sz="1600" dirty="0" smtClean="0"/>
              <a:t> (учетверением терминов).</a:t>
            </a:r>
            <a:endParaRPr lang="ru-RU" sz="1600" dirty="0"/>
          </a:p>
        </p:txBody>
      </p:sp>
      <p:sp>
        <p:nvSpPr>
          <p:cNvPr id="35" name="TextBox 34"/>
          <p:cNvSpPr txBox="1"/>
          <p:nvPr/>
        </p:nvSpPr>
        <p:spPr>
          <a:xfrm>
            <a:off x="4464000" y="5580000"/>
            <a:ext cx="4680000" cy="108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ru-RU" sz="1600" dirty="0" smtClean="0">
                <a:solidFill>
                  <a:srgbClr val="00FFFF"/>
                </a:solidFill>
              </a:rPr>
              <a:t>Иллюзия наличия среднего термина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FF"/>
                </a:solidFill>
              </a:rPr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создаваемая обозначением </a:t>
            </a:r>
            <a:r>
              <a:rPr lang="ru-RU" sz="1600" dirty="0" smtClean="0">
                <a:solidFill>
                  <a:srgbClr val="FF66FF"/>
                </a:solidFill>
              </a:rPr>
              <a:t>разных </a:t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rgbClr val="FF66FF"/>
                </a:solidFill>
              </a:rPr>
              <a:t>понятий одним словом</a:t>
            </a:r>
            <a:r>
              <a:rPr lang="ru-RU" sz="1600" dirty="0" smtClean="0"/>
              <a:t> в нарушение закона тождества, не делает вывод правомерным.</a:t>
            </a:r>
            <a:endParaRPr lang="ru-RU" sz="1600" dirty="0"/>
          </a:p>
        </p:txBody>
      </p: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>
            <a:off x="5004000" y="1476000"/>
            <a:ext cx="3600000" cy="3960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 rot="-5700000">
            <a:off x="5004000" y="1476000"/>
            <a:ext cx="3600000" cy="3960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7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79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7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4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9" dur="1000"/>
                                        <p:tgtEl>
                                          <p:spTgt spid="479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79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000"/>
                            </p:stCondLst>
                            <p:childTnLst>
                              <p:par>
                                <p:cTn id="6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0" dur="1000"/>
                                        <p:tgtEl>
                                          <p:spTgt spid="479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2" grpId="1" animBg="1"/>
      <p:bldP spid="32" grpId="2" animBg="1"/>
      <p:bldP spid="29" grpId="0" animBg="1"/>
      <p:bldP spid="29" grpId="1" animBg="1"/>
      <p:bldP spid="479239" grpId="0" animBg="1"/>
      <p:bldP spid="479236" grpId="0" animBg="1"/>
      <p:bldP spid="479237" grpId="0" animBg="1"/>
      <p:bldP spid="479250" grpId="0" animBg="1"/>
      <p:bldP spid="479251" grpId="0" animBg="1"/>
      <p:bldP spid="479252" grpId="0" animBg="1"/>
      <p:bldP spid="479253" grpId="0" animBg="1"/>
      <p:bldP spid="479254" grpId="0" animBg="1"/>
      <p:bldP spid="479255" grpId="0" animBg="1"/>
      <p:bldP spid="479259" grpId="0" animBg="1"/>
      <p:bldP spid="3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9652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rgbClr val="FFFF00"/>
                </a:solidFill>
              </a:rPr>
              <a:t>Сущность и предмет логики</a:t>
            </a:r>
            <a:br>
              <a:rPr lang="ru-RU" sz="3200" b="1" dirty="0" smtClean="0">
                <a:solidFill>
                  <a:srgbClr val="FFFF00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Понятие логики</a:t>
            </a:r>
          </a:p>
        </p:txBody>
      </p:sp>
      <p:sp>
        <p:nvSpPr>
          <p:cNvPr id="429059" name="Text Box 3"/>
          <p:cNvSpPr txBox="1">
            <a:spLocks noChangeArrowheads="1"/>
          </p:cNvSpPr>
          <p:nvPr/>
        </p:nvSpPr>
        <p:spPr bwMode="auto">
          <a:xfrm>
            <a:off x="1602581" y="1413343"/>
            <a:ext cx="5938838" cy="198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Логика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(</a:t>
            </a:r>
            <a:r>
              <a:rPr lang="ru-RU" i="1" dirty="0"/>
              <a:t>греч</a:t>
            </a:r>
            <a:r>
              <a:rPr lang="ru-RU" dirty="0"/>
              <a:t>. </a:t>
            </a:r>
            <a:r>
              <a:rPr lang="el-GR" sz="2200" dirty="0" smtClean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λογική</a:t>
            </a:r>
            <a:r>
              <a:rPr lang="ru-RU" dirty="0"/>
              <a:t>,</a:t>
            </a:r>
            <a:r>
              <a:rPr lang="ru-RU" dirty="0" smtClean="0"/>
              <a:t> наука </a:t>
            </a:r>
            <a:r>
              <a:rPr lang="ru-RU" dirty="0"/>
              <a:t>о мышлении</a:t>
            </a:r>
            <a:r>
              <a:rPr lang="ru-RU" dirty="0" smtClean="0"/>
              <a:t>,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от </a:t>
            </a:r>
            <a:r>
              <a:rPr lang="el-GR" sz="2200" dirty="0" smtClean="0">
                <a:solidFill>
                  <a:srgbClr val="00FF00"/>
                </a:solidFill>
                <a:latin typeface="Times New Roman" pitchFamily="18" charset="0"/>
              </a:rPr>
              <a:t>λόγος</a:t>
            </a:r>
            <a:r>
              <a:rPr lang="ru-RU" dirty="0"/>
              <a:t>,</a:t>
            </a:r>
            <a:r>
              <a:rPr lang="ru-RU" dirty="0" smtClean="0"/>
              <a:t> слово</a:t>
            </a:r>
            <a:r>
              <a:rPr lang="ru-RU" dirty="0"/>
              <a:t>, понятие) </a:t>
            </a:r>
            <a:r>
              <a:rPr lang="ru-RU" dirty="0" smtClean="0"/>
              <a:t>–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наука о законах, </a:t>
            </a:r>
            <a:r>
              <a:rPr lang="ru-RU" dirty="0" smtClean="0"/>
              <a:t>формах, приёмах и правилах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мыслительной познавательной деятельности.</a:t>
            </a:r>
            <a:endParaRPr lang="ru-RU" sz="1600" i="1" dirty="0"/>
          </a:p>
        </p:txBody>
      </p:sp>
      <p:sp>
        <p:nvSpPr>
          <p:cNvPr id="4" name="TextBox 3"/>
          <p:cNvSpPr txBox="1"/>
          <p:nvPr/>
        </p:nvSpPr>
        <p:spPr>
          <a:xfrm>
            <a:off x="540000" y="3320082"/>
            <a:ext cx="8064000" cy="1620000"/>
          </a:xfrm>
          <a:prstGeom prst="rect">
            <a:avLst/>
          </a:prstGeom>
          <a:noFill/>
        </p:spPr>
        <p:txBody>
          <a:bodyPr wrap="square" anchor="ctr" anchorCtr="1">
            <a:noAutofit/>
          </a:bodyPr>
          <a:lstStyle/>
          <a:p>
            <a:pPr>
              <a:spcBef>
                <a:spcPts val="600"/>
              </a:spcBef>
              <a:spcAft>
                <a:spcPts val="600"/>
              </a:spcAft>
              <a:defRPr/>
            </a:pPr>
            <a:r>
              <a:rPr lang="ru-RU" dirty="0" smtClean="0">
                <a:solidFill>
                  <a:schemeClr val="accent3"/>
                </a:solidFill>
              </a:rPr>
              <a:t>Следует иметь в виду, что, хотя законы, формы, методы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и правила мышления, </a:t>
            </a:r>
            <a:r>
              <a:rPr lang="ru-RU" dirty="0">
                <a:solidFill>
                  <a:schemeClr val="accent3"/>
                </a:solidFill>
              </a:rPr>
              <a:t>изучаемые логикой, </a:t>
            </a:r>
            <a:r>
              <a:rPr lang="ru-RU" dirty="0" smtClean="0">
                <a:solidFill>
                  <a:schemeClr val="accent3"/>
                </a:solidFill>
              </a:rPr>
              <a:t>могут быть выявлены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в практике мышления, предшествовавшей созданию логики,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в своих развитых формах они самой логикой </a:t>
            </a:r>
            <a:r>
              <a:rPr lang="ru-RU" dirty="0">
                <a:solidFill>
                  <a:schemeClr val="accent3"/>
                </a:solidFill>
              </a:rPr>
              <a:t>и создаются</a:t>
            </a:r>
            <a:r>
              <a:rPr lang="ru-RU" dirty="0" smtClean="0">
                <a:solidFill>
                  <a:schemeClr val="accent3"/>
                </a:solidFill>
              </a:rPr>
              <a:t>.</a:t>
            </a:r>
            <a:endParaRPr lang="ru-RU" dirty="0">
              <a:solidFill>
                <a:schemeClr val="accent3"/>
              </a:solidFill>
            </a:endParaRPr>
          </a:p>
        </p:txBody>
      </p:sp>
      <p:sp>
        <p:nvSpPr>
          <p:cNvPr id="5" name="AutoShape 4"/>
          <p:cNvSpPr>
            <a:spLocks noChangeArrowheads="1"/>
          </p:cNvSpPr>
          <p:nvPr/>
        </p:nvSpPr>
        <p:spPr bwMode="auto">
          <a:xfrm>
            <a:off x="1260000" y="4941168"/>
            <a:ext cx="6624000" cy="1440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Логика – это особый, </a:t>
            </a:r>
            <a:r>
              <a:rPr lang="ru-RU" sz="2000" dirty="0" smtClean="0">
                <a:solidFill>
                  <a:srgbClr val="FF0000"/>
                </a:solidFill>
              </a:rPr>
              <a:t>искусственный язык</a:t>
            </a:r>
            <a:r>
              <a:rPr lang="ru-RU" sz="2000" dirty="0" smtClean="0">
                <a:solidFill>
                  <a:srgbClr val="0000FF"/>
                </a:solidFill>
              </a:rPr>
              <a:t>, специально созданный и приспособленный для нужд </a:t>
            </a:r>
            <a:r>
              <a:rPr lang="ru-RU" sz="2000" dirty="0" smtClean="0">
                <a:solidFill>
                  <a:srgbClr val="FF0000"/>
                </a:solidFill>
              </a:rPr>
              <a:t>теоретического мышления</a:t>
            </a:r>
            <a:r>
              <a:rPr lang="ru-RU" sz="2000" dirty="0" smtClean="0">
                <a:solidFill>
                  <a:srgbClr val="0000FF"/>
                </a:solidFill>
              </a:rPr>
              <a:t>.</a:t>
            </a:r>
            <a:endParaRPr lang="ru-RU" sz="20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290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290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9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20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21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22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9059" grpId="0" animBg="1"/>
      <p:bldP spid="4" grpId="0" build="p"/>
      <p:bldP spid="5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>
              <a:defRPr/>
            </a:pPr>
            <a:r>
              <a:rPr lang="ru-RU" sz="3200" dirty="0" smtClean="0">
                <a:solidFill>
                  <a:schemeClr val="accent3"/>
                </a:solidFill>
              </a:rPr>
              <a:t>Понятие как форма мышления </a:t>
            </a:r>
            <a:r>
              <a:rPr lang="ru-RU" sz="2800" kern="0" dirty="0" smtClean="0">
                <a:latin typeface="+mj-lt"/>
                <a:ea typeface="+mj-ea"/>
                <a:cs typeface="+mj-cs"/>
              </a:rPr>
              <a:t>Содержание </a:t>
            </a:r>
            <a:r>
              <a:rPr lang="ru-RU" sz="2800" kern="0" dirty="0">
                <a:latin typeface="+mj-lt"/>
                <a:ea typeface="+mj-ea"/>
                <a:cs typeface="+mj-cs"/>
              </a:rPr>
              <a:t>и объём понятия</a:t>
            </a:r>
          </a:p>
        </p:txBody>
      </p:sp>
      <p:sp>
        <p:nvSpPr>
          <p:cNvPr id="6" name="Скругленный прямоугольник 5"/>
          <p:cNvSpPr/>
          <p:nvPr/>
        </p:nvSpPr>
        <p:spPr bwMode="auto">
          <a:xfrm>
            <a:off x="1285852" y="2000240"/>
            <a:ext cx="1000132" cy="571504"/>
          </a:xfrm>
          <a:prstGeom prst="round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7" name="Скругленный прямоугольник 6"/>
          <p:cNvSpPr/>
          <p:nvPr/>
        </p:nvSpPr>
        <p:spPr bwMode="auto">
          <a:xfrm>
            <a:off x="1142976" y="2285992"/>
            <a:ext cx="914400" cy="914400"/>
          </a:xfrm>
          <a:prstGeom prst="round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8" name="Скругленный прямоугольник 7"/>
          <p:cNvSpPr/>
          <p:nvPr/>
        </p:nvSpPr>
        <p:spPr bwMode="auto">
          <a:xfrm>
            <a:off x="1214414" y="2357430"/>
            <a:ext cx="928694" cy="642942"/>
          </a:xfrm>
          <a:prstGeom prst="round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Скругленный прямоугольник 8"/>
          <p:cNvSpPr/>
          <p:nvPr/>
        </p:nvSpPr>
        <p:spPr bwMode="auto">
          <a:xfrm>
            <a:off x="540000" y="2340000"/>
            <a:ext cx="1260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Arial" charset="0"/>
              </a:rPr>
              <a:t>[</a:t>
            </a: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Arial" charset="0"/>
              </a:rPr>
              <a:t>Понятие</a:t>
            </a:r>
            <a:r>
              <a:rPr kumimoji="0" lang="en-US" sz="18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Arial" charset="0"/>
              </a:rPr>
              <a:t>]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FF0000"/>
              </a:solidFill>
              <a:effectLst/>
              <a:latin typeface="Arial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40000" y="1620000"/>
            <a:ext cx="1260000" cy="3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sz="1600" dirty="0" smtClean="0"/>
              <a:t>Субъект</a:t>
            </a:r>
            <a:endParaRPr lang="ru-RU" dirty="0"/>
          </a:p>
        </p:txBody>
      </p:sp>
      <p:sp>
        <p:nvSpPr>
          <p:cNvPr id="12" name="TextBox 11"/>
          <p:cNvSpPr txBox="1"/>
          <p:nvPr/>
        </p:nvSpPr>
        <p:spPr>
          <a:xfrm>
            <a:off x="1800000" y="1620000"/>
            <a:ext cx="900000" cy="3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sz="1600" dirty="0" smtClean="0"/>
              <a:t>Связка</a:t>
            </a:r>
            <a:endParaRPr lang="ru-RU" dirty="0" smtClean="0"/>
          </a:p>
          <a:p>
            <a:endParaRPr lang="ru-RU" dirty="0"/>
          </a:p>
        </p:txBody>
      </p:sp>
      <p:sp>
        <p:nvSpPr>
          <p:cNvPr id="13" name="Скругленный прямоугольник 12"/>
          <p:cNvSpPr/>
          <p:nvPr/>
        </p:nvSpPr>
        <p:spPr bwMode="auto">
          <a:xfrm>
            <a:off x="2700000" y="234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признак</a:t>
            </a:r>
            <a:r>
              <a:rPr kumimoji="0" lang="ru-RU" sz="1800" b="1" i="0" u="none" strike="noStrike" cap="none" normalizeH="0" baseline="-2500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1</a:t>
            </a:r>
          </a:p>
        </p:txBody>
      </p:sp>
      <p:sp>
        <p:nvSpPr>
          <p:cNvPr id="14" name="Скругленный прямоугольник 13"/>
          <p:cNvSpPr/>
          <p:nvPr/>
        </p:nvSpPr>
        <p:spPr bwMode="auto">
          <a:xfrm>
            <a:off x="2700000" y="306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ru-RU" dirty="0" smtClean="0">
                <a:solidFill>
                  <a:srgbClr val="0000FF"/>
                </a:solidFill>
              </a:rPr>
              <a:t>п</a:t>
            </a: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ризнак</a:t>
            </a:r>
            <a:r>
              <a:rPr kumimoji="0" lang="ru-RU" sz="1800" b="1" i="0" u="none" strike="noStrike" cap="none" normalizeH="0" baseline="-2500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2</a:t>
            </a:r>
          </a:p>
        </p:txBody>
      </p:sp>
      <p:sp>
        <p:nvSpPr>
          <p:cNvPr id="15" name="Скругленный прямоугольник 14"/>
          <p:cNvSpPr/>
          <p:nvPr/>
        </p:nvSpPr>
        <p:spPr bwMode="auto">
          <a:xfrm>
            <a:off x="2700000" y="378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ru-RU" dirty="0" smtClean="0">
                <a:solidFill>
                  <a:srgbClr val="0000FF"/>
                </a:solidFill>
              </a:rPr>
              <a:t>п</a:t>
            </a: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ризнак</a:t>
            </a:r>
            <a:r>
              <a:rPr kumimoji="0" lang="en-US" sz="1800" b="1" i="0" u="none" strike="noStrike" cap="none" normalizeH="0" baseline="-2500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3</a:t>
            </a:r>
            <a:endParaRPr kumimoji="0" lang="ru-RU" sz="1800" b="1" i="0" u="none" strike="noStrike" cap="none" normalizeH="0" baseline="-2500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6" name="Скругленный прямоугольник 15"/>
          <p:cNvSpPr/>
          <p:nvPr/>
        </p:nvSpPr>
        <p:spPr bwMode="auto">
          <a:xfrm>
            <a:off x="2700000" y="450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признак</a:t>
            </a:r>
            <a:r>
              <a:rPr kumimoji="0" lang="ru-RU" sz="1800" b="1" i="0" u="none" strike="noStrike" cap="none" normalizeH="0" baseline="-2500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…</a:t>
            </a:r>
          </a:p>
        </p:txBody>
      </p:sp>
      <p:sp>
        <p:nvSpPr>
          <p:cNvPr id="17" name="Скругленный прямоугольник 16"/>
          <p:cNvSpPr/>
          <p:nvPr/>
        </p:nvSpPr>
        <p:spPr bwMode="auto">
          <a:xfrm>
            <a:off x="2700000" y="522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ru-RU" dirty="0" smtClean="0">
                <a:solidFill>
                  <a:srgbClr val="0000FF"/>
                </a:solidFill>
              </a:rPr>
              <a:t>п</a:t>
            </a: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ризнак</a:t>
            </a:r>
            <a:r>
              <a:rPr kumimoji="0" lang="en-US" sz="1800" b="1" i="0" u="none" strike="noStrike" cap="none" normalizeH="0" baseline="-2500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n</a:t>
            </a:r>
            <a:endParaRPr kumimoji="0" lang="ru-RU" sz="1800" b="1" i="0" u="none" strike="noStrike" cap="none" normalizeH="0" baseline="-2500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700000" y="1620000"/>
            <a:ext cx="1332000" cy="3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sz="1600" dirty="0" smtClean="0"/>
              <a:t>Предикаты</a:t>
            </a:r>
            <a:endParaRPr lang="ru-RU" dirty="0"/>
          </a:p>
        </p:txBody>
      </p:sp>
      <p:sp>
        <p:nvSpPr>
          <p:cNvPr id="19" name="Oval 2"/>
          <p:cNvSpPr>
            <a:spLocks noChangeArrowheads="1"/>
          </p:cNvSpPr>
          <p:nvPr/>
        </p:nvSpPr>
        <p:spPr bwMode="auto">
          <a:xfrm>
            <a:off x="2520000" y="2160000"/>
            <a:ext cx="1692000" cy="4320000"/>
          </a:xfrm>
          <a:prstGeom prst="flowChartAlternateProcess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20" name="TextBox 19"/>
          <p:cNvSpPr txBox="1"/>
          <p:nvPr/>
        </p:nvSpPr>
        <p:spPr>
          <a:xfrm>
            <a:off x="2520000" y="6012000"/>
            <a:ext cx="1692000" cy="369332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r>
              <a:rPr lang="ru-RU" dirty="0" smtClean="0">
                <a:solidFill>
                  <a:srgbClr val="FFFF00"/>
                </a:solidFill>
              </a:rPr>
              <a:t>Содержание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21" name="Скругленный прямоугольник 20"/>
          <p:cNvSpPr/>
          <p:nvPr/>
        </p:nvSpPr>
        <p:spPr bwMode="auto">
          <a:xfrm>
            <a:off x="5112000" y="234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Предмет</a:t>
            </a:r>
            <a:r>
              <a:rPr kumimoji="0" lang="ru-RU" sz="1800" b="1" i="0" u="none" strike="noStrike" cap="none" normalizeH="0" baseline="-2500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1</a:t>
            </a:r>
          </a:p>
        </p:txBody>
      </p:sp>
      <p:sp>
        <p:nvSpPr>
          <p:cNvPr id="23" name="Скругленный прямоугольник 22"/>
          <p:cNvSpPr/>
          <p:nvPr/>
        </p:nvSpPr>
        <p:spPr bwMode="auto">
          <a:xfrm>
            <a:off x="5112000" y="306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Предмет</a:t>
            </a:r>
            <a:r>
              <a:rPr kumimoji="0" lang="ru-RU" sz="1800" b="1" i="0" u="none" strike="noStrike" cap="none" normalizeH="0" baseline="-2500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2</a:t>
            </a:r>
          </a:p>
        </p:txBody>
      </p:sp>
      <p:sp>
        <p:nvSpPr>
          <p:cNvPr id="24" name="Скругленный прямоугольник 23"/>
          <p:cNvSpPr/>
          <p:nvPr/>
        </p:nvSpPr>
        <p:spPr bwMode="auto">
          <a:xfrm>
            <a:off x="5112000" y="378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Предмет</a:t>
            </a:r>
            <a:r>
              <a:rPr kumimoji="0" lang="ru-RU" sz="1800" b="1" i="0" u="none" strike="noStrike" cap="none" normalizeH="0" baseline="-2500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3</a:t>
            </a:r>
          </a:p>
        </p:txBody>
      </p:sp>
      <p:sp>
        <p:nvSpPr>
          <p:cNvPr id="25" name="Скругленный прямоугольник 24"/>
          <p:cNvSpPr/>
          <p:nvPr/>
        </p:nvSpPr>
        <p:spPr bwMode="auto">
          <a:xfrm>
            <a:off x="5112000" y="450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Предмет</a:t>
            </a:r>
            <a:r>
              <a:rPr kumimoji="0" lang="ru-RU" sz="1800" b="1" i="0" u="none" strike="noStrike" cap="none" normalizeH="0" baseline="-2500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…</a:t>
            </a:r>
          </a:p>
        </p:txBody>
      </p:sp>
      <p:sp>
        <p:nvSpPr>
          <p:cNvPr id="26" name="Скругленный прямоугольник 25"/>
          <p:cNvSpPr/>
          <p:nvPr/>
        </p:nvSpPr>
        <p:spPr bwMode="auto">
          <a:xfrm>
            <a:off x="5112000" y="522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Предмет</a:t>
            </a:r>
            <a:r>
              <a:rPr kumimoji="0" lang="en-US" sz="1800" b="1" i="0" u="none" strike="noStrike" cap="none" normalizeH="0" baseline="-2500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n</a:t>
            </a:r>
            <a:endParaRPr kumimoji="0" lang="ru-RU" sz="1800" b="1" i="0" u="none" strike="noStrike" cap="none" normalizeH="0" baseline="-2500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5112000" y="1620000"/>
            <a:ext cx="1260000" cy="3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sz="1600" dirty="0" smtClean="0"/>
              <a:t>Субъекты</a:t>
            </a:r>
            <a:endParaRPr lang="ru-RU" dirty="0"/>
          </a:p>
        </p:txBody>
      </p:sp>
      <p:sp>
        <p:nvSpPr>
          <p:cNvPr id="30" name="TextBox 29"/>
          <p:cNvSpPr txBox="1"/>
          <p:nvPr/>
        </p:nvSpPr>
        <p:spPr>
          <a:xfrm>
            <a:off x="6444000" y="1620000"/>
            <a:ext cx="900000" cy="3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sz="1600" dirty="0" smtClean="0"/>
              <a:t>Связка</a:t>
            </a:r>
            <a:endParaRPr lang="ru-RU" dirty="0" smtClean="0"/>
          </a:p>
          <a:p>
            <a:endParaRPr lang="ru-RU" dirty="0"/>
          </a:p>
        </p:txBody>
      </p:sp>
      <p:sp>
        <p:nvSpPr>
          <p:cNvPr id="31" name="Скругленный прямоугольник 30"/>
          <p:cNvSpPr/>
          <p:nvPr/>
        </p:nvSpPr>
        <p:spPr bwMode="auto">
          <a:xfrm>
            <a:off x="7344000" y="2340000"/>
            <a:ext cx="1260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Arial" charset="0"/>
              </a:rPr>
              <a:t>[</a:t>
            </a: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Arial" charset="0"/>
              </a:rPr>
              <a:t>понятие</a:t>
            </a:r>
            <a:r>
              <a:rPr kumimoji="0" lang="en-US" sz="18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Arial" charset="0"/>
              </a:rPr>
              <a:t>]</a:t>
            </a: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FF0000"/>
              </a:solidFill>
              <a:effectLst/>
              <a:latin typeface="Arial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7344000" y="1620000"/>
            <a:ext cx="1260000" cy="3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sz="1600" dirty="0" smtClean="0"/>
              <a:t>Предикат</a:t>
            </a:r>
            <a:endParaRPr lang="ru-RU" dirty="0"/>
          </a:p>
        </p:txBody>
      </p:sp>
      <p:sp>
        <p:nvSpPr>
          <p:cNvPr id="33" name="Oval 2"/>
          <p:cNvSpPr>
            <a:spLocks noChangeArrowheads="1"/>
          </p:cNvSpPr>
          <p:nvPr/>
        </p:nvSpPr>
        <p:spPr bwMode="auto">
          <a:xfrm>
            <a:off x="4932000" y="2160000"/>
            <a:ext cx="1692000" cy="4320000"/>
          </a:xfrm>
          <a:prstGeom prst="flowChartAlternateProcess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34" name="TextBox 33"/>
          <p:cNvSpPr txBox="1"/>
          <p:nvPr/>
        </p:nvSpPr>
        <p:spPr>
          <a:xfrm>
            <a:off x="4932000" y="6012000"/>
            <a:ext cx="1692000" cy="369332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r>
              <a:rPr lang="ru-RU" dirty="0" smtClean="0">
                <a:solidFill>
                  <a:srgbClr val="FFFF00"/>
                </a:solidFill>
              </a:rPr>
              <a:t>Объём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10" name="Стрелка вправо 9"/>
          <p:cNvSpPr/>
          <p:nvPr/>
        </p:nvSpPr>
        <p:spPr bwMode="auto">
          <a:xfrm>
            <a:off x="1800000" y="2412000"/>
            <a:ext cx="900000" cy="576000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u="none" strike="noStrike" cap="none" normalizeH="0" baseline="0" dirty="0" smtClean="0">
                <a:ln>
                  <a:noFill/>
                </a:ln>
                <a:solidFill>
                  <a:srgbClr val="008000"/>
                </a:solidFill>
                <a:effectLst/>
                <a:latin typeface="Arial" charset="0"/>
              </a:rPr>
              <a:t>есть</a:t>
            </a:r>
            <a:endParaRPr kumimoji="0" lang="ru-RU" sz="1800" b="1" u="none" strike="noStrike" cap="none" normalizeH="0" baseline="0" dirty="0" smtClean="0">
              <a:ln>
                <a:noFill/>
              </a:ln>
              <a:solidFill>
                <a:srgbClr val="008000"/>
              </a:solidFill>
              <a:effectLst/>
              <a:latin typeface="Arial" charset="0"/>
            </a:endParaRPr>
          </a:p>
        </p:txBody>
      </p:sp>
      <p:sp>
        <p:nvSpPr>
          <p:cNvPr id="28" name="Стрелка вправо 27"/>
          <p:cNvSpPr/>
          <p:nvPr/>
        </p:nvSpPr>
        <p:spPr bwMode="auto">
          <a:xfrm>
            <a:off x="6444000" y="2428868"/>
            <a:ext cx="900000" cy="576000"/>
          </a:xfrm>
          <a:prstGeom prst="rightArrow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u="none" strike="noStrike" cap="none" normalizeH="0" baseline="0" dirty="0" smtClean="0">
                <a:ln>
                  <a:noFill/>
                </a:ln>
                <a:solidFill>
                  <a:srgbClr val="008000"/>
                </a:solidFill>
                <a:effectLst/>
                <a:latin typeface="Arial" charset="0"/>
              </a:rPr>
              <a:t>есть</a:t>
            </a:r>
            <a:endParaRPr kumimoji="0" lang="ru-RU" sz="1800" b="1" u="none" strike="noStrike" cap="none" normalizeH="0" baseline="0" dirty="0" smtClean="0">
              <a:ln>
                <a:noFill/>
              </a:ln>
              <a:solidFill>
                <a:srgbClr val="008000"/>
              </a:solidFill>
              <a:effectLst/>
              <a:latin typeface="Arial" charset="0"/>
            </a:endParaRPr>
          </a:p>
        </p:txBody>
      </p:sp>
      <p:sp>
        <p:nvSpPr>
          <p:cNvPr id="36" name="Прямоугольник 35"/>
          <p:cNvSpPr/>
          <p:nvPr/>
        </p:nvSpPr>
        <p:spPr>
          <a:xfrm>
            <a:off x="108000" y="4356000"/>
            <a:ext cx="2304000" cy="2088000"/>
          </a:xfrm>
          <a:prstGeom prst="rect">
            <a:avLst/>
          </a:prstGeom>
        </p:spPr>
        <p:txBody>
          <a:bodyPr anchor="ctr" anchorCtr="1">
            <a:noAutofit/>
          </a:bodyPr>
          <a:lstStyle/>
          <a:p>
            <a:r>
              <a:rPr lang="ru-RU" sz="1600" dirty="0" smtClean="0">
                <a:solidFill>
                  <a:srgbClr val="FFFF00"/>
                </a:solidFill>
              </a:rPr>
              <a:t>Содержание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понятия </a:t>
            </a:r>
            <a:r>
              <a:rPr lang="ru-RU" sz="1600" dirty="0" smtClean="0"/>
              <a:t>– </a:t>
            </a:r>
            <a:br>
              <a:rPr lang="ru-RU" sz="1600" dirty="0" smtClean="0"/>
            </a:br>
            <a:r>
              <a:rPr lang="ru-RU" sz="1600" dirty="0" smtClean="0"/>
              <a:t>множество понятий </a:t>
            </a:r>
            <a:br>
              <a:rPr lang="ru-RU" sz="1600" dirty="0" smtClean="0"/>
            </a:br>
            <a:r>
              <a:rPr lang="ru-RU" sz="1600" dirty="0" smtClean="0"/>
              <a:t>(имён свойств),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FF"/>
                </a:solidFill>
              </a:rPr>
              <a:t>предицируемых </a:t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/>
              <a:t>данному понятию</a:t>
            </a:r>
            <a:r>
              <a:rPr lang="en-US" sz="1600" dirty="0" smtClean="0"/>
              <a:t> (</a:t>
            </a:r>
            <a:r>
              <a:rPr lang="ru-RU" sz="1600" dirty="0" smtClean="0"/>
              <a:t>имени класса предметов</a:t>
            </a:r>
            <a:r>
              <a:rPr lang="en-US" sz="1600" dirty="0" smtClean="0"/>
              <a:t>)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37" name="Прямоугольник 36"/>
          <p:cNvSpPr/>
          <p:nvPr/>
        </p:nvSpPr>
        <p:spPr>
          <a:xfrm>
            <a:off x="6732000" y="4356000"/>
            <a:ext cx="2304000" cy="2088000"/>
          </a:xfrm>
          <a:prstGeom prst="rect">
            <a:avLst/>
          </a:prstGeom>
        </p:spPr>
        <p:txBody>
          <a:bodyPr anchor="ctr" anchorCtr="1">
            <a:noAutofit/>
          </a:bodyPr>
          <a:lstStyle/>
          <a:p>
            <a:r>
              <a:rPr lang="ru-RU" sz="1600" dirty="0" smtClean="0">
                <a:solidFill>
                  <a:srgbClr val="FFFF00"/>
                </a:solidFill>
              </a:rPr>
              <a:t>Объём понятия </a:t>
            </a:r>
            <a:r>
              <a:rPr lang="ru-RU" sz="1600" dirty="0" smtClean="0"/>
              <a:t>–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множество понятий </a:t>
            </a:r>
            <a:br>
              <a:rPr lang="ru-RU" sz="1600" dirty="0" smtClean="0"/>
            </a:br>
            <a:r>
              <a:rPr lang="ru-RU" sz="1600" dirty="0" smtClean="0"/>
              <a:t>(имён предметов),</a:t>
            </a:r>
            <a:br>
              <a:rPr lang="ru-RU" sz="1600" dirty="0" smtClean="0"/>
            </a:br>
            <a:r>
              <a:rPr lang="ru-RU" sz="1600" dirty="0" smtClean="0"/>
              <a:t>которым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FF"/>
                </a:solidFill>
              </a:rPr>
              <a:t>предицируется </a:t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/>
              <a:t>данное понятие </a:t>
            </a:r>
            <a:br>
              <a:rPr lang="ru-RU" sz="1600" dirty="0" smtClean="0"/>
            </a:br>
            <a:r>
              <a:rPr lang="ru-RU" sz="1600" dirty="0" smtClean="0"/>
              <a:t>(имя класса предметов).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00"/>
                            </p:stCondLst>
                            <p:childTnLst>
                              <p:par>
                                <p:cTn id="67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8000"/>
                            </p:stCondLst>
                            <p:childTnLst>
                              <p:par>
                                <p:cTn id="8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3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3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3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800" decel="100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000"/>
                            </p:stCondLst>
                            <p:childTnLst>
                              <p:par>
                                <p:cTn id="139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000"/>
                            </p:stCondLst>
                            <p:childTnLst>
                              <p:par>
                                <p:cTn id="148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800" decel="100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1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3000"/>
                            </p:stCondLst>
                            <p:childTnLst>
                              <p:par>
                                <p:cTn id="157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800" decel="100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4000"/>
                            </p:stCondLst>
                            <p:childTnLst>
                              <p:par>
                                <p:cTn id="166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800" decel="100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0"/>
                            </p:stCondLst>
                            <p:childTnLst>
                              <p:par>
                                <p:cTn id="1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5500"/>
                            </p:stCondLst>
                            <p:childTnLst>
                              <p:par>
                                <p:cTn id="18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>
                            <p:stCondLst>
                              <p:cond delay="6000"/>
                            </p:stCondLst>
                            <p:childTnLst>
                              <p:par>
                                <p:cTn id="18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6500"/>
                            </p:stCondLst>
                            <p:childTnLst>
                              <p:par>
                                <p:cTn id="192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4" dur="800" decel="100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5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7500"/>
                            </p:stCondLst>
                            <p:childTnLst>
                              <p:par>
                                <p:cTn id="20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5" fill="hold">
                            <p:stCondLst>
                              <p:cond delay="8000"/>
                            </p:stCondLst>
                            <p:childTnLst>
                              <p:par>
                                <p:cTn id="20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8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10000"/>
                            </p:stCondLst>
                            <p:childTnLst>
                              <p:par>
                                <p:cTn id="210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800" decel="100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3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500"/>
                            </p:stCondLst>
                            <p:childTnLst>
                              <p:par>
                                <p:cTn id="225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3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3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5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7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9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3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3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3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3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3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/>
      <p:bldP spid="12" grpId="0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18" grpId="0"/>
      <p:bldP spid="19" grpId="0" animBg="1"/>
      <p:bldP spid="19" grpId="1" animBg="1"/>
      <p:bldP spid="20" grpId="0"/>
      <p:bldP spid="20" grpId="1"/>
      <p:bldP spid="21" grpId="0" animBg="1"/>
      <p:bldP spid="21" grpId="1" animBg="1"/>
      <p:bldP spid="23" grpId="0" animBg="1"/>
      <p:bldP spid="23" grpId="1" animBg="1"/>
      <p:bldP spid="24" grpId="0" animBg="1"/>
      <p:bldP spid="24" grpId="1" animBg="1"/>
      <p:bldP spid="25" grpId="0" animBg="1"/>
      <p:bldP spid="25" grpId="1" animBg="1"/>
      <p:bldP spid="26" grpId="0" animBg="1"/>
      <p:bldP spid="26" grpId="1" animBg="1"/>
      <p:bldP spid="27" grpId="0"/>
      <p:bldP spid="30" grpId="0"/>
      <p:bldP spid="31" grpId="0" animBg="1"/>
      <p:bldP spid="32" grpId="0"/>
      <p:bldP spid="33" grpId="0" animBg="1"/>
      <p:bldP spid="33" grpId="1" animBg="1"/>
      <p:bldP spid="34" grpId="0"/>
      <p:bldP spid="34" grpId="1"/>
      <p:bldP spid="10" grpId="0" animBg="1"/>
      <p:bldP spid="28" grpId="0" animBg="1"/>
      <p:bldP spid="36" grpId="0"/>
      <p:bldP spid="37" grpId="0"/>
    </p:bld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08000" y="1440000"/>
            <a:ext cx="9000000" cy="5040000"/>
          </a:xfrm>
        </p:spPr>
        <p:txBody>
          <a:bodyPr/>
          <a:lstStyle/>
          <a:p>
            <a:pPr eaLnBrk="1" hangingPunct="1"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трёх терминов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</a:t>
            </a:r>
            <a:r>
              <a:rPr lang="ru-RU" sz="1800" b="1" dirty="0" smtClean="0">
                <a:solidFill>
                  <a:schemeClr val="accent3"/>
                </a:solidFill>
              </a:rPr>
              <a:t>из</a:t>
            </a:r>
            <a:r>
              <a:rPr lang="ru-RU" sz="1800" b="1" dirty="0" smtClean="0">
                <a:solidFill>
                  <a:srgbClr val="FFFF00"/>
                </a:solidFill>
              </a:rPr>
              <a:t> определения силлогизма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eaLnBrk="1" hangingPunct="1"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среднего термина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</a:t>
            </a:r>
            <a:r>
              <a:rPr lang="ru-RU" sz="1800" b="1" dirty="0" smtClean="0">
                <a:solidFill>
                  <a:schemeClr val="accent3"/>
                </a:solidFill>
              </a:rPr>
              <a:t>из</a:t>
            </a:r>
            <a:r>
              <a:rPr lang="ru-RU" sz="1800" b="1" dirty="0" smtClean="0">
                <a:solidFill>
                  <a:srgbClr val="FFFF00"/>
                </a:solidFill>
              </a:rPr>
              <a:t> правила трёх терминов</a:t>
            </a:r>
            <a:r>
              <a:rPr lang="ru-RU" sz="1800" b="1" dirty="0" smtClean="0">
                <a:solidFill>
                  <a:schemeClr val="bg1"/>
                </a:solidFill>
              </a:rPr>
              <a:t>: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если средний термин не распределён ни в одной из посылок,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крайние термины могут оказаться связанными с такими частями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объёма среднего термина, </a:t>
            </a:r>
            <a:r>
              <a:rPr lang="ru-RU" sz="1800" b="1" dirty="0" smtClean="0">
                <a:solidFill>
                  <a:schemeClr val="accent3"/>
                </a:solidFill>
              </a:rPr>
              <a:t>которые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не имеют общих элементов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что равносильно </a:t>
            </a:r>
            <a:r>
              <a:rPr lang="ru-RU" sz="1800" b="1" dirty="0" smtClean="0">
                <a:solidFill>
                  <a:srgbClr val="FF66FF"/>
                </a:solidFill>
              </a:rPr>
              <a:t>отсутствию среднего термина</a:t>
            </a:r>
            <a:r>
              <a:rPr lang="ru-RU" sz="1800" b="1" dirty="0" smtClean="0">
                <a:solidFill>
                  <a:schemeClr val="bg1"/>
                </a:solidFill>
              </a:rPr>
              <a:t> (учетверению терминов).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терминов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2"/>
          <p:cNvSpPr>
            <a:spLocks noChangeArrowheads="1"/>
          </p:cNvSpPr>
          <p:nvPr/>
        </p:nvSpPr>
        <p:spPr bwMode="auto">
          <a:xfrm rot="1200000">
            <a:off x="5868000" y="2466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BBE0E3"/>
                </a:solidFill>
              </a:rPr>
              <a:t>есть (</a:t>
            </a:r>
            <a:r>
              <a:rPr lang="en-US" sz="1600" dirty="0" smtClean="0">
                <a:solidFill>
                  <a:srgbClr val="BBE0E3"/>
                </a:solidFill>
              </a:rPr>
              <a:t>?</a:t>
            </a:r>
            <a:r>
              <a:rPr lang="ru-RU" sz="1600" dirty="0" smtClean="0">
                <a:solidFill>
                  <a:srgbClr val="BBE0E3"/>
                </a:solidFill>
              </a:rPr>
              <a:t>)</a:t>
            </a:r>
            <a:endParaRPr lang="ru-RU" sz="1400" dirty="0">
              <a:solidFill>
                <a:srgbClr val="BBE0E3"/>
              </a:solidFill>
            </a:endParaRPr>
          </a:p>
        </p:txBody>
      </p:sp>
      <p:sp>
        <p:nvSpPr>
          <p:cNvPr id="29" name="Rectangle 3"/>
          <p:cNvSpPr>
            <a:spLocks noChangeArrowheads="1"/>
          </p:cNvSpPr>
          <p:nvPr/>
        </p:nvSpPr>
        <p:spPr bwMode="auto">
          <a:xfrm rot="1200000">
            <a:off x="5868000" y="2466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средний термин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479239" name="AutoShape 7"/>
          <p:cNvSpPr>
            <a:spLocks noChangeArrowheads="1"/>
          </p:cNvSpPr>
          <p:nvPr/>
        </p:nvSpPr>
        <p:spPr bwMode="auto">
          <a:xfrm>
            <a:off x="6083300" y="1764000"/>
            <a:ext cx="1420813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36" name="AutoShape 4"/>
          <p:cNvSpPr>
            <a:spLocks noChangeArrowheads="1"/>
          </p:cNvSpPr>
          <p:nvPr/>
        </p:nvSpPr>
        <p:spPr bwMode="auto">
          <a:xfrm>
            <a:off x="6084000" y="46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есть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(</a:t>
            </a:r>
            <a:r>
              <a:rPr lang="en-US" sz="1600" dirty="0" smtClean="0">
                <a:solidFill>
                  <a:srgbClr val="FF0000"/>
                </a:solidFill>
              </a:rPr>
              <a:t>?</a:t>
            </a:r>
            <a:r>
              <a:rPr lang="ru-RU" sz="1600" dirty="0" smtClean="0">
                <a:solidFill>
                  <a:srgbClr val="FF0000"/>
                </a:solidFill>
              </a:rPr>
              <a:t>)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4000" y="2988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75" name="AutoShape 6"/>
          <p:cNvSpPr>
            <a:spLocks noChangeArrowheads="1"/>
          </p:cNvSpPr>
          <p:nvPr/>
        </p:nvSpPr>
        <p:spPr bwMode="auto">
          <a:xfrm>
            <a:off x="1582738" y="46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есть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(</a:t>
            </a:r>
            <a:r>
              <a:rPr lang="en-US" sz="1600" dirty="0" smtClean="0">
                <a:solidFill>
                  <a:srgbClr val="FF0000"/>
                </a:solidFill>
              </a:rPr>
              <a:t>?</a:t>
            </a:r>
            <a:r>
              <a:rPr lang="ru-RU" sz="1600" dirty="0" smtClean="0">
                <a:solidFill>
                  <a:srgbClr val="FF0000"/>
                </a:solidFill>
              </a:rPr>
              <a:t>)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7176" name="AutoShape 8"/>
          <p:cNvSpPr>
            <a:spLocks noChangeArrowheads="1"/>
          </p:cNvSpPr>
          <p:nvPr/>
        </p:nvSpPr>
        <p:spPr bwMode="auto">
          <a:xfrm>
            <a:off x="1582738" y="2988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177" name="AutoShape 9"/>
          <p:cNvSpPr>
            <a:spLocks noChangeArrowheads="1"/>
          </p:cNvSpPr>
          <p:nvPr/>
        </p:nvSpPr>
        <p:spPr bwMode="auto">
          <a:xfrm>
            <a:off x="1582738" y="176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179" name="Oval 11"/>
          <p:cNvSpPr>
            <a:spLocks noChangeAspect="1" noChangeArrowheads="1"/>
          </p:cNvSpPr>
          <p:nvPr/>
        </p:nvSpPr>
        <p:spPr bwMode="auto">
          <a:xfrm>
            <a:off x="540000" y="1474788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ландыш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180" name="Oval 12"/>
          <p:cNvSpPr>
            <a:spLocks noChangeAspect="1" noChangeArrowheads="1"/>
          </p:cNvSpPr>
          <p:nvPr/>
        </p:nvSpPr>
        <p:spPr bwMode="auto">
          <a:xfrm>
            <a:off x="3060000" y="1474788"/>
            <a:ext cx="1080001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b="1" baseline="0" dirty="0" smtClean="0">
                <a:solidFill>
                  <a:srgbClr val="0000FF"/>
                </a:solidFill>
              </a:rPr>
              <a:t>белый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81" name="Oval 13"/>
          <p:cNvSpPr>
            <a:spLocks noChangeAspect="1" noChangeArrowheads="1"/>
          </p:cNvSpPr>
          <p:nvPr/>
        </p:nvSpPr>
        <p:spPr bwMode="auto">
          <a:xfrm>
            <a:off x="540000" y="2700000"/>
            <a:ext cx="1080000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b="1" baseline="0" dirty="0" smtClean="0">
                <a:solidFill>
                  <a:srgbClr val="0000FF"/>
                </a:solidFill>
              </a:rPr>
              <a:t>Всякая</a:t>
            </a:r>
            <a:br>
              <a:rPr lang="ru-RU" sz="1600" b="1" baseline="0" dirty="0" smtClean="0">
                <a:solidFill>
                  <a:srgbClr val="0000FF"/>
                </a:solidFill>
              </a:rPr>
            </a:br>
            <a:r>
              <a:rPr lang="ru-RU" b="1" baseline="0" dirty="0" smtClean="0">
                <a:solidFill>
                  <a:srgbClr val="0000FF"/>
                </a:solidFill>
              </a:rPr>
              <a:t>сосна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7182" name="Oval 14"/>
          <p:cNvSpPr>
            <a:spLocks noChangeAspect="1" noChangeArrowheads="1"/>
          </p:cNvSpPr>
          <p:nvPr/>
        </p:nvSpPr>
        <p:spPr bwMode="auto">
          <a:xfrm>
            <a:off x="3060000" y="2700000"/>
            <a:ext cx="1080001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b="1" baseline="0" dirty="0" smtClean="0">
                <a:solidFill>
                  <a:srgbClr val="0000FF"/>
                </a:solidFill>
              </a:rPr>
              <a:t>дерево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83" name="Rectangle 15"/>
          <p:cNvSpPr>
            <a:spLocks noChangeArrowheads="1"/>
          </p:cNvSpPr>
          <p:nvPr/>
        </p:nvSpPr>
        <p:spPr bwMode="auto">
          <a:xfrm>
            <a:off x="540000" y="3924000"/>
            <a:ext cx="360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Следовательно</a:t>
            </a:r>
            <a:r>
              <a:rPr lang="ru-RU" sz="2000" b="1" baseline="0" dirty="0" smtClean="0">
                <a:solidFill>
                  <a:srgbClr val="0000FF"/>
                </a:solidFill>
              </a:rPr>
              <a:t>,</a:t>
            </a:r>
            <a:endParaRPr lang="ru-RU" sz="2000" b="1" baseline="0" dirty="0">
              <a:solidFill>
                <a:srgbClr val="0000FF"/>
              </a:solidFill>
            </a:endParaRPr>
          </a:p>
        </p:txBody>
      </p:sp>
      <p:sp>
        <p:nvSpPr>
          <p:cNvPr id="7184" name="Oval 16"/>
          <p:cNvSpPr>
            <a:spLocks noChangeAspect="1" noChangeArrowheads="1"/>
          </p:cNvSpPr>
          <p:nvPr/>
        </p:nvSpPr>
        <p:spPr bwMode="auto">
          <a:xfrm>
            <a:off x="540000" y="4356000"/>
            <a:ext cx="1079999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сосна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185" name="Oval 17"/>
          <p:cNvSpPr>
            <a:spLocks noChangeAspect="1" noChangeArrowheads="1"/>
          </p:cNvSpPr>
          <p:nvPr/>
        </p:nvSpPr>
        <p:spPr bwMode="auto">
          <a:xfrm>
            <a:off x="3060000" y="4356000"/>
            <a:ext cx="1080000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белая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0" name="Oval 18"/>
          <p:cNvSpPr>
            <a:spLocks noChangeAspect="1" noChangeArrowheads="1"/>
          </p:cNvSpPr>
          <p:nvPr/>
        </p:nvSpPr>
        <p:spPr bwMode="auto">
          <a:xfrm>
            <a:off x="5004000" y="1474788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Некоторые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>растения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479251" name="Oval 19"/>
          <p:cNvSpPr>
            <a:spLocks noChangeAspect="1" noChangeArrowheads="1"/>
          </p:cNvSpPr>
          <p:nvPr/>
        </p:nvSpPr>
        <p:spPr bwMode="auto">
          <a:xfrm>
            <a:off x="7524000" y="1474788"/>
            <a:ext cx="1080001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b="1" baseline="0" dirty="0" smtClean="0">
                <a:solidFill>
                  <a:srgbClr val="0000FF"/>
                </a:solidFill>
              </a:rPr>
              <a:t>белые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5004000" y="2700000"/>
            <a:ext cx="1080000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ru-RU" sz="1300" dirty="0" smtClean="0">
                <a:solidFill>
                  <a:srgbClr val="0000FF"/>
                </a:solidFill>
              </a:rPr>
              <a:t/>
            </a:r>
            <a:br>
              <a:rPr lang="ru-RU" sz="13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сосна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24000" y="2700000"/>
            <a:ext cx="1080001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700" b="1" baseline="0" dirty="0" smtClean="0">
                <a:solidFill>
                  <a:srgbClr val="0000FF"/>
                </a:solidFill>
              </a:rPr>
              <a:t>растение</a:t>
            </a:r>
            <a:endParaRPr lang="ru-RU" sz="1700" b="1" baseline="0" dirty="0">
              <a:solidFill>
                <a:srgbClr val="0000FF"/>
              </a:solidFill>
            </a:endParaRPr>
          </a:p>
        </p:txBody>
      </p:sp>
      <p:sp>
        <p:nvSpPr>
          <p:cNvPr id="479254" name="Oval 22"/>
          <p:cNvSpPr>
            <a:spLocks noChangeAspect="1" noChangeArrowheads="1"/>
          </p:cNvSpPr>
          <p:nvPr/>
        </p:nvSpPr>
        <p:spPr bwMode="auto">
          <a:xfrm>
            <a:off x="5004000" y="4356000"/>
            <a:ext cx="1079999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сосна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55" name="Oval 23"/>
          <p:cNvSpPr>
            <a:spLocks noChangeAspect="1" noChangeArrowheads="1"/>
          </p:cNvSpPr>
          <p:nvPr/>
        </p:nvSpPr>
        <p:spPr bwMode="auto">
          <a:xfrm>
            <a:off x="7524000" y="4356000"/>
            <a:ext cx="1080000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белая</a:t>
            </a:r>
            <a:endParaRPr lang="ru-RU" b="1" baseline="0" dirty="0">
              <a:solidFill>
                <a:srgbClr val="0000FF"/>
              </a:solidFill>
            </a:endParaRPr>
          </a:p>
        </p:txBody>
      </p:sp>
      <p:sp>
        <p:nvSpPr>
          <p:cNvPr id="479259" name="Rectangle 27"/>
          <p:cNvSpPr>
            <a:spLocks noChangeArrowheads="1"/>
          </p:cNvSpPr>
          <p:nvPr/>
        </p:nvSpPr>
        <p:spPr bwMode="auto">
          <a:xfrm>
            <a:off x="5004000" y="3924000"/>
            <a:ext cx="360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Следовательно</a:t>
            </a:r>
            <a:r>
              <a:rPr lang="ru-RU" sz="2000" b="1" baseline="0" dirty="0" smtClean="0">
                <a:solidFill>
                  <a:srgbClr val="0000FF"/>
                </a:solidFill>
              </a:rPr>
              <a:t>,</a:t>
            </a:r>
            <a:endParaRPr lang="ru-RU" sz="2000" b="1" baseline="0" dirty="0">
              <a:solidFill>
                <a:srgbClr val="0000FF"/>
              </a:solidFill>
            </a:endParaRPr>
          </a:p>
        </p:txBody>
      </p:sp>
      <p:sp>
        <p:nvSpPr>
          <p:cNvPr id="2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среднего термина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  <p:cxnSp>
        <p:nvCxnSpPr>
          <p:cNvPr id="30" name="Прямая соединительная линия 29"/>
          <p:cNvCxnSpPr>
            <a:cxnSpLocks noChangeShapeType="1"/>
          </p:cNvCxnSpPr>
          <p:nvPr/>
        </p:nvCxnSpPr>
        <p:spPr bwMode="auto">
          <a:xfrm>
            <a:off x="540000" y="1476000"/>
            <a:ext cx="3600000" cy="3960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1" name="Прямая соединительная линия 30"/>
          <p:cNvCxnSpPr>
            <a:cxnSpLocks noChangeShapeType="1"/>
          </p:cNvCxnSpPr>
          <p:nvPr/>
        </p:nvCxnSpPr>
        <p:spPr bwMode="auto">
          <a:xfrm rot="-5700000">
            <a:off x="540000" y="1476000"/>
            <a:ext cx="3600000" cy="3960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4" name="TextBox 33"/>
          <p:cNvSpPr txBox="1"/>
          <p:nvPr/>
        </p:nvSpPr>
        <p:spPr>
          <a:xfrm>
            <a:off x="180000" y="5580000"/>
            <a:ext cx="4320000" cy="108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ru-RU" sz="1600" dirty="0" smtClean="0"/>
              <a:t>Очевидно, что вывод </a:t>
            </a:r>
            <a:r>
              <a:rPr lang="ru-RU" sz="1600" dirty="0" smtClean="0">
                <a:solidFill>
                  <a:srgbClr val="FF66FF"/>
                </a:solidFill>
              </a:rPr>
              <a:t>неправомерен</a:t>
            </a:r>
            <a:r>
              <a:rPr lang="ru-RU" sz="1600" dirty="0" smtClean="0"/>
              <a:t>, </a:t>
            </a:r>
            <a:br>
              <a:rPr lang="ru-RU" sz="1600" dirty="0" smtClean="0"/>
            </a:br>
            <a:r>
              <a:rPr lang="ru-RU" sz="1600" dirty="0" smtClean="0"/>
              <a:t>как очевидно и то, что неправомерность обусловлена </a:t>
            </a:r>
            <a:r>
              <a:rPr lang="ru-RU" sz="1600" dirty="0" smtClean="0">
                <a:solidFill>
                  <a:srgbClr val="FF66FF"/>
                </a:solidFill>
              </a:rPr>
              <a:t>отсутствием среднего термина</a:t>
            </a:r>
            <a:r>
              <a:rPr lang="ru-RU" sz="1600" dirty="0" smtClean="0"/>
              <a:t> (учетверением термином).</a:t>
            </a:r>
            <a:endParaRPr lang="ru-RU" sz="1600" dirty="0"/>
          </a:p>
        </p:txBody>
      </p:sp>
      <p:sp>
        <p:nvSpPr>
          <p:cNvPr id="35" name="TextBox 34"/>
          <p:cNvSpPr txBox="1"/>
          <p:nvPr/>
        </p:nvSpPr>
        <p:spPr>
          <a:xfrm>
            <a:off x="4392000" y="5580000"/>
            <a:ext cx="4824000" cy="108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ru-RU" sz="1600" dirty="0" smtClean="0"/>
              <a:t>Замена понятий </a:t>
            </a:r>
            <a:r>
              <a:rPr lang="ru-RU" sz="1600" dirty="0" smtClean="0">
                <a:solidFill>
                  <a:srgbClr val="00FFFF"/>
                </a:solidFill>
              </a:rPr>
              <a:t>«ландыш»</a:t>
            </a:r>
            <a:r>
              <a:rPr lang="ru-RU" sz="1600" dirty="0" smtClean="0"/>
              <a:t> и </a:t>
            </a:r>
            <a:r>
              <a:rPr lang="ru-RU" sz="1600" dirty="0" smtClean="0">
                <a:solidFill>
                  <a:srgbClr val="00FFFF"/>
                </a:solidFill>
              </a:rPr>
              <a:t>«дерево»</a:t>
            </a:r>
            <a:r>
              <a:rPr lang="ru-RU" sz="1600" dirty="0" smtClean="0"/>
              <a:t> общим понятием </a:t>
            </a:r>
            <a:r>
              <a:rPr lang="ru-RU" sz="1600" dirty="0" smtClean="0">
                <a:solidFill>
                  <a:srgbClr val="00FF00"/>
                </a:solidFill>
              </a:rPr>
              <a:t>«растение»</a:t>
            </a:r>
            <a:r>
              <a:rPr lang="ru-RU" sz="1600" dirty="0" smtClean="0"/>
              <a:t> дела не меняет: подобранный </a:t>
            </a:r>
            <a:r>
              <a:rPr lang="ru-RU" sz="1600" dirty="0" smtClean="0">
                <a:solidFill>
                  <a:srgbClr val="FF66FF"/>
                </a:solidFill>
              </a:rPr>
              <a:t>средний термин оказывается нераспределённым в обеих посылках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>
            <a:off x="5004000" y="1476000"/>
            <a:ext cx="3600000" cy="3960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 rot="-5700000">
            <a:off x="5004000" y="1476000"/>
            <a:ext cx="3600000" cy="3960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7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79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7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4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9" dur="1000"/>
                                        <p:tgtEl>
                                          <p:spTgt spid="479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79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000"/>
                            </p:stCondLst>
                            <p:childTnLst>
                              <p:par>
                                <p:cTn id="6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0" dur="1000"/>
                                        <p:tgtEl>
                                          <p:spTgt spid="479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2" grpId="1" animBg="1"/>
      <p:bldP spid="32" grpId="2" animBg="1"/>
      <p:bldP spid="29" grpId="0" animBg="1"/>
      <p:bldP spid="29" grpId="1" animBg="1"/>
      <p:bldP spid="479239" grpId="0" animBg="1"/>
      <p:bldP spid="479236" grpId="0" animBg="1"/>
      <p:bldP spid="479237" grpId="0" animBg="1"/>
      <p:bldP spid="479250" grpId="0" animBg="1"/>
      <p:bldP spid="479251" grpId="0" animBg="1"/>
      <p:bldP spid="479252" grpId="0" animBg="1"/>
      <p:bldP spid="479253" grpId="0" animBg="1"/>
      <p:bldP spid="479254" grpId="0" animBg="1"/>
      <p:bldP spid="479255" grpId="0" animBg="1"/>
      <p:bldP spid="479259" grpId="0" animBg="1"/>
      <p:bldP spid="35" grpId="0"/>
    </p:bld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268" name="Oval 4"/>
          <p:cNvSpPr>
            <a:spLocks noChangeAspect="1" noChangeArrowheads="1"/>
          </p:cNvSpPr>
          <p:nvPr/>
        </p:nvSpPr>
        <p:spPr bwMode="auto">
          <a:xfrm>
            <a:off x="540000" y="3060000"/>
            <a:ext cx="1800000" cy="180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2000" dirty="0" smtClean="0">
                <a:solidFill>
                  <a:srgbClr val="0000CC"/>
                </a:solidFill>
              </a:rPr>
              <a:t>Белые</a:t>
            </a: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523269" name="Oval 5"/>
          <p:cNvSpPr>
            <a:spLocks noChangeAspect="1" noChangeArrowheads="1"/>
          </p:cNvSpPr>
          <p:nvPr/>
        </p:nvSpPr>
        <p:spPr bwMode="auto">
          <a:xfrm>
            <a:off x="2520000" y="3060000"/>
            <a:ext cx="1800001" cy="180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2000" dirty="0" smtClean="0">
                <a:solidFill>
                  <a:srgbClr val="0000CC"/>
                </a:solidFill>
              </a:rPr>
              <a:t>Деревья</a:t>
            </a: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540000" y="1800000"/>
            <a:ext cx="3780000" cy="900000"/>
          </a:xfrm>
          <a:prstGeom prst="rect">
            <a:avLst/>
          </a:prstGeom>
          <a:noFill/>
        </p:spPr>
        <p:txBody>
          <a:bodyPr wrap="none" rtlCol="0" anchor="ctr" anchorCtr="1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dirty="0" smtClean="0"/>
              <a:t>Всякий </a:t>
            </a:r>
            <a:r>
              <a:rPr lang="ru-RU" dirty="0" smtClean="0">
                <a:solidFill>
                  <a:srgbClr val="00FF00"/>
                </a:solidFill>
              </a:rPr>
              <a:t>ландыш</a:t>
            </a:r>
            <a:r>
              <a:rPr lang="en-US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белый</a:t>
            </a:r>
            <a:r>
              <a:rPr lang="ru-RU" dirty="0" smtClean="0"/>
              <a:t>.</a:t>
            </a:r>
            <a:endParaRPr lang="en-US" dirty="0" smtClean="0"/>
          </a:p>
          <a:p>
            <a:pPr algn="l">
              <a:lnSpc>
                <a:spcPct val="90000"/>
              </a:lnSpc>
            </a:pPr>
            <a:r>
              <a:rPr lang="ru-RU" dirty="0" smtClean="0"/>
              <a:t>Всякая </a:t>
            </a:r>
            <a:r>
              <a:rPr lang="ru-RU" dirty="0" smtClean="0">
                <a:solidFill>
                  <a:srgbClr val="FFFF00"/>
                </a:solidFill>
              </a:rPr>
              <a:t>сосна</a:t>
            </a:r>
            <a:r>
              <a:rPr lang="en-US" dirty="0" smtClean="0"/>
              <a:t> </a:t>
            </a:r>
            <a:r>
              <a:rPr lang="ru-RU" dirty="0" smtClean="0"/>
              <a:t>– </a:t>
            </a:r>
            <a:r>
              <a:rPr lang="ru-RU" dirty="0" smtClean="0">
                <a:solidFill>
                  <a:srgbClr val="00FF00"/>
                </a:solidFill>
              </a:rPr>
              <a:t>дерево</a:t>
            </a:r>
            <a:r>
              <a:rPr lang="ru-RU" dirty="0" smtClean="0"/>
              <a:t>.</a:t>
            </a:r>
            <a:endParaRPr lang="en-US" dirty="0" smtClean="0"/>
          </a:p>
          <a:p>
            <a:pPr algn="l">
              <a:lnSpc>
                <a:spcPct val="90000"/>
              </a:lnSpc>
            </a:pPr>
            <a:r>
              <a:rPr lang="ru-RU" dirty="0" smtClean="0"/>
              <a:t>→ Неужели всякая </a:t>
            </a:r>
            <a:r>
              <a:rPr lang="ru-RU" dirty="0" smtClean="0">
                <a:solidFill>
                  <a:srgbClr val="FFFF00"/>
                </a:solidFill>
              </a:rPr>
              <a:t>сосна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белая</a:t>
            </a:r>
            <a:r>
              <a:rPr lang="ru-RU" dirty="0" smtClean="0"/>
              <a:t>?</a:t>
            </a:r>
          </a:p>
        </p:txBody>
      </p:sp>
      <p:sp>
        <p:nvSpPr>
          <p:cNvPr id="523270" name="Oval 6"/>
          <p:cNvSpPr>
            <a:spLocks noChangeAspect="1" noChangeArrowheads="1"/>
          </p:cNvSpPr>
          <p:nvPr/>
        </p:nvSpPr>
        <p:spPr bwMode="auto">
          <a:xfrm>
            <a:off x="2880000" y="3636000"/>
            <a:ext cx="1080000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CC"/>
                </a:solidFill>
              </a:rPr>
              <a:t>Сосны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27" name="Oval 6"/>
          <p:cNvSpPr>
            <a:spLocks noChangeAspect="1" noChangeArrowheads="1"/>
          </p:cNvSpPr>
          <p:nvPr/>
        </p:nvSpPr>
        <p:spPr bwMode="auto">
          <a:xfrm>
            <a:off x="900000" y="3636000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700" dirty="0" smtClean="0">
                <a:solidFill>
                  <a:srgbClr val="0000CC"/>
                </a:solidFill>
              </a:rPr>
              <a:t>Ландыши</a:t>
            </a:r>
            <a:endParaRPr lang="ru-RU" sz="1700" dirty="0">
              <a:solidFill>
                <a:srgbClr val="0000CC"/>
              </a:solidFill>
            </a:endParaRPr>
          </a:p>
        </p:txBody>
      </p:sp>
      <p:sp>
        <p:nvSpPr>
          <p:cNvPr id="11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среднего термина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824000" y="1800000"/>
            <a:ext cx="3780000" cy="900000"/>
          </a:xfrm>
          <a:prstGeom prst="rect">
            <a:avLst/>
          </a:prstGeom>
          <a:noFill/>
        </p:spPr>
        <p:txBody>
          <a:bodyPr wrap="none" rtlCol="0" anchor="ctr" anchorCtr="1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dirty="0" smtClean="0"/>
              <a:t>Некоторые </a:t>
            </a:r>
            <a:r>
              <a:rPr lang="ru-RU" dirty="0" smtClean="0">
                <a:solidFill>
                  <a:srgbClr val="00FF00"/>
                </a:solidFill>
              </a:rPr>
              <a:t>растения</a:t>
            </a:r>
            <a:r>
              <a:rPr lang="en-US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белые</a:t>
            </a:r>
            <a:r>
              <a:rPr lang="ru-RU" dirty="0" smtClean="0"/>
              <a:t>.</a:t>
            </a:r>
            <a:endParaRPr lang="en-US" dirty="0" smtClean="0"/>
          </a:p>
          <a:p>
            <a:pPr algn="l">
              <a:lnSpc>
                <a:spcPct val="90000"/>
              </a:lnSpc>
            </a:pPr>
            <a:r>
              <a:rPr lang="ru-RU" dirty="0" smtClean="0"/>
              <a:t>Всякая </a:t>
            </a:r>
            <a:r>
              <a:rPr lang="ru-RU" dirty="0" smtClean="0">
                <a:solidFill>
                  <a:srgbClr val="FFFF00"/>
                </a:solidFill>
              </a:rPr>
              <a:t>сосна</a:t>
            </a:r>
            <a:r>
              <a:rPr lang="en-US" dirty="0" smtClean="0"/>
              <a:t> </a:t>
            </a:r>
            <a:r>
              <a:rPr lang="ru-RU" dirty="0" smtClean="0"/>
              <a:t>– </a:t>
            </a:r>
            <a:r>
              <a:rPr lang="ru-RU" dirty="0" smtClean="0">
                <a:solidFill>
                  <a:srgbClr val="00FF00"/>
                </a:solidFill>
              </a:rPr>
              <a:t>растение</a:t>
            </a:r>
            <a:r>
              <a:rPr lang="ru-RU" dirty="0" smtClean="0"/>
              <a:t>.</a:t>
            </a:r>
            <a:endParaRPr lang="en-US" dirty="0" smtClean="0"/>
          </a:p>
          <a:p>
            <a:pPr algn="l">
              <a:lnSpc>
                <a:spcPct val="90000"/>
              </a:lnSpc>
            </a:pPr>
            <a:r>
              <a:rPr lang="ru-RU" dirty="0" smtClean="0"/>
              <a:t>→ Неужели всякая </a:t>
            </a:r>
            <a:r>
              <a:rPr lang="ru-RU" dirty="0" smtClean="0">
                <a:solidFill>
                  <a:srgbClr val="FFFF00"/>
                </a:solidFill>
              </a:rPr>
              <a:t>сосна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FF66FF"/>
                </a:solidFill>
              </a:rPr>
              <a:t>белая</a:t>
            </a:r>
            <a:r>
              <a:rPr lang="ru-RU" dirty="0" smtClean="0"/>
              <a:t>?</a:t>
            </a:r>
          </a:p>
        </p:txBody>
      </p:sp>
      <p:sp>
        <p:nvSpPr>
          <p:cNvPr id="14" name="Oval 5"/>
          <p:cNvSpPr>
            <a:spLocks noChangeAspect="1" noChangeArrowheads="1"/>
          </p:cNvSpPr>
          <p:nvPr/>
        </p:nvSpPr>
        <p:spPr bwMode="auto">
          <a:xfrm>
            <a:off x="6336000" y="3060000"/>
            <a:ext cx="1800001" cy="180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2000" dirty="0" smtClean="0">
                <a:solidFill>
                  <a:srgbClr val="0000CC"/>
                </a:solidFill>
              </a:rPr>
              <a:t>Белые</a:t>
            </a: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13" name="Oval 4"/>
          <p:cNvSpPr>
            <a:spLocks noChangeAspect="1" noChangeArrowheads="1"/>
          </p:cNvSpPr>
          <p:nvPr/>
        </p:nvSpPr>
        <p:spPr bwMode="auto">
          <a:xfrm>
            <a:off x="5292000" y="3420000"/>
            <a:ext cx="1440000" cy="144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CC"/>
                </a:solidFill>
              </a:rPr>
              <a:t>Растения</a:t>
            </a: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16" name="Oval 6"/>
          <p:cNvSpPr>
            <a:spLocks noChangeAspect="1" noChangeArrowheads="1"/>
          </p:cNvSpPr>
          <p:nvPr/>
        </p:nvSpPr>
        <p:spPr bwMode="auto">
          <a:xfrm>
            <a:off x="5436000" y="3960000"/>
            <a:ext cx="792000" cy="792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Сосны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896000" y="5328000"/>
            <a:ext cx="3852464" cy="1368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ru-RU" sz="1600" dirty="0" smtClean="0"/>
              <a:t>В </a:t>
            </a:r>
            <a:r>
              <a:rPr lang="ru-RU" sz="1600" dirty="0" smtClean="0">
                <a:latin typeface="+mn-lt"/>
              </a:rPr>
              <a:t>б</a:t>
            </a:r>
            <a:r>
              <a:rPr lang="fr-FR" sz="1600" dirty="0" smtClean="0">
                <a:latin typeface="+mn-lt"/>
                <a:cs typeface="Times New Roman"/>
              </a:rPr>
              <a:t>ó</a:t>
            </a:r>
            <a:r>
              <a:rPr lang="ru-RU" sz="1600" dirty="0" smtClean="0">
                <a:latin typeface="+mn-lt"/>
              </a:rPr>
              <a:t>л</a:t>
            </a:r>
            <a:r>
              <a:rPr lang="ru-RU" sz="1600" dirty="0" smtClean="0"/>
              <a:t>ьшей посылке средний термин </a:t>
            </a:r>
            <a:r>
              <a:rPr lang="ru-RU" sz="1600" dirty="0" smtClean="0">
                <a:solidFill>
                  <a:srgbClr val="00FF00"/>
                </a:solidFill>
              </a:rPr>
              <a:t>«растение»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не распределён </a:t>
            </a:r>
            <a:r>
              <a:rPr lang="ru-RU" sz="1600" dirty="0" smtClean="0"/>
              <a:t>как </a:t>
            </a:r>
            <a:r>
              <a:rPr lang="ru-RU" sz="1600" dirty="0" smtClean="0">
                <a:solidFill>
                  <a:srgbClr val="00FFFF"/>
                </a:solidFill>
              </a:rPr>
              <a:t>субъект частного суждения</a:t>
            </a:r>
            <a:r>
              <a:rPr lang="ru-RU" sz="1600" dirty="0" smtClean="0"/>
              <a:t>, </a:t>
            </a:r>
          </a:p>
          <a:p>
            <a:pPr algn="ctr"/>
            <a:r>
              <a:rPr lang="ru-RU" sz="1600" dirty="0" smtClean="0"/>
              <a:t>в меньшей посылке – как </a:t>
            </a:r>
            <a:r>
              <a:rPr lang="ru-RU" sz="1600" dirty="0" smtClean="0">
                <a:solidFill>
                  <a:srgbClr val="00FFFF"/>
                </a:solidFill>
              </a:rPr>
              <a:t>предикат утвердительного суждения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17" name="TextBox 16"/>
          <p:cNvSpPr txBox="1"/>
          <p:nvPr/>
        </p:nvSpPr>
        <p:spPr>
          <a:xfrm>
            <a:off x="180000" y="5580000"/>
            <a:ext cx="4320000" cy="108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ru-RU" sz="1600" dirty="0" smtClean="0"/>
              <a:t>Очевидно, что вывод </a:t>
            </a:r>
            <a:r>
              <a:rPr lang="ru-RU" sz="1600" dirty="0" smtClean="0">
                <a:solidFill>
                  <a:srgbClr val="FF66FF"/>
                </a:solidFill>
              </a:rPr>
              <a:t>неправомерен</a:t>
            </a:r>
            <a:r>
              <a:rPr lang="ru-RU" sz="1600" dirty="0" smtClean="0"/>
              <a:t>, </a:t>
            </a:r>
            <a:br>
              <a:rPr lang="ru-RU" sz="1600" dirty="0" smtClean="0"/>
            </a:br>
            <a:r>
              <a:rPr lang="ru-RU" sz="1600" dirty="0" smtClean="0"/>
              <a:t>как очевидно и то, что неправомерность обусловлена </a:t>
            </a:r>
            <a:r>
              <a:rPr lang="ru-RU" sz="1600" dirty="0" smtClean="0">
                <a:solidFill>
                  <a:srgbClr val="FF66FF"/>
                </a:solidFill>
              </a:rPr>
              <a:t>отсутствием среднего термина</a:t>
            </a:r>
            <a:r>
              <a:rPr lang="ru-RU" sz="1600" dirty="0" smtClean="0"/>
              <a:t> (учетверением терминов).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6303 0 " pathEditMode="relative" ptsTypes="AA">
                                      <p:cBhvr>
                                        <p:cTn id="18" dur="200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1018 " pathEditMode="relative" ptsTypes="AA">
                                      <p:cBhvr>
                                        <p:cTn id="30" dur="200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/>
      <p:bldP spid="14" grpId="0" animBg="1"/>
      <p:bldP spid="14" grpId="1" animBg="1"/>
      <p:bldP spid="13" grpId="0" animBg="1"/>
      <p:bldP spid="13" grpId="1" animBg="1"/>
      <p:bldP spid="16" grpId="0" animBg="1"/>
      <p:bldP spid="16" grpId="1" animBg="1"/>
      <p:bldP spid="16" grpId="2" animBg="1"/>
      <p:bldP spid="15" grpId="0" build="p"/>
    </p:bld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08000" y="1440000"/>
            <a:ext cx="9000000" cy="5040000"/>
          </a:xfrm>
        </p:spPr>
        <p:txBody>
          <a:bodyPr/>
          <a:lstStyle/>
          <a:p>
            <a:pPr eaLnBrk="1" hangingPunct="1"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трёх терминов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</a:t>
            </a:r>
            <a:r>
              <a:rPr lang="ru-RU" sz="1800" b="1" dirty="0" smtClean="0">
                <a:solidFill>
                  <a:schemeClr val="accent3"/>
                </a:solidFill>
              </a:rPr>
              <a:t>из</a:t>
            </a:r>
            <a:r>
              <a:rPr lang="ru-RU" sz="1800" b="1" dirty="0" smtClean="0">
                <a:solidFill>
                  <a:srgbClr val="FFFF00"/>
                </a:solidFill>
              </a:rPr>
              <a:t> определения силлогизма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eaLnBrk="1" hangingPunct="1"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среднего термина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</a:t>
            </a:r>
            <a:r>
              <a:rPr lang="ru-RU" sz="1800" b="1" dirty="0" smtClean="0">
                <a:solidFill>
                  <a:schemeClr val="accent3"/>
                </a:solidFill>
              </a:rPr>
              <a:t>из</a:t>
            </a:r>
            <a:r>
              <a:rPr lang="ru-RU" sz="1800" b="1" dirty="0" smtClean="0">
                <a:solidFill>
                  <a:srgbClr val="FFFF00"/>
                </a:solidFill>
              </a:rPr>
              <a:t> правила трёх терминов</a:t>
            </a:r>
            <a:r>
              <a:rPr lang="ru-RU" sz="1800" b="1" dirty="0" smtClean="0">
                <a:solidFill>
                  <a:schemeClr val="bg1"/>
                </a:solidFill>
              </a:rPr>
              <a:t>: если средний термин не распределён ни в одной из посылок, крайние термины могут оказаться связанными с такими частями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объёма среднего термина, </a:t>
            </a:r>
            <a:r>
              <a:rPr lang="ru-RU" sz="1800" b="1" dirty="0" smtClean="0">
                <a:solidFill>
                  <a:schemeClr val="accent3"/>
                </a:solidFill>
              </a:rPr>
              <a:t>которые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не имеют общих элементов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что равносильно </a:t>
            </a:r>
            <a:r>
              <a:rPr lang="ru-RU" sz="1800" b="1" dirty="0" smtClean="0">
                <a:solidFill>
                  <a:srgbClr val="FF66FF"/>
                </a:solidFill>
              </a:rPr>
              <a:t>отсутствию среднего термина</a:t>
            </a:r>
            <a:r>
              <a:rPr lang="ru-RU" sz="1800" b="1" dirty="0" smtClean="0">
                <a:solidFill>
                  <a:schemeClr val="bg1"/>
                </a:solidFill>
              </a:rPr>
              <a:t> (учетверению терминов).</a:t>
            </a:r>
          </a:p>
          <a:p>
            <a:pPr eaLnBrk="1" hangingPunct="1"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крайних терминов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</a:t>
            </a:r>
            <a:r>
              <a:rPr lang="ru-RU" sz="1800" b="1" dirty="0" smtClean="0">
                <a:solidFill>
                  <a:schemeClr val="accent3"/>
                </a:solidFill>
              </a:rPr>
              <a:t>из</a:t>
            </a:r>
            <a:r>
              <a:rPr lang="ru-RU" sz="1800" b="1" dirty="0" smtClean="0">
                <a:solidFill>
                  <a:srgbClr val="FFFF00"/>
                </a:solidFill>
              </a:rPr>
              <a:t> аксиомы силлогизма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вернее – </a:t>
            </a:r>
            <a:r>
              <a:rPr lang="ru-RU" sz="1800" b="1" dirty="0" smtClean="0">
                <a:solidFill>
                  <a:schemeClr val="bg1"/>
                </a:solidFill>
              </a:rPr>
              <a:t>из</a:t>
            </a:r>
            <a:r>
              <a:rPr lang="ru-RU" sz="1800" b="1" dirty="0" smtClean="0">
                <a:solidFill>
                  <a:srgbClr val="FFFF00"/>
                </a:solidFill>
              </a:rPr>
              <a:t> её необратимости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chemeClr val="accent3"/>
                </a:solidFill>
              </a:rPr>
              <a:t> и является частным случаем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правила распределённости.</a:t>
            </a:r>
          </a:p>
          <a:p>
            <a:pPr marL="800100" lvl="3" indent="-342900" eaLnBrk="1" hangingPunct="1"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Нарушение </a:t>
            </a:r>
            <a:r>
              <a:rPr lang="ru-RU" sz="1600" b="1" dirty="0" smtClean="0">
                <a:solidFill>
                  <a:srgbClr val="00FFFF"/>
                </a:solidFill>
              </a:rPr>
              <a:t>правила крайних терминов</a:t>
            </a:r>
            <a:r>
              <a:rPr lang="ru-RU" sz="1600" b="1" dirty="0" smtClean="0">
                <a:solidFill>
                  <a:schemeClr val="bg1"/>
                </a:solidFill>
              </a:rPr>
              <a:t> ведёт к ошибкам </a:t>
            </a:r>
            <a:r>
              <a:rPr lang="ru-RU" sz="1600" b="1" dirty="0" smtClean="0">
                <a:solidFill>
                  <a:srgbClr val="FF66FF"/>
                </a:solidFill>
                <a:latin typeface="+mj-lt"/>
              </a:rPr>
              <a:t>недозволительного расширения</a:t>
            </a:r>
            <a:r>
              <a:rPr lang="ru-RU" sz="1600" b="1" dirty="0" smtClean="0">
                <a:solidFill>
                  <a:schemeClr val="bg1"/>
                </a:solidFill>
                <a:latin typeface="+mj-lt"/>
              </a:rPr>
              <a:t>, соответственно, </a:t>
            </a:r>
            <a:r>
              <a:rPr lang="ru-RU" sz="1600" b="1" dirty="0" smtClean="0">
                <a:solidFill>
                  <a:srgbClr val="FF66FF"/>
                </a:solidFill>
                <a:latin typeface="+mj-lt"/>
              </a:rPr>
              <a:t>б</a:t>
            </a:r>
            <a:r>
              <a:rPr lang="fr-FR" sz="1600" b="1" dirty="0" smtClean="0">
                <a:solidFill>
                  <a:srgbClr val="FF66FF"/>
                </a:solidFill>
                <a:latin typeface="+mj-lt"/>
                <a:cs typeface="Times New Roman"/>
              </a:rPr>
              <a:t>ó</a:t>
            </a:r>
            <a:r>
              <a:rPr lang="ru-RU" sz="1600" b="1" dirty="0" smtClean="0">
                <a:solidFill>
                  <a:srgbClr val="FF66FF"/>
                </a:solidFill>
                <a:latin typeface="+mj-lt"/>
              </a:rPr>
              <a:t>л</a:t>
            </a:r>
            <a:r>
              <a:rPr lang="ru-RU" sz="1600" b="1" dirty="0" smtClean="0">
                <a:solidFill>
                  <a:srgbClr val="FF66FF"/>
                </a:solidFill>
              </a:rPr>
              <a:t>ьшего и меньшего терминов</a:t>
            </a:r>
            <a:r>
              <a:rPr lang="ru-RU" sz="1600" b="1" dirty="0" smtClean="0">
                <a:solidFill>
                  <a:schemeClr val="bg1"/>
                </a:solidFill>
              </a:rPr>
              <a:t>.</a:t>
            </a:r>
          </a:p>
          <a:p>
            <a:pPr eaLnBrk="1" hangingPunct="1">
              <a:defRPr/>
            </a:pPr>
            <a:endParaRPr lang="ru-RU" sz="1800" b="1" dirty="0" smtClean="0">
              <a:solidFill>
                <a:schemeClr val="accent3"/>
              </a:solidFill>
            </a:endParaRP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терминов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360000" y="4716000"/>
            <a:ext cx="4032000" cy="1944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Недозволительное расширение </a:t>
            </a:r>
            <a:r>
              <a:rPr lang="ru-RU" dirty="0" smtClean="0">
                <a:solidFill>
                  <a:srgbClr val="FFFF00"/>
                </a:solidFill>
                <a:latin typeface="+mj-lt"/>
                <a:cs typeface="Arial" charset="0"/>
              </a:rPr>
              <a:t>б</a:t>
            </a:r>
            <a:r>
              <a:rPr lang="fr-FR" dirty="0" smtClean="0">
                <a:solidFill>
                  <a:srgbClr val="FFFF00"/>
                </a:solidFill>
                <a:latin typeface="+mj-lt"/>
                <a:cs typeface="Times New Roman"/>
              </a:rPr>
              <a:t>ó</a:t>
            </a:r>
            <a:r>
              <a:rPr lang="ru-RU" dirty="0" smtClean="0">
                <a:solidFill>
                  <a:srgbClr val="FFFF00"/>
                </a:solidFill>
                <a:latin typeface="+mj-lt"/>
                <a:cs typeface="Arial" charset="0"/>
              </a:rPr>
              <a:t>ль</a:t>
            </a:r>
            <a:r>
              <a:rPr lang="ru-RU" dirty="0" smtClean="0">
                <a:solidFill>
                  <a:srgbClr val="FFFF00"/>
                </a:solidFill>
                <a:cs typeface="Arial" charset="0"/>
              </a:rPr>
              <a:t>шего термина </a:t>
            </a:r>
            <a:r>
              <a:rPr lang="ru-RU" dirty="0" smtClean="0">
                <a:cs typeface="Arial" charset="0"/>
              </a:rPr>
              <a:t>–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логическая ошибка в силлогистике, заключающаяся в том, что б</a:t>
            </a:r>
            <a:r>
              <a:rPr lang="fr-FR" sz="1600" dirty="0" smtClean="0">
                <a:latin typeface="Arial" pitchFamily="34" charset="0"/>
                <a:cs typeface="Arial" pitchFamily="34" charset="0"/>
              </a:rPr>
              <a:t>ó</a:t>
            </a:r>
            <a:r>
              <a:rPr lang="ru-RU" sz="1600" dirty="0" smtClean="0"/>
              <a:t>льший термин, </a:t>
            </a:r>
            <a:r>
              <a:rPr lang="ru-RU" sz="1600" dirty="0" smtClean="0">
                <a:solidFill>
                  <a:srgbClr val="FF66FF"/>
                </a:solidFill>
              </a:rPr>
              <a:t>не распределённый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в посылке, оказывается </a:t>
            </a:r>
            <a:r>
              <a:rPr lang="ru-RU" sz="1600" dirty="0" smtClean="0">
                <a:solidFill>
                  <a:srgbClr val="00FF00"/>
                </a:solidFill>
              </a:rPr>
              <a:t>распределённым</a:t>
            </a:r>
            <a:r>
              <a:rPr lang="ru-RU" sz="1600" dirty="0" smtClean="0"/>
              <a:t> в выводе</a:t>
            </a:r>
            <a:r>
              <a:rPr lang="en-US" sz="1600" dirty="0" smtClean="0"/>
              <a:t>.</a:t>
            </a:r>
            <a:endParaRPr lang="ru-RU" sz="1600" dirty="0"/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4752000" y="4716000"/>
            <a:ext cx="4032000" cy="1944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Недозволительное расширение меньшего термина </a:t>
            </a:r>
            <a:r>
              <a:rPr lang="ru-RU" dirty="0" smtClean="0">
                <a:cs typeface="Arial" charset="0"/>
              </a:rPr>
              <a:t>–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sz="1600" dirty="0" smtClean="0"/>
              <a:t>логическая ошибка в силлогистике, заключающаяся в том, что меньший термин, </a:t>
            </a:r>
            <a:r>
              <a:rPr lang="ru-RU" sz="1600" dirty="0" smtClean="0">
                <a:solidFill>
                  <a:srgbClr val="FF66FF"/>
                </a:solidFill>
              </a:rPr>
              <a:t>не распределённый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в посылке оказывается </a:t>
            </a:r>
            <a:r>
              <a:rPr lang="ru-RU" sz="1600" dirty="0" smtClean="0">
                <a:solidFill>
                  <a:srgbClr val="00FF00"/>
                </a:solidFill>
              </a:rPr>
              <a:t>распределённым</a:t>
            </a:r>
            <a:r>
              <a:rPr lang="ru-RU" sz="1600" dirty="0" smtClean="0"/>
              <a:t> в выводе</a:t>
            </a:r>
            <a:r>
              <a:rPr lang="en-US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4000" y="2772000"/>
            <a:ext cx="8136000" cy="2592000"/>
          </a:xfrm>
        </p:spPr>
        <p:txBody>
          <a:bodyPr/>
          <a:lstStyle/>
          <a:p>
            <a:pPr eaLnBrk="1" hangingPunct="1">
              <a:buClr>
                <a:schemeClr val="accent3"/>
              </a:buClr>
            </a:pPr>
            <a:r>
              <a:rPr lang="ru-RU" sz="1800" b="1" dirty="0" smtClean="0">
                <a:solidFill>
                  <a:srgbClr val="00FF00"/>
                </a:solidFill>
              </a:rPr>
              <a:t>Субъекты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распределены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в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общих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суждениях по определению</a:t>
            </a:r>
            <a:r>
              <a:rPr lang="en-US" sz="1800" b="1" dirty="0" smtClean="0">
                <a:solidFill>
                  <a:schemeClr val="bg1"/>
                </a:solidFill>
              </a:rPr>
              <a:t>.</a:t>
            </a:r>
            <a:endParaRPr lang="ru-RU" sz="1400" b="1" dirty="0" smtClean="0">
              <a:solidFill>
                <a:schemeClr val="accent3"/>
              </a:solidFill>
            </a:endParaRPr>
          </a:p>
          <a:p>
            <a:pPr lvl="1" eaLnBrk="1" hangingPunct="1">
              <a:buClr>
                <a:schemeClr val="accent3"/>
              </a:buClr>
              <a:buFont typeface="Wingdings" pitchFamily="2" charset="2"/>
              <a:buChar char="§"/>
            </a:pPr>
            <a:r>
              <a:rPr lang="ru-RU" sz="1600" b="1" dirty="0" smtClean="0">
                <a:solidFill>
                  <a:srgbClr val="FF66FF"/>
                </a:solidFill>
              </a:rPr>
              <a:t>Субъекты частных суждений не распределены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тоже по определению</a:t>
            </a:r>
            <a:r>
              <a:rPr lang="en-US" sz="1600" b="1" dirty="0" smtClean="0">
                <a:solidFill>
                  <a:schemeClr val="bg1"/>
                </a:solidFill>
              </a:rPr>
              <a:t>.</a:t>
            </a:r>
          </a:p>
          <a:p>
            <a:pPr eaLnBrk="1" hangingPunct="1">
              <a:buClr>
                <a:schemeClr val="accent3"/>
              </a:buClr>
            </a:pPr>
            <a:r>
              <a:rPr lang="ru-RU" sz="1800" b="1" dirty="0" smtClean="0">
                <a:solidFill>
                  <a:srgbClr val="00FF00"/>
                </a:solidFill>
              </a:rPr>
              <a:t>Предикаты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распределены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в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отрицательных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суждениях: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отрицание принадлежности предиката субъекту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исключает субъект не из какой-то части, а из </a:t>
            </a:r>
            <a:r>
              <a:rPr lang="ru-RU" sz="1800" b="1" dirty="0" smtClean="0">
                <a:solidFill>
                  <a:srgbClr val="FFFF00"/>
                </a:solidFill>
              </a:rPr>
              <a:t>всего</a:t>
            </a:r>
            <a:r>
              <a:rPr lang="ru-RU" sz="1800" b="1" dirty="0" smtClean="0">
                <a:solidFill>
                  <a:schemeClr val="bg1"/>
                </a:solidFill>
              </a:rPr>
              <a:t> класса предиката</a:t>
            </a:r>
            <a:r>
              <a:rPr lang="en-US" sz="1800" b="1" dirty="0" smtClean="0">
                <a:solidFill>
                  <a:schemeClr val="bg1"/>
                </a:solidFill>
              </a:rPr>
              <a:t>.</a:t>
            </a:r>
          </a:p>
          <a:p>
            <a:pPr lvl="1" eaLnBrk="1" hangingPunct="1">
              <a:buClr>
                <a:schemeClr val="accent3"/>
              </a:buClr>
              <a:buFont typeface="Wingdings" pitchFamily="2" charset="2"/>
              <a:buChar char="§"/>
            </a:pPr>
            <a:r>
              <a:rPr lang="ru-RU" sz="1600" b="1" dirty="0" smtClean="0">
                <a:solidFill>
                  <a:srgbClr val="FF66FF"/>
                </a:solidFill>
              </a:rPr>
              <a:t>Предикаты утвердительных суждений не распределены</a:t>
            </a:r>
            <a:r>
              <a:rPr lang="ru-RU" sz="1600" b="1" dirty="0" smtClean="0">
                <a:solidFill>
                  <a:schemeClr val="bg1"/>
                </a:solidFill>
              </a:rPr>
              <a:t>, за исключением тех случаев, когда объём предиката целиком </a:t>
            </a:r>
            <a:r>
              <a:rPr lang="en-US" sz="1600" b="1" dirty="0" smtClean="0">
                <a:solidFill>
                  <a:schemeClr val="bg1"/>
                </a:solidFill>
              </a:rPr>
              <a:t/>
            </a:r>
            <a:br>
              <a:rPr lang="en-US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входит в объём субъекта или равен ему, т. е. когда </a:t>
            </a:r>
            <a:r>
              <a:rPr lang="ru-RU" sz="1600" b="1" dirty="0" smtClean="0">
                <a:solidFill>
                  <a:srgbClr val="00FF00"/>
                </a:solidFill>
              </a:rPr>
              <a:t>предикат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r>
              <a:rPr lang="en-US" sz="1600" b="1" dirty="0" smtClean="0">
                <a:solidFill>
                  <a:schemeClr val="bg1"/>
                </a:solidFill>
              </a:rPr>
              <a:t/>
            </a:r>
            <a:br>
              <a:rPr lang="en-US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является </a:t>
            </a:r>
            <a:r>
              <a:rPr lang="ru-RU" sz="1600" b="1" dirty="0" smtClean="0">
                <a:solidFill>
                  <a:srgbClr val="FFFF00"/>
                </a:solidFill>
              </a:rPr>
              <a:t>подчинённым</a:t>
            </a:r>
            <a:r>
              <a:rPr lang="ru-RU" sz="1600" b="1" dirty="0" smtClean="0">
                <a:solidFill>
                  <a:schemeClr val="bg1"/>
                </a:solidFill>
              </a:rPr>
              <a:t> или </a:t>
            </a:r>
            <a:r>
              <a:rPr lang="ru-RU" sz="1600" b="1" dirty="0" smtClean="0">
                <a:solidFill>
                  <a:srgbClr val="FFFF00"/>
                </a:solidFill>
              </a:rPr>
              <a:t>равнозначащим</a:t>
            </a:r>
            <a:r>
              <a:rPr lang="ru-RU" sz="1600" b="1" dirty="0" smtClean="0">
                <a:solidFill>
                  <a:schemeClr val="bg1"/>
                </a:solidFill>
              </a:rPr>
              <a:t> субъекту понятием.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720000" y="1584000"/>
            <a:ext cx="7704000" cy="108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Распределённый термин </a:t>
            </a:r>
            <a:r>
              <a:rPr lang="ru-RU" dirty="0" smtClean="0"/>
              <a:t>– </a:t>
            </a:r>
            <a:r>
              <a:rPr lang="ru-RU" dirty="0" smtClean="0">
                <a:solidFill>
                  <a:srgbClr val="FFFF00"/>
                </a:solidFill>
              </a:rPr>
              <a:t/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термин, взятый в суждении </a:t>
            </a:r>
            <a:r>
              <a:rPr lang="ru-RU" dirty="0" smtClean="0">
                <a:solidFill>
                  <a:srgbClr val="00FFFF"/>
                </a:solidFill>
              </a:rPr>
              <a:t>во всём объёме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т. е. применяемый ко </a:t>
            </a:r>
            <a:r>
              <a:rPr lang="ru-RU" dirty="0" smtClean="0">
                <a:solidFill>
                  <a:srgbClr val="00FF00"/>
                </a:solidFill>
              </a:rPr>
              <a:t>всем</a:t>
            </a:r>
            <a:r>
              <a:rPr lang="ru-RU" dirty="0" smtClean="0"/>
              <a:t> элементам обозначаемого им класса.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620000" y="5472000"/>
            <a:ext cx="5904000" cy="1080000"/>
          </a:xfrm>
          <a:prstGeom prst="rect">
            <a:avLst/>
          </a:prstGeom>
          <a:noFill/>
        </p:spPr>
        <p:txBody>
          <a:bodyPr wrap="none" rtlCol="0" anchor="ctr" anchorCtr="1">
            <a:noAutofit/>
          </a:bodyPr>
          <a:lstStyle/>
          <a:p>
            <a:pPr algn="ctr"/>
            <a:r>
              <a:rPr lang="ru-RU" sz="2400" dirty="0" smtClean="0">
                <a:solidFill>
                  <a:srgbClr val="00FFFF"/>
                </a:solidFill>
              </a:rPr>
              <a:t>Правило распределённости</a:t>
            </a:r>
            <a:endParaRPr lang="ru-RU" sz="2400" dirty="0">
              <a:solidFill>
                <a:srgbClr val="00FFFF"/>
              </a:solidFill>
            </a:endParaRPr>
          </a:p>
        </p:txBody>
      </p:sp>
      <p:sp>
        <p:nvSpPr>
          <p:cNvPr id="4" name="AutoShape 4"/>
          <p:cNvSpPr>
            <a:spLocks noChangeArrowheads="1"/>
          </p:cNvSpPr>
          <p:nvPr/>
        </p:nvSpPr>
        <p:spPr bwMode="auto">
          <a:xfrm>
            <a:off x="1620000" y="5472000"/>
            <a:ext cx="5904000" cy="1080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2000" rIns="72000" anchor="ctr"/>
          <a:lstStyle/>
          <a:p>
            <a:pPr algn="ctr"/>
            <a:r>
              <a:rPr lang="ru-RU" sz="2000" dirty="0" smtClean="0">
                <a:solidFill>
                  <a:srgbClr val="0000CC"/>
                </a:solidFill>
              </a:rPr>
              <a:t>Если термин </a:t>
            </a:r>
            <a:r>
              <a:rPr lang="ru-RU" sz="2000" dirty="0" smtClean="0">
                <a:solidFill>
                  <a:srgbClr val="FF0000"/>
                </a:solidFill>
              </a:rPr>
              <a:t>не распределён в посылке</a:t>
            </a:r>
            <a:r>
              <a:rPr lang="ru-RU" sz="2000" dirty="0" smtClean="0">
                <a:solidFill>
                  <a:srgbClr val="0000FF"/>
                </a:solidFill>
              </a:rPr>
              <a:t>,</a:t>
            </a:r>
            <a:r>
              <a:rPr lang="ru-RU" sz="2000" dirty="0" smtClean="0">
                <a:solidFill>
                  <a:srgbClr val="FF0000"/>
                </a:solidFill>
              </a:rPr>
              <a:t> </a:t>
            </a:r>
            <a:r>
              <a:rPr lang="ru-RU" sz="2000" dirty="0" smtClean="0">
                <a:solidFill>
                  <a:srgbClr val="0000CC"/>
                </a:solidFill>
              </a:rPr>
              <a:t>он не может быть </a:t>
            </a:r>
            <a:r>
              <a:rPr lang="ru-RU" sz="2000" dirty="0" smtClean="0">
                <a:solidFill>
                  <a:srgbClr val="FF0000"/>
                </a:solidFill>
              </a:rPr>
              <a:t>распределён в выводе</a:t>
            </a:r>
            <a:r>
              <a:rPr lang="ru-RU" sz="2000" dirty="0" smtClean="0">
                <a:solidFill>
                  <a:srgbClr val="0000CC"/>
                </a:solidFill>
              </a:rPr>
              <a:t>.</a:t>
            </a: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крайних терминов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6" grpId="0" animBg="1"/>
      <p:bldP spid="9" grpId="0"/>
      <p:bldP spid="4" grpId="0" animBg="1"/>
    </p:bld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08000" y="1440000"/>
            <a:ext cx="9000000" cy="5040000"/>
          </a:xfrm>
        </p:spPr>
        <p:txBody>
          <a:bodyPr rIns="90000"/>
          <a:lstStyle/>
          <a:p>
            <a:pPr eaLnBrk="1" hangingPunct="1"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утвердительной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</a:t>
            </a:r>
            <a:r>
              <a:rPr lang="ru-RU" sz="1800" b="1" dirty="0" smtClean="0">
                <a:solidFill>
                  <a:schemeClr val="accent3"/>
                </a:solidFill>
              </a:rPr>
              <a:t>из</a:t>
            </a:r>
            <a:r>
              <a:rPr lang="ru-RU" sz="1800" b="1" dirty="0" smtClean="0">
                <a:solidFill>
                  <a:srgbClr val="FFFF00"/>
                </a:solidFill>
              </a:rPr>
              <a:t> определения силлогизма</a:t>
            </a:r>
            <a:r>
              <a:rPr lang="ru-RU" sz="1800" b="1" dirty="0" smtClean="0">
                <a:solidFill>
                  <a:schemeClr val="bg1"/>
                </a:solidFill>
              </a:rPr>
              <a:t>: средний термин, связь которого с обоими крайними терминами </a:t>
            </a:r>
            <a:r>
              <a:rPr lang="ru-RU" sz="1800" b="1" dirty="0" smtClean="0">
                <a:solidFill>
                  <a:srgbClr val="FF66FF"/>
                </a:solidFill>
              </a:rPr>
              <a:t>отрицается</a:t>
            </a:r>
            <a:r>
              <a:rPr lang="ru-RU" sz="1800" b="1" dirty="0" smtClean="0">
                <a:solidFill>
                  <a:schemeClr val="bg1"/>
                </a:solidFill>
              </a:rPr>
              <a:t>, не может связать последние друг с другом каким-то определённым образом. 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В этом случае </a:t>
            </a:r>
            <a:r>
              <a:rPr lang="ru-RU" sz="1800" b="1" dirty="0" smtClean="0">
                <a:solidFill>
                  <a:srgbClr val="00FF00"/>
                </a:solidFill>
              </a:rPr>
              <a:t>средний термин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в сущности,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отсутствует</a:t>
            </a:r>
            <a:r>
              <a:rPr lang="ru-RU" sz="1800" b="1" dirty="0" smtClean="0">
                <a:solidFill>
                  <a:schemeClr val="bg1"/>
                </a:solidFill>
              </a:rPr>
              <a:t>, так что нет основания </a:t>
            </a:r>
            <a:endParaRPr lang="en-US" sz="1800" b="1" dirty="0" smtClean="0">
              <a:solidFill>
                <a:schemeClr val="bg1"/>
              </a:solidFill>
            </a:endParaRPr>
          </a:p>
          <a:p>
            <a:pPr lvl="2" eaLnBrk="1" hangingPunct="1"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ни для </a:t>
            </a:r>
            <a:r>
              <a:rPr lang="ru-RU" sz="1800" b="1" dirty="0" smtClean="0">
                <a:solidFill>
                  <a:srgbClr val="00FF00"/>
                </a:solidFill>
              </a:rPr>
              <a:t>утверждения</a:t>
            </a:r>
            <a:r>
              <a:rPr lang="ru-RU" sz="1800" b="1" dirty="0" smtClean="0">
                <a:solidFill>
                  <a:schemeClr val="bg1"/>
                </a:solidFill>
              </a:rPr>
              <a:t> (ведь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отрицательные</a:t>
            </a:r>
            <a:r>
              <a:rPr lang="ru-RU" sz="1800" b="1" dirty="0" smtClean="0">
                <a:solidFill>
                  <a:schemeClr val="bg1"/>
                </a:solidFill>
              </a:rPr>
              <a:t> посылки ничего не утверждают), </a:t>
            </a:r>
          </a:p>
          <a:p>
            <a:pPr lvl="2" eaLnBrk="1" hangingPunct="1">
              <a:buClr>
                <a:schemeClr val="bg1"/>
              </a:buClr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ни для </a:t>
            </a:r>
            <a:r>
              <a:rPr lang="ru-RU" sz="1800" b="1" dirty="0" smtClean="0">
                <a:solidFill>
                  <a:srgbClr val="FF66FF"/>
                </a:solidFill>
              </a:rPr>
              <a:t>отрицания</a:t>
            </a:r>
            <a:r>
              <a:rPr lang="ru-RU" sz="1800" b="1" dirty="0" smtClean="0">
                <a:solidFill>
                  <a:schemeClr val="bg1"/>
                </a:solidFill>
              </a:rPr>
              <a:t> какой бы то ни было связи между крайними терминами (ведь понятия, не связанные посредством одного термина, могут оказаться связанными посредством другого).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посылок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Rectangle 2"/>
          <p:cNvSpPr>
            <a:spLocks noChangeArrowheads="1"/>
          </p:cNvSpPr>
          <p:nvPr/>
        </p:nvSpPr>
        <p:spPr bwMode="auto">
          <a:xfrm rot="1200000">
            <a:off x="1404000" y="2466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chemeClr val="accent1"/>
                </a:solidFill>
              </a:rPr>
              <a:t>не есть</a:t>
            </a:r>
            <a:endParaRPr lang="ru-RU" sz="1600" b="1" baseline="0" dirty="0">
              <a:solidFill>
                <a:schemeClr val="accent1"/>
              </a:solidFill>
            </a:endParaRPr>
          </a:p>
        </p:txBody>
      </p:sp>
      <p:sp>
        <p:nvSpPr>
          <p:cNvPr id="28" name="Rectangle 3"/>
          <p:cNvSpPr>
            <a:spLocks noChangeArrowheads="1"/>
          </p:cNvSpPr>
          <p:nvPr/>
        </p:nvSpPr>
        <p:spPr bwMode="auto">
          <a:xfrm rot="1200000">
            <a:off x="1404000" y="2466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rgbClr val="0000FF"/>
                </a:solidFill>
              </a:rPr>
              <a:t>средний </a:t>
            </a:r>
            <a:r>
              <a:rPr lang="ru-RU" sz="1600" b="1" baseline="0" dirty="0" smtClean="0">
                <a:solidFill>
                  <a:srgbClr val="0000FF"/>
                </a:solidFill>
              </a:rPr>
              <a:t>термин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32" name="Rectangle 2"/>
          <p:cNvSpPr>
            <a:spLocks noChangeArrowheads="1"/>
          </p:cNvSpPr>
          <p:nvPr/>
        </p:nvSpPr>
        <p:spPr bwMode="auto">
          <a:xfrm rot="1200000">
            <a:off x="5868000" y="2466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chemeClr val="accent1"/>
                </a:solidFill>
              </a:rPr>
              <a:t>не есть?</a:t>
            </a:r>
            <a:endParaRPr lang="ru-RU" sz="1600" b="1" baseline="0" dirty="0">
              <a:solidFill>
                <a:schemeClr val="accent1"/>
              </a:solidFill>
            </a:endParaRPr>
          </a:p>
        </p:txBody>
      </p:sp>
      <p:sp>
        <p:nvSpPr>
          <p:cNvPr id="29" name="Rectangle 3"/>
          <p:cNvSpPr>
            <a:spLocks noChangeArrowheads="1"/>
          </p:cNvSpPr>
          <p:nvPr/>
        </p:nvSpPr>
        <p:spPr bwMode="auto">
          <a:xfrm rot="1200000">
            <a:off x="5868000" y="2466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/>
          <a:lstStyle/>
          <a:p>
            <a:pPr algn="ctr"/>
            <a:r>
              <a:rPr lang="ru-RU" sz="1600" b="1" baseline="0" dirty="0">
                <a:solidFill>
                  <a:srgbClr val="0000FF"/>
                </a:solidFill>
              </a:rPr>
              <a:t>средний </a:t>
            </a:r>
            <a:r>
              <a:rPr lang="ru-RU" sz="1600" b="1" baseline="0" dirty="0" smtClean="0">
                <a:solidFill>
                  <a:srgbClr val="0000FF"/>
                </a:solidFill>
              </a:rPr>
              <a:t>термин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479239" name="AutoShape 7"/>
          <p:cNvSpPr>
            <a:spLocks noChangeArrowheads="1"/>
          </p:cNvSpPr>
          <p:nvPr/>
        </p:nvSpPr>
        <p:spPr bwMode="auto">
          <a:xfrm>
            <a:off x="6083300" y="1764000"/>
            <a:ext cx="1420813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не есть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479236" name="AutoShape 4"/>
          <p:cNvSpPr>
            <a:spLocks noChangeArrowheads="1"/>
          </p:cNvSpPr>
          <p:nvPr/>
        </p:nvSpPr>
        <p:spPr bwMode="auto">
          <a:xfrm>
            <a:off x="6084000" y="46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не есть (?)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4000" y="2988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н</a:t>
            </a:r>
            <a:r>
              <a:rPr lang="ru-RU" sz="1600" b="1" baseline="0" dirty="0" smtClean="0">
                <a:solidFill>
                  <a:srgbClr val="0000FF"/>
                </a:solidFill>
              </a:rPr>
              <a:t>е есть</a:t>
            </a:r>
            <a:endParaRPr lang="ru-RU" sz="2000" b="1" baseline="0" dirty="0">
              <a:solidFill>
                <a:srgbClr val="0000FF"/>
              </a:solidFill>
            </a:endParaRPr>
          </a:p>
        </p:txBody>
      </p:sp>
      <p:sp>
        <p:nvSpPr>
          <p:cNvPr id="7175" name="AutoShape 6"/>
          <p:cNvSpPr>
            <a:spLocks noChangeArrowheads="1"/>
          </p:cNvSpPr>
          <p:nvPr/>
        </p:nvSpPr>
        <p:spPr bwMode="auto">
          <a:xfrm>
            <a:off x="1582738" y="46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не есть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176" name="AutoShape 8"/>
          <p:cNvSpPr>
            <a:spLocks noChangeArrowheads="1"/>
          </p:cNvSpPr>
          <p:nvPr/>
        </p:nvSpPr>
        <p:spPr bwMode="auto">
          <a:xfrm>
            <a:off x="1582738" y="2988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не есть</a:t>
            </a:r>
            <a:endParaRPr lang="ru-RU" sz="2000" b="1" baseline="0" dirty="0">
              <a:solidFill>
                <a:srgbClr val="0000FF"/>
              </a:solidFill>
            </a:endParaRPr>
          </a:p>
        </p:txBody>
      </p:sp>
      <p:sp>
        <p:nvSpPr>
          <p:cNvPr id="7177" name="AutoShape 9"/>
          <p:cNvSpPr>
            <a:spLocks noChangeArrowheads="1"/>
          </p:cNvSpPr>
          <p:nvPr/>
        </p:nvSpPr>
        <p:spPr bwMode="auto">
          <a:xfrm>
            <a:off x="1582738" y="176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не есть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7179" name="Oval 11"/>
          <p:cNvSpPr>
            <a:spLocks noChangeAspect="1" noChangeArrowheads="1"/>
          </p:cNvSpPr>
          <p:nvPr/>
        </p:nvSpPr>
        <p:spPr bwMode="auto">
          <a:xfrm>
            <a:off x="540000" y="1474788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b="1" baseline="0" dirty="0" smtClean="0">
                <a:solidFill>
                  <a:srgbClr val="0000FF"/>
                </a:solidFill>
              </a:rPr>
              <a:t>5</a:t>
            </a:r>
            <a:endParaRPr lang="ru-RU" sz="3600" b="1" baseline="0" dirty="0">
              <a:solidFill>
                <a:srgbClr val="0000FF"/>
              </a:solidFill>
            </a:endParaRPr>
          </a:p>
        </p:txBody>
      </p:sp>
      <p:sp>
        <p:nvSpPr>
          <p:cNvPr id="7180" name="Oval 12"/>
          <p:cNvSpPr>
            <a:spLocks noChangeAspect="1" noChangeArrowheads="1"/>
          </p:cNvSpPr>
          <p:nvPr/>
        </p:nvSpPr>
        <p:spPr bwMode="auto">
          <a:xfrm>
            <a:off x="3060000" y="1474788"/>
            <a:ext cx="1080001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b="1" baseline="0" dirty="0" smtClean="0">
                <a:solidFill>
                  <a:srgbClr val="0000FF"/>
                </a:solidFill>
              </a:rPr>
              <a:t>4</a:t>
            </a:r>
            <a:endParaRPr lang="ru-RU" sz="3600" b="1" baseline="0" dirty="0">
              <a:solidFill>
                <a:srgbClr val="0000FF"/>
              </a:solidFill>
            </a:endParaRPr>
          </a:p>
        </p:txBody>
      </p:sp>
      <p:sp>
        <p:nvSpPr>
          <p:cNvPr id="7181" name="Oval 13"/>
          <p:cNvSpPr>
            <a:spLocks noChangeAspect="1" noChangeArrowheads="1"/>
          </p:cNvSpPr>
          <p:nvPr/>
        </p:nvSpPr>
        <p:spPr bwMode="auto">
          <a:xfrm>
            <a:off x="540000" y="2700000"/>
            <a:ext cx="1080000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b="1" baseline="0" dirty="0" smtClean="0">
                <a:solidFill>
                  <a:srgbClr val="0000FF"/>
                </a:solidFill>
              </a:rPr>
              <a:t>3</a:t>
            </a:r>
            <a:endParaRPr lang="ru-RU" sz="3200" b="1" baseline="0" dirty="0">
              <a:solidFill>
                <a:srgbClr val="0000FF"/>
              </a:solidFill>
            </a:endParaRPr>
          </a:p>
        </p:txBody>
      </p:sp>
      <p:sp>
        <p:nvSpPr>
          <p:cNvPr id="7182" name="Oval 14"/>
          <p:cNvSpPr>
            <a:spLocks noChangeAspect="1" noChangeArrowheads="1"/>
          </p:cNvSpPr>
          <p:nvPr/>
        </p:nvSpPr>
        <p:spPr bwMode="auto">
          <a:xfrm>
            <a:off x="3060000" y="2700000"/>
            <a:ext cx="1080001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b="1" baseline="0" dirty="0" smtClean="0">
                <a:solidFill>
                  <a:srgbClr val="0000FF"/>
                </a:solidFill>
              </a:rPr>
              <a:t>5</a:t>
            </a:r>
            <a:endParaRPr lang="ru-RU" sz="3200" b="1" baseline="0" dirty="0">
              <a:solidFill>
                <a:srgbClr val="0000FF"/>
              </a:solidFill>
            </a:endParaRPr>
          </a:p>
        </p:txBody>
      </p:sp>
      <p:sp>
        <p:nvSpPr>
          <p:cNvPr id="7183" name="Rectangle 15"/>
          <p:cNvSpPr>
            <a:spLocks noChangeArrowheads="1"/>
          </p:cNvSpPr>
          <p:nvPr/>
        </p:nvSpPr>
        <p:spPr bwMode="auto">
          <a:xfrm>
            <a:off x="540000" y="3924000"/>
            <a:ext cx="360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Следовательно</a:t>
            </a:r>
            <a:r>
              <a:rPr lang="ru-RU" sz="1800" b="1" baseline="0" dirty="0" smtClean="0">
                <a:solidFill>
                  <a:srgbClr val="0000FF"/>
                </a:solidFill>
              </a:rPr>
              <a:t>,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84" name="Oval 16"/>
          <p:cNvSpPr>
            <a:spLocks noChangeAspect="1" noChangeArrowheads="1"/>
          </p:cNvSpPr>
          <p:nvPr/>
        </p:nvSpPr>
        <p:spPr bwMode="auto">
          <a:xfrm>
            <a:off x="540000" y="4356000"/>
            <a:ext cx="1079999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dirty="0" smtClean="0">
                <a:solidFill>
                  <a:srgbClr val="0000FF"/>
                </a:solidFill>
              </a:rPr>
              <a:t>3</a:t>
            </a:r>
            <a:endParaRPr lang="ru-RU" sz="3600" dirty="0">
              <a:solidFill>
                <a:srgbClr val="0000FF"/>
              </a:solidFill>
            </a:endParaRPr>
          </a:p>
        </p:txBody>
      </p:sp>
      <p:sp>
        <p:nvSpPr>
          <p:cNvPr id="7185" name="Oval 17"/>
          <p:cNvSpPr>
            <a:spLocks noChangeAspect="1" noChangeArrowheads="1"/>
          </p:cNvSpPr>
          <p:nvPr/>
        </p:nvSpPr>
        <p:spPr bwMode="auto">
          <a:xfrm>
            <a:off x="3060000" y="4356000"/>
            <a:ext cx="1080000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dirty="0" smtClean="0">
                <a:solidFill>
                  <a:srgbClr val="0000FF"/>
                </a:solidFill>
              </a:rPr>
              <a:t>4</a:t>
            </a:r>
            <a:endParaRPr lang="ru-RU" sz="3600" dirty="0">
              <a:solidFill>
                <a:srgbClr val="0000FF"/>
              </a:solidFill>
            </a:endParaRPr>
          </a:p>
        </p:txBody>
      </p:sp>
      <p:sp>
        <p:nvSpPr>
          <p:cNvPr id="479250" name="Oval 18"/>
          <p:cNvSpPr>
            <a:spLocks noChangeAspect="1" noChangeArrowheads="1"/>
          </p:cNvSpPr>
          <p:nvPr/>
        </p:nvSpPr>
        <p:spPr bwMode="auto">
          <a:xfrm>
            <a:off x="5004000" y="1474788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dirty="0" smtClean="0">
                <a:solidFill>
                  <a:srgbClr val="0000FF"/>
                </a:solidFill>
              </a:rPr>
              <a:t>5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79251" name="Oval 19"/>
          <p:cNvSpPr>
            <a:spLocks noChangeAspect="1" noChangeArrowheads="1"/>
          </p:cNvSpPr>
          <p:nvPr/>
        </p:nvSpPr>
        <p:spPr bwMode="auto">
          <a:xfrm>
            <a:off x="7524000" y="1474788"/>
            <a:ext cx="1080001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b="1" baseline="0" dirty="0" smtClean="0">
                <a:solidFill>
                  <a:srgbClr val="0000FF"/>
                </a:solidFill>
              </a:rPr>
              <a:t>2+2</a:t>
            </a:r>
            <a:endParaRPr lang="ru-RU" sz="3600" b="1" baseline="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5004000" y="2700000"/>
            <a:ext cx="1080000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dirty="0" smtClean="0">
                <a:solidFill>
                  <a:srgbClr val="0000FF"/>
                </a:solidFill>
              </a:rPr>
              <a:t>7−3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24000" y="2700000"/>
            <a:ext cx="1080001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b="1" baseline="0" dirty="0" smtClean="0">
                <a:solidFill>
                  <a:srgbClr val="0000FF"/>
                </a:solidFill>
              </a:rPr>
              <a:t>5</a:t>
            </a:r>
            <a:endParaRPr lang="ru-RU" sz="3600" b="1" baseline="0" dirty="0">
              <a:solidFill>
                <a:srgbClr val="0000FF"/>
              </a:solidFill>
            </a:endParaRPr>
          </a:p>
        </p:txBody>
      </p:sp>
      <p:sp>
        <p:nvSpPr>
          <p:cNvPr id="479254" name="Oval 22"/>
          <p:cNvSpPr>
            <a:spLocks noChangeAspect="1" noChangeArrowheads="1"/>
          </p:cNvSpPr>
          <p:nvPr/>
        </p:nvSpPr>
        <p:spPr bwMode="auto">
          <a:xfrm>
            <a:off x="5004000" y="4356000"/>
            <a:ext cx="1079999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dirty="0" smtClean="0">
                <a:solidFill>
                  <a:srgbClr val="0000FF"/>
                </a:solidFill>
              </a:rPr>
              <a:t>7−3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79255" name="Oval 23"/>
          <p:cNvSpPr>
            <a:spLocks noChangeAspect="1" noChangeArrowheads="1"/>
          </p:cNvSpPr>
          <p:nvPr/>
        </p:nvSpPr>
        <p:spPr bwMode="auto">
          <a:xfrm>
            <a:off x="7524000" y="4356000"/>
            <a:ext cx="1080000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dirty="0" smtClean="0">
                <a:solidFill>
                  <a:srgbClr val="0000FF"/>
                </a:solidFill>
              </a:rPr>
              <a:t>2+2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79259" name="Rectangle 27"/>
          <p:cNvSpPr>
            <a:spLocks noChangeArrowheads="1"/>
          </p:cNvSpPr>
          <p:nvPr/>
        </p:nvSpPr>
        <p:spPr bwMode="auto">
          <a:xfrm>
            <a:off x="5004000" y="3924000"/>
            <a:ext cx="360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Следовательно</a:t>
            </a:r>
            <a:r>
              <a:rPr lang="ru-RU" sz="1800" b="1" baseline="0" dirty="0" smtClean="0">
                <a:solidFill>
                  <a:srgbClr val="0000FF"/>
                </a:solidFill>
              </a:rPr>
              <a:t>,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утвердительной посылки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  <p:cxnSp>
        <p:nvCxnSpPr>
          <p:cNvPr id="30" name="Прямая соединительная линия 29"/>
          <p:cNvCxnSpPr>
            <a:cxnSpLocks noChangeShapeType="1"/>
          </p:cNvCxnSpPr>
          <p:nvPr/>
        </p:nvCxnSpPr>
        <p:spPr bwMode="auto">
          <a:xfrm>
            <a:off x="540000" y="1476000"/>
            <a:ext cx="3600000" cy="3960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1" name="Прямая соединительная линия 30"/>
          <p:cNvCxnSpPr>
            <a:cxnSpLocks noChangeShapeType="1"/>
          </p:cNvCxnSpPr>
          <p:nvPr/>
        </p:nvCxnSpPr>
        <p:spPr bwMode="auto">
          <a:xfrm rot="-5700000">
            <a:off x="540000" y="1476000"/>
            <a:ext cx="3600000" cy="3960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4" name="TextBox 33"/>
          <p:cNvSpPr txBox="1"/>
          <p:nvPr/>
        </p:nvSpPr>
        <p:spPr>
          <a:xfrm>
            <a:off x="180000" y="5580000"/>
            <a:ext cx="4320000" cy="108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ru-RU" sz="1600" dirty="0" smtClean="0"/>
              <a:t>Разве вывод, что 3 ≠ 4, </a:t>
            </a:r>
            <a:r>
              <a:rPr lang="ru-RU" sz="1600" dirty="0" smtClean="0">
                <a:solidFill>
                  <a:srgbClr val="FF66FF"/>
                </a:solidFill>
              </a:rPr>
              <a:t>ложен</a:t>
            </a:r>
            <a:r>
              <a:rPr lang="en-US" sz="1600" dirty="0" smtClean="0"/>
              <a:t>?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Истинен</a:t>
            </a:r>
            <a:r>
              <a:rPr lang="ru-RU" sz="1600" dirty="0" smtClean="0"/>
              <a:t>, конечно, </a:t>
            </a:r>
            <a:br>
              <a:rPr lang="ru-RU" sz="1600" dirty="0" smtClean="0"/>
            </a:br>
            <a:r>
              <a:rPr lang="ru-RU" sz="1600" dirty="0" smtClean="0"/>
              <a:t>но </a:t>
            </a:r>
            <a:r>
              <a:rPr lang="ru-RU" sz="1600" dirty="0" smtClean="0">
                <a:solidFill>
                  <a:srgbClr val="00FFFF"/>
                </a:solidFill>
              </a:rPr>
              <a:t>не вытекает</a:t>
            </a:r>
            <a:r>
              <a:rPr lang="ru-RU" sz="1600" dirty="0" smtClean="0"/>
              <a:t> из посылок.</a:t>
            </a:r>
            <a:br>
              <a:rPr lang="ru-RU" sz="1600" dirty="0" smtClean="0"/>
            </a:br>
            <a:r>
              <a:rPr lang="ru-RU" sz="1600" dirty="0" smtClean="0"/>
              <a:t>Ср. со следующим примером.</a:t>
            </a:r>
            <a:endParaRPr lang="ru-RU" sz="1600" dirty="0"/>
          </a:p>
        </p:txBody>
      </p:sp>
      <p:sp>
        <p:nvSpPr>
          <p:cNvPr id="35" name="TextBox 34"/>
          <p:cNvSpPr txBox="1"/>
          <p:nvPr/>
        </p:nvSpPr>
        <p:spPr>
          <a:xfrm>
            <a:off x="4644000" y="5580000"/>
            <a:ext cx="4320000" cy="108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ru-RU" sz="1600" dirty="0" smtClean="0"/>
              <a:t>С формальной точки зрения это</a:t>
            </a:r>
            <a:r>
              <a:rPr lang="en-US" sz="1600" dirty="0" smtClean="0"/>
              <a:t> </a:t>
            </a:r>
            <a:r>
              <a:rPr lang="ru-RU" sz="1600" dirty="0" smtClean="0"/>
              <a:t>умозаключение ничем не отличается </a:t>
            </a:r>
            <a:br>
              <a:rPr lang="ru-RU" sz="1600" dirty="0" smtClean="0"/>
            </a:br>
            <a:r>
              <a:rPr lang="ru-RU" sz="1600" dirty="0" smtClean="0"/>
              <a:t>от предыдущего, но мы же не станем утверждать, что и этот вывод </a:t>
            </a:r>
            <a:r>
              <a:rPr lang="ru-RU" sz="1600" dirty="0" smtClean="0">
                <a:solidFill>
                  <a:srgbClr val="00FF00"/>
                </a:solidFill>
              </a:rPr>
              <a:t>истинен</a:t>
            </a:r>
            <a:r>
              <a:rPr lang="ru-RU" sz="1600" dirty="0" smtClean="0"/>
              <a:t>!</a:t>
            </a:r>
            <a:endParaRPr lang="ru-RU" sz="1600" dirty="0"/>
          </a:p>
        </p:txBody>
      </p: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>
            <a:off x="5004000" y="4356000"/>
            <a:ext cx="3600000" cy="1080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 rot="-1980000">
            <a:off x="5004000" y="4356000"/>
            <a:ext cx="3600000" cy="1080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7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7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4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500"/>
                            </p:stCondLst>
                            <p:childTnLst>
                              <p:par>
                                <p:cTn id="5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0" dur="1000"/>
                                        <p:tgtEl>
                                          <p:spTgt spid="7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500"/>
                            </p:stCondLst>
                            <p:childTnLst>
                              <p:par>
                                <p:cTn id="6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7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7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7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7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7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0" dur="1000"/>
                                        <p:tgtEl>
                                          <p:spTgt spid="47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79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500"/>
                            </p:stCondLst>
                            <p:childTnLst>
                              <p:par>
                                <p:cTn id="9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1" dur="1000"/>
                                        <p:tgtEl>
                                          <p:spTgt spid="47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2500"/>
                            </p:stCondLst>
                            <p:childTnLst>
                              <p:par>
                                <p:cTn id="10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5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500"/>
                            </p:stCondLst>
                            <p:childTnLst>
                              <p:par>
                                <p:cTn id="10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4000"/>
                            </p:stCondLst>
                            <p:childTnLst>
                              <p:par>
                                <p:cTn id="1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6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5000"/>
                            </p:stCondLst>
                            <p:childTnLst>
                              <p:par>
                                <p:cTn id="118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13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3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2000"/>
                            </p:stCondLst>
                            <p:childTnLst>
                              <p:par>
                                <p:cTn id="13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2500"/>
                            </p:stCondLst>
                            <p:childTnLst>
                              <p:par>
                                <p:cTn id="14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3" dur="1000"/>
                                        <p:tgtEl>
                                          <p:spTgt spid="479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3500"/>
                            </p:stCondLst>
                            <p:childTnLst>
                              <p:par>
                                <p:cTn id="1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479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4000"/>
                            </p:stCondLst>
                            <p:childTnLst>
                              <p:par>
                                <p:cTn id="15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4" dur="1000"/>
                                        <p:tgtEl>
                                          <p:spTgt spid="479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6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6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7" grpId="1" animBg="1"/>
      <p:bldP spid="37" grpId="2" animBg="1"/>
      <p:bldP spid="32" grpId="0" animBg="1"/>
      <p:bldP spid="32" grpId="1" animBg="1"/>
      <p:bldP spid="32" grpId="2" animBg="1"/>
      <p:bldP spid="29" grpId="0" animBg="1"/>
      <p:bldP spid="29" grpId="1" animBg="1"/>
      <p:bldP spid="479239" grpId="0" animBg="1"/>
      <p:bldP spid="479236" grpId="0" animBg="1"/>
      <p:bldP spid="479237" grpId="0" animBg="1"/>
      <p:bldP spid="7176" grpId="0" animBg="1"/>
      <p:bldP spid="7177" grpId="0" animBg="1"/>
      <p:bldP spid="7179" grpId="0" animBg="1"/>
      <p:bldP spid="7180" grpId="0" animBg="1"/>
      <p:bldP spid="7181" grpId="0" animBg="1"/>
      <p:bldP spid="7182" grpId="0" animBg="1"/>
      <p:bldP spid="7185" grpId="0" animBg="1"/>
      <p:bldP spid="479250" grpId="0" animBg="1"/>
      <p:bldP spid="479251" grpId="0" animBg="1"/>
      <p:bldP spid="479252" grpId="0" animBg="1"/>
      <p:bldP spid="479253" grpId="0" animBg="1"/>
      <p:bldP spid="479254" grpId="0" animBg="1"/>
      <p:bldP spid="479255" grpId="0" animBg="1"/>
      <p:bldP spid="479259" grpId="0" animBg="1"/>
      <p:bldP spid="34" grpId="0"/>
      <p:bldP spid="35" grpId="0"/>
    </p:bld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Rectangle 2"/>
          <p:cNvSpPr>
            <a:spLocks noChangeArrowheads="1"/>
          </p:cNvSpPr>
          <p:nvPr/>
        </p:nvSpPr>
        <p:spPr bwMode="auto">
          <a:xfrm rot="1200000">
            <a:off x="1404000" y="2466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chemeClr val="accent1"/>
                </a:solidFill>
              </a:rPr>
              <a:t>есть</a:t>
            </a:r>
            <a:endParaRPr lang="ru-RU" sz="1600" b="1" baseline="0" dirty="0">
              <a:solidFill>
                <a:schemeClr val="accent1"/>
              </a:solidFill>
            </a:endParaRPr>
          </a:p>
        </p:txBody>
      </p:sp>
      <p:sp>
        <p:nvSpPr>
          <p:cNvPr id="28" name="Rectangle 3"/>
          <p:cNvSpPr>
            <a:spLocks noChangeArrowheads="1"/>
          </p:cNvSpPr>
          <p:nvPr/>
        </p:nvSpPr>
        <p:spPr bwMode="auto">
          <a:xfrm rot="1200000">
            <a:off x="1404000" y="2466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rgbClr val="0000FF"/>
                </a:solidFill>
              </a:rPr>
              <a:t>средний </a:t>
            </a:r>
            <a:r>
              <a:rPr lang="ru-RU" sz="1600" b="1" baseline="0" dirty="0" smtClean="0">
                <a:solidFill>
                  <a:srgbClr val="0000FF"/>
                </a:solidFill>
              </a:rPr>
              <a:t>термин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32" name="Rectangle 2"/>
          <p:cNvSpPr>
            <a:spLocks noChangeArrowheads="1"/>
          </p:cNvSpPr>
          <p:nvPr/>
        </p:nvSpPr>
        <p:spPr bwMode="auto">
          <a:xfrm rot="1200000">
            <a:off x="5868000" y="2466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chemeClr val="accent1"/>
                </a:solidFill>
              </a:rPr>
              <a:t>есть</a:t>
            </a:r>
            <a:endParaRPr lang="ru-RU" sz="1600" b="1" baseline="0" dirty="0">
              <a:solidFill>
                <a:schemeClr val="accent1"/>
              </a:solidFill>
            </a:endParaRPr>
          </a:p>
        </p:txBody>
      </p:sp>
      <p:sp>
        <p:nvSpPr>
          <p:cNvPr id="29" name="Rectangle 3"/>
          <p:cNvSpPr>
            <a:spLocks noChangeArrowheads="1"/>
          </p:cNvSpPr>
          <p:nvPr/>
        </p:nvSpPr>
        <p:spPr bwMode="auto">
          <a:xfrm rot="1200000">
            <a:off x="5868000" y="2466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/>
          <a:lstStyle/>
          <a:p>
            <a:pPr algn="ctr"/>
            <a:r>
              <a:rPr lang="ru-RU" sz="1600" b="1" baseline="0" dirty="0">
                <a:solidFill>
                  <a:srgbClr val="0000FF"/>
                </a:solidFill>
              </a:rPr>
              <a:t>средний </a:t>
            </a:r>
            <a:r>
              <a:rPr lang="ru-RU" sz="1600" b="1" baseline="0" dirty="0" smtClean="0">
                <a:solidFill>
                  <a:srgbClr val="0000FF"/>
                </a:solidFill>
              </a:rPr>
              <a:t>термин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479239" name="AutoShape 7"/>
          <p:cNvSpPr>
            <a:spLocks noChangeArrowheads="1"/>
          </p:cNvSpPr>
          <p:nvPr/>
        </p:nvSpPr>
        <p:spPr bwMode="auto">
          <a:xfrm>
            <a:off x="6083300" y="1764000"/>
            <a:ext cx="1420813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36" name="AutoShape 4"/>
          <p:cNvSpPr>
            <a:spLocks noChangeArrowheads="1"/>
          </p:cNvSpPr>
          <p:nvPr/>
        </p:nvSpPr>
        <p:spPr bwMode="auto">
          <a:xfrm>
            <a:off x="6084000" y="46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4000" y="2988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75" name="AutoShape 6"/>
          <p:cNvSpPr>
            <a:spLocks noChangeArrowheads="1"/>
          </p:cNvSpPr>
          <p:nvPr/>
        </p:nvSpPr>
        <p:spPr bwMode="auto">
          <a:xfrm>
            <a:off x="1582738" y="46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176" name="AutoShape 8"/>
          <p:cNvSpPr>
            <a:spLocks noChangeArrowheads="1"/>
          </p:cNvSpPr>
          <p:nvPr/>
        </p:nvSpPr>
        <p:spPr bwMode="auto">
          <a:xfrm>
            <a:off x="1582738" y="2988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не есть</a:t>
            </a:r>
            <a:endParaRPr lang="ru-RU" sz="2000" b="1" baseline="0" dirty="0">
              <a:solidFill>
                <a:srgbClr val="0000FF"/>
              </a:solidFill>
            </a:endParaRPr>
          </a:p>
        </p:txBody>
      </p:sp>
      <p:sp>
        <p:nvSpPr>
          <p:cNvPr id="7177" name="AutoShape 9"/>
          <p:cNvSpPr>
            <a:spLocks noChangeArrowheads="1"/>
          </p:cNvSpPr>
          <p:nvPr/>
        </p:nvSpPr>
        <p:spPr bwMode="auto">
          <a:xfrm>
            <a:off x="1582738" y="176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не есть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7179" name="Oval 11"/>
          <p:cNvSpPr>
            <a:spLocks noChangeAspect="1" noChangeArrowheads="1"/>
          </p:cNvSpPr>
          <p:nvPr/>
        </p:nvSpPr>
        <p:spPr bwMode="auto">
          <a:xfrm>
            <a:off x="540000" y="1474788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b="1" baseline="0" dirty="0" smtClean="0">
                <a:solidFill>
                  <a:srgbClr val="0000FF"/>
                </a:solidFill>
              </a:rPr>
              <a:t>5</a:t>
            </a:r>
            <a:endParaRPr lang="ru-RU" sz="3600" b="1" baseline="0" dirty="0">
              <a:solidFill>
                <a:srgbClr val="0000FF"/>
              </a:solidFill>
            </a:endParaRPr>
          </a:p>
        </p:txBody>
      </p:sp>
      <p:sp>
        <p:nvSpPr>
          <p:cNvPr id="7180" name="Oval 12"/>
          <p:cNvSpPr>
            <a:spLocks noChangeAspect="1" noChangeArrowheads="1"/>
          </p:cNvSpPr>
          <p:nvPr/>
        </p:nvSpPr>
        <p:spPr bwMode="auto">
          <a:xfrm>
            <a:off x="3060000" y="1474788"/>
            <a:ext cx="1080001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dirty="0" smtClean="0">
                <a:solidFill>
                  <a:srgbClr val="0000FF"/>
                </a:solidFill>
              </a:rPr>
              <a:t>2+2</a:t>
            </a:r>
            <a:endParaRPr lang="ru-RU" sz="3600" dirty="0">
              <a:solidFill>
                <a:srgbClr val="0000FF"/>
              </a:solidFill>
            </a:endParaRPr>
          </a:p>
        </p:txBody>
      </p:sp>
      <p:sp>
        <p:nvSpPr>
          <p:cNvPr id="7181" name="Oval 13"/>
          <p:cNvSpPr>
            <a:spLocks noChangeAspect="1" noChangeArrowheads="1"/>
          </p:cNvSpPr>
          <p:nvPr/>
        </p:nvSpPr>
        <p:spPr bwMode="auto">
          <a:xfrm>
            <a:off x="540000" y="2700000"/>
            <a:ext cx="1080000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dirty="0" smtClean="0">
                <a:solidFill>
                  <a:srgbClr val="0000FF"/>
                </a:solidFill>
              </a:rPr>
              <a:t>7−3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7182" name="Oval 14"/>
          <p:cNvSpPr>
            <a:spLocks noChangeAspect="1" noChangeArrowheads="1"/>
          </p:cNvSpPr>
          <p:nvPr/>
        </p:nvSpPr>
        <p:spPr bwMode="auto">
          <a:xfrm>
            <a:off x="3060000" y="2700000"/>
            <a:ext cx="1080001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b="1" baseline="0" dirty="0" smtClean="0">
                <a:solidFill>
                  <a:srgbClr val="0000FF"/>
                </a:solidFill>
              </a:rPr>
              <a:t>5</a:t>
            </a:r>
            <a:endParaRPr lang="ru-RU" sz="3200" b="1" baseline="0" dirty="0">
              <a:solidFill>
                <a:srgbClr val="0000FF"/>
              </a:solidFill>
            </a:endParaRPr>
          </a:p>
        </p:txBody>
      </p:sp>
      <p:sp>
        <p:nvSpPr>
          <p:cNvPr id="7183" name="Rectangle 15"/>
          <p:cNvSpPr>
            <a:spLocks noChangeArrowheads="1"/>
          </p:cNvSpPr>
          <p:nvPr/>
        </p:nvSpPr>
        <p:spPr bwMode="auto">
          <a:xfrm>
            <a:off x="540000" y="3924000"/>
            <a:ext cx="360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Следовательно</a:t>
            </a:r>
            <a:r>
              <a:rPr lang="ru-RU" sz="1800" b="1" baseline="0" dirty="0" smtClean="0">
                <a:solidFill>
                  <a:srgbClr val="0000FF"/>
                </a:solidFill>
              </a:rPr>
              <a:t>,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85" name="Oval 17"/>
          <p:cNvSpPr>
            <a:spLocks noChangeAspect="1" noChangeArrowheads="1"/>
          </p:cNvSpPr>
          <p:nvPr/>
        </p:nvSpPr>
        <p:spPr bwMode="auto">
          <a:xfrm>
            <a:off x="3060000" y="4356000"/>
            <a:ext cx="1080000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dirty="0" smtClean="0">
                <a:solidFill>
                  <a:srgbClr val="0000FF"/>
                </a:solidFill>
              </a:rPr>
              <a:t>2+2</a:t>
            </a:r>
            <a:endParaRPr lang="ru-RU" sz="3600" dirty="0">
              <a:solidFill>
                <a:srgbClr val="0000FF"/>
              </a:solidFill>
            </a:endParaRPr>
          </a:p>
        </p:txBody>
      </p:sp>
      <p:sp>
        <p:nvSpPr>
          <p:cNvPr id="479250" name="Oval 18"/>
          <p:cNvSpPr>
            <a:spLocks noChangeAspect="1" noChangeArrowheads="1"/>
          </p:cNvSpPr>
          <p:nvPr/>
        </p:nvSpPr>
        <p:spPr bwMode="auto">
          <a:xfrm>
            <a:off x="5004000" y="1474788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dirty="0" smtClean="0">
                <a:solidFill>
                  <a:srgbClr val="0000FF"/>
                </a:solidFill>
              </a:rPr>
              <a:t>4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79251" name="Oval 19"/>
          <p:cNvSpPr>
            <a:spLocks noChangeAspect="1" noChangeArrowheads="1"/>
          </p:cNvSpPr>
          <p:nvPr/>
        </p:nvSpPr>
        <p:spPr bwMode="auto">
          <a:xfrm>
            <a:off x="7524000" y="1474788"/>
            <a:ext cx="1080001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b="1" baseline="0" dirty="0" smtClean="0">
                <a:solidFill>
                  <a:srgbClr val="0000FF"/>
                </a:solidFill>
              </a:rPr>
              <a:t>2+2</a:t>
            </a:r>
            <a:endParaRPr lang="ru-RU" sz="3600" b="1" baseline="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5004000" y="2700000"/>
            <a:ext cx="1080000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dirty="0" smtClean="0">
                <a:solidFill>
                  <a:srgbClr val="0000FF"/>
                </a:solidFill>
              </a:rPr>
              <a:t>7−3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24000" y="2700000"/>
            <a:ext cx="1080001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b="1" baseline="0" dirty="0" smtClean="0">
                <a:solidFill>
                  <a:srgbClr val="0000FF"/>
                </a:solidFill>
              </a:rPr>
              <a:t>4</a:t>
            </a:r>
            <a:endParaRPr lang="ru-RU" sz="3600" b="1" baseline="0" dirty="0">
              <a:solidFill>
                <a:srgbClr val="0000FF"/>
              </a:solidFill>
            </a:endParaRPr>
          </a:p>
        </p:txBody>
      </p:sp>
      <p:sp>
        <p:nvSpPr>
          <p:cNvPr id="479254" name="Oval 22"/>
          <p:cNvSpPr>
            <a:spLocks noChangeAspect="1" noChangeArrowheads="1"/>
          </p:cNvSpPr>
          <p:nvPr/>
        </p:nvSpPr>
        <p:spPr bwMode="auto">
          <a:xfrm>
            <a:off x="5004000" y="4356000"/>
            <a:ext cx="1079999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dirty="0" smtClean="0">
                <a:solidFill>
                  <a:srgbClr val="0000FF"/>
                </a:solidFill>
              </a:rPr>
              <a:t>7−3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79255" name="Oval 23"/>
          <p:cNvSpPr>
            <a:spLocks noChangeAspect="1" noChangeArrowheads="1"/>
          </p:cNvSpPr>
          <p:nvPr/>
        </p:nvSpPr>
        <p:spPr bwMode="auto">
          <a:xfrm>
            <a:off x="7524000" y="4356000"/>
            <a:ext cx="1080000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dirty="0" smtClean="0">
                <a:solidFill>
                  <a:srgbClr val="0000FF"/>
                </a:solidFill>
              </a:rPr>
              <a:t>2+2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79259" name="Rectangle 27"/>
          <p:cNvSpPr>
            <a:spLocks noChangeArrowheads="1"/>
          </p:cNvSpPr>
          <p:nvPr/>
        </p:nvSpPr>
        <p:spPr bwMode="auto">
          <a:xfrm>
            <a:off x="5004000" y="3924000"/>
            <a:ext cx="360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Следовательно</a:t>
            </a:r>
            <a:r>
              <a:rPr lang="ru-RU" sz="1800" b="1" baseline="0" dirty="0" smtClean="0">
                <a:solidFill>
                  <a:srgbClr val="0000FF"/>
                </a:solidFill>
              </a:rPr>
              <a:t>,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утвердительной посылки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  <p:cxnSp>
        <p:nvCxnSpPr>
          <p:cNvPr id="30" name="Прямая соединительная линия 29"/>
          <p:cNvCxnSpPr>
            <a:cxnSpLocks noChangeShapeType="1"/>
          </p:cNvCxnSpPr>
          <p:nvPr/>
        </p:nvCxnSpPr>
        <p:spPr bwMode="auto">
          <a:xfrm>
            <a:off x="540000" y="3924000"/>
            <a:ext cx="3600000" cy="288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1" name="Прямая соединительная линия 30"/>
          <p:cNvCxnSpPr>
            <a:cxnSpLocks noChangeShapeType="1"/>
          </p:cNvCxnSpPr>
          <p:nvPr/>
        </p:nvCxnSpPr>
        <p:spPr bwMode="auto">
          <a:xfrm rot="-600000">
            <a:off x="540000" y="3924000"/>
            <a:ext cx="3600000" cy="288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4" name="TextBox 33"/>
          <p:cNvSpPr txBox="1"/>
          <p:nvPr/>
        </p:nvSpPr>
        <p:spPr>
          <a:xfrm>
            <a:off x="0" y="5580000"/>
            <a:ext cx="4932000" cy="108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ru-RU" sz="1600" dirty="0" smtClean="0"/>
              <a:t>Хорошо, </a:t>
            </a:r>
            <a:r>
              <a:rPr lang="ru-RU" sz="1600" dirty="0" smtClean="0">
                <a:solidFill>
                  <a:srgbClr val="00FF00"/>
                </a:solidFill>
              </a:rPr>
              <a:t>утвердительный</a:t>
            </a:r>
            <a:r>
              <a:rPr lang="ru-RU" sz="1600" dirty="0" smtClean="0"/>
              <a:t> вывод 7−3 = 2+2, хоть и </a:t>
            </a:r>
            <a:r>
              <a:rPr lang="ru-RU" sz="1600" dirty="0" smtClean="0">
                <a:solidFill>
                  <a:srgbClr val="00FF00"/>
                </a:solidFill>
              </a:rPr>
              <a:t>истинен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rgbClr val="00FFFF"/>
                </a:solidFill>
              </a:rPr>
              <a:t>не вытекает</a:t>
            </a:r>
            <a:r>
              <a:rPr lang="ru-RU" sz="1600" dirty="0" smtClean="0"/>
              <a:t> из посылок. </a:t>
            </a:r>
          </a:p>
          <a:p>
            <a:pPr algn="ctr"/>
            <a:r>
              <a:rPr lang="ru-RU" sz="1600" dirty="0" smtClean="0"/>
              <a:t>Но нельзя ли из двух </a:t>
            </a:r>
            <a:r>
              <a:rPr lang="ru-RU" sz="1600" dirty="0" smtClean="0">
                <a:solidFill>
                  <a:srgbClr val="FF66FF"/>
                </a:solidFill>
              </a:rPr>
              <a:t>отрицательных</a:t>
            </a:r>
            <a:r>
              <a:rPr lang="ru-RU" sz="1600" dirty="0" smtClean="0"/>
              <a:t> посылок сделать хотя бы </a:t>
            </a:r>
            <a:r>
              <a:rPr lang="ru-RU" sz="1600" dirty="0" smtClean="0">
                <a:solidFill>
                  <a:srgbClr val="FF66FF"/>
                </a:solidFill>
              </a:rPr>
              <a:t>отрицательный</a:t>
            </a:r>
            <a:r>
              <a:rPr lang="ru-RU" sz="1600" dirty="0" smtClean="0"/>
              <a:t> вывод?</a:t>
            </a:r>
            <a:endParaRPr lang="ru-RU" sz="1600" dirty="0"/>
          </a:p>
        </p:txBody>
      </p:sp>
      <p:sp>
        <p:nvSpPr>
          <p:cNvPr id="35" name="TextBox 34"/>
          <p:cNvSpPr txBox="1"/>
          <p:nvPr/>
        </p:nvSpPr>
        <p:spPr>
          <a:xfrm>
            <a:off x="4644000" y="5580000"/>
            <a:ext cx="4320000" cy="108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ru-RU" sz="1600" dirty="0" smtClean="0"/>
              <a:t>Тоже нет, потому что понятия, </a:t>
            </a:r>
            <a:br>
              <a:rPr lang="ru-RU" sz="1600" dirty="0" smtClean="0"/>
            </a:br>
            <a:r>
              <a:rPr lang="ru-RU" sz="1600" dirty="0" smtClean="0"/>
              <a:t>не связанные посредством одного термина, могут оказаться </a:t>
            </a:r>
            <a:br>
              <a:rPr lang="ru-RU" sz="1600" dirty="0" smtClean="0"/>
            </a:br>
            <a:r>
              <a:rPr lang="ru-RU" sz="1600" dirty="0" smtClean="0"/>
              <a:t>связанными посредством другого.</a:t>
            </a:r>
            <a:endParaRPr lang="ru-RU" sz="1600" dirty="0"/>
          </a:p>
        </p:txBody>
      </p:sp>
      <p:sp>
        <p:nvSpPr>
          <p:cNvPr id="7184" name="Oval 16"/>
          <p:cNvSpPr>
            <a:spLocks noChangeAspect="1" noChangeArrowheads="1"/>
          </p:cNvSpPr>
          <p:nvPr/>
        </p:nvSpPr>
        <p:spPr bwMode="auto">
          <a:xfrm>
            <a:off x="540000" y="4356000"/>
            <a:ext cx="1079999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dirty="0" smtClean="0">
                <a:solidFill>
                  <a:srgbClr val="0000FF"/>
                </a:solidFill>
              </a:rPr>
              <a:t>7−3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36" name="TextBox 35"/>
          <p:cNvSpPr txBox="1">
            <a:spLocks noChangeAspect="1"/>
          </p:cNvSpPr>
          <p:nvPr/>
        </p:nvSpPr>
        <p:spPr>
          <a:xfrm>
            <a:off x="1872000" y="4356000"/>
            <a:ext cx="742951" cy="1080000"/>
          </a:xfrm>
          <a:prstGeom prst="rect">
            <a:avLst/>
          </a:prstGeom>
          <a:noFill/>
        </p:spPr>
        <p:txBody>
          <a:bodyPr wrap="none" rtlCol="0" anchor="ctr" anchorCtr="1">
            <a:noAutofit/>
          </a:bodyPr>
          <a:lstStyle/>
          <a:p>
            <a:r>
              <a:rPr lang="ru-RU" sz="8000" dirty="0" smtClean="0">
                <a:solidFill>
                  <a:srgbClr val="FF0000"/>
                </a:solidFill>
              </a:rPr>
              <a:t>?</a:t>
            </a:r>
            <a:endParaRPr lang="ru-RU" sz="80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1000"/>
                                        <p:tgtEl>
                                          <p:spTgt spid="7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7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8" dur="1000"/>
                                        <p:tgtEl>
                                          <p:spTgt spid="7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9" dur="1000"/>
                                        <p:tgtEl>
                                          <p:spTgt spid="7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3" dur="1000"/>
                                        <p:tgtEl>
                                          <p:spTgt spid="7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7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4" dur="1000"/>
                                        <p:tgtEl>
                                          <p:spTgt spid="7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0"/>
                            </p:stCondLst>
                            <p:childTnLst>
                              <p:par>
                                <p:cTn id="5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6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"/>
                            </p:stCondLst>
                            <p:childTnLst>
                              <p:par>
                                <p:cTn id="93" presetID="49" presetClass="exit" presetSubtype="0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4" dur="1000"/>
                                        <p:tgtEl>
                                          <p:spTgt spid="7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/>
                                        <p:tgtEl>
                                          <p:spTgt spid="7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/>
                                        <p:tgtEl>
                                          <p:spTgt spid="7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7" dur="1000"/>
                                        <p:tgtEl>
                                          <p:spTgt spid="71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500"/>
                            </p:stCondLst>
                            <p:childTnLst>
                              <p:par>
                                <p:cTn id="100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800" decel="100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8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8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8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8" dur="1000"/>
                                        <p:tgtEl>
                                          <p:spTgt spid="47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000"/>
                            </p:stCondLst>
                            <p:childTnLst>
                              <p:par>
                                <p:cTn id="12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479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500"/>
                            </p:stCondLst>
                            <p:childTnLst>
                              <p:par>
                                <p:cTn id="12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9" dur="1000"/>
                                        <p:tgtEl>
                                          <p:spTgt spid="47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2500"/>
                            </p:stCondLst>
                            <p:childTnLst>
                              <p:par>
                                <p:cTn id="1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3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3500"/>
                            </p:stCondLst>
                            <p:childTnLst>
                              <p:par>
                                <p:cTn id="13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4000"/>
                            </p:stCondLst>
                            <p:childTnLst>
                              <p:par>
                                <p:cTn id="14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4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5000"/>
                            </p:stCondLst>
                            <p:childTnLst>
                              <p:par>
                                <p:cTn id="146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5500"/>
                            </p:stCondLst>
                            <p:childTnLst>
                              <p:par>
                                <p:cTn id="151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15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2000"/>
                            </p:stCondLst>
                            <p:childTnLst>
                              <p:par>
                                <p:cTn id="1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2500"/>
                            </p:stCondLst>
                            <p:childTnLst>
                              <p:par>
                                <p:cTn id="1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1" dur="1000"/>
                                        <p:tgtEl>
                                          <p:spTgt spid="479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3500"/>
                            </p:stCondLst>
                            <p:childTnLst>
                              <p:par>
                                <p:cTn id="17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479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4000"/>
                            </p:stCondLst>
                            <p:childTnLst>
                              <p:par>
                                <p:cTn id="18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2" dur="1000"/>
                                        <p:tgtEl>
                                          <p:spTgt spid="479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7" grpId="1" animBg="1"/>
      <p:bldP spid="37" grpId="2" animBg="1"/>
      <p:bldP spid="32" grpId="0" animBg="1"/>
      <p:bldP spid="32" grpId="1" animBg="1"/>
      <p:bldP spid="32" grpId="2" animBg="1"/>
      <p:bldP spid="29" grpId="0" animBg="1"/>
      <p:bldP spid="29" grpId="1" animBg="1"/>
      <p:bldP spid="479239" grpId="0" animBg="1"/>
      <p:bldP spid="479236" grpId="0" animBg="1"/>
      <p:bldP spid="479237" grpId="0" animBg="1"/>
      <p:bldP spid="7175" grpId="0" animBg="1"/>
      <p:bldP spid="7176" grpId="0" animBg="1"/>
      <p:bldP spid="7177" grpId="0" animBg="1"/>
      <p:bldP spid="7179" grpId="0" animBg="1"/>
      <p:bldP spid="7180" grpId="0" animBg="1"/>
      <p:bldP spid="7181" grpId="0" animBg="1"/>
      <p:bldP spid="7182" grpId="0" animBg="1"/>
      <p:bldP spid="7185" grpId="0" animBg="1"/>
      <p:bldP spid="479250" grpId="0" animBg="1"/>
      <p:bldP spid="479251" grpId="0" animBg="1"/>
      <p:bldP spid="479252" grpId="0" animBg="1"/>
      <p:bldP spid="479253" grpId="0" animBg="1"/>
      <p:bldP spid="479254" grpId="0" animBg="1"/>
      <p:bldP spid="479255" grpId="0" animBg="1"/>
      <p:bldP spid="479259" grpId="0" animBg="1"/>
      <p:bldP spid="34" grpId="0" build="p"/>
      <p:bldP spid="35" grpId="0"/>
      <p:bldP spid="36" grpId="0"/>
    </p:bld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Oval 12"/>
          <p:cNvSpPr>
            <a:spLocks noChangeAspect="1" noChangeArrowheads="1"/>
          </p:cNvSpPr>
          <p:nvPr/>
        </p:nvSpPr>
        <p:spPr bwMode="auto">
          <a:xfrm>
            <a:off x="7236000" y="3528000"/>
            <a:ext cx="720001" cy="72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b="1" baseline="0" dirty="0" smtClean="0">
                <a:solidFill>
                  <a:srgbClr val="0000FF"/>
                </a:solidFill>
              </a:rPr>
              <a:t>P</a:t>
            </a:r>
            <a:endParaRPr lang="ru-RU" sz="2800" b="1" baseline="0" dirty="0">
              <a:solidFill>
                <a:srgbClr val="0000FF"/>
              </a:solidFill>
            </a:endParaRPr>
          </a:p>
        </p:txBody>
      </p:sp>
      <p:sp>
        <p:nvSpPr>
          <p:cNvPr id="3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утвердительной посылки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60000" y="1548000"/>
            <a:ext cx="84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solidFill>
                  <a:srgbClr val="FFFFFF"/>
                </a:solidFill>
              </a:rPr>
              <a:t> </a:t>
            </a:r>
            <a:r>
              <a:rPr lang="ru-RU" dirty="0" smtClean="0">
                <a:solidFill>
                  <a:srgbClr val="FFFFFF"/>
                </a:solidFill>
              </a:rPr>
              <a:t>Некий термин, </a:t>
            </a:r>
            <a:r>
              <a:rPr lang="ru-RU" dirty="0" smtClean="0">
                <a:solidFill>
                  <a:srgbClr val="FF66FF"/>
                </a:solidFill>
              </a:rPr>
              <a:t>не совместимый</a:t>
            </a:r>
            <a:r>
              <a:rPr lang="ru-RU" dirty="0" smtClean="0"/>
              <a:t> с двумя другими, вообще говоря, </a:t>
            </a:r>
            <a:r>
              <a:rPr lang="ru-RU" dirty="0" smtClean="0">
                <a:solidFill>
                  <a:srgbClr val="00FF00"/>
                </a:solidFill>
              </a:rPr>
              <a:t>совместим</a:t>
            </a:r>
            <a:r>
              <a:rPr lang="ru-RU" dirty="0" smtClean="0"/>
              <a:t> с любым логическим отношением между последними. </a:t>
            </a:r>
            <a:endParaRPr lang="ru-RU" dirty="0"/>
          </a:p>
        </p:txBody>
      </p:sp>
      <p:sp>
        <p:nvSpPr>
          <p:cNvPr id="7" name="Oval 13"/>
          <p:cNvSpPr>
            <a:spLocks noChangeAspect="1" noChangeArrowheads="1"/>
          </p:cNvSpPr>
          <p:nvPr/>
        </p:nvSpPr>
        <p:spPr bwMode="auto">
          <a:xfrm>
            <a:off x="1008000" y="3528000"/>
            <a:ext cx="720000" cy="72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8" name="Oval 12"/>
          <p:cNvSpPr>
            <a:spLocks noChangeAspect="1" noChangeArrowheads="1"/>
          </p:cNvSpPr>
          <p:nvPr/>
        </p:nvSpPr>
        <p:spPr bwMode="auto">
          <a:xfrm>
            <a:off x="3168000" y="3528000"/>
            <a:ext cx="720001" cy="72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b="1" baseline="0" dirty="0" smtClean="0">
                <a:solidFill>
                  <a:srgbClr val="0000FF"/>
                </a:solidFill>
              </a:rPr>
              <a:t>P</a:t>
            </a:r>
            <a:endParaRPr lang="ru-RU" sz="2800" b="1" baseline="0" dirty="0">
              <a:solidFill>
                <a:srgbClr val="0000FF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48000" y="2448000"/>
            <a:ext cx="3600000" cy="720000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noAutofit/>
          </a:bodyPr>
          <a:lstStyle/>
          <a:p>
            <a:pPr algn="ctr"/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ru-RU" dirty="0" smtClean="0"/>
              <a:t> и </a:t>
            </a:r>
            <a:r>
              <a:rPr lang="en-US" dirty="0" smtClean="0">
                <a:solidFill>
                  <a:srgbClr val="FF66FF"/>
                </a:solidFill>
              </a:rPr>
              <a:t>P</a:t>
            </a:r>
            <a:r>
              <a:rPr lang="en-US" dirty="0" smtClean="0"/>
              <a:t> – </a:t>
            </a:r>
            <a:r>
              <a:rPr lang="ru-RU" dirty="0" smtClean="0">
                <a:solidFill>
                  <a:srgbClr val="FFFF00"/>
                </a:solidFill>
              </a:rPr>
              <a:t>несовместимые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понятия</a:t>
            </a:r>
            <a:endParaRPr lang="ru-RU" dirty="0"/>
          </a:p>
        </p:txBody>
      </p:sp>
      <p:sp>
        <p:nvSpPr>
          <p:cNvPr id="10" name="TextBox 9"/>
          <p:cNvSpPr txBox="1"/>
          <p:nvPr/>
        </p:nvSpPr>
        <p:spPr>
          <a:xfrm>
            <a:off x="4896000" y="2448000"/>
            <a:ext cx="3600000" cy="720000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noAutofit/>
          </a:bodyPr>
          <a:lstStyle/>
          <a:p>
            <a:pPr algn="ctr"/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ru-RU" dirty="0" smtClean="0"/>
              <a:t> и </a:t>
            </a:r>
            <a:r>
              <a:rPr lang="en-US" dirty="0" smtClean="0">
                <a:solidFill>
                  <a:srgbClr val="FF66FF"/>
                </a:solidFill>
              </a:rPr>
              <a:t>P</a:t>
            </a:r>
            <a:r>
              <a:rPr lang="en-US" dirty="0" smtClean="0"/>
              <a:t> – </a:t>
            </a:r>
            <a:r>
              <a:rPr lang="ru-RU" dirty="0" smtClean="0">
                <a:solidFill>
                  <a:srgbClr val="FFFF00"/>
                </a:solidFill>
              </a:rPr>
              <a:t>равнозначащие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понятия</a:t>
            </a:r>
            <a:endParaRPr lang="ru-RU" dirty="0"/>
          </a:p>
        </p:txBody>
      </p:sp>
      <p:sp>
        <p:nvSpPr>
          <p:cNvPr id="11" name="Oval 13"/>
          <p:cNvSpPr>
            <a:spLocks noChangeAspect="1" noChangeArrowheads="1"/>
          </p:cNvSpPr>
          <p:nvPr/>
        </p:nvSpPr>
        <p:spPr bwMode="auto">
          <a:xfrm>
            <a:off x="7236000" y="3528000"/>
            <a:ext cx="720000" cy="72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12" name="Oval 11"/>
          <p:cNvSpPr>
            <a:spLocks noChangeAspect="1" noChangeArrowheads="1"/>
          </p:cNvSpPr>
          <p:nvPr/>
        </p:nvSpPr>
        <p:spPr bwMode="auto">
          <a:xfrm>
            <a:off x="5436000" y="3528000"/>
            <a:ext cx="720000" cy="72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M</a:t>
            </a:r>
            <a:endParaRPr lang="ru-RU" sz="2800" dirty="0">
              <a:solidFill>
                <a:srgbClr val="0000FF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48000" y="4608000"/>
            <a:ext cx="3600000" cy="720000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noAutofit/>
          </a:bodyPr>
          <a:lstStyle/>
          <a:p>
            <a:pPr algn="ctr"/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ru-RU" dirty="0" smtClean="0"/>
              <a:t> и </a:t>
            </a:r>
            <a:r>
              <a:rPr lang="en-US" dirty="0" smtClean="0">
                <a:solidFill>
                  <a:srgbClr val="FF66FF"/>
                </a:solidFill>
              </a:rPr>
              <a:t>P</a:t>
            </a:r>
            <a:r>
              <a:rPr lang="en-US" dirty="0" smtClean="0"/>
              <a:t> – </a:t>
            </a:r>
            <a:r>
              <a:rPr lang="ru-RU" dirty="0" smtClean="0">
                <a:solidFill>
                  <a:srgbClr val="FFFF00"/>
                </a:solidFill>
              </a:rPr>
              <a:t>перекрещивающиеся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понятия</a:t>
            </a:r>
            <a:endParaRPr lang="ru-RU" dirty="0"/>
          </a:p>
        </p:txBody>
      </p:sp>
      <p:sp>
        <p:nvSpPr>
          <p:cNvPr id="15" name="Oval 13"/>
          <p:cNvSpPr>
            <a:spLocks noChangeAspect="1" noChangeArrowheads="1"/>
          </p:cNvSpPr>
          <p:nvPr/>
        </p:nvSpPr>
        <p:spPr bwMode="auto">
          <a:xfrm>
            <a:off x="2484000" y="5688000"/>
            <a:ext cx="720000" cy="72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17" name="Oval 12"/>
          <p:cNvSpPr>
            <a:spLocks noChangeAspect="1" noChangeArrowheads="1"/>
          </p:cNvSpPr>
          <p:nvPr/>
        </p:nvSpPr>
        <p:spPr bwMode="auto">
          <a:xfrm>
            <a:off x="2988000" y="5688000"/>
            <a:ext cx="720001" cy="72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b="1" baseline="0" dirty="0" smtClean="0">
                <a:solidFill>
                  <a:srgbClr val="0000FF"/>
                </a:solidFill>
              </a:rPr>
              <a:t>P</a:t>
            </a:r>
            <a:endParaRPr lang="ru-RU" sz="2800" b="1" baseline="0" dirty="0">
              <a:solidFill>
                <a:srgbClr val="0000FF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896000" y="4608000"/>
            <a:ext cx="3600000" cy="720000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noAutofit/>
          </a:bodyPr>
          <a:lstStyle/>
          <a:p>
            <a:pPr algn="ctr"/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ru-RU" dirty="0" smtClean="0"/>
              <a:t> и </a:t>
            </a:r>
            <a:r>
              <a:rPr lang="en-US" dirty="0" smtClean="0">
                <a:solidFill>
                  <a:srgbClr val="FF66FF"/>
                </a:solidFill>
              </a:rPr>
              <a:t>P</a:t>
            </a:r>
            <a:r>
              <a:rPr lang="en-US" dirty="0" smtClean="0"/>
              <a:t> – </a:t>
            </a:r>
            <a:r>
              <a:rPr lang="ru-RU" dirty="0" smtClean="0">
                <a:solidFill>
                  <a:srgbClr val="FFFF00"/>
                </a:solidFill>
              </a:rPr>
              <a:t>подчинённое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/>
              <a:t>и </a:t>
            </a:r>
            <a:r>
              <a:rPr lang="ru-RU" dirty="0" smtClean="0">
                <a:solidFill>
                  <a:srgbClr val="FFFF00"/>
                </a:solidFill>
              </a:rPr>
              <a:t>подчиняющее</a:t>
            </a:r>
            <a:r>
              <a:rPr lang="ru-RU" dirty="0" smtClean="0"/>
              <a:t> понятия</a:t>
            </a:r>
            <a:endParaRPr lang="ru-RU" dirty="0"/>
          </a:p>
        </p:txBody>
      </p:sp>
      <p:sp>
        <p:nvSpPr>
          <p:cNvPr id="21" name="Oval 12"/>
          <p:cNvSpPr>
            <a:spLocks noChangeAspect="1" noChangeArrowheads="1"/>
          </p:cNvSpPr>
          <p:nvPr/>
        </p:nvSpPr>
        <p:spPr bwMode="auto">
          <a:xfrm>
            <a:off x="7236000" y="5688000"/>
            <a:ext cx="720001" cy="72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400" b="1" baseline="0" dirty="0" smtClean="0">
                <a:solidFill>
                  <a:srgbClr val="0000FF"/>
                </a:solidFill>
              </a:rPr>
              <a:t>    </a:t>
            </a:r>
            <a:r>
              <a:rPr lang="en-US" sz="2400" b="1" baseline="0" dirty="0" smtClean="0">
                <a:solidFill>
                  <a:srgbClr val="0000FF"/>
                </a:solidFill>
              </a:rPr>
              <a:t> P</a:t>
            </a:r>
            <a:endParaRPr lang="ru-RU" sz="2800" b="1" baseline="0" dirty="0">
              <a:solidFill>
                <a:srgbClr val="0000FF"/>
              </a:solidFill>
            </a:endParaRPr>
          </a:p>
        </p:txBody>
      </p:sp>
      <p:sp>
        <p:nvSpPr>
          <p:cNvPr id="22" name="Скругленный прямоугольник 21"/>
          <p:cNvSpPr/>
          <p:nvPr/>
        </p:nvSpPr>
        <p:spPr bwMode="auto">
          <a:xfrm>
            <a:off x="-1285916" y="2786058"/>
            <a:ext cx="914400" cy="914400"/>
          </a:xfrm>
          <a:prstGeom prst="round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20" name="Oval 13"/>
          <p:cNvSpPr>
            <a:spLocks noChangeAspect="1" noChangeArrowheads="1"/>
          </p:cNvSpPr>
          <p:nvPr/>
        </p:nvSpPr>
        <p:spPr bwMode="auto">
          <a:xfrm>
            <a:off x="7308000" y="5868000"/>
            <a:ext cx="360000" cy="36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000" dirty="0" smtClean="0">
                <a:solidFill>
                  <a:srgbClr val="0000FF"/>
                </a:solidFill>
              </a:rPr>
              <a:t>S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6" name="Oval 11"/>
          <p:cNvSpPr>
            <a:spLocks noChangeAspect="1" noChangeArrowheads="1"/>
          </p:cNvSpPr>
          <p:nvPr/>
        </p:nvSpPr>
        <p:spPr bwMode="auto">
          <a:xfrm>
            <a:off x="2088000" y="3528000"/>
            <a:ext cx="720000" cy="72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M</a:t>
            </a:r>
            <a:endParaRPr lang="ru-RU" sz="2800" dirty="0">
              <a:solidFill>
                <a:srgbClr val="0000FF"/>
              </a:solidFill>
            </a:endParaRPr>
          </a:p>
        </p:txBody>
      </p:sp>
      <p:sp>
        <p:nvSpPr>
          <p:cNvPr id="23" name="Oval 11"/>
          <p:cNvSpPr>
            <a:spLocks noChangeAspect="1" noChangeArrowheads="1"/>
          </p:cNvSpPr>
          <p:nvPr/>
        </p:nvSpPr>
        <p:spPr bwMode="auto">
          <a:xfrm>
            <a:off x="7236000" y="3528000"/>
            <a:ext cx="720000" cy="72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S</a:t>
            </a:r>
            <a:r>
              <a:rPr lang="ru-RU" sz="2400" dirty="0" smtClean="0">
                <a:solidFill>
                  <a:srgbClr val="0000FF"/>
                </a:solidFill>
              </a:rPr>
              <a:t> </a:t>
            </a:r>
            <a:r>
              <a:rPr lang="en-US" sz="2400" dirty="0" smtClean="0">
                <a:solidFill>
                  <a:srgbClr val="0000FF"/>
                </a:solidFill>
              </a:rPr>
              <a:t>P</a:t>
            </a:r>
            <a:endParaRPr lang="ru-RU" sz="2800" dirty="0">
              <a:solidFill>
                <a:srgbClr val="0000FF"/>
              </a:solidFill>
            </a:endParaRPr>
          </a:p>
        </p:txBody>
      </p:sp>
      <p:sp>
        <p:nvSpPr>
          <p:cNvPr id="16" name="Oval 11"/>
          <p:cNvSpPr>
            <a:spLocks noChangeAspect="1" noChangeArrowheads="1"/>
          </p:cNvSpPr>
          <p:nvPr/>
        </p:nvSpPr>
        <p:spPr bwMode="auto">
          <a:xfrm>
            <a:off x="1188000" y="5688000"/>
            <a:ext cx="720000" cy="72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M</a:t>
            </a:r>
            <a:endParaRPr lang="ru-RU" sz="2800" dirty="0">
              <a:solidFill>
                <a:srgbClr val="0000FF"/>
              </a:solidFill>
            </a:endParaRPr>
          </a:p>
        </p:txBody>
      </p:sp>
      <p:sp>
        <p:nvSpPr>
          <p:cNvPr id="19" name="Oval 11"/>
          <p:cNvSpPr>
            <a:spLocks noChangeAspect="1" noChangeArrowheads="1"/>
          </p:cNvSpPr>
          <p:nvPr/>
        </p:nvSpPr>
        <p:spPr bwMode="auto">
          <a:xfrm>
            <a:off x="5436000" y="5688000"/>
            <a:ext cx="720000" cy="72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 smtClean="0">
                <a:solidFill>
                  <a:srgbClr val="0000FF"/>
                </a:solidFill>
              </a:rPr>
              <a:t>M</a:t>
            </a:r>
            <a:endParaRPr lang="ru-RU" sz="28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11806 0 " pathEditMode="relative" ptsTypes="AA">
                                      <p:cBhvr>
                                        <p:cTn id="24" dur="20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0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4.81481E-6 L 0.11806 -4.81481E-6 " pathEditMode="relative" ptsTypes="AA">
                                      <p:cBhvr>
                                        <p:cTn id="30" dur="20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500"/>
                            </p:stCondLst>
                            <p:childTnLst>
                              <p:par>
                                <p:cTn id="45" presetID="0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2.96296E-6 L -0.19688 -2.96296E-6 " pathEditMode="relative" ptsTypes="AA">
                                      <p:cBhvr>
                                        <p:cTn id="46" dur="200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0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81481E-6 L -0.19688 -4.81481E-6 " pathEditMode="relative" ptsTypes="AA">
                                      <p:cBhvr>
                                        <p:cTn id="52" dur="20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500"/>
                            </p:stCondLst>
                            <p:childTnLst>
                              <p:par>
                                <p:cTn id="72" presetID="0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5.18519E-6 L -0.19688 5.18519E-6 " pathEditMode="relative" ptsTypes="AA">
                                      <p:cBhvr>
                                        <p:cTn id="73" dur="200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500"/>
                            </p:stCondLst>
                            <p:childTnLst>
                              <p:par>
                                <p:cTn id="75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3500"/>
                            </p:stCondLst>
                            <p:childTnLst>
                              <p:par>
                                <p:cTn id="78" presetID="0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5.18519E-6 L -0.14167 5.18519E-6 " pathEditMode="relative" ptsTypes="AA">
                                      <p:cBhvr>
                                        <p:cTn id="79" dur="200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500"/>
                            </p:stCondLst>
                            <p:childTnLst>
                              <p:par>
                                <p:cTn id="91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500"/>
                            </p:stCondLst>
                            <p:childTnLst>
                              <p:par>
                                <p:cTn id="94" presetID="0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5.18519E-6 L -0.19688 5.18519E-6 " pathEditMode="relative" ptsTypes="AA">
                                      <p:cBhvr>
                                        <p:cTn id="95" dur="2000" spd="-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500"/>
                            </p:stCondLst>
                            <p:childTnLst>
                              <p:par>
                                <p:cTn id="97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3500"/>
                            </p:stCondLst>
                            <p:childTnLst>
                              <p:par>
                                <p:cTn id="100" presetID="0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7.03704E-6 L -0.18125 7.03704E-6 " pathEditMode="relative" ptsTypes="AA">
                                      <p:cBhvr>
                                        <p:cTn id="101" dur="200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  <p:bldP spid="5" grpId="0"/>
      <p:bldP spid="7" grpId="0" animBg="1"/>
      <p:bldP spid="7" grpId="1" animBg="1"/>
      <p:bldP spid="8" grpId="0" animBg="1"/>
      <p:bldP spid="8" grpId="1" animBg="1"/>
      <p:bldP spid="9" grpId="0" animBg="1"/>
      <p:bldP spid="10" grpId="0" animBg="1"/>
      <p:bldP spid="11" grpId="0" animBg="1"/>
      <p:bldP spid="11" grpId="1" animBg="1"/>
      <p:bldP spid="12" grpId="0" animBg="1"/>
      <p:bldP spid="14" grpId="0" animBg="1"/>
      <p:bldP spid="15" grpId="0" animBg="1"/>
      <p:bldP spid="15" grpId="1" animBg="1"/>
      <p:bldP spid="17" grpId="0" animBg="1"/>
      <p:bldP spid="17" grpId="1" animBg="1"/>
      <p:bldP spid="18" grpId="0" animBg="1"/>
      <p:bldP spid="21" grpId="0" animBg="1"/>
      <p:bldP spid="21" grpId="1" animBg="1"/>
      <p:bldP spid="20" grpId="0" animBg="1"/>
      <p:bldP spid="20" grpId="1" animBg="1"/>
      <p:bldP spid="6" grpId="0" animBg="1"/>
      <p:bldP spid="23" grpId="0" animBg="1"/>
      <p:bldP spid="16" grpId="0" animBg="1"/>
      <p:bldP spid="19" grpId="0" animBg="1"/>
    </p:bld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08000" y="1440000"/>
            <a:ext cx="9000000" cy="5040000"/>
          </a:xfrm>
        </p:spPr>
        <p:txBody>
          <a:bodyPr rIns="90000"/>
          <a:lstStyle/>
          <a:p>
            <a:pPr eaLnBrk="1" hangingPunct="1"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утвердительной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</a:t>
            </a:r>
            <a:r>
              <a:rPr lang="ru-RU" sz="1800" b="1" dirty="0" smtClean="0">
                <a:solidFill>
                  <a:schemeClr val="accent3"/>
                </a:solidFill>
              </a:rPr>
              <a:t>из</a:t>
            </a:r>
            <a:r>
              <a:rPr lang="ru-RU" sz="1800" b="1" dirty="0" smtClean="0">
                <a:solidFill>
                  <a:srgbClr val="FFFF00"/>
                </a:solidFill>
              </a:rPr>
              <a:t> определения силлогизма</a:t>
            </a:r>
            <a:r>
              <a:rPr lang="ru-RU" sz="1800" b="1" dirty="0" smtClean="0">
                <a:solidFill>
                  <a:schemeClr val="bg1"/>
                </a:solidFill>
              </a:rPr>
              <a:t>: средний термин, связь которого с обоими крайними терминами </a:t>
            </a:r>
            <a:r>
              <a:rPr lang="ru-RU" sz="1800" b="1" dirty="0" smtClean="0">
                <a:solidFill>
                  <a:srgbClr val="FF66FF"/>
                </a:solidFill>
              </a:rPr>
              <a:t>отрицается</a:t>
            </a:r>
            <a:r>
              <a:rPr lang="ru-RU" sz="1800" b="1" dirty="0" smtClean="0">
                <a:solidFill>
                  <a:schemeClr val="bg1"/>
                </a:solidFill>
              </a:rPr>
              <a:t>, не может связать последние друг с другом каким-то определённым образом. </a:t>
            </a:r>
          </a:p>
          <a:p>
            <a:pPr eaLnBrk="1" hangingPunct="1"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двух утвердительных посылок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из того, что замена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отрицательного</a:t>
            </a:r>
            <a:r>
              <a:rPr lang="ru-RU" sz="1800" b="1" dirty="0" smtClean="0">
                <a:solidFill>
                  <a:schemeClr val="bg1"/>
                </a:solidFill>
              </a:rPr>
              <a:t> вывода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противоречащим</a:t>
            </a:r>
            <a:r>
              <a:rPr lang="ru-RU" sz="1800" b="1" dirty="0" smtClean="0">
                <a:solidFill>
                  <a:schemeClr val="bg1"/>
                </a:solidFill>
              </a:rPr>
              <a:t> ему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утвердительным</a:t>
            </a:r>
            <a:r>
              <a:rPr lang="ru-RU" sz="1800" b="1" dirty="0" smtClean="0">
                <a:solidFill>
                  <a:schemeClr val="bg1"/>
                </a:solidFill>
              </a:rPr>
              <a:t> суждением не приводит к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противоречию</a:t>
            </a:r>
            <a:r>
              <a:rPr lang="ru-RU" sz="1800" b="1" dirty="0" smtClean="0">
                <a:solidFill>
                  <a:schemeClr val="bg1"/>
                </a:solidFill>
              </a:rPr>
              <a:t> ни с одной из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утвердительных</a:t>
            </a:r>
            <a:r>
              <a:rPr lang="ru-RU" sz="1800" b="1" dirty="0" smtClean="0">
                <a:solidFill>
                  <a:schemeClr val="bg1"/>
                </a:solidFill>
              </a:rPr>
              <a:t> посылок, что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противоречит </a:t>
            </a:r>
            <a:r>
              <a:rPr lang="ru-RU" sz="1800" b="1" dirty="0" smtClean="0">
                <a:solidFill>
                  <a:schemeClr val="bg1"/>
                </a:solidFill>
              </a:rPr>
              <a:t>самому</a:t>
            </a:r>
            <a:r>
              <a:rPr lang="ru-RU" sz="1800" b="1" dirty="0" smtClean="0">
                <a:solidFill>
                  <a:srgbClr val="FF66FF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понятию</a:t>
            </a:r>
            <a:r>
              <a:rPr lang="ru-RU" sz="1800" b="1" dirty="0" smtClean="0">
                <a:solidFill>
                  <a:srgbClr val="FF66FF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логического вывода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800100" lvl="4" indent="-342900" eaLnBrk="1" hangingPunct="1"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Нарушение правила </a:t>
            </a:r>
            <a:r>
              <a:rPr lang="ru-RU" sz="1600" b="1" dirty="0" smtClean="0">
                <a:solidFill>
                  <a:srgbClr val="00FFFF"/>
                </a:solidFill>
              </a:rPr>
              <a:t>двух утвердительных посылок</a:t>
            </a:r>
            <a:r>
              <a:rPr lang="ru-RU" sz="1600" b="1" dirty="0" smtClean="0">
                <a:solidFill>
                  <a:schemeClr val="bg1"/>
                </a:solidFill>
              </a:rPr>
              <a:t> ведёт к </a:t>
            </a:r>
            <a:r>
              <a:rPr lang="ru-RU" sz="1600" b="1" dirty="0" smtClean="0">
                <a:solidFill>
                  <a:srgbClr val="FF66FF"/>
                </a:solidFill>
              </a:rPr>
              <a:t>ошибке неправомерного отрицательного вывода</a:t>
            </a:r>
            <a:r>
              <a:rPr lang="ru-RU" sz="1600" b="1" dirty="0" smtClean="0">
                <a:solidFill>
                  <a:schemeClr val="bg1"/>
                </a:solidFill>
              </a:rPr>
              <a:t>. </a:t>
            </a:r>
            <a:endParaRPr lang="ru-RU" sz="1800" b="1" dirty="0" smtClean="0">
              <a:solidFill>
                <a:schemeClr val="bg1"/>
              </a:solidFill>
            </a:endParaRP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двух утвердительных посылок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1260000" y="4464000"/>
            <a:ext cx="6768000" cy="136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</a:rPr>
              <a:t>Ошибка неправомерного отрицательного вывода</a:t>
            </a:r>
            <a:r>
              <a:rPr lang="ru-RU" sz="2000" dirty="0" smtClean="0"/>
              <a:t> –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 формальная логическая ошибка в силлогистике, заключающаяся в получении </a:t>
            </a:r>
            <a:r>
              <a:rPr lang="ru-RU" dirty="0" smtClean="0">
                <a:solidFill>
                  <a:srgbClr val="FF66FF"/>
                </a:solidFill>
              </a:rPr>
              <a:t>отрицательного</a:t>
            </a:r>
            <a:r>
              <a:rPr lang="ru-RU" dirty="0" smtClean="0"/>
              <a:t> вывода </a:t>
            </a:r>
            <a:br>
              <a:rPr lang="ru-RU" dirty="0" smtClean="0"/>
            </a:br>
            <a:r>
              <a:rPr lang="ru-RU" dirty="0" smtClean="0"/>
              <a:t>из двух </a:t>
            </a:r>
            <a:r>
              <a:rPr lang="ru-RU" dirty="0" smtClean="0">
                <a:solidFill>
                  <a:srgbClr val="00FF00"/>
                </a:solidFill>
              </a:rPr>
              <a:t>утвердительных</a:t>
            </a:r>
            <a:r>
              <a:rPr lang="ru-RU" dirty="0" smtClean="0"/>
              <a:t> посылок. </a:t>
            </a:r>
            <a:endParaRPr lang="ru-RU" dirty="0">
              <a:solidFill>
                <a:srgbClr val="00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9539" grpId="0" build="p"/>
      <p:bldP spid="4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Скругленный прямоугольник 30"/>
          <p:cNvSpPr/>
          <p:nvPr/>
        </p:nvSpPr>
        <p:spPr bwMode="auto">
          <a:xfrm>
            <a:off x="7344000" y="2340000"/>
            <a:ext cx="1260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Arial" charset="0"/>
              </a:rPr>
              <a:t>дерево</a:t>
            </a:r>
          </a:p>
        </p:txBody>
      </p:sp>
      <p:sp>
        <p:nvSpPr>
          <p:cNvPr id="52" name="Прямоугольник 51"/>
          <p:cNvSpPr/>
          <p:nvPr/>
        </p:nvSpPr>
        <p:spPr bwMode="auto">
          <a:xfrm>
            <a:off x="7344000" y="2340000"/>
            <a:ext cx="1260000" cy="720000"/>
          </a:xfrm>
          <a:prstGeom prst="rect">
            <a:avLst/>
          </a:prstGeom>
          <a:solidFill>
            <a:srgbClr val="000066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FF0000"/>
              </a:solidFill>
              <a:effectLst/>
              <a:latin typeface="Arial" charset="0"/>
            </a:endParaRPr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>
              <a:defRPr/>
            </a:pPr>
            <a:r>
              <a:rPr lang="ru-RU" sz="3200" kern="0" dirty="0" smtClean="0">
                <a:latin typeface="+mj-lt"/>
                <a:ea typeface="+mj-ea"/>
                <a:cs typeface="+mj-cs"/>
              </a:rPr>
              <a:t>Содержание </a:t>
            </a:r>
            <a:r>
              <a:rPr lang="ru-RU" sz="3200" kern="0" dirty="0">
                <a:latin typeface="+mj-lt"/>
                <a:ea typeface="+mj-ea"/>
                <a:cs typeface="+mj-cs"/>
              </a:rPr>
              <a:t>и объём понятия</a:t>
            </a:r>
          </a:p>
        </p:txBody>
      </p:sp>
      <p:sp>
        <p:nvSpPr>
          <p:cNvPr id="6" name="Скругленный прямоугольник 5"/>
          <p:cNvSpPr/>
          <p:nvPr/>
        </p:nvSpPr>
        <p:spPr bwMode="auto">
          <a:xfrm>
            <a:off x="1285852" y="2000240"/>
            <a:ext cx="1000132" cy="571504"/>
          </a:xfrm>
          <a:prstGeom prst="round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7" name="Скругленный прямоугольник 6"/>
          <p:cNvSpPr/>
          <p:nvPr/>
        </p:nvSpPr>
        <p:spPr bwMode="auto">
          <a:xfrm>
            <a:off x="1142976" y="2285992"/>
            <a:ext cx="914400" cy="914400"/>
          </a:xfrm>
          <a:prstGeom prst="round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8" name="Скругленный прямоугольник 7"/>
          <p:cNvSpPr/>
          <p:nvPr/>
        </p:nvSpPr>
        <p:spPr bwMode="auto">
          <a:xfrm>
            <a:off x="1214414" y="2357430"/>
            <a:ext cx="928694" cy="642942"/>
          </a:xfrm>
          <a:prstGeom prst="round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Скругленный прямоугольник 8"/>
          <p:cNvSpPr/>
          <p:nvPr/>
        </p:nvSpPr>
        <p:spPr bwMode="auto">
          <a:xfrm>
            <a:off x="540000" y="2340000"/>
            <a:ext cx="1260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Arial" charset="0"/>
              </a:rPr>
              <a:t>Дерево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40000" y="1620000"/>
            <a:ext cx="1260000" cy="3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sz="1600" dirty="0" smtClean="0"/>
              <a:t>Субъект</a:t>
            </a:r>
            <a:endParaRPr lang="ru-RU" dirty="0"/>
          </a:p>
        </p:txBody>
      </p:sp>
      <p:sp>
        <p:nvSpPr>
          <p:cNvPr id="12" name="TextBox 11"/>
          <p:cNvSpPr txBox="1"/>
          <p:nvPr/>
        </p:nvSpPr>
        <p:spPr>
          <a:xfrm>
            <a:off x="1800000" y="1620000"/>
            <a:ext cx="900000" cy="3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sz="1600" dirty="0" smtClean="0"/>
              <a:t>Связка</a:t>
            </a:r>
            <a:endParaRPr lang="ru-RU" dirty="0" smtClean="0"/>
          </a:p>
          <a:p>
            <a:endParaRPr lang="ru-RU" dirty="0"/>
          </a:p>
        </p:txBody>
      </p:sp>
      <p:sp>
        <p:nvSpPr>
          <p:cNvPr id="13" name="Скругленный прямоугольник 12"/>
          <p:cNvSpPr/>
          <p:nvPr/>
        </p:nvSpPr>
        <p:spPr bwMode="auto">
          <a:xfrm>
            <a:off x="2700000" y="234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растение</a:t>
            </a:r>
            <a:endParaRPr kumimoji="0" lang="ru-RU" sz="1700" b="1" i="0" u="none" strike="noStrike" cap="none" normalizeH="0" baseline="-2500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4" name="Скругленный прямоугольник 13"/>
          <p:cNvSpPr/>
          <p:nvPr/>
        </p:nvSpPr>
        <p:spPr bwMode="auto">
          <a:xfrm>
            <a:off x="2700000" y="306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36000" tIns="45720" rIns="3600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b="1" i="0" u="none" strike="noStrike" cap="none" normalizeH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крупное</a:t>
            </a:r>
            <a:endParaRPr kumimoji="0" lang="ru-RU" sz="1700" b="1" i="0" u="none" strike="noStrike" cap="none" normalizeH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5" name="Скругленный прямоугольник 14"/>
          <p:cNvSpPr/>
          <p:nvPr/>
        </p:nvSpPr>
        <p:spPr bwMode="auto">
          <a:xfrm>
            <a:off x="2700000" y="378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36000" tIns="45720" rIns="36000" bIns="45720" numCol="1" rtlCol="0" anchor="ctr" anchorCtr="1" compatLnSpc="1">
            <a:prstTxWarp prst="textNoShape">
              <a:avLst/>
            </a:prstTxWarp>
          </a:bodyPr>
          <a:lstStyle/>
          <a:p>
            <a:r>
              <a:rPr lang="ru-RU" dirty="0" smtClean="0">
                <a:solidFill>
                  <a:srgbClr val="0000FF"/>
                </a:solidFill>
              </a:rPr>
              <a:t>много-летнее</a:t>
            </a:r>
            <a:endParaRPr lang="ru-RU" sz="1700" dirty="0" smtClean="0">
              <a:solidFill>
                <a:srgbClr val="0000FF"/>
              </a:solidFill>
            </a:endParaRPr>
          </a:p>
        </p:txBody>
      </p:sp>
      <p:sp>
        <p:nvSpPr>
          <p:cNvPr id="16" name="Скругленный прямоугольник 15"/>
          <p:cNvSpPr/>
          <p:nvPr/>
        </p:nvSpPr>
        <p:spPr bwMode="auto">
          <a:xfrm>
            <a:off x="2700000" y="450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45720" rIns="0" bIns="45720" numCol="1" rtlCol="0" anchor="ctr" anchorCtr="1" compatLnSpc="1">
            <a:prstTxWarp prst="textNoShape">
              <a:avLst/>
            </a:prstTxWarp>
          </a:bodyPr>
          <a:lstStyle/>
          <a:p>
            <a:r>
              <a:rPr lang="ru-RU" dirty="0" smtClean="0">
                <a:solidFill>
                  <a:srgbClr val="0000FF"/>
                </a:solidFill>
              </a:rPr>
              <a:t>с твёрдым стволом</a:t>
            </a:r>
            <a:endParaRPr lang="ru-RU" baseline="-25000" dirty="0" smtClean="0">
              <a:solidFill>
                <a:srgbClr val="0000FF"/>
              </a:solidFill>
            </a:endParaRPr>
          </a:p>
        </p:txBody>
      </p:sp>
      <p:sp>
        <p:nvSpPr>
          <p:cNvPr id="17" name="Скругленный прямоугольник 16"/>
          <p:cNvSpPr/>
          <p:nvPr/>
        </p:nvSpPr>
        <p:spPr bwMode="auto">
          <a:xfrm>
            <a:off x="2700000" y="522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36000" tIns="45720" rIns="36000" bIns="45720" numCol="1" rtlCol="0" anchor="ctr" anchorCtr="1" compatLnSpc="1">
            <a:prstTxWarp prst="textNoShape">
              <a:avLst/>
            </a:prstTxWarp>
          </a:bodyPr>
          <a:lstStyle/>
          <a:p>
            <a:r>
              <a:rPr lang="ru-RU" dirty="0" smtClean="0">
                <a:solidFill>
                  <a:srgbClr val="0000FF"/>
                </a:solidFill>
              </a:rPr>
              <a:t>и кроной из ветвей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700000" y="1620000"/>
            <a:ext cx="1332000" cy="3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sz="1600" dirty="0" smtClean="0"/>
              <a:t>Предикаты</a:t>
            </a:r>
            <a:endParaRPr lang="ru-RU" dirty="0"/>
          </a:p>
        </p:txBody>
      </p:sp>
      <p:sp>
        <p:nvSpPr>
          <p:cNvPr id="19" name="Oval 2"/>
          <p:cNvSpPr>
            <a:spLocks noChangeArrowheads="1"/>
          </p:cNvSpPr>
          <p:nvPr/>
        </p:nvSpPr>
        <p:spPr bwMode="auto">
          <a:xfrm>
            <a:off x="2520000" y="2160000"/>
            <a:ext cx="1692000" cy="4320000"/>
          </a:xfrm>
          <a:prstGeom prst="flowChartAlternateProcess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20" name="TextBox 19"/>
          <p:cNvSpPr txBox="1"/>
          <p:nvPr/>
        </p:nvSpPr>
        <p:spPr>
          <a:xfrm>
            <a:off x="2520000" y="6012000"/>
            <a:ext cx="1692000" cy="369332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r>
              <a:rPr lang="ru-RU" dirty="0" smtClean="0">
                <a:solidFill>
                  <a:srgbClr val="FFFF00"/>
                </a:solidFill>
              </a:rPr>
              <a:t>Содержание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5112000" y="1620000"/>
            <a:ext cx="1260000" cy="3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sz="1600" dirty="0" smtClean="0"/>
              <a:t>Субъекты</a:t>
            </a:r>
            <a:endParaRPr lang="ru-RU" dirty="0"/>
          </a:p>
        </p:txBody>
      </p:sp>
      <p:sp>
        <p:nvSpPr>
          <p:cNvPr id="30" name="TextBox 29"/>
          <p:cNvSpPr txBox="1"/>
          <p:nvPr/>
        </p:nvSpPr>
        <p:spPr>
          <a:xfrm>
            <a:off x="6444000" y="1620000"/>
            <a:ext cx="900000" cy="3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sz="1600" dirty="0" smtClean="0"/>
              <a:t>Связка</a:t>
            </a:r>
            <a:endParaRPr lang="ru-RU" dirty="0" smtClean="0"/>
          </a:p>
          <a:p>
            <a:endParaRPr lang="ru-RU" dirty="0"/>
          </a:p>
        </p:txBody>
      </p:sp>
      <p:sp>
        <p:nvSpPr>
          <p:cNvPr id="32" name="TextBox 31"/>
          <p:cNvSpPr txBox="1"/>
          <p:nvPr/>
        </p:nvSpPr>
        <p:spPr>
          <a:xfrm>
            <a:off x="7344000" y="1620000"/>
            <a:ext cx="1260000" cy="3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sz="1600" dirty="0" smtClean="0"/>
              <a:t>Предикат</a:t>
            </a:r>
            <a:endParaRPr lang="ru-RU" dirty="0"/>
          </a:p>
        </p:txBody>
      </p:sp>
      <p:sp>
        <p:nvSpPr>
          <p:cNvPr id="34" name="TextBox 33"/>
          <p:cNvSpPr txBox="1"/>
          <p:nvPr/>
        </p:nvSpPr>
        <p:spPr>
          <a:xfrm>
            <a:off x="4932000" y="6012000"/>
            <a:ext cx="1692000" cy="369332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r>
              <a:rPr lang="ru-RU" dirty="0" smtClean="0">
                <a:solidFill>
                  <a:srgbClr val="FFFF00"/>
                </a:solidFill>
              </a:rPr>
              <a:t>Объём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10" name="Стрелка вправо 9"/>
          <p:cNvSpPr/>
          <p:nvPr/>
        </p:nvSpPr>
        <p:spPr bwMode="auto">
          <a:xfrm>
            <a:off x="1800000" y="2412000"/>
            <a:ext cx="900000" cy="576000"/>
          </a:xfrm>
          <a:prstGeom prst="rightArrow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u="none" strike="noStrike" cap="none" normalizeH="0" baseline="0" dirty="0" smtClean="0">
                <a:ln>
                  <a:noFill/>
                </a:ln>
                <a:solidFill>
                  <a:srgbClr val="008000"/>
                </a:solidFill>
                <a:effectLst/>
                <a:latin typeface="Arial" charset="0"/>
              </a:rPr>
              <a:t>есть</a:t>
            </a:r>
            <a:endParaRPr kumimoji="0" lang="ru-RU" sz="1800" b="1" u="none" strike="noStrike" cap="none" normalizeH="0" baseline="0" dirty="0" smtClean="0">
              <a:ln>
                <a:noFill/>
              </a:ln>
              <a:solidFill>
                <a:srgbClr val="008000"/>
              </a:solidFill>
              <a:effectLst/>
              <a:latin typeface="Arial" charset="0"/>
            </a:endParaRPr>
          </a:p>
        </p:txBody>
      </p:sp>
      <p:sp>
        <p:nvSpPr>
          <p:cNvPr id="23" name="Скругленный прямоугольник 22"/>
          <p:cNvSpPr/>
          <p:nvPr/>
        </p:nvSpPr>
        <p:spPr bwMode="auto">
          <a:xfrm>
            <a:off x="5112000" y="306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r>
              <a:rPr lang="ru-RU" dirty="0" smtClean="0">
                <a:solidFill>
                  <a:srgbClr val="0000FF"/>
                </a:solidFill>
              </a:rPr>
              <a:t>Секвойя</a:t>
            </a:r>
            <a:endParaRPr lang="ru-RU" baseline="-25000" dirty="0" smtClean="0">
              <a:solidFill>
                <a:srgbClr val="0000FF"/>
              </a:solidFill>
            </a:endParaRPr>
          </a:p>
        </p:txBody>
      </p:sp>
      <p:sp>
        <p:nvSpPr>
          <p:cNvPr id="24" name="Скругленный прямоугольник 23"/>
          <p:cNvSpPr/>
          <p:nvPr/>
        </p:nvSpPr>
        <p:spPr bwMode="auto">
          <a:xfrm>
            <a:off x="5112000" y="378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Сосна</a:t>
            </a:r>
            <a:endParaRPr kumimoji="0" lang="ru-RU" sz="1800" b="1" i="0" u="none" strike="noStrike" cap="none" normalizeH="0" baseline="-2500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5" name="Скругленный прямоугольник 24"/>
          <p:cNvSpPr/>
          <p:nvPr/>
        </p:nvSpPr>
        <p:spPr bwMode="auto">
          <a:xfrm>
            <a:off x="5112000" y="450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800" b="1" i="0" u="none" strike="noStrike" cap="none" normalizeH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Яблоня</a:t>
            </a:r>
          </a:p>
        </p:txBody>
      </p:sp>
      <p:sp>
        <p:nvSpPr>
          <p:cNvPr id="26" name="Скругленный прямоугольник 25"/>
          <p:cNvSpPr/>
          <p:nvPr/>
        </p:nvSpPr>
        <p:spPr bwMode="auto">
          <a:xfrm>
            <a:off x="5112000" y="522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…</a:t>
            </a:r>
            <a:endParaRPr kumimoji="0" lang="ru-RU" sz="1800" b="1" i="0" u="none" strike="noStrike" cap="none" normalizeH="0" baseline="-2500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33" name="Oval 2"/>
          <p:cNvSpPr>
            <a:spLocks noChangeArrowheads="1"/>
          </p:cNvSpPr>
          <p:nvPr/>
        </p:nvSpPr>
        <p:spPr bwMode="auto">
          <a:xfrm>
            <a:off x="4932000" y="2160000"/>
            <a:ext cx="1692000" cy="4320000"/>
          </a:xfrm>
          <a:prstGeom prst="flowChartAlternateProcess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21" name="Скругленный прямоугольник 20"/>
          <p:cNvSpPr/>
          <p:nvPr/>
        </p:nvSpPr>
        <p:spPr bwMode="auto">
          <a:xfrm>
            <a:off x="5112000" y="234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Берёза</a:t>
            </a:r>
            <a:endParaRPr kumimoji="0" lang="ru-RU" sz="1800" b="1" i="0" u="none" strike="noStrike" cap="none" normalizeH="0" baseline="-2500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50" name="Стрелка вправо 49"/>
          <p:cNvSpPr/>
          <p:nvPr/>
        </p:nvSpPr>
        <p:spPr bwMode="auto">
          <a:xfrm>
            <a:off x="6444000" y="2430000"/>
            <a:ext cx="900000" cy="576000"/>
          </a:xfrm>
          <a:prstGeom prst="rightArrow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u="none" strike="noStrike" cap="none" normalizeH="0" baseline="0" dirty="0" smtClean="0">
                <a:ln>
                  <a:noFill/>
                </a:ln>
                <a:solidFill>
                  <a:srgbClr val="008000"/>
                </a:solidFill>
                <a:effectLst/>
                <a:latin typeface="Arial" charset="0"/>
              </a:rPr>
              <a:t>суть</a:t>
            </a:r>
            <a:endParaRPr kumimoji="0" lang="ru-RU" sz="1800" b="1" u="none" strike="noStrike" cap="none" normalizeH="0" baseline="0" dirty="0" smtClean="0">
              <a:ln>
                <a:noFill/>
              </a:ln>
              <a:solidFill>
                <a:srgbClr val="008000"/>
              </a:solidFill>
              <a:effectLst/>
              <a:latin typeface="Arial" charset="0"/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8000" y="4356000"/>
            <a:ext cx="2304000" cy="2088000"/>
          </a:xfrm>
          <a:prstGeom prst="rect">
            <a:avLst/>
          </a:prstGeom>
        </p:spPr>
        <p:txBody>
          <a:bodyPr anchor="ctr" anchorCtr="1">
            <a:noAutofit/>
          </a:bodyPr>
          <a:lstStyle/>
          <a:p>
            <a:r>
              <a:rPr lang="ru-RU" sz="1600" dirty="0" smtClean="0">
                <a:solidFill>
                  <a:srgbClr val="FFFF00"/>
                </a:solidFill>
              </a:rPr>
              <a:t>Содержание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понятия </a:t>
            </a:r>
            <a:r>
              <a:rPr lang="ru-RU" sz="1600" dirty="0" smtClean="0"/>
              <a:t>–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множество понятий </a:t>
            </a:r>
            <a:br>
              <a:rPr lang="ru-RU" sz="1600" dirty="0" smtClean="0"/>
            </a:br>
            <a:r>
              <a:rPr lang="ru-RU" sz="1600" dirty="0" smtClean="0"/>
              <a:t>(имён свойств),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FF"/>
                </a:solidFill>
              </a:rPr>
              <a:t>предицируемых </a:t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/>
              <a:t>данному понятию</a:t>
            </a:r>
            <a:r>
              <a:rPr lang="en-US" sz="1600" dirty="0" smtClean="0"/>
              <a:t> (</a:t>
            </a:r>
            <a:r>
              <a:rPr lang="ru-RU" sz="1600" dirty="0" smtClean="0"/>
              <a:t>имени класса предметов</a:t>
            </a:r>
            <a:r>
              <a:rPr lang="en-US" sz="1600" dirty="0" smtClean="0"/>
              <a:t>)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59" name="Прямоугольник 58"/>
          <p:cNvSpPr/>
          <p:nvPr/>
        </p:nvSpPr>
        <p:spPr>
          <a:xfrm>
            <a:off x="6732000" y="4356000"/>
            <a:ext cx="2304000" cy="2088000"/>
          </a:xfrm>
          <a:prstGeom prst="rect">
            <a:avLst/>
          </a:prstGeom>
        </p:spPr>
        <p:txBody>
          <a:bodyPr anchor="ctr" anchorCtr="1">
            <a:noAutofit/>
          </a:bodyPr>
          <a:lstStyle/>
          <a:p>
            <a:r>
              <a:rPr lang="ru-RU" sz="1600" dirty="0" smtClean="0">
                <a:solidFill>
                  <a:srgbClr val="FFFF00"/>
                </a:solidFill>
              </a:rPr>
              <a:t>Объём понятия </a:t>
            </a:r>
            <a:r>
              <a:rPr lang="ru-RU" sz="1600" dirty="0" smtClean="0"/>
              <a:t>– </a:t>
            </a:r>
            <a:br>
              <a:rPr lang="ru-RU" sz="1600" dirty="0" smtClean="0"/>
            </a:br>
            <a:r>
              <a:rPr lang="ru-RU" sz="1600" dirty="0" smtClean="0"/>
              <a:t>множество понятий </a:t>
            </a:r>
            <a:br>
              <a:rPr lang="ru-RU" sz="1600" dirty="0" smtClean="0"/>
            </a:br>
            <a:r>
              <a:rPr lang="ru-RU" sz="1600" dirty="0" smtClean="0"/>
              <a:t>(имён предметов),</a:t>
            </a:r>
            <a:br>
              <a:rPr lang="ru-RU" sz="1600" dirty="0" smtClean="0"/>
            </a:br>
            <a:r>
              <a:rPr lang="ru-RU" sz="1600" dirty="0" smtClean="0"/>
              <a:t>которым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FF"/>
                </a:solidFill>
              </a:rPr>
              <a:t>предицируется </a:t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/>
              <a:t>данное понятие </a:t>
            </a:r>
            <a:br>
              <a:rPr lang="ru-RU" sz="1600" dirty="0" smtClean="0"/>
            </a:br>
            <a:r>
              <a:rPr lang="ru-RU" sz="1600" dirty="0" smtClean="0"/>
              <a:t>(имя класса предметов).</a:t>
            </a:r>
            <a:endParaRPr lang="ru-RU" sz="1600" dirty="0"/>
          </a:p>
        </p:txBody>
      </p:sp>
      <p:sp>
        <p:nvSpPr>
          <p:cNvPr id="60" name="Скругленный прямоугольник 59"/>
          <p:cNvSpPr/>
          <p:nvPr/>
        </p:nvSpPr>
        <p:spPr bwMode="auto">
          <a:xfrm>
            <a:off x="7344000" y="2340000"/>
            <a:ext cx="1260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Arial" charset="0"/>
              </a:rPr>
              <a:t>деревья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00"/>
                            </p:stCondLst>
                            <p:childTnLst>
                              <p:par>
                                <p:cTn id="67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8000"/>
                            </p:stCondLst>
                            <p:childTnLst>
                              <p:par>
                                <p:cTn id="8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3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1000"/>
                            </p:stCondLst>
                            <p:childTnLst>
                              <p:par>
                                <p:cTn id="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800" decel="100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000"/>
                            </p:stCondLst>
                            <p:childTnLst>
                              <p:par>
                                <p:cTn id="10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1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1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2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800" decel="100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3000"/>
                            </p:stCondLst>
                            <p:childTnLst>
                              <p:par>
                                <p:cTn id="131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3500"/>
                            </p:stCondLst>
                            <p:childTnLst>
                              <p:par>
                                <p:cTn id="13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3500"/>
                            </p:stCondLst>
                            <p:childTnLst>
                              <p:par>
                                <p:cTn id="139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4500"/>
                            </p:stCondLst>
                            <p:childTnLst>
                              <p:par>
                                <p:cTn id="148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800" decel="100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1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5500"/>
                            </p:stCondLst>
                            <p:childTnLst>
                              <p:par>
                                <p:cTn id="157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800" decel="100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6500"/>
                            </p:stCondLst>
                            <p:childTnLst>
                              <p:par>
                                <p:cTn id="166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800" decel="100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7500"/>
                            </p:stCondLst>
                            <p:childTnLst>
                              <p:par>
                                <p:cTn id="17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7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9500"/>
                            </p:stCondLst>
                            <p:childTnLst>
                              <p:par>
                                <p:cTn id="17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10000"/>
                            </p:stCondLst>
                            <p:childTnLst>
                              <p:par>
                                <p:cTn id="186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800" decel="100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9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1500"/>
                            </p:stCondLst>
                            <p:childTnLst>
                              <p:par>
                                <p:cTn id="200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800" decel="100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" dur="800" decel="100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800" decel="100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800" decel="100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/>
      <p:bldP spid="12" grpId="0"/>
      <p:bldP spid="13" grpId="0" animBg="1"/>
      <p:bldP spid="14" grpId="0" animBg="1"/>
      <p:bldP spid="15" grpId="0" animBg="1"/>
      <p:bldP spid="16" grpId="0" animBg="1"/>
      <p:bldP spid="17" grpId="0" animBg="1"/>
      <p:bldP spid="18" grpId="0"/>
      <p:bldP spid="19" grpId="0" animBg="1"/>
      <p:bldP spid="20" grpId="0"/>
      <p:bldP spid="27" grpId="0"/>
      <p:bldP spid="30" grpId="0"/>
      <p:bldP spid="10" grpId="0" animBg="1"/>
      <p:bldP spid="21" grpId="0" animBg="1"/>
      <p:bldP spid="58" grpId="0"/>
      <p:bldP spid="59" grpId="0"/>
      <p:bldP spid="60" grpId="0" animBg="1"/>
    </p:bld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title"/>
          </p:nvPr>
        </p:nvSpPr>
        <p:spPr>
          <a:xfrm>
            <a:off x="96838" y="274638"/>
            <a:ext cx="8950325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двух утвердительных посылок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08000" y="1440000"/>
            <a:ext cx="9000000" cy="5040000"/>
          </a:xfrm>
        </p:spPr>
        <p:txBody>
          <a:bodyPr/>
          <a:lstStyle/>
          <a:p>
            <a:pPr marL="342900" lvl="1" indent="-342900" eaLnBrk="1" hangingPunct="1">
              <a:buFontTx/>
              <a:buChar char="•"/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двух утвердительных посылок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из того, что замена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отрицательного</a:t>
            </a:r>
            <a:r>
              <a:rPr lang="ru-RU" sz="1800" b="1" dirty="0" smtClean="0">
                <a:solidFill>
                  <a:schemeClr val="bg1"/>
                </a:solidFill>
              </a:rPr>
              <a:t> вывода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противоречащим</a:t>
            </a:r>
            <a:r>
              <a:rPr lang="ru-RU" sz="1800" b="1" dirty="0" smtClean="0">
                <a:solidFill>
                  <a:schemeClr val="bg1"/>
                </a:solidFill>
              </a:rPr>
              <a:t> ему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утвердительным</a:t>
            </a:r>
            <a:r>
              <a:rPr lang="ru-RU" sz="1800" b="1" dirty="0" smtClean="0">
                <a:solidFill>
                  <a:schemeClr val="bg1"/>
                </a:solidFill>
              </a:rPr>
              <a:t> суждением не приводит к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противоречию</a:t>
            </a:r>
            <a:r>
              <a:rPr lang="ru-RU" sz="1800" b="1" dirty="0" smtClean="0">
                <a:solidFill>
                  <a:schemeClr val="bg1"/>
                </a:solidFill>
              </a:rPr>
              <a:t> ни с одной из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утвердительных</a:t>
            </a:r>
            <a:r>
              <a:rPr lang="ru-RU" sz="1800" b="1" dirty="0" smtClean="0">
                <a:solidFill>
                  <a:schemeClr val="bg1"/>
                </a:solidFill>
              </a:rPr>
              <a:t> посылок, что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противоречит </a:t>
            </a:r>
            <a:r>
              <a:rPr lang="ru-RU" sz="1800" b="1" dirty="0" smtClean="0">
                <a:solidFill>
                  <a:schemeClr val="bg1"/>
                </a:solidFill>
              </a:rPr>
              <a:t>самому</a:t>
            </a:r>
            <a:r>
              <a:rPr lang="ru-RU" sz="1800" b="1" dirty="0" smtClean="0">
                <a:solidFill>
                  <a:srgbClr val="FF66FF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понятию</a:t>
            </a:r>
            <a:r>
              <a:rPr lang="ru-RU" sz="1800" b="1" dirty="0" smtClean="0">
                <a:solidFill>
                  <a:srgbClr val="FF66FF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логического вывода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</a:p>
          <a:p>
            <a:pPr marL="742950" lvl="2" indent="-342900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Допустим, что обе посылки –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утвердительные</a:t>
            </a:r>
            <a:r>
              <a:rPr lang="ru-RU" sz="1800" b="1" dirty="0" smtClean="0">
                <a:solidFill>
                  <a:schemeClr val="bg1"/>
                </a:solidFill>
              </a:rPr>
              <a:t> суждения,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а заключение – суждение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отрицательное</a:t>
            </a:r>
            <a:r>
              <a:rPr lang="ru-RU" sz="1800" b="1" dirty="0" smtClean="0">
                <a:solidFill>
                  <a:schemeClr val="bg1"/>
                </a:solidFill>
              </a:rPr>
              <a:t>. В этом случае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обе посылки должны быть не просто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утвердительными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(по допущению), а </a:t>
            </a:r>
            <a:r>
              <a:rPr lang="ru-RU" sz="1800" b="1" dirty="0" smtClean="0">
                <a:solidFill>
                  <a:srgbClr val="00FF00"/>
                </a:solidFill>
              </a:rPr>
              <a:t>общеутвердительными </a:t>
            </a:r>
            <a:r>
              <a:rPr lang="ru-RU" sz="1800" b="1" dirty="0" smtClean="0">
                <a:solidFill>
                  <a:schemeClr val="bg1"/>
                </a:solidFill>
              </a:rPr>
              <a:t>суждениями.</a:t>
            </a:r>
            <a:endParaRPr lang="ru-RU" sz="1800" b="1" dirty="0" smtClean="0">
              <a:solidFill>
                <a:srgbClr val="00FF00"/>
              </a:solidFill>
            </a:endParaRPr>
          </a:p>
          <a:p>
            <a:pPr marL="1200150" lvl="3" indent="-342900" eaLnBrk="1" hangingPunct="1"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Б</a:t>
            </a:r>
            <a:r>
              <a:rPr lang="en-US" sz="1800" b="1" dirty="0" smtClean="0">
                <a:solidFill>
                  <a:schemeClr val="bg1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bg1"/>
                </a:solidFill>
                <a:cs typeface="Arial" charset="0"/>
              </a:rPr>
              <a:t>льшая</a:t>
            </a:r>
            <a:r>
              <a:rPr lang="ru-RU" sz="1800" b="1" dirty="0" smtClean="0">
                <a:solidFill>
                  <a:schemeClr val="bg1"/>
                </a:solidFill>
              </a:rPr>
              <a:t> посылка должна быть </a:t>
            </a:r>
            <a:r>
              <a:rPr lang="ru-RU" sz="1800" b="1" dirty="0" smtClean="0">
                <a:solidFill>
                  <a:srgbClr val="00FF00"/>
                </a:solidFill>
              </a:rPr>
              <a:t>общим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суждением. </a:t>
            </a:r>
          </a:p>
          <a:p>
            <a:pPr marL="1657350" lvl="4" indent="-342900" eaLnBrk="1" hangingPunct="1">
              <a:buFont typeface="Wingdings" pitchFamily="2" charset="2"/>
              <a:buChar char="Ø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Поскольку б</a:t>
            </a:r>
            <a:r>
              <a:rPr lang="en-US" sz="1800" b="1" dirty="0" smtClean="0">
                <a:solidFill>
                  <a:schemeClr val="bg1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bg1"/>
                </a:solidFill>
              </a:rPr>
              <a:t>льший термин распределён в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отрицательном</a:t>
            </a:r>
            <a:r>
              <a:rPr lang="ru-RU" sz="1800" b="1" dirty="0" smtClean="0">
                <a:solidFill>
                  <a:schemeClr val="bg1"/>
                </a:solidFill>
              </a:rPr>
              <a:t> заключении, он должен быть (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крайних терминов</a:t>
            </a:r>
            <a:r>
              <a:rPr lang="ru-RU" sz="1800" b="1" dirty="0" smtClean="0">
                <a:solidFill>
                  <a:schemeClr val="bg1"/>
                </a:solidFill>
              </a:rPr>
              <a:t>) распределён и в посылке. </a:t>
            </a:r>
          </a:p>
          <a:p>
            <a:pPr marL="1657350" lvl="4" indent="-342900" eaLnBrk="1" hangingPunct="1">
              <a:buFont typeface="Wingdings" pitchFamily="2" charset="2"/>
              <a:buChar char="Ø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При этом он не может быть </a:t>
            </a:r>
            <a:r>
              <a:rPr lang="ru-RU" sz="1800" b="1" dirty="0" smtClean="0">
                <a:solidFill>
                  <a:srgbClr val="00FF00"/>
                </a:solidFill>
              </a:rPr>
              <a:t>предикатом</a:t>
            </a:r>
            <a:r>
              <a:rPr lang="ru-RU" sz="1800" b="1" dirty="0" smtClean="0">
                <a:solidFill>
                  <a:schemeClr val="bg1"/>
                </a:solidFill>
              </a:rPr>
              <a:t> посылки (в таком случае посылка была бы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отрицательной</a:t>
            </a:r>
            <a:r>
              <a:rPr lang="ru-RU" sz="1800" b="1" dirty="0" smtClean="0">
                <a:solidFill>
                  <a:schemeClr val="bg1"/>
                </a:solidFill>
              </a:rPr>
              <a:t>, что противоречило бы исходному допущению), а значит является</a:t>
            </a:r>
            <a:r>
              <a:rPr lang="ru-RU" sz="1800" b="1" dirty="0" smtClean="0">
                <a:solidFill>
                  <a:srgbClr val="00FF00"/>
                </a:solidFill>
              </a:rPr>
              <a:t> субъектом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marL="1657350" lvl="4" indent="-342900" eaLnBrk="1" hangingPunct="1">
              <a:buFont typeface="Wingdings" pitchFamily="2" charset="2"/>
              <a:buChar char="Ø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Суждение же, субъект которого распределён,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по определению </a:t>
            </a:r>
            <a:r>
              <a:rPr lang="ru-RU" sz="1800" b="1" dirty="0" smtClean="0">
                <a:solidFill>
                  <a:srgbClr val="00FF00"/>
                </a:solidFill>
              </a:rPr>
              <a:t>общее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08000" y="1440000"/>
            <a:ext cx="9000000" cy="5328000"/>
          </a:xfrm>
        </p:spPr>
        <p:txBody>
          <a:bodyPr/>
          <a:lstStyle/>
          <a:p>
            <a:pPr marL="342900" lvl="1" indent="-342900" eaLnBrk="1" hangingPunct="1">
              <a:buFontTx/>
              <a:buChar char="•"/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двух утвердительных посылок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из того, что замена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отрицательного</a:t>
            </a:r>
            <a:r>
              <a:rPr lang="ru-RU" sz="1800" b="1" dirty="0" smtClean="0">
                <a:solidFill>
                  <a:schemeClr val="bg1"/>
                </a:solidFill>
              </a:rPr>
              <a:t> вывода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противоречащим</a:t>
            </a:r>
            <a:r>
              <a:rPr lang="ru-RU" sz="1800" b="1" dirty="0" smtClean="0">
                <a:solidFill>
                  <a:schemeClr val="bg1"/>
                </a:solidFill>
              </a:rPr>
              <a:t> ему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утвердительным</a:t>
            </a:r>
            <a:r>
              <a:rPr lang="ru-RU" sz="1800" b="1" dirty="0" smtClean="0">
                <a:solidFill>
                  <a:schemeClr val="bg1"/>
                </a:solidFill>
              </a:rPr>
              <a:t> суждением не приводит к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противоречию</a:t>
            </a:r>
            <a:r>
              <a:rPr lang="ru-RU" sz="1800" b="1" dirty="0" smtClean="0">
                <a:solidFill>
                  <a:schemeClr val="bg1"/>
                </a:solidFill>
              </a:rPr>
              <a:t> ни с одной из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утвердительных</a:t>
            </a:r>
            <a:r>
              <a:rPr lang="ru-RU" sz="1800" b="1" dirty="0" smtClean="0">
                <a:solidFill>
                  <a:schemeClr val="bg1"/>
                </a:solidFill>
              </a:rPr>
              <a:t> посылок, что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противоречит </a:t>
            </a:r>
            <a:r>
              <a:rPr lang="ru-RU" sz="1800" b="1" dirty="0" smtClean="0">
                <a:solidFill>
                  <a:schemeClr val="bg1"/>
                </a:solidFill>
              </a:rPr>
              <a:t>самому</a:t>
            </a:r>
            <a:r>
              <a:rPr lang="ru-RU" sz="1800" b="1" dirty="0" smtClean="0">
                <a:solidFill>
                  <a:srgbClr val="FF66FF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понятию</a:t>
            </a:r>
            <a:r>
              <a:rPr lang="ru-RU" sz="1800" b="1" dirty="0" smtClean="0">
                <a:solidFill>
                  <a:srgbClr val="FF66FF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логического вывода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marL="742950" lvl="2" indent="-342900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Допустим, что обе посылки –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утвердительные</a:t>
            </a:r>
            <a:r>
              <a:rPr lang="ru-RU" sz="1800" b="1" dirty="0" smtClean="0">
                <a:solidFill>
                  <a:schemeClr val="bg1"/>
                </a:solidFill>
              </a:rPr>
              <a:t> суждения,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а заключение – суждение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отрицательное</a:t>
            </a:r>
            <a:r>
              <a:rPr lang="ru-RU" sz="1800" b="1" dirty="0" smtClean="0">
                <a:solidFill>
                  <a:schemeClr val="bg1"/>
                </a:solidFill>
              </a:rPr>
              <a:t>. В этом случае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обе посылки должны быть не просто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утвердительными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(по допущению), а </a:t>
            </a:r>
            <a:r>
              <a:rPr lang="ru-RU" sz="1800" b="1" dirty="0" smtClean="0">
                <a:solidFill>
                  <a:srgbClr val="00FF00"/>
                </a:solidFill>
              </a:rPr>
              <a:t>общеутвердительными </a:t>
            </a:r>
            <a:r>
              <a:rPr lang="ru-RU" sz="1800" b="1" dirty="0" smtClean="0">
                <a:solidFill>
                  <a:schemeClr val="bg1"/>
                </a:solidFill>
              </a:rPr>
              <a:t>суждениями.</a:t>
            </a:r>
            <a:endParaRPr lang="ru-RU" sz="1800" b="1" dirty="0" smtClean="0">
              <a:solidFill>
                <a:srgbClr val="00FF00"/>
              </a:solidFill>
            </a:endParaRPr>
          </a:p>
          <a:p>
            <a:pPr marL="1200150" lvl="3" indent="-342900" eaLnBrk="1" hangingPunct="1"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Меньшая посылка также должна быть </a:t>
            </a:r>
            <a:r>
              <a:rPr lang="ru-RU" sz="1800" b="1" dirty="0" smtClean="0">
                <a:solidFill>
                  <a:srgbClr val="00FF00"/>
                </a:solidFill>
              </a:rPr>
              <a:t>общим суждением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marL="1657350" lvl="4" indent="-342900" eaLnBrk="1" hangingPunct="1">
              <a:buFont typeface="Wingdings" pitchFamily="2" charset="2"/>
              <a:buChar char="Ø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Поскольку </a:t>
            </a:r>
            <a:r>
              <a:rPr lang="ru-RU" sz="1800" b="1" dirty="0" smtClean="0">
                <a:solidFill>
                  <a:srgbClr val="00FF00"/>
                </a:solidFill>
              </a:rPr>
              <a:t>субъектом</a:t>
            </a:r>
            <a:r>
              <a:rPr lang="ru-RU" sz="1800" b="1" dirty="0" smtClean="0">
                <a:solidFill>
                  <a:schemeClr val="bg1"/>
                </a:solidFill>
              </a:rPr>
              <a:t> б</a:t>
            </a:r>
            <a:r>
              <a:rPr lang="en-US" sz="1800" b="1" dirty="0" smtClean="0">
                <a:solidFill>
                  <a:schemeClr val="bg1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bg1"/>
                </a:solidFill>
              </a:rPr>
              <a:t>льшей посылки является б</a:t>
            </a:r>
            <a:r>
              <a:rPr lang="en-US" sz="1800" b="1" dirty="0" smtClean="0">
                <a:solidFill>
                  <a:schemeClr val="bg1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bg1"/>
                </a:solidFill>
              </a:rPr>
              <a:t>льший термин, средний термин оказывается </a:t>
            </a:r>
            <a:r>
              <a:rPr lang="ru-RU" sz="1800" b="1" dirty="0" smtClean="0">
                <a:solidFill>
                  <a:srgbClr val="00FF00"/>
                </a:solidFill>
              </a:rPr>
              <a:t>предикатом</a:t>
            </a:r>
            <a:r>
              <a:rPr lang="ru-RU" sz="1800" b="1" dirty="0" smtClean="0">
                <a:solidFill>
                  <a:schemeClr val="bg1"/>
                </a:solidFill>
              </a:rPr>
              <a:t> и, стало быть, не распределён; в таком случае он должен быть (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среднего термина</a:t>
            </a:r>
            <a:r>
              <a:rPr lang="ru-RU" sz="1800" b="1" dirty="0" smtClean="0">
                <a:solidFill>
                  <a:schemeClr val="bg1"/>
                </a:solidFill>
              </a:rPr>
              <a:t>) распределён в меньшей посылке. </a:t>
            </a:r>
          </a:p>
          <a:p>
            <a:pPr marL="1657350" lvl="4" indent="-342900" eaLnBrk="1" hangingPunct="1">
              <a:buFont typeface="Wingdings" pitchFamily="2" charset="2"/>
              <a:buChar char="Ø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Но в меньшей посылке он не может быть </a:t>
            </a:r>
            <a:r>
              <a:rPr lang="ru-RU" sz="1800" b="1" dirty="0" smtClean="0">
                <a:solidFill>
                  <a:srgbClr val="00FF00"/>
                </a:solidFill>
              </a:rPr>
              <a:t>предикатом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(тогда посылка была бы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отрицательной</a:t>
            </a:r>
            <a:r>
              <a:rPr lang="ru-RU" sz="1800" b="1" dirty="0" smtClean="0">
                <a:solidFill>
                  <a:schemeClr val="bg1"/>
                </a:solidFill>
              </a:rPr>
              <a:t>, что противоречило бы исходному допущению) и, значит, является</a:t>
            </a:r>
            <a:r>
              <a:rPr lang="ru-RU" sz="1800" b="1" dirty="0" smtClean="0">
                <a:solidFill>
                  <a:srgbClr val="00FF00"/>
                </a:solidFill>
              </a:rPr>
              <a:t> субъектом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marL="1657350" lvl="4" indent="-342900" eaLnBrk="1" hangingPunct="1">
              <a:buFont typeface="Wingdings" pitchFamily="2" charset="2"/>
              <a:buChar char="Ø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Суждение же, субъект которого распределён,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по определению </a:t>
            </a:r>
            <a:r>
              <a:rPr lang="ru-RU" sz="1800" b="1" dirty="0" smtClean="0">
                <a:solidFill>
                  <a:srgbClr val="00FF00"/>
                </a:solidFill>
              </a:rPr>
              <a:t>общее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96838" y="274638"/>
            <a:ext cx="8950325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двух утвердительных посылок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Oval 3"/>
          <p:cNvSpPr>
            <a:spLocks noChangeAspect="1" noChangeArrowheads="1"/>
          </p:cNvSpPr>
          <p:nvPr/>
        </p:nvSpPr>
        <p:spPr bwMode="auto">
          <a:xfrm>
            <a:off x="2160000" y="6012000"/>
            <a:ext cx="648000" cy="648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11" name="Oval 3"/>
          <p:cNvSpPr>
            <a:spLocks noChangeAspect="1" noChangeArrowheads="1"/>
          </p:cNvSpPr>
          <p:nvPr/>
        </p:nvSpPr>
        <p:spPr bwMode="auto">
          <a:xfrm>
            <a:off x="2160000" y="6012000"/>
            <a:ext cx="648000" cy="648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800" dirty="0" smtClean="0">
                <a:solidFill>
                  <a:srgbClr val="0000CC"/>
                </a:solidFill>
              </a:rPr>
              <a:t>S</a:t>
            </a:r>
            <a:endParaRPr lang="ru-RU" sz="2800" dirty="0">
              <a:solidFill>
                <a:srgbClr val="0000CC"/>
              </a:solidFill>
            </a:endParaRPr>
          </a:p>
        </p:txBody>
      </p:sp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08000" y="1440000"/>
            <a:ext cx="9000000" cy="4500000"/>
          </a:xfrm>
        </p:spPr>
        <p:txBody>
          <a:bodyPr/>
          <a:lstStyle/>
          <a:p>
            <a:pPr marL="342900" lvl="1" indent="-342900" eaLnBrk="1" hangingPunct="1">
              <a:buFontTx/>
              <a:buChar char="•"/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двух утвердительных посылок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из того, что замена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отрицательного</a:t>
            </a:r>
            <a:r>
              <a:rPr lang="ru-RU" sz="1800" b="1" dirty="0" smtClean="0">
                <a:solidFill>
                  <a:schemeClr val="bg1"/>
                </a:solidFill>
              </a:rPr>
              <a:t> вывода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противоречащим</a:t>
            </a:r>
            <a:r>
              <a:rPr lang="ru-RU" sz="1800" b="1" dirty="0" smtClean="0">
                <a:solidFill>
                  <a:schemeClr val="bg1"/>
                </a:solidFill>
              </a:rPr>
              <a:t> ему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утвердительным</a:t>
            </a:r>
            <a:r>
              <a:rPr lang="ru-RU" sz="1800" b="1" dirty="0" smtClean="0">
                <a:solidFill>
                  <a:schemeClr val="bg1"/>
                </a:solidFill>
              </a:rPr>
              <a:t> суждением не приводит к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противоречию</a:t>
            </a:r>
            <a:r>
              <a:rPr lang="ru-RU" sz="1800" b="1" dirty="0" smtClean="0">
                <a:solidFill>
                  <a:schemeClr val="bg1"/>
                </a:solidFill>
              </a:rPr>
              <a:t> ни с одной из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утвердительных</a:t>
            </a:r>
            <a:r>
              <a:rPr lang="ru-RU" sz="1800" b="1" dirty="0" smtClean="0">
                <a:solidFill>
                  <a:schemeClr val="bg1"/>
                </a:solidFill>
              </a:rPr>
              <a:t> посылок, что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противоречит </a:t>
            </a:r>
            <a:r>
              <a:rPr lang="ru-RU" sz="1800" b="1" dirty="0" smtClean="0">
                <a:solidFill>
                  <a:schemeClr val="bg1"/>
                </a:solidFill>
              </a:rPr>
              <a:t>самому</a:t>
            </a:r>
            <a:r>
              <a:rPr lang="ru-RU" sz="1800" b="1" dirty="0" smtClean="0">
                <a:solidFill>
                  <a:srgbClr val="FF66FF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понятию</a:t>
            </a:r>
            <a:r>
              <a:rPr lang="ru-RU" sz="1800" b="1" dirty="0" smtClean="0">
                <a:solidFill>
                  <a:srgbClr val="FF66FF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логического вывода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marL="742950" lvl="2" indent="-342900" eaLnBrk="1" hangingPunct="1"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Вывод в таком случае будет </a:t>
            </a:r>
            <a:r>
              <a:rPr lang="ru-RU" sz="1800" b="1" dirty="0" smtClean="0">
                <a:solidFill>
                  <a:srgbClr val="FF66FF"/>
                </a:solidFill>
              </a:rPr>
              <a:t>частноотрицательным</a:t>
            </a:r>
            <a:r>
              <a:rPr lang="ru-RU" sz="1800" b="1" dirty="0" smtClean="0">
                <a:solidFill>
                  <a:schemeClr val="bg1"/>
                </a:solidFill>
              </a:rPr>
              <a:t> суждением: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</a:p>
          <a:p>
            <a:pPr marL="1200150" lvl="3" indent="-342900" eaLnBrk="1" hangingPunct="1">
              <a:buClr>
                <a:schemeClr val="bg1"/>
              </a:buClr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rgbClr val="FF66FF"/>
                </a:solidFill>
              </a:rPr>
              <a:t>отрицательным</a:t>
            </a:r>
            <a:r>
              <a:rPr lang="ru-RU" sz="1800" b="1" dirty="0" smtClean="0">
                <a:solidFill>
                  <a:schemeClr val="bg1"/>
                </a:solidFill>
              </a:rPr>
              <a:t> – </a:t>
            </a:r>
            <a:r>
              <a:rPr lang="ru-RU" sz="1800" b="1" dirty="0" smtClean="0">
                <a:solidFill>
                  <a:srgbClr val="FFFF00"/>
                </a:solidFill>
              </a:rPr>
              <a:t>по исходному допущению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</a:p>
          <a:p>
            <a:pPr marL="1200150" lvl="3" indent="-342900" eaLnBrk="1" hangingPunct="1">
              <a:buClr>
                <a:schemeClr val="bg1"/>
              </a:buClr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частным</a:t>
            </a:r>
            <a:r>
              <a:rPr lang="ru-RU" sz="1800" b="1" dirty="0" smtClean="0">
                <a:solidFill>
                  <a:schemeClr val="bg1"/>
                </a:solidFill>
              </a:rPr>
              <a:t> – потому, что меньший термин, будучи предикатом (субъектом, как установлено, является средний термин)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утвердительной</a:t>
            </a:r>
            <a:r>
              <a:rPr lang="ru-RU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rgbClr val="FFFF00"/>
                </a:solidFill>
              </a:rPr>
              <a:t>по допущению</a:t>
            </a:r>
            <a:r>
              <a:rPr lang="ru-RU" sz="1800" b="1" dirty="0" smtClean="0">
                <a:solidFill>
                  <a:schemeClr val="bg1"/>
                </a:solidFill>
              </a:rPr>
              <a:t>) меньшей посылки, в посылке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не распределён и, стало быть, не распределён и в выводе. </a:t>
            </a:r>
          </a:p>
          <a:p>
            <a:pPr marL="1200150" lvl="3" indent="-342900" eaLnBrk="1" hangingPunct="1">
              <a:buClr>
                <a:schemeClr val="bg1"/>
              </a:buClr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Суждение, субъект которого не распределён, </a:t>
            </a:r>
            <a:r>
              <a:rPr lang="ru-RU" sz="1800" b="1" dirty="0" smtClean="0">
                <a:solidFill>
                  <a:srgbClr val="00FFFF"/>
                </a:solidFill>
              </a:rPr>
              <a:t>частное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marL="742950" lvl="2" indent="-342900" eaLnBrk="1" hangingPunct="1"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Противоречащим </a:t>
            </a:r>
            <a:r>
              <a:rPr lang="ru-RU" sz="1800" b="1" dirty="0" smtClean="0">
                <a:solidFill>
                  <a:srgbClr val="FF66FF"/>
                </a:solidFill>
              </a:rPr>
              <a:t>частноотрицательному</a:t>
            </a:r>
            <a:r>
              <a:rPr lang="ru-RU" sz="1800" b="1" dirty="0" smtClean="0">
                <a:solidFill>
                  <a:schemeClr val="bg1"/>
                </a:solidFill>
              </a:rPr>
              <a:t> суждению будет суждение </a:t>
            </a:r>
            <a:r>
              <a:rPr lang="ru-RU" sz="1800" b="1" dirty="0" smtClean="0">
                <a:solidFill>
                  <a:srgbClr val="00FF00"/>
                </a:solidFill>
              </a:rPr>
              <a:t>общеутвердительное</a:t>
            </a:r>
            <a:r>
              <a:rPr lang="ru-RU" sz="1800" b="1" dirty="0" smtClean="0">
                <a:solidFill>
                  <a:schemeClr val="bg1"/>
                </a:solidFill>
              </a:rPr>
              <a:t>, термины которого </a:t>
            </a:r>
            <a:r>
              <a:rPr lang="ru-RU" sz="1800" b="1" dirty="0" smtClean="0">
                <a:solidFill>
                  <a:srgbClr val="00FFFF"/>
                </a:solidFill>
              </a:rPr>
              <a:t>совместимы</a:t>
            </a:r>
            <a:r>
              <a:rPr lang="ru-RU" sz="1800" b="1" dirty="0" smtClean="0">
                <a:solidFill>
                  <a:schemeClr val="bg1"/>
                </a:solidFill>
              </a:rPr>
              <a:t>: субъекты </a:t>
            </a:r>
            <a:r>
              <a:rPr lang="ru-RU" sz="1800" b="1" dirty="0" smtClean="0">
                <a:solidFill>
                  <a:srgbClr val="00FF00"/>
                </a:solidFill>
              </a:rPr>
              <a:t>общеутвердительных</a:t>
            </a:r>
            <a:r>
              <a:rPr lang="ru-RU" sz="1800" b="1" dirty="0" smtClean="0">
                <a:solidFill>
                  <a:schemeClr val="bg1"/>
                </a:solidFill>
              </a:rPr>
              <a:t> суждений являются либо подчинёнными,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либо равнозначащими со своими предикатами понятиями.</a:t>
            </a: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96838" y="274638"/>
            <a:ext cx="8950325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двух утвердительных посылок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  <p:sp>
        <p:nvSpPr>
          <p:cNvPr id="4" name="Text Box 11"/>
          <p:cNvSpPr txBox="1">
            <a:spLocks noChangeArrowheads="1"/>
          </p:cNvSpPr>
          <p:nvPr/>
        </p:nvSpPr>
        <p:spPr bwMode="auto">
          <a:xfrm>
            <a:off x="3996000" y="6012000"/>
            <a:ext cx="4680000" cy="64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Общеутвердительное суждение</a:t>
            </a:r>
          </a:p>
          <a:p>
            <a:pPr algn="ctr">
              <a:defRPr/>
            </a:pPr>
            <a:r>
              <a:rPr lang="en-US" sz="1600" dirty="0" smtClean="0">
                <a:solidFill>
                  <a:srgbClr val="00FF00"/>
                </a:solidFill>
              </a:rPr>
              <a:t>S</a:t>
            </a:r>
            <a:r>
              <a:rPr lang="en-US" sz="1600" dirty="0" smtClean="0"/>
              <a:t> </a:t>
            </a:r>
            <a:r>
              <a:rPr lang="ru-RU" sz="1600" dirty="0" smtClean="0"/>
              <a:t>– подчинённое, </a:t>
            </a:r>
            <a:r>
              <a:rPr lang="en-US" sz="1600" dirty="0" smtClean="0">
                <a:solidFill>
                  <a:srgbClr val="FF66FF"/>
                </a:solidFill>
              </a:rPr>
              <a:t>P</a:t>
            </a:r>
            <a:r>
              <a:rPr lang="ru-RU" sz="1600" dirty="0" smtClean="0"/>
              <a:t> – подчиняющее понятие</a:t>
            </a:r>
          </a:p>
          <a:p>
            <a:pPr algn="ctr">
              <a:defRPr/>
            </a:pPr>
            <a:r>
              <a:rPr lang="en-US" sz="1600" dirty="0" smtClean="0">
                <a:solidFill>
                  <a:srgbClr val="00FF00"/>
                </a:solidFill>
              </a:rPr>
              <a:t>S</a:t>
            </a:r>
            <a:r>
              <a:rPr lang="en-US" sz="1600" dirty="0" smtClean="0"/>
              <a:t> </a:t>
            </a:r>
            <a:r>
              <a:rPr lang="ru-RU" sz="1600" dirty="0" smtClean="0"/>
              <a:t>и </a:t>
            </a:r>
            <a:r>
              <a:rPr lang="en-US" sz="1600" dirty="0" smtClean="0">
                <a:solidFill>
                  <a:srgbClr val="FF66FF"/>
                </a:solidFill>
              </a:rPr>
              <a:t>P</a:t>
            </a:r>
            <a:r>
              <a:rPr lang="ru-RU" sz="1600" dirty="0" smtClean="0"/>
              <a:t> – равнозначащие понятия</a:t>
            </a:r>
            <a:endParaRPr lang="ru-RU" sz="1600" i="1" dirty="0"/>
          </a:p>
        </p:txBody>
      </p:sp>
      <p:sp>
        <p:nvSpPr>
          <p:cNvPr id="7" name="Oval 3"/>
          <p:cNvSpPr>
            <a:spLocks noChangeAspect="1" noChangeArrowheads="1"/>
          </p:cNvSpPr>
          <p:nvPr/>
        </p:nvSpPr>
        <p:spPr bwMode="auto">
          <a:xfrm>
            <a:off x="1260000" y="6012000"/>
            <a:ext cx="648000" cy="648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000" dirty="0" smtClean="0">
                <a:solidFill>
                  <a:srgbClr val="0000CC"/>
                </a:solidFill>
              </a:rPr>
              <a:t>P</a:t>
            </a: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9" name="Oval 5"/>
          <p:cNvSpPr>
            <a:spLocks noChangeAspect="1" noChangeArrowheads="1"/>
          </p:cNvSpPr>
          <p:nvPr/>
        </p:nvSpPr>
        <p:spPr bwMode="auto">
          <a:xfrm>
            <a:off x="1440000" y="6336000"/>
            <a:ext cx="288908" cy="288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0000CC"/>
                </a:solidFill>
              </a:rPr>
              <a:t>S</a:t>
            </a: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10" name="Oval 3"/>
          <p:cNvSpPr>
            <a:spLocks noChangeAspect="1" noChangeArrowheads="1"/>
          </p:cNvSpPr>
          <p:nvPr/>
        </p:nvSpPr>
        <p:spPr bwMode="auto">
          <a:xfrm>
            <a:off x="2160000" y="6012000"/>
            <a:ext cx="648000" cy="648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S</a:t>
            </a:r>
            <a:r>
              <a:rPr lang="ru-RU" sz="2400" dirty="0" smtClean="0">
                <a:solidFill>
                  <a:srgbClr val="0000CC"/>
                </a:solidFill>
              </a:rPr>
              <a:t> </a:t>
            </a:r>
            <a:r>
              <a:rPr lang="en-US" sz="2400" dirty="0" smtClean="0">
                <a:solidFill>
                  <a:srgbClr val="0000CC"/>
                </a:solidFill>
              </a:rPr>
              <a:t>P</a:t>
            </a:r>
            <a:endParaRPr lang="ru-RU" sz="2400" dirty="0">
              <a:solidFill>
                <a:srgbClr val="0000CC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7864 0 " pathEditMode="relative" ptsTypes="AA">
                                      <p:cBhvr>
                                        <p:cTn id="47" dur="20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500"/>
                            </p:stCondLst>
                            <p:childTnLst>
                              <p:par>
                                <p:cTn id="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0226 0 " pathEditMode="relative" ptsTypes="AA">
                                      <p:cBhvr>
                                        <p:cTn id="62" dur="20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000"/>
                            </p:stCondLst>
                            <p:childTnLst>
                              <p:par>
                                <p:cTn id="6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000"/>
                            </p:stCondLst>
                            <p:childTnLst>
                              <p:par>
                                <p:cTn id="67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449539" grpId="0" build="p"/>
      <p:bldP spid="4" grpId="0" build="p"/>
      <p:bldP spid="7" grpId="0" animBg="1"/>
      <p:bldP spid="9" grpId="0" animBg="1"/>
      <p:bldP spid="9" grpId="1" animBg="1"/>
    </p:bld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08000" y="1440000"/>
            <a:ext cx="9000000" cy="5328000"/>
          </a:xfrm>
        </p:spPr>
        <p:txBody>
          <a:bodyPr/>
          <a:lstStyle/>
          <a:p>
            <a:pPr marL="342900" lvl="1" indent="-342900" eaLnBrk="1" hangingPunct="1">
              <a:buFontTx/>
              <a:buChar char="•"/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двух утвердительных посылок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из того, что замена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отрицательного</a:t>
            </a:r>
            <a:r>
              <a:rPr lang="ru-RU" sz="1800" b="1" dirty="0" smtClean="0">
                <a:solidFill>
                  <a:schemeClr val="bg1"/>
                </a:solidFill>
              </a:rPr>
              <a:t> вывода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противоречащим</a:t>
            </a:r>
            <a:r>
              <a:rPr lang="ru-RU" sz="1800" b="1" dirty="0" smtClean="0">
                <a:solidFill>
                  <a:schemeClr val="bg1"/>
                </a:solidFill>
              </a:rPr>
              <a:t> ему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утвердительным</a:t>
            </a:r>
            <a:r>
              <a:rPr lang="ru-RU" sz="1800" b="1" dirty="0" smtClean="0">
                <a:solidFill>
                  <a:schemeClr val="bg1"/>
                </a:solidFill>
              </a:rPr>
              <a:t> суждением не приводит к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противоречию</a:t>
            </a:r>
            <a:r>
              <a:rPr lang="ru-RU" sz="1800" b="1" dirty="0" smtClean="0">
                <a:solidFill>
                  <a:schemeClr val="bg1"/>
                </a:solidFill>
              </a:rPr>
              <a:t> ни с одной из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утвердительных</a:t>
            </a:r>
            <a:r>
              <a:rPr lang="ru-RU" sz="1800" b="1" dirty="0" smtClean="0">
                <a:solidFill>
                  <a:schemeClr val="bg1"/>
                </a:solidFill>
              </a:rPr>
              <a:t> посылок, что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противоречит </a:t>
            </a:r>
            <a:r>
              <a:rPr lang="ru-RU" sz="1800" b="1" dirty="0" smtClean="0">
                <a:solidFill>
                  <a:schemeClr val="bg1"/>
                </a:solidFill>
              </a:rPr>
              <a:t>самому</a:t>
            </a:r>
            <a:r>
              <a:rPr lang="ru-RU" sz="1800" b="1" dirty="0" smtClean="0">
                <a:solidFill>
                  <a:srgbClr val="FF66FF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понятию</a:t>
            </a:r>
            <a:r>
              <a:rPr lang="ru-RU" sz="1800" b="1" dirty="0" smtClean="0">
                <a:solidFill>
                  <a:srgbClr val="FF66FF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логического вывода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</a:p>
          <a:p>
            <a:pPr marL="742950" lvl="2" indent="-342900" eaLnBrk="1" hangingPunct="1"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Два </a:t>
            </a:r>
            <a:r>
              <a:rPr lang="ru-RU" sz="1800" b="1" dirty="0" smtClean="0">
                <a:solidFill>
                  <a:srgbClr val="00FF00"/>
                </a:solidFill>
              </a:rPr>
              <a:t>общеутвердительных</a:t>
            </a:r>
            <a:r>
              <a:rPr lang="ru-RU" sz="1800" b="1" dirty="0" smtClean="0">
                <a:solidFill>
                  <a:schemeClr val="bg1"/>
                </a:solidFill>
              </a:rPr>
              <a:t> суждения, имеющих один общий термин, могут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противоречить</a:t>
            </a:r>
            <a:r>
              <a:rPr lang="ru-RU" sz="1800" b="1" dirty="0" smtClean="0">
                <a:solidFill>
                  <a:schemeClr val="bg1"/>
                </a:solidFill>
              </a:rPr>
              <a:t> друг другу лишь при </a:t>
            </a:r>
            <a:r>
              <a:rPr lang="ru-RU" sz="1800" b="1" dirty="0" smtClean="0">
                <a:solidFill>
                  <a:srgbClr val="FF66FF"/>
                </a:solidFill>
              </a:rPr>
              <a:t>несовместимости</a:t>
            </a:r>
            <a:r>
              <a:rPr lang="ru-RU" sz="1800" b="1" dirty="0" smtClean="0">
                <a:solidFill>
                  <a:schemeClr val="bg1"/>
                </a:solidFill>
              </a:rPr>
              <a:t> своих вторых терминов</a:t>
            </a:r>
            <a:r>
              <a:rPr lang="en-US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</a:p>
          <a:p>
            <a:pPr marL="742950" lvl="2" indent="-342900" eaLnBrk="1" hangingPunct="1"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Общим термином посылки и вывода является, по определению, </a:t>
            </a:r>
            <a:r>
              <a:rPr lang="ru-RU" sz="1800" b="1" dirty="0" smtClean="0">
                <a:solidFill>
                  <a:srgbClr val="FFFF00"/>
                </a:solidFill>
              </a:rPr>
              <a:t>крайний</a:t>
            </a:r>
            <a:r>
              <a:rPr lang="ru-RU" sz="1800" b="1" dirty="0" smtClean="0">
                <a:solidFill>
                  <a:schemeClr val="bg1"/>
                </a:solidFill>
              </a:rPr>
              <a:t> термин. Вторым (отличным от крайнего) термином посылки является, опять-таки по определению, </a:t>
            </a:r>
            <a:r>
              <a:rPr lang="ru-RU" sz="1800" b="1" dirty="0" smtClean="0">
                <a:solidFill>
                  <a:srgbClr val="FFFF00"/>
                </a:solidFill>
              </a:rPr>
              <a:t>средний</a:t>
            </a:r>
            <a:r>
              <a:rPr lang="ru-RU" sz="1800" b="1" dirty="0" smtClean="0">
                <a:solidFill>
                  <a:schemeClr val="bg1"/>
                </a:solidFill>
              </a:rPr>
              <a:t> термин. </a:t>
            </a:r>
          </a:p>
          <a:p>
            <a:pPr marL="742950" lvl="2" indent="-342900" eaLnBrk="1" hangingPunct="1"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Суждение</a:t>
            </a:r>
            <a:r>
              <a:rPr lang="en-US" sz="1800" b="1" dirty="0" smtClean="0">
                <a:solidFill>
                  <a:schemeClr val="bg1"/>
                </a:solidFill>
              </a:rPr>
              <a:t> c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совместимыми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крайними</a:t>
            </a:r>
            <a:r>
              <a:rPr lang="ru-RU" sz="1800" b="1" dirty="0" smtClean="0">
                <a:solidFill>
                  <a:schemeClr val="bg1"/>
                </a:solidFill>
              </a:rPr>
              <a:t> терминами (контрадикторное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отрицательному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FF66FF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по допущению, выводу) может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противоречить</a:t>
            </a:r>
            <a:r>
              <a:rPr lang="ru-RU" sz="1800" b="1" dirty="0" smtClean="0">
                <a:solidFill>
                  <a:schemeClr val="bg1"/>
                </a:solidFill>
              </a:rPr>
              <a:t> какой-то из </a:t>
            </a:r>
            <a:r>
              <a:rPr lang="ru-RU" sz="1800" b="1" dirty="0" smtClean="0">
                <a:solidFill>
                  <a:srgbClr val="00FF00"/>
                </a:solidFill>
              </a:rPr>
              <a:t>общеутвердительных</a:t>
            </a:r>
            <a:r>
              <a:rPr lang="ru-RU" sz="1800" b="1" dirty="0" smtClean="0">
                <a:solidFill>
                  <a:schemeClr val="bg1"/>
                </a:solidFill>
              </a:rPr>
              <a:t> посылок лишь в том случае, если </a:t>
            </a:r>
            <a:r>
              <a:rPr lang="ru-RU" sz="1800" b="1" dirty="0" smtClean="0">
                <a:solidFill>
                  <a:srgbClr val="FFFF00"/>
                </a:solidFill>
              </a:rPr>
              <a:t>средний</a:t>
            </a:r>
            <a:r>
              <a:rPr lang="ru-RU" sz="1800" b="1" dirty="0" smtClean="0">
                <a:solidFill>
                  <a:schemeClr val="bg1"/>
                </a:solidFill>
              </a:rPr>
              <a:t> термин </a:t>
            </a:r>
            <a:r>
              <a:rPr lang="ru-RU" sz="1800" b="1" dirty="0" smtClean="0">
                <a:solidFill>
                  <a:srgbClr val="FF66FF"/>
                </a:solidFill>
              </a:rPr>
              <a:t>не совместим </a:t>
            </a:r>
            <a:r>
              <a:rPr lang="ru-RU" sz="1800" b="1" dirty="0" smtClean="0">
                <a:solidFill>
                  <a:schemeClr val="bg1"/>
                </a:solidFill>
              </a:rPr>
              <a:t>с каким-то из </a:t>
            </a:r>
            <a:r>
              <a:rPr lang="ru-RU" sz="1800" b="1" dirty="0" smtClean="0">
                <a:solidFill>
                  <a:srgbClr val="FFFF00"/>
                </a:solidFill>
              </a:rPr>
              <a:t>крайних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marL="742950" lvl="2" indent="-342900" eaLnBrk="1" hangingPunct="1"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Но </a:t>
            </a:r>
            <a:r>
              <a:rPr lang="ru-RU" sz="1800" b="1" dirty="0" smtClean="0">
                <a:solidFill>
                  <a:srgbClr val="00FF00"/>
                </a:solidFill>
              </a:rPr>
              <a:t>общеутвердительные </a:t>
            </a:r>
            <a:r>
              <a:rPr lang="ru-RU" sz="1800" b="1" dirty="0" smtClean="0">
                <a:solidFill>
                  <a:schemeClr val="bg1"/>
                </a:solidFill>
              </a:rPr>
              <a:t>посылки утверждают как раз </a:t>
            </a:r>
            <a:r>
              <a:rPr lang="ru-RU" sz="1800" b="1" dirty="0" smtClean="0">
                <a:solidFill>
                  <a:srgbClr val="00FFFF"/>
                </a:solidFill>
              </a:rPr>
              <a:t>совместимость</a:t>
            </a:r>
            <a:r>
              <a:rPr lang="ru-RU" sz="1800" b="1" dirty="0" smtClean="0">
                <a:solidFill>
                  <a:srgbClr val="FFFF00"/>
                </a:solidFill>
              </a:rPr>
              <a:t> среднего </a:t>
            </a:r>
            <a:r>
              <a:rPr lang="ru-RU" sz="1800" b="1" dirty="0" smtClean="0">
                <a:solidFill>
                  <a:schemeClr val="bg1"/>
                </a:solidFill>
              </a:rPr>
              <a:t>термина с обоими</a:t>
            </a:r>
            <a:r>
              <a:rPr lang="ru-RU" sz="1800" b="1" dirty="0" smtClean="0">
                <a:solidFill>
                  <a:srgbClr val="FFFF00"/>
                </a:solidFill>
              </a:rPr>
              <a:t> крайними</a:t>
            </a:r>
            <a:r>
              <a:rPr lang="ru-RU" sz="1800" b="1" dirty="0" smtClean="0">
                <a:solidFill>
                  <a:schemeClr val="bg1"/>
                </a:solidFill>
              </a:rPr>
              <a:t>: </a:t>
            </a:r>
          </a:p>
          <a:p>
            <a:pPr marL="1200150" lvl="3" indent="-342900" eaLnBrk="1" hangingPunct="1">
              <a:buClr>
                <a:schemeClr val="bg1"/>
              </a:buClr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б</a:t>
            </a:r>
            <a:r>
              <a:rPr lang="en-US" sz="1800" b="1" dirty="0" smtClean="0">
                <a:solidFill>
                  <a:schemeClr val="bg1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bg1"/>
                </a:solidFill>
              </a:rPr>
              <a:t>льшая посылка – его совместимость с </a:t>
            </a:r>
            <a:r>
              <a:rPr lang="ru-RU" sz="1800" b="1" dirty="0" smtClean="0">
                <a:solidFill>
                  <a:srgbClr val="FFFF00"/>
                </a:solidFill>
              </a:rPr>
              <a:t>б</a:t>
            </a:r>
            <a:r>
              <a:rPr lang="en-US" sz="1800" b="1" dirty="0" smtClean="0">
                <a:solidFill>
                  <a:srgbClr val="FFFF00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rgbClr val="FFFF00"/>
                </a:solidFill>
              </a:rPr>
              <a:t>льшим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</a:p>
          <a:p>
            <a:pPr marL="1200150" lvl="3" indent="-342900" eaLnBrk="1" hangingPunct="1">
              <a:spcBef>
                <a:spcPts val="200"/>
              </a:spcBef>
              <a:buClr>
                <a:schemeClr val="bg1"/>
              </a:buClr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меньшая посылка – его совместимость с </a:t>
            </a:r>
            <a:r>
              <a:rPr lang="ru-RU" sz="1800" b="1" dirty="0" smtClean="0">
                <a:solidFill>
                  <a:srgbClr val="FFFF00"/>
                </a:solidFill>
              </a:rPr>
              <a:t>меньшим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термином. </a:t>
            </a: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96838" y="274638"/>
            <a:ext cx="8950325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двух утвердительных посылок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9539" grpId="0" uiExpand="1" build="p"/>
    </p:bld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1428736"/>
            <a:ext cx="9000000" cy="2880000"/>
          </a:xfrm>
        </p:spPr>
        <p:txBody>
          <a:bodyPr/>
          <a:lstStyle/>
          <a:p>
            <a:pPr marL="342900" lvl="1" indent="-342900" eaLnBrk="1" hangingPunct="1">
              <a:buFontTx/>
              <a:buChar char="•"/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двух утвердительных посылок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из того, что замена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отрицательного</a:t>
            </a:r>
            <a:r>
              <a:rPr lang="ru-RU" sz="1800" b="1" dirty="0" smtClean="0">
                <a:solidFill>
                  <a:schemeClr val="bg1"/>
                </a:solidFill>
              </a:rPr>
              <a:t> вывода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противоречащим</a:t>
            </a:r>
            <a:r>
              <a:rPr lang="ru-RU" sz="1800" b="1" dirty="0" smtClean="0">
                <a:solidFill>
                  <a:schemeClr val="bg1"/>
                </a:solidFill>
              </a:rPr>
              <a:t> ему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утвердительным</a:t>
            </a:r>
            <a:r>
              <a:rPr lang="ru-RU" sz="1800" b="1" dirty="0" smtClean="0">
                <a:solidFill>
                  <a:schemeClr val="bg1"/>
                </a:solidFill>
              </a:rPr>
              <a:t> суждением не приводит к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противоречию</a:t>
            </a:r>
            <a:r>
              <a:rPr lang="ru-RU" sz="1800" b="1" dirty="0" smtClean="0">
                <a:solidFill>
                  <a:schemeClr val="bg1"/>
                </a:solidFill>
              </a:rPr>
              <a:t> ни с одной из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утвердительных</a:t>
            </a:r>
            <a:r>
              <a:rPr lang="ru-RU" sz="1800" b="1" dirty="0" smtClean="0">
                <a:solidFill>
                  <a:schemeClr val="bg1"/>
                </a:solidFill>
              </a:rPr>
              <a:t> посылок, что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противоречит </a:t>
            </a:r>
            <a:r>
              <a:rPr lang="ru-RU" sz="1800" b="1" dirty="0" smtClean="0">
                <a:solidFill>
                  <a:schemeClr val="bg1"/>
                </a:solidFill>
              </a:rPr>
              <a:t>самому</a:t>
            </a:r>
            <a:r>
              <a:rPr lang="ru-RU" sz="1800" b="1" dirty="0" smtClean="0">
                <a:solidFill>
                  <a:srgbClr val="FF66FF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понятию</a:t>
            </a:r>
            <a:r>
              <a:rPr lang="ru-RU" sz="1800" b="1" dirty="0" smtClean="0">
                <a:solidFill>
                  <a:srgbClr val="FF66FF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логического вывода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marL="742950" lvl="2" indent="-342900" eaLnBrk="1" hangingPunct="1"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Следовательно, суждение,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противоречащее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</a:p>
          <a:p>
            <a:pPr marL="1200150" lvl="3" indent="-342900" eaLnBrk="1" hangingPunct="1">
              <a:buClr>
                <a:schemeClr val="bg1"/>
              </a:buClr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rgbClr val="FF66FF"/>
                </a:solidFill>
              </a:rPr>
              <a:t>отрицательному</a:t>
            </a:r>
            <a:r>
              <a:rPr lang="ru-RU" sz="1800" b="1" dirty="0" smtClean="0">
                <a:solidFill>
                  <a:schemeClr val="bg1"/>
                </a:solidFill>
              </a:rPr>
              <a:t> выводу </a:t>
            </a:r>
          </a:p>
          <a:p>
            <a:pPr marL="1200150" lvl="3" indent="-342900" eaLnBrk="1" hangingPunct="1">
              <a:buClr>
                <a:schemeClr val="bg1"/>
              </a:buClr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из двух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утвердительных</a:t>
            </a:r>
            <a:r>
              <a:rPr lang="ru-RU" sz="1800" b="1" dirty="0" smtClean="0">
                <a:solidFill>
                  <a:schemeClr val="bg1"/>
                </a:solidFill>
              </a:rPr>
              <a:t> посылок, </a:t>
            </a:r>
          </a:p>
          <a:p>
            <a:pPr marL="1200150" lvl="3" indent="-342900" eaLnBrk="1" hangingPunct="1">
              <a:buClr>
                <a:schemeClr val="bg1"/>
              </a:buClr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не может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противоречить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ни одной из этих посылок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marL="742950" lvl="2" indent="-342900" eaLnBrk="1" hangingPunct="1"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Между тем </a:t>
            </a: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108000" y="5544000"/>
            <a:ext cx="9000000" cy="68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742950" lvl="2" indent="-342900" algn="l">
              <a:spcBef>
                <a:spcPct val="200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dirty="0" smtClean="0"/>
              <a:t>Следовательно, </a:t>
            </a:r>
            <a:r>
              <a:rPr lang="ru-RU" dirty="0" smtClean="0">
                <a:solidFill>
                  <a:srgbClr val="FF66FF"/>
                </a:solidFill>
              </a:rPr>
              <a:t>отрицательный</a:t>
            </a:r>
            <a:r>
              <a:rPr lang="ru-RU" dirty="0" smtClean="0"/>
              <a:t> вывод </a:t>
            </a:r>
            <a:r>
              <a:rPr lang="ru-RU" dirty="0" smtClean="0">
                <a:solidFill>
                  <a:srgbClr val="FF66FF"/>
                </a:solidFill>
              </a:rPr>
              <a:t>не может быть получен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из двух </a:t>
            </a:r>
            <a:r>
              <a:rPr lang="ru-RU" dirty="0" smtClean="0">
                <a:solidFill>
                  <a:srgbClr val="00FF00"/>
                </a:solidFill>
              </a:rPr>
              <a:t>утвердительных</a:t>
            </a:r>
            <a:r>
              <a:rPr lang="ru-RU" dirty="0" smtClean="0"/>
              <a:t> посылок.</a:t>
            </a:r>
            <a:endParaRPr kumimoji="0" lang="ru-RU" sz="1800" b="1" i="0" u="none" strike="noStrike" kern="0" cap="none" spc="0" normalizeH="0" baseline="0" noProof="0" dirty="0" smtClean="0">
              <a:ln>
                <a:noFill/>
              </a:ln>
              <a:solidFill>
                <a:srgbClr val="FF66FF"/>
              </a:solidFill>
              <a:effectLst/>
              <a:uLnTx/>
              <a:uFillTx/>
              <a:latin typeface="+mn-lt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96838" y="274638"/>
            <a:ext cx="8950325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двух утвердительных посылок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972000" y="4428000"/>
            <a:ext cx="7632000" cy="1008000"/>
          </a:xfrm>
          <a:prstGeom prst="roundRect">
            <a:avLst/>
          </a:prstGeom>
          <a:noFill/>
          <a:ln w="38100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00FF00"/>
                </a:solidFill>
              </a:rPr>
              <a:t>корректное </a:t>
            </a:r>
            <a:r>
              <a:rPr lang="ru-RU" dirty="0">
                <a:solidFill>
                  <a:srgbClr val="00FF00"/>
                </a:solidFill>
              </a:rPr>
              <a:t>умозаключение</a:t>
            </a:r>
            <a:r>
              <a:rPr lang="ru-RU" dirty="0">
                <a:solidFill>
                  <a:srgbClr val="00FFFF"/>
                </a:solidFill>
              </a:rPr>
              <a:t> </a:t>
            </a:r>
            <a:r>
              <a:rPr lang="ru-RU" dirty="0"/>
              <a:t>есть построение такого суждения </a:t>
            </a:r>
            <a:r>
              <a:rPr lang="ru-RU" dirty="0" smtClean="0"/>
              <a:t>из материи </a:t>
            </a:r>
            <a:r>
              <a:rPr lang="ru-RU" dirty="0"/>
              <a:t>других суждений, замена которого </a:t>
            </a:r>
            <a:r>
              <a:rPr lang="ru-RU" dirty="0">
                <a:solidFill>
                  <a:srgbClr val="FF66FF"/>
                </a:solidFill>
              </a:rPr>
              <a:t>противоречащим</a:t>
            </a:r>
            <a:r>
              <a:rPr lang="ru-RU" dirty="0"/>
              <a:t> </a:t>
            </a:r>
            <a:r>
              <a:rPr lang="ru-RU" dirty="0" smtClean="0"/>
              <a:t>ему суждением </a:t>
            </a:r>
            <a:r>
              <a:rPr lang="ru-RU" dirty="0"/>
              <a:t>приводит к </a:t>
            </a:r>
            <a:r>
              <a:rPr lang="ru-RU" dirty="0">
                <a:solidFill>
                  <a:srgbClr val="FF66FF"/>
                </a:solidFill>
              </a:rPr>
              <a:t>противоречию</a:t>
            </a:r>
            <a:r>
              <a:rPr lang="ru-RU" dirty="0"/>
              <a:t> с </a:t>
            </a:r>
            <a:r>
              <a:rPr lang="ru-RU" dirty="0" smtClean="0"/>
              <a:t>посылками.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9539" grpId="0" uiExpand="1" build="p"/>
      <p:bldP spid="6" grpId="0" build="p"/>
      <p:bldP spid="9" grpId="0" animBg="1"/>
    </p:bld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08000" y="1440000"/>
            <a:ext cx="9000000" cy="4032000"/>
          </a:xfrm>
        </p:spPr>
        <p:txBody>
          <a:bodyPr rIns="90000"/>
          <a:lstStyle/>
          <a:p>
            <a:pPr marL="342900" lvl="1" indent="-342900" eaLnBrk="1" hangingPunct="1">
              <a:buFontTx/>
              <a:buChar char="•"/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утвердительной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</a:t>
            </a:r>
            <a:r>
              <a:rPr lang="ru-RU" sz="1800" b="1" dirty="0" smtClean="0">
                <a:solidFill>
                  <a:schemeClr val="accent3"/>
                </a:solidFill>
              </a:rPr>
              <a:t>из</a:t>
            </a:r>
            <a:r>
              <a:rPr lang="ru-RU" sz="1800" b="1" dirty="0" smtClean="0">
                <a:solidFill>
                  <a:srgbClr val="FFFF00"/>
                </a:solidFill>
              </a:rPr>
              <a:t> определения силлогизма</a:t>
            </a:r>
            <a:r>
              <a:rPr lang="ru-RU" sz="1800" b="1" dirty="0" smtClean="0">
                <a:solidFill>
                  <a:schemeClr val="bg1"/>
                </a:solidFill>
              </a:rPr>
              <a:t>: средний термин, связь которого с обоими крайними терминами </a:t>
            </a:r>
            <a:r>
              <a:rPr lang="ru-RU" sz="1800" b="1" dirty="0" smtClean="0">
                <a:solidFill>
                  <a:srgbClr val="FF66FF"/>
                </a:solidFill>
              </a:rPr>
              <a:t>отрицается</a:t>
            </a:r>
            <a:r>
              <a:rPr lang="ru-RU" sz="1800" b="1" dirty="0" smtClean="0">
                <a:solidFill>
                  <a:schemeClr val="bg1"/>
                </a:solidFill>
              </a:rPr>
              <a:t>, не может связать последние друг с другом каким-то определённым образом. </a:t>
            </a:r>
          </a:p>
          <a:p>
            <a:pPr marL="342900" lvl="1" indent="-342900" eaLnBrk="1" hangingPunct="1">
              <a:buFontTx/>
              <a:buChar char="•"/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двух утвердительных посылок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из того, что замена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отрицательного</a:t>
            </a:r>
            <a:r>
              <a:rPr lang="ru-RU" sz="1800" b="1" dirty="0" smtClean="0">
                <a:solidFill>
                  <a:schemeClr val="bg1"/>
                </a:solidFill>
              </a:rPr>
              <a:t> вывода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противоречащим</a:t>
            </a:r>
            <a:r>
              <a:rPr lang="ru-RU" sz="1800" b="1" dirty="0" smtClean="0">
                <a:solidFill>
                  <a:schemeClr val="bg1"/>
                </a:solidFill>
              </a:rPr>
              <a:t> ему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утвердительным</a:t>
            </a:r>
            <a:r>
              <a:rPr lang="ru-RU" sz="1800" b="1" dirty="0" smtClean="0">
                <a:solidFill>
                  <a:schemeClr val="bg1"/>
                </a:solidFill>
              </a:rPr>
              <a:t> суждением не приводит к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противоречию</a:t>
            </a:r>
            <a:r>
              <a:rPr lang="ru-RU" sz="1800" b="1" dirty="0" smtClean="0">
                <a:solidFill>
                  <a:schemeClr val="bg1"/>
                </a:solidFill>
              </a:rPr>
              <a:t> ни с одной из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утвердительных</a:t>
            </a:r>
            <a:r>
              <a:rPr lang="ru-RU" sz="1800" b="1" dirty="0" smtClean="0">
                <a:solidFill>
                  <a:schemeClr val="bg1"/>
                </a:solidFill>
              </a:rPr>
              <a:t> посылок, что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противоречит </a:t>
            </a:r>
            <a:r>
              <a:rPr lang="ru-RU" sz="1800" b="1" dirty="0" smtClean="0">
                <a:solidFill>
                  <a:schemeClr val="bg1"/>
                </a:solidFill>
              </a:rPr>
              <a:t>самому</a:t>
            </a:r>
            <a:r>
              <a:rPr lang="ru-RU" sz="1800" b="1" dirty="0" smtClean="0">
                <a:solidFill>
                  <a:srgbClr val="FF66FF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понятию</a:t>
            </a:r>
            <a:r>
              <a:rPr lang="ru-RU" sz="1800" b="1" dirty="0" smtClean="0">
                <a:solidFill>
                  <a:srgbClr val="FF66FF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логического вывода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</a:p>
          <a:p>
            <a:pPr eaLnBrk="1" hangingPunct="1"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отрицательной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из </a:t>
            </a:r>
            <a:r>
              <a:rPr lang="ru-RU" sz="1800" b="1" dirty="0" smtClean="0">
                <a:solidFill>
                  <a:srgbClr val="FFFF00"/>
                </a:solidFill>
              </a:rPr>
              <a:t>качества логических связей между терминами</a:t>
            </a:r>
            <a:r>
              <a:rPr lang="ru-RU" sz="1800" b="1" dirty="0" smtClean="0">
                <a:solidFill>
                  <a:schemeClr val="bg1"/>
                </a:solidFill>
              </a:rPr>
              <a:t>: средний термин, связь которого с одним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из крайних терминов </a:t>
            </a:r>
            <a:r>
              <a:rPr lang="ru-RU" sz="1800" b="1" dirty="0" smtClean="0">
                <a:solidFill>
                  <a:srgbClr val="FF66FF"/>
                </a:solidFill>
              </a:rPr>
              <a:t>отрицается</a:t>
            </a:r>
            <a:r>
              <a:rPr lang="ru-RU" sz="1800" b="1" dirty="0" smtClean="0">
                <a:solidFill>
                  <a:schemeClr val="bg1"/>
                </a:solidFill>
              </a:rPr>
              <a:t>, может связать этот крайний термин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с другим крайним термином лишь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800100" lvl="5" indent="-342900">
              <a:buFontTx/>
              <a:buChar char="•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Нарушение правила </a:t>
            </a:r>
            <a:r>
              <a:rPr lang="ru-RU" sz="1600" b="1" dirty="0" smtClean="0">
                <a:solidFill>
                  <a:srgbClr val="00FFFF"/>
                </a:solidFill>
              </a:rPr>
              <a:t>отрицательной посылки</a:t>
            </a:r>
            <a:r>
              <a:rPr lang="ru-RU" sz="1600" b="1" dirty="0" smtClean="0">
                <a:solidFill>
                  <a:schemeClr val="bg1"/>
                </a:solidFill>
              </a:rPr>
              <a:t> ведёт к </a:t>
            </a:r>
            <a:r>
              <a:rPr lang="ru-RU" sz="1600" b="1" dirty="0" smtClean="0">
                <a:solidFill>
                  <a:srgbClr val="FF66FF"/>
                </a:solidFill>
              </a:rPr>
              <a:t>ошибке неправомерного утвердительного вывода</a:t>
            </a:r>
            <a:r>
              <a:rPr lang="ru-RU" sz="1600" b="1" dirty="0" smtClean="0">
                <a:solidFill>
                  <a:schemeClr val="bg1"/>
                </a:solidFill>
              </a:rPr>
              <a:t>. </a:t>
            </a:r>
            <a:endParaRPr lang="ru-RU" sz="1800" b="1" dirty="0" smtClean="0">
              <a:solidFill>
                <a:schemeClr val="bg1"/>
              </a:solidFill>
            </a:endParaRPr>
          </a:p>
          <a:p>
            <a:pPr eaLnBrk="1" hangingPunct="1">
              <a:defRPr/>
            </a:pPr>
            <a:endParaRPr lang="ru-RU" sz="1800" b="1" dirty="0" smtClean="0">
              <a:solidFill>
                <a:schemeClr val="bg1"/>
              </a:solidFill>
            </a:endParaRP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посылок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1080000" y="5544000"/>
            <a:ext cx="6984000" cy="118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5000"/>
              </a:lnSpc>
            </a:pPr>
            <a:r>
              <a:rPr lang="ru-RU" sz="2000" dirty="0" smtClean="0">
                <a:solidFill>
                  <a:srgbClr val="FFFF00"/>
                </a:solidFill>
              </a:rPr>
              <a:t>Ошибка неправомерного утвердительного вывода</a:t>
            </a:r>
            <a:r>
              <a:rPr lang="ru-RU" sz="2000" dirty="0" smtClean="0"/>
              <a:t> –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 формальная логическая ошибка в силлогистике, заключающаяся в получении </a:t>
            </a:r>
            <a:r>
              <a:rPr lang="ru-RU" dirty="0" smtClean="0">
                <a:solidFill>
                  <a:srgbClr val="00FF00"/>
                </a:solidFill>
              </a:rPr>
              <a:t>утвердительного</a:t>
            </a:r>
            <a:r>
              <a:rPr lang="ru-RU" dirty="0" smtClean="0"/>
              <a:t> вывода </a:t>
            </a:r>
            <a:br>
              <a:rPr lang="ru-RU" dirty="0" smtClean="0"/>
            </a:br>
            <a:r>
              <a:rPr lang="ru-RU" dirty="0" smtClean="0"/>
              <a:t>при наличии </a:t>
            </a:r>
            <a:r>
              <a:rPr lang="ru-RU" dirty="0" smtClean="0">
                <a:solidFill>
                  <a:srgbClr val="FF66FF"/>
                </a:solidFill>
              </a:rPr>
              <a:t>отрицательной</a:t>
            </a:r>
            <a:r>
              <a:rPr lang="ru-RU" dirty="0" smtClean="0"/>
              <a:t> посылки. </a:t>
            </a:r>
            <a:endParaRPr lang="ru-RU" dirty="0">
              <a:solidFill>
                <a:srgbClr val="00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08000" y="1440000"/>
            <a:ext cx="9000000" cy="5040000"/>
          </a:xfrm>
        </p:spPr>
        <p:txBody>
          <a:bodyPr rIns="90000"/>
          <a:lstStyle/>
          <a:p>
            <a:pPr eaLnBrk="1" hangingPunct="1"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отрицательной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из </a:t>
            </a:r>
            <a:r>
              <a:rPr lang="ru-RU" sz="1800" b="1" dirty="0" smtClean="0">
                <a:solidFill>
                  <a:srgbClr val="FFFF00"/>
                </a:solidFill>
              </a:rPr>
              <a:t>качества логических связей между терминами</a:t>
            </a:r>
            <a:r>
              <a:rPr lang="ru-RU" sz="1800" b="1" dirty="0" smtClean="0">
                <a:solidFill>
                  <a:schemeClr val="bg1"/>
                </a:solidFill>
              </a:rPr>
              <a:t>: средний термин, связь которого с одним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из крайних терминов </a:t>
            </a:r>
            <a:r>
              <a:rPr lang="ru-RU" sz="1800" b="1" dirty="0" smtClean="0">
                <a:solidFill>
                  <a:srgbClr val="FF66FF"/>
                </a:solidFill>
              </a:rPr>
              <a:t>отрицается</a:t>
            </a:r>
            <a:r>
              <a:rPr lang="ru-RU" sz="1800" b="1" dirty="0" smtClean="0">
                <a:solidFill>
                  <a:schemeClr val="bg1"/>
                </a:solidFill>
              </a:rPr>
              <a:t>, может связать этот крайний термин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с другим крайним термином лишь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Допустим, что из двух посылок, одна из которых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утвердительной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)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утвердительная</a:t>
            </a:r>
            <a:r>
              <a:rPr lang="ru-RU" sz="1800" b="1" dirty="0" smtClean="0">
                <a:solidFill>
                  <a:schemeClr val="bg1"/>
                </a:solidFill>
              </a:rPr>
              <a:t>, а другая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отрицательная</a:t>
            </a:r>
            <a:r>
              <a:rPr lang="ru-RU" sz="1800" b="1" dirty="0" smtClean="0">
                <a:solidFill>
                  <a:schemeClr val="bg1"/>
                </a:solidFill>
              </a:rPr>
              <a:t>, можно получить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утвердительный</a:t>
            </a:r>
            <a:r>
              <a:rPr lang="ru-RU" sz="1800" b="1" dirty="0" smtClean="0">
                <a:solidFill>
                  <a:schemeClr val="bg1"/>
                </a:solidFill>
              </a:rPr>
              <a:t> вывод.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Из этого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утвердительного</a:t>
            </a:r>
            <a:r>
              <a:rPr lang="ru-RU" sz="1800" b="1" dirty="0" smtClean="0">
                <a:solidFill>
                  <a:schemeClr val="bg1"/>
                </a:solidFill>
              </a:rPr>
              <a:t> вывода, взятого вместе с исходной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утвердительной</a:t>
            </a:r>
            <a:r>
              <a:rPr lang="ru-RU" sz="1800" b="1" dirty="0" smtClean="0">
                <a:solidFill>
                  <a:schemeClr val="bg1"/>
                </a:solidFill>
              </a:rPr>
              <a:t> посылкой, следовал бы (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двух утвердительных посылок</a:t>
            </a:r>
            <a:r>
              <a:rPr lang="ru-RU" sz="1800" b="1" dirty="0" smtClean="0">
                <a:solidFill>
                  <a:schemeClr val="bg1"/>
                </a:solidFill>
              </a:rPr>
              <a:t>)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утвердительный</a:t>
            </a:r>
            <a:r>
              <a:rPr lang="ru-RU" sz="1800" b="1" dirty="0" smtClean="0">
                <a:solidFill>
                  <a:schemeClr val="bg1"/>
                </a:solidFill>
              </a:rPr>
              <a:t> вывод,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противоречащий</a:t>
            </a:r>
            <a:r>
              <a:rPr lang="ru-RU" sz="1800" b="1" dirty="0" smtClean="0">
                <a:solidFill>
                  <a:schemeClr val="bg1"/>
                </a:solidFill>
              </a:rPr>
              <a:t> исходной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отрицательной</a:t>
            </a:r>
            <a:r>
              <a:rPr lang="ru-RU" sz="1800" b="1" dirty="0" smtClean="0">
                <a:solidFill>
                  <a:schemeClr val="bg1"/>
                </a:solidFill>
              </a:rPr>
              <a:t> посылке. </a:t>
            </a: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отрицательной посылки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Rectangle 2"/>
          <p:cNvSpPr>
            <a:spLocks noChangeArrowheads="1"/>
          </p:cNvSpPr>
          <p:nvPr/>
        </p:nvSpPr>
        <p:spPr bwMode="auto">
          <a:xfrm rot="1200000">
            <a:off x="1404000" y="2466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chemeClr val="accent1"/>
                </a:solidFill>
              </a:rPr>
              <a:t>есть (?)</a:t>
            </a:r>
            <a:endParaRPr lang="ru-RU" sz="1600" b="1" baseline="0" dirty="0">
              <a:solidFill>
                <a:schemeClr val="accent1"/>
              </a:solidFill>
            </a:endParaRPr>
          </a:p>
        </p:txBody>
      </p:sp>
      <p:sp>
        <p:nvSpPr>
          <p:cNvPr id="28" name="Rectangle 3"/>
          <p:cNvSpPr>
            <a:spLocks noChangeArrowheads="1"/>
          </p:cNvSpPr>
          <p:nvPr/>
        </p:nvSpPr>
        <p:spPr bwMode="auto">
          <a:xfrm rot="1200000">
            <a:off x="1404000" y="2466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rgbClr val="0000FF"/>
                </a:solidFill>
              </a:rPr>
              <a:t>средний </a:t>
            </a:r>
            <a:r>
              <a:rPr lang="ru-RU" sz="1600" b="1" baseline="0" dirty="0" smtClean="0">
                <a:solidFill>
                  <a:srgbClr val="0000FF"/>
                </a:solidFill>
              </a:rPr>
              <a:t>термин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479239" name="AutoShape 7"/>
          <p:cNvSpPr>
            <a:spLocks noChangeArrowheads="1"/>
          </p:cNvSpPr>
          <p:nvPr/>
        </p:nvSpPr>
        <p:spPr bwMode="auto">
          <a:xfrm>
            <a:off x="6083300" y="1764000"/>
            <a:ext cx="1420813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есть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(?)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479236" name="AutoShape 4"/>
          <p:cNvSpPr>
            <a:spLocks noChangeArrowheads="1"/>
          </p:cNvSpPr>
          <p:nvPr/>
        </p:nvSpPr>
        <p:spPr bwMode="auto">
          <a:xfrm>
            <a:off x="6084000" y="46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суть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(?)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4000" y="2988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75" name="AutoShape 6"/>
          <p:cNvSpPr>
            <a:spLocks noChangeArrowheads="1"/>
          </p:cNvSpPr>
          <p:nvPr/>
        </p:nvSpPr>
        <p:spPr bwMode="auto">
          <a:xfrm>
            <a:off x="1582738" y="46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есть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(?)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7176" name="AutoShape 8"/>
          <p:cNvSpPr>
            <a:spLocks noChangeArrowheads="1"/>
          </p:cNvSpPr>
          <p:nvPr/>
        </p:nvSpPr>
        <p:spPr bwMode="auto">
          <a:xfrm>
            <a:off x="1582738" y="2988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77" name="AutoShape 9"/>
          <p:cNvSpPr>
            <a:spLocks noChangeArrowheads="1"/>
          </p:cNvSpPr>
          <p:nvPr/>
        </p:nvSpPr>
        <p:spPr bwMode="auto">
          <a:xfrm>
            <a:off x="1582738" y="176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не есть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7179" name="Oval 11"/>
          <p:cNvSpPr>
            <a:spLocks noChangeAspect="1" noChangeArrowheads="1"/>
          </p:cNvSpPr>
          <p:nvPr/>
        </p:nvSpPr>
        <p:spPr bwMode="auto">
          <a:xfrm>
            <a:off x="540000" y="1474788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рыба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181" name="Oval 13"/>
          <p:cNvSpPr>
            <a:spLocks noChangeAspect="1" noChangeArrowheads="1"/>
          </p:cNvSpPr>
          <p:nvPr/>
        </p:nvSpPr>
        <p:spPr bwMode="auto">
          <a:xfrm>
            <a:off x="540000" y="2700000"/>
            <a:ext cx="1080000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щука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182" name="Oval 14"/>
          <p:cNvSpPr>
            <a:spLocks noChangeAspect="1" noChangeArrowheads="1"/>
          </p:cNvSpPr>
          <p:nvPr/>
        </p:nvSpPr>
        <p:spPr bwMode="auto">
          <a:xfrm>
            <a:off x="3060000" y="2700000"/>
            <a:ext cx="1080001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b="1" baseline="0" dirty="0" smtClean="0">
                <a:solidFill>
                  <a:srgbClr val="0000FF"/>
                </a:solidFill>
              </a:rPr>
              <a:t>рыба</a:t>
            </a:r>
            <a:endParaRPr lang="ru-RU" b="1" baseline="0" dirty="0">
              <a:solidFill>
                <a:srgbClr val="0000FF"/>
              </a:solidFill>
            </a:endParaRPr>
          </a:p>
        </p:txBody>
      </p:sp>
      <p:sp>
        <p:nvSpPr>
          <p:cNvPr id="7183" name="Rectangle 15"/>
          <p:cNvSpPr>
            <a:spLocks noChangeArrowheads="1"/>
          </p:cNvSpPr>
          <p:nvPr/>
        </p:nvSpPr>
        <p:spPr bwMode="auto">
          <a:xfrm>
            <a:off x="540000" y="3924000"/>
            <a:ext cx="360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Следовательно</a:t>
            </a:r>
            <a:r>
              <a:rPr lang="ru-RU" sz="1800" b="1" baseline="0" dirty="0" smtClean="0">
                <a:solidFill>
                  <a:srgbClr val="0000FF"/>
                </a:solidFill>
              </a:rPr>
              <a:t>,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84" name="Oval 16"/>
          <p:cNvSpPr>
            <a:spLocks noChangeAspect="1" noChangeArrowheads="1"/>
          </p:cNvSpPr>
          <p:nvPr/>
        </p:nvSpPr>
        <p:spPr bwMode="auto">
          <a:xfrm>
            <a:off x="540000" y="4356000"/>
            <a:ext cx="1079999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spc="-70" dirty="0" smtClean="0">
                <a:solidFill>
                  <a:srgbClr val="0000FF"/>
                </a:solidFill>
              </a:rPr>
              <a:t>всякая</a:t>
            </a:r>
            <a:r>
              <a:rPr lang="ru-RU" sz="1600" spc="-100" dirty="0" smtClean="0">
                <a:solidFill>
                  <a:srgbClr val="0000FF"/>
                </a:solidFill>
              </a:rPr>
              <a:t/>
            </a:r>
            <a:br>
              <a:rPr lang="ru-RU" sz="1600" spc="-1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щука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185" name="Oval 17"/>
          <p:cNvSpPr>
            <a:spLocks noChangeAspect="1" noChangeArrowheads="1"/>
          </p:cNvSpPr>
          <p:nvPr/>
        </p:nvSpPr>
        <p:spPr bwMode="auto">
          <a:xfrm>
            <a:off x="3060000" y="4356000"/>
            <a:ext cx="1080000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0" name="Oval 18"/>
          <p:cNvSpPr>
            <a:spLocks noChangeAspect="1" noChangeArrowheads="1"/>
          </p:cNvSpPr>
          <p:nvPr/>
        </p:nvSpPr>
        <p:spPr bwMode="auto">
          <a:xfrm>
            <a:off x="5004000" y="1474788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spc="-70" dirty="0" smtClean="0">
                <a:solidFill>
                  <a:srgbClr val="0000FF"/>
                </a:solidFill>
              </a:rPr>
              <a:t>Всякая</a:t>
            </a:r>
            <a:r>
              <a:rPr lang="ru-RU" sz="1600" spc="-100" dirty="0" smtClean="0">
                <a:solidFill>
                  <a:srgbClr val="0000FF"/>
                </a:solidFill>
              </a:rPr>
              <a:t/>
            </a:r>
            <a:br>
              <a:rPr lang="ru-RU" sz="1600" spc="-1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щука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1" name="Oval 19"/>
          <p:cNvSpPr>
            <a:spLocks noChangeAspect="1" noChangeArrowheads="1"/>
          </p:cNvSpPr>
          <p:nvPr/>
        </p:nvSpPr>
        <p:spPr bwMode="auto">
          <a:xfrm>
            <a:off x="7524000" y="1474788"/>
            <a:ext cx="1080001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b="1" baseline="0" dirty="0" smtClean="0">
                <a:solidFill>
                  <a:srgbClr val="0000FF"/>
                </a:solidFill>
              </a:rPr>
              <a:t>птица</a:t>
            </a:r>
            <a:endParaRPr lang="ru-RU" b="1" baseline="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5004000" y="2700000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щука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24000" y="2700000"/>
            <a:ext cx="1080001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b="1" baseline="0" dirty="0" smtClean="0">
                <a:solidFill>
                  <a:srgbClr val="0000FF"/>
                </a:solidFill>
              </a:rPr>
              <a:t>рыба</a:t>
            </a:r>
            <a:endParaRPr lang="ru-RU" sz="2000" b="1" baseline="0" dirty="0">
              <a:solidFill>
                <a:srgbClr val="0000FF"/>
              </a:solidFill>
            </a:endParaRPr>
          </a:p>
        </p:txBody>
      </p:sp>
      <p:sp>
        <p:nvSpPr>
          <p:cNvPr id="479254" name="Oval 22"/>
          <p:cNvSpPr>
            <a:spLocks noChangeAspect="1" noChangeArrowheads="1"/>
          </p:cNvSpPr>
          <p:nvPr/>
        </p:nvSpPr>
        <p:spPr bwMode="auto">
          <a:xfrm>
            <a:off x="5004000" y="4356000"/>
            <a:ext cx="1079999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spc="-70" dirty="0" smtClean="0">
                <a:solidFill>
                  <a:srgbClr val="0000FF"/>
                </a:solidFill>
              </a:rPr>
              <a:t>некоторые</a:t>
            </a:r>
            <a:r>
              <a:rPr lang="ru-RU" spc="-100" dirty="0" smtClean="0">
                <a:solidFill>
                  <a:srgbClr val="0000FF"/>
                </a:solidFill>
              </a:rPr>
              <a:t/>
            </a:r>
            <a:br>
              <a:rPr lang="ru-RU" spc="-1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рыбы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5" name="Oval 23"/>
          <p:cNvSpPr>
            <a:spLocks noChangeAspect="1" noChangeArrowheads="1"/>
          </p:cNvSpPr>
          <p:nvPr/>
        </p:nvSpPr>
        <p:spPr bwMode="auto">
          <a:xfrm>
            <a:off x="7524000" y="4356000"/>
            <a:ext cx="1080000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птицы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9" name="Rectangle 27"/>
          <p:cNvSpPr>
            <a:spLocks noChangeArrowheads="1"/>
          </p:cNvSpPr>
          <p:nvPr/>
        </p:nvSpPr>
        <p:spPr bwMode="auto">
          <a:xfrm>
            <a:off x="5004000" y="3924000"/>
            <a:ext cx="360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Следовательно</a:t>
            </a:r>
            <a:r>
              <a:rPr lang="ru-RU" sz="1800" b="1" baseline="0" dirty="0" smtClean="0">
                <a:solidFill>
                  <a:srgbClr val="0000FF"/>
                </a:solidFill>
              </a:rPr>
              <a:t>,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отрицательной посылки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  <p:cxnSp>
        <p:nvCxnSpPr>
          <p:cNvPr id="30" name="Прямая соединительная линия 29"/>
          <p:cNvCxnSpPr>
            <a:cxnSpLocks noChangeShapeType="1"/>
          </p:cNvCxnSpPr>
          <p:nvPr/>
        </p:nvCxnSpPr>
        <p:spPr bwMode="auto">
          <a:xfrm>
            <a:off x="614810" y="1476000"/>
            <a:ext cx="3600000" cy="3960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4" name="TextBox 33"/>
          <p:cNvSpPr txBox="1"/>
          <p:nvPr/>
        </p:nvSpPr>
        <p:spPr>
          <a:xfrm>
            <a:off x="504000" y="5580000"/>
            <a:ext cx="8136000" cy="108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ru-RU" sz="1600" dirty="0" smtClean="0"/>
              <a:t>Если бы вывод из двух посылок, одна из которых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утвердительная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/>
              <a:t>а другая </a:t>
            </a:r>
            <a:r>
              <a:rPr lang="ru-RU" sz="1600" dirty="0" smtClean="0">
                <a:solidFill>
                  <a:srgbClr val="FF66FF"/>
                </a:solidFill>
              </a:rPr>
              <a:t>отрицательная</a:t>
            </a:r>
            <a:r>
              <a:rPr lang="ru-RU" sz="1600" dirty="0" smtClean="0"/>
              <a:t>, был </a:t>
            </a:r>
            <a:r>
              <a:rPr lang="ru-RU" sz="1600" dirty="0" smtClean="0">
                <a:solidFill>
                  <a:srgbClr val="00FF00"/>
                </a:solidFill>
              </a:rPr>
              <a:t>утвердительным</a:t>
            </a:r>
            <a:r>
              <a:rPr lang="ru-RU" sz="1600" dirty="0" smtClean="0"/>
              <a:t>, из этого </a:t>
            </a:r>
            <a:r>
              <a:rPr lang="ru-RU" sz="1600" dirty="0" smtClean="0">
                <a:solidFill>
                  <a:srgbClr val="00FF00"/>
                </a:solidFill>
              </a:rPr>
              <a:t>утвердительного</a:t>
            </a:r>
            <a:r>
              <a:rPr lang="ru-RU" sz="1600" dirty="0" smtClean="0"/>
              <a:t> вывода, взятого вместе с исходной </a:t>
            </a:r>
            <a:r>
              <a:rPr lang="ru-RU" sz="1600" dirty="0" smtClean="0">
                <a:solidFill>
                  <a:srgbClr val="00FF00"/>
                </a:solidFill>
              </a:rPr>
              <a:t>утвердительной</a:t>
            </a:r>
            <a:r>
              <a:rPr lang="ru-RU" sz="1600" dirty="0" smtClean="0"/>
              <a:t> посылкой, следовал бы </a:t>
            </a:r>
            <a:r>
              <a:rPr lang="ru-RU" sz="1600" dirty="0" smtClean="0">
                <a:solidFill>
                  <a:srgbClr val="00FF00"/>
                </a:solidFill>
              </a:rPr>
              <a:t>утвердительный</a:t>
            </a:r>
            <a:r>
              <a:rPr lang="ru-RU" sz="1600" dirty="0" smtClean="0"/>
              <a:t> вывод, </a:t>
            </a:r>
            <a:r>
              <a:rPr lang="ru-RU" sz="1600" dirty="0" smtClean="0">
                <a:solidFill>
                  <a:srgbClr val="FF66FF"/>
                </a:solidFill>
              </a:rPr>
              <a:t>противоречащий </a:t>
            </a:r>
            <a:r>
              <a:rPr lang="ru-RU" sz="1600" dirty="0" smtClean="0"/>
              <a:t>исходной </a:t>
            </a:r>
            <a:r>
              <a:rPr lang="ru-RU" sz="1600" dirty="0" smtClean="0">
                <a:solidFill>
                  <a:srgbClr val="FF66FF"/>
                </a:solidFill>
              </a:rPr>
              <a:t>отрицательной</a:t>
            </a:r>
            <a:r>
              <a:rPr lang="ru-RU" sz="1600" dirty="0" smtClean="0"/>
              <a:t> посылке.</a:t>
            </a:r>
            <a:endParaRPr lang="ru-RU" sz="1600" dirty="0"/>
          </a:p>
        </p:txBody>
      </p: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>
            <a:off x="5004000" y="1476000"/>
            <a:ext cx="3600000" cy="3960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 rot="-5700000">
            <a:off x="5004000" y="1476000"/>
            <a:ext cx="3600000" cy="3960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3" name="Rectangle 14"/>
          <p:cNvSpPr>
            <a:spLocks noChangeArrowheads="1"/>
          </p:cNvSpPr>
          <p:nvPr/>
        </p:nvSpPr>
        <p:spPr bwMode="auto">
          <a:xfrm rot="-5400000">
            <a:off x="5112000" y="2448000"/>
            <a:ext cx="864000" cy="39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36000" bIns="36000" anchor="ctr" anchorCtr="1"/>
          <a:lstStyle/>
          <a:p>
            <a:pPr algn="ctr">
              <a:lnSpc>
                <a:spcPct val="75000"/>
              </a:lnSpc>
            </a:pPr>
            <a:r>
              <a:rPr lang="ru-RU" sz="1400" dirty="0">
                <a:solidFill>
                  <a:srgbClr val="0000FF"/>
                </a:solidFill>
              </a:rPr>
              <a:t>средний</a:t>
            </a:r>
            <a:br>
              <a:rPr lang="ru-RU" sz="1400" dirty="0">
                <a:solidFill>
                  <a:srgbClr val="0000FF"/>
                </a:solidFill>
              </a:rPr>
            </a:br>
            <a:r>
              <a:rPr lang="ru-RU" sz="14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39" name="Rectangle 15"/>
          <p:cNvSpPr>
            <a:spLocks noChangeArrowheads="1"/>
          </p:cNvSpPr>
          <p:nvPr/>
        </p:nvSpPr>
        <p:spPr bwMode="auto">
          <a:xfrm rot="-5400000">
            <a:off x="7632000" y="2448000"/>
            <a:ext cx="864000" cy="39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есть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(?)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7180" name="Oval 12"/>
          <p:cNvSpPr>
            <a:spLocks noChangeAspect="1" noChangeArrowheads="1"/>
          </p:cNvSpPr>
          <p:nvPr/>
        </p:nvSpPr>
        <p:spPr bwMode="auto">
          <a:xfrm>
            <a:off x="3060000" y="1474788"/>
            <a:ext cx="1080001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b="1" baseline="0" dirty="0" smtClean="0">
                <a:solidFill>
                  <a:srgbClr val="0000FF"/>
                </a:solidFill>
              </a:rPr>
              <a:t>птица</a:t>
            </a:r>
            <a:endParaRPr lang="ru-RU" sz="2000" b="1" baseline="0" dirty="0">
              <a:solidFill>
                <a:srgbClr val="0000FF"/>
              </a:solidFill>
            </a:endParaRPr>
          </a:p>
        </p:txBody>
      </p:sp>
      <p:cxnSp>
        <p:nvCxnSpPr>
          <p:cNvPr id="31" name="Прямая соединительная линия 30"/>
          <p:cNvCxnSpPr>
            <a:cxnSpLocks noChangeShapeType="1"/>
          </p:cNvCxnSpPr>
          <p:nvPr/>
        </p:nvCxnSpPr>
        <p:spPr bwMode="auto">
          <a:xfrm rot="-5700000">
            <a:off x="540000" y="1476000"/>
            <a:ext cx="3600000" cy="3960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7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1000"/>
                                        <p:tgtEl>
                                          <p:spTgt spid="7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8" dur="1000"/>
                                        <p:tgtEl>
                                          <p:spTgt spid="7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9" dur="1000"/>
                                        <p:tgtEl>
                                          <p:spTgt spid="7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5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3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000"/>
                            </p:stCondLst>
                            <p:childTnLst>
                              <p:par>
                                <p:cTn id="59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0"/>
                            </p:stCondLst>
                            <p:childTnLst>
                              <p:par>
                                <p:cTn id="6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6" dur="1000"/>
                                        <p:tgtEl>
                                          <p:spTgt spid="7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500"/>
                            </p:stCondLst>
                            <p:childTnLst>
                              <p:par>
                                <p:cTn id="68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7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7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71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7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000"/>
                            </p:stCondLst>
                            <p:childTnLst>
                              <p:par>
                                <p:cTn id="7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7" dur="1000"/>
                                        <p:tgtEl>
                                          <p:spTgt spid="7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47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000"/>
                            </p:stCondLst>
                            <p:childTnLst>
                              <p:par>
                                <p:cTn id="84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79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500"/>
                            </p:stCondLst>
                            <p:childTnLst>
                              <p:par>
                                <p:cTn id="9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3" dur="1000"/>
                                        <p:tgtEl>
                                          <p:spTgt spid="47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500"/>
                            </p:stCondLst>
                            <p:childTnLst>
                              <p:par>
                                <p:cTn id="95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3000" fill="hold"/>
                                        <p:tgtEl>
                                          <p:spTgt spid="7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3000" fill="hold"/>
                                        <p:tgtEl>
                                          <p:spTgt spid="7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3000" fill="hold"/>
                                        <p:tgtEl>
                                          <p:spTgt spid="7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3000" fill="hold"/>
                                        <p:tgtEl>
                                          <p:spTgt spid="7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3000" fill="hold"/>
                                        <p:tgtEl>
                                          <p:spTgt spid="7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7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3000" fill="hold"/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3000" fill="hold"/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30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3000" fill="hold"/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0" fill="hold"/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3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000"/>
                            </p:stCondLst>
                            <p:childTnLst>
                              <p:par>
                                <p:cTn id="12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1500"/>
                            </p:stCondLst>
                            <p:childTnLst>
                              <p:par>
                                <p:cTn id="13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4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2500"/>
                            </p:stCondLst>
                            <p:childTnLst>
                              <p:par>
                                <p:cTn id="136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3000" fill="hold"/>
                                        <p:tgtEl>
                                          <p:spTgt spid="7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3000" fill="hold"/>
                                        <p:tgtEl>
                                          <p:spTgt spid="7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3000" fill="hold"/>
                                        <p:tgtEl>
                                          <p:spTgt spid="7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3000" fill="hold"/>
                                        <p:tgtEl>
                                          <p:spTgt spid="7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3000" fill="hold"/>
                                        <p:tgtEl>
                                          <p:spTgt spid="7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3000" fill="hold"/>
                                        <p:tgtEl>
                                          <p:spTgt spid="7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3000" fill="hold"/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3000" fill="hold"/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30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30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" dur="3000" fill="hold"/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3000" fill="hold"/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5500"/>
                            </p:stCondLst>
                            <p:childTnLst>
                              <p:par>
                                <p:cTn id="161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5.22785E-7 L 0.27969 -0.00116 " pathEditMode="relative" rAng="0" ptsTypes="AA">
                                      <p:cBhvr>
                                        <p:cTn id="168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000" y="-1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2000"/>
                            </p:stCondLst>
                            <p:childTnLst>
                              <p:par>
                                <p:cTn id="17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7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4" dur="1000"/>
                                        <p:tgtEl>
                                          <p:spTgt spid="479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4000"/>
                            </p:stCondLst>
                            <p:childTnLst>
                              <p:par>
                                <p:cTn id="186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479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4500"/>
                            </p:stCondLst>
                            <p:childTnLst>
                              <p:par>
                                <p:cTn id="19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5" dur="1000"/>
                                        <p:tgtEl>
                                          <p:spTgt spid="479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5500"/>
                            </p:stCondLst>
                            <p:childTnLst>
                              <p:par>
                                <p:cTn id="197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3000" fill="hold"/>
                                        <p:tgtEl>
                                          <p:spTgt spid="7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3000" fill="hold"/>
                                        <p:tgtEl>
                                          <p:spTgt spid="7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3" dur="30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30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3000" fill="hold"/>
                                        <p:tgtEl>
                                          <p:spTgt spid="7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3000" fill="hold"/>
                                        <p:tgtEl>
                                          <p:spTgt spid="7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3000" fill="hold"/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3000" fill="hold"/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3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30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30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7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" dur="3000" fill="hold"/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3000" fill="hold"/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8500"/>
                            </p:stCondLst>
                            <p:childTnLst>
                              <p:par>
                                <p:cTn id="222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9000"/>
                            </p:stCondLst>
                            <p:childTnLst>
                              <p:par>
                                <p:cTn id="229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3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9239" grpId="0" animBg="1"/>
      <p:bldP spid="479236" grpId="0" animBg="1"/>
      <p:bldP spid="479237" grpId="0" animBg="1"/>
      <p:bldP spid="7175" grpId="0" animBg="1"/>
      <p:bldP spid="7176" grpId="0" animBg="1"/>
      <p:bldP spid="7177" grpId="0" animBg="1"/>
      <p:bldP spid="7179" grpId="0" animBg="1"/>
      <p:bldP spid="7182" grpId="0" animBg="1"/>
      <p:bldP spid="7185" grpId="0" animBg="1"/>
      <p:bldP spid="479250" grpId="0" animBg="1"/>
      <p:bldP spid="479251" grpId="0" animBg="1"/>
      <p:bldP spid="479252" grpId="0" animBg="1"/>
      <p:bldP spid="479253" grpId="0" animBg="1"/>
      <p:bldP spid="479254" grpId="0" animBg="1"/>
      <p:bldP spid="479255" grpId="0" animBg="1"/>
      <p:bldP spid="34" grpId="0" build="p"/>
      <p:bldP spid="7180" grpId="0" animBg="1"/>
    </p:bldLst>
  </p:timing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08000" y="1440000"/>
            <a:ext cx="9000000" cy="4104000"/>
          </a:xfrm>
        </p:spPr>
        <p:txBody>
          <a:bodyPr rIns="72000"/>
          <a:lstStyle/>
          <a:p>
            <a:pPr eaLnBrk="1" hangingPunct="1"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отрицательной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из </a:t>
            </a:r>
            <a:r>
              <a:rPr lang="ru-RU" sz="1800" b="1" dirty="0" smtClean="0">
                <a:solidFill>
                  <a:srgbClr val="FFFF00"/>
                </a:solidFill>
              </a:rPr>
              <a:t>качества логических связей между терминами</a:t>
            </a:r>
            <a:r>
              <a:rPr lang="ru-RU" sz="1800" b="1" dirty="0" smtClean="0">
                <a:solidFill>
                  <a:schemeClr val="bg1"/>
                </a:solidFill>
              </a:rPr>
              <a:t>: средний термин, связь которого с одним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из крайних терминов </a:t>
            </a:r>
            <a:r>
              <a:rPr lang="ru-RU" sz="1800" b="1" dirty="0" smtClean="0">
                <a:solidFill>
                  <a:srgbClr val="FF66FF"/>
                </a:solidFill>
              </a:rPr>
              <a:t>отрицается</a:t>
            </a:r>
            <a:r>
              <a:rPr lang="ru-RU" sz="1800" b="1" dirty="0" smtClean="0">
                <a:solidFill>
                  <a:schemeClr val="bg1"/>
                </a:solidFill>
              </a:rPr>
              <a:t>, может связать этот крайний термин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с другим крайним термином лишь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Допустим, что из двух посылок, одна из которых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утвердительной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)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утвердительная</a:t>
            </a:r>
            <a:r>
              <a:rPr lang="ru-RU" sz="1800" b="1" dirty="0" smtClean="0">
                <a:solidFill>
                  <a:schemeClr val="bg1"/>
                </a:solidFill>
              </a:rPr>
              <a:t>, а другая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отрицательная</a:t>
            </a:r>
            <a:r>
              <a:rPr lang="ru-RU" sz="1800" b="1" dirty="0" smtClean="0">
                <a:solidFill>
                  <a:schemeClr val="bg1"/>
                </a:solidFill>
              </a:rPr>
              <a:t>, можно получить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утвердительный</a:t>
            </a:r>
            <a:r>
              <a:rPr lang="ru-RU" sz="1800" b="1" dirty="0" smtClean="0">
                <a:solidFill>
                  <a:schemeClr val="bg1"/>
                </a:solidFill>
              </a:rPr>
              <a:t> вывод.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Из этого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утвердительного</a:t>
            </a:r>
            <a:r>
              <a:rPr lang="ru-RU" sz="1800" b="1" dirty="0" smtClean="0">
                <a:solidFill>
                  <a:schemeClr val="bg1"/>
                </a:solidFill>
              </a:rPr>
              <a:t> вывода, взятого вместе с исходной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утвердительной</a:t>
            </a:r>
            <a:r>
              <a:rPr lang="ru-RU" sz="1800" b="1" dirty="0" smtClean="0">
                <a:solidFill>
                  <a:schemeClr val="bg1"/>
                </a:solidFill>
              </a:rPr>
              <a:t> посылкой, следовал бы (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двух утвердительных посылок</a:t>
            </a:r>
            <a:r>
              <a:rPr lang="ru-RU" sz="1800" b="1" dirty="0" smtClean="0">
                <a:solidFill>
                  <a:schemeClr val="bg1"/>
                </a:solidFill>
              </a:rPr>
              <a:t>)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утвердительный</a:t>
            </a:r>
            <a:r>
              <a:rPr lang="ru-RU" sz="1800" b="1" dirty="0" smtClean="0">
                <a:solidFill>
                  <a:schemeClr val="bg1"/>
                </a:solidFill>
              </a:rPr>
              <a:t> вывод,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противоречащий</a:t>
            </a:r>
            <a:r>
              <a:rPr lang="ru-RU" sz="1800" b="1" dirty="0" smtClean="0">
                <a:solidFill>
                  <a:schemeClr val="bg1"/>
                </a:solidFill>
              </a:rPr>
              <a:t> исходной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отрицательной</a:t>
            </a:r>
            <a:r>
              <a:rPr lang="ru-RU" sz="1800" b="1" dirty="0" smtClean="0">
                <a:solidFill>
                  <a:schemeClr val="bg1"/>
                </a:solidFill>
              </a:rPr>
              <a:t> посылке. 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Допущение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утвердительного</a:t>
            </a:r>
            <a:r>
              <a:rPr lang="ru-RU" sz="1800" b="1" dirty="0" smtClean="0">
                <a:solidFill>
                  <a:schemeClr val="bg1"/>
                </a:solidFill>
              </a:rPr>
              <a:t> вывода при наличии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отрицательной</a:t>
            </a:r>
            <a:r>
              <a:rPr lang="ru-RU" sz="1800" b="1" dirty="0" smtClean="0">
                <a:solidFill>
                  <a:schemeClr val="bg1"/>
                </a:solidFill>
              </a:rPr>
              <a:t> посылки ведёт к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противоречию</a:t>
            </a:r>
            <a:r>
              <a:rPr lang="ru-RU" sz="1800" b="1" dirty="0" smtClean="0">
                <a:solidFill>
                  <a:schemeClr val="bg1"/>
                </a:solidFill>
              </a:rPr>
              <a:t> с этой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отрицательной</a:t>
            </a:r>
            <a:r>
              <a:rPr lang="ru-RU" sz="1800" b="1" dirty="0" smtClean="0">
                <a:solidFill>
                  <a:schemeClr val="bg1"/>
                </a:solidFill>
              </a:rPr>
              <a:t> посылкой, подтверждая тем самым </a:t>
            </a:r>
            <a:r>
              <a:rPr lang="ru-RU" sz="1800" b="1" dirty="0" smtClean="0">
                <a:solidFill>
                  <a:srgbClr val="00FFFF"/>
                </a:solidFill>
              </a:rPr>
              <a:t>правомерность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отрицательного</a:t>
            </a:r>
            <a:r>
              <a:rPr lang="ru-RU" sz="1800" b="1" dirty="0" smtClean="0">
                <a:solidFill>
                  <a:schemeClr val="bg1"/>
                </a:solidFill>
              </a:rPr>
              <a:t> вывода. 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ru-RU" sz="1800" b="1" dirty="0" smtClean="0">
              <a:solidFill>
                <a:schemeClr val="bg1"/>
              </a:solidFill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отрицательной посылки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972000" y="5652000"/>
            <a:ext cx="7632000" cy="1008000"/>
          </a:xfrm>
          <a:prstGeom prst="roundRect">
            <a:avLst/>
          </a:prstGeom>
          <a:noFill/>
          <a:ln w="38100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00FF00"/>
                </a:solidFill>
              </a:rPr>
              <a:t>Корректное </a:t>
            </a:r>
            <a:r>
              <a:rPr lang="ru-RU" dirty="0">
                <a:solidFill>
                  <a:srgbClr val="00FF00"/>
                </a:solidFill>
              </a:rPr>
              <a:t>умозаключение</a:t>
            </a:r>
            <a:r>
              <a:rPr lang="ru-RU" dirty="0">
                <a:solidFill>
                  <a:srgbClr val="00FFFF"/>
                </a:solidFill>
              </a:rPr>
              <a:t> </a:t>
            </a:r>
            <a:r>
              <a:rPr lang="ru-RU" dirty="0"/>
              <a:t>есть построение такого суждения </a:t>
            </a:r>
            <a:r>
              <a:rPr lang="ru-RU" dirty="0" smtClean="0"/>
              <a:t>из материи </a:t>
            </a:r>
            <a:r>
              <a:rPr lang="ru-RU" dirty="0"/>
              <a:t>других суждений, замена которого </a:t>
            </a:r>
            <a:r>
              <a:rPr lang="ru-RU" dirty="0">
                <a:solidFill>
                  <a:srgbClr val="FF66FF"/>
                </a:solidFill>
              </a:rPr>
              <a:t>противоречащим</a:t>
            </a:r>
            <a:r>
              <a:rPr lang="ru-RU" dirty="0"/>
              <a:t> </a:t>
            </a:r>
            <a:r>
              <a:rPr lang="ru-RU" dirty="0" smtClean="0"/>
              <a:t>ему суждением </a:t>
            </a:r>
            <a:r>
              <a:rPr lang="ru-RU" dirty="0"/>
              <a:t>приводит к </a:t>
            </a:r>
            <a:r>
              <a:rPr lang="ru-RU" dirty="0">
                <a:solidFill>
                  <a:srgbClr val="FF66FF"/>
                </a:solidFill>
              </a:rPr>
              <a:t>противоречию</a:t>
            </a:r>
            <a:r>
              <a:rPr lang="ru-RU" dirty="0"/>
              <a:t> с </a:t>
            </a:r>
            <a:r>
              <a:rPr lang="ru-RU" dirty="0" smtClean="0"/>
              <a:t>посылками.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08000" y="1440000"/>
            <a:ext cx="9000000" cy="5040000"/>
          </a:xfrm>
        </p:spPr>
        <p:txBody>
          <a:bodyPr/>
          <a:lstStyle/>
          <a:p>
            <a:pPr marL="342900" lvl="1" indent="-342900" eaLnBrk="1" hangingPunct="1">
              <a:buFontTx/>
              <a:buChar char="•"/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утвердительной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</a:t>
            </a:r>
            <a:r>
              <a:rPr lang="ru-RU" sz="1800" b="1" dirty="0" smtClean="0">
                <a:solidFill>
                  <a:schemeClr val="accent3"/>
                </a:solidFill>
              </a:rPr>
              <a:t>из</a:t>
            </a:r>
            <a:r>
              <a:rPr lang="ru-RU" sz="1800" b="1" dirty="0" smtClean="0">
                <a:solidFill>
                  <a:srgbClr val="FFFF00"/>
                </a:solidFill>
              </a:rPr>
              <a:t> определения силлогизма</a:t>
            </a:r>
            <a:r>
              <a:rPr lang="ru-RU" sz="1800" b="1" dirty="0" smtClean="0">
                <a:solidFill>
                  <a:schemeClr val="bg1"/>
                </a:solidFill>
              </a:rPr>
              <a:t>: средний термин, связь которого с обоими крайними терминами </a:t>
            </a:r>
            <a:r>
              <a:rPr lang="ru-RU" sz="1800" b="1" dirty="0" smtClean="0">
                <a:solidFill>
                  <a:srgbClr val="FF66FF"/>
                </a:solidFill>
              </a:rPr>
              <a:t>отрицается</a:t>
            </a:r>
            <a:r>
              <a:rPr lang="ru-RU" sz="1800" b="1" dirty="0" smtClean="0">
                <a:solidFill>
                  <a:schemeClr val="bg1"/>
                </a:solidFill>
              </a:rPr>
              <a:t>, не может связать последние друг с другом каким-то определённым образом. </a:t>
            </a:r>
          </a:p>
          <a:p>
            <a:pPr marL="342900" lvl="1" indent="-342900" eaLnBrk="1" hangingPunct="1">
              <a:buFontTx/>
              <a:buChar char="•"/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двух утвердительных посылок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из того, что замена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отрицательного</a:t>
            </a:r>
            <a:r>
              <a:rPr lang="ru-RU" sz="1800" b="1" dirty="0" smtClean="0">
                <a:solidFill>
                  <a:schemeClr val="bg1"/>
                </a:solidFill>
              </a:rPr>
              <a:t> вывода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противоречащим</a:t>
            </a:r>
            <a:r>
              <a:rPr lang="ru-RU" sz="1800" b="1" dirty="0" smtClean="0">
                <a:solidFill>
                  <a:schemeClr val="bg1"/>
                </a:solidFill>
              </a:rPr>
              <a:t> ему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утвердительным</a:t>
            </a:r>
            <a:r>
              <a:rPr lang="ru-RU" sz="1800" b="1" dirty="0" smtClean="0">
                <a:solidFill>
                  <a:schemeClr val="bg1"/>
                </a:solidFill>
              </a:rPr>
              <a:t> суждением не приводит к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противоречию</a:t>
            </a:r>
            <a:r>
              <a:rPr lang="ru-RU" sz="1800" b="1" dirty="0" smtClean="0">
                <a:solidFill>
                  <a:schemeClr val="bg1"/>
                </a:solidFill>
              </a:rPr>
              <a:t> ни с одной из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утвердительных</a:t>
            </a:r>
            <a:r>
              <a:rPr lang="ru-RU" sz="1800" b="1" dirty="0" smtClean="0">
                <a:solidFill>
                  <a:schemeClr val="bg1"/>
                </a:solidFill>
              </a:rPr>
              <a:t> посылок, что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противоречит </a:t>
            </a:r>
            <a:r>
              <a:rPr lang="ru-RU" sz="1800" b="1" dirty="0" smtClean="0">
                <a:solidFill>
                  <a:schemeClr val="bg1"/>
                </a:solidFill>
              </a:rPr>
              <a:t>самому</a:t>
            </a:r>
            <a:r>
              <a:rPr lang="ru-RU" sz="1800" b="1" dirty="0" smtClean="0">
                <a:solidFill>
                  <a:srgbClr val="FF66FF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понятию</a:t>
            </a:r>
            <a:r>
              <a:rPr lang="ru-RU" sz="1800" b="1" dirty="0" smtClean="0">
                <a:solidFill>
                  <a:srgbClr val="FF66FF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логического вывода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eaLnBrk="1" hangingPunct="1"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отрицательной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из </a:t>
            </a:r>
            <a:r>
              <a:rPr lang="ru-RU" sz="1800" b="1" dirty="0" smtClean="0">
                <a:solidFill>
                  <a:srgbClr val="FFFF00"/>
                </a:solidFill>
              </a:rPr>
              <a:t>качества логических связей между терминами</a:t>
            </a:r>
            <a:r>
              <a:rPr lang="ru-RU" sz="1800" b="1" dirty="0" smtClean="0">
                <a:solidFill>
                  <a:schemeClr val="bg1"/>
                </a:solidFill>
              </a:rPr>
              <a:t>: средний термин, связь которого с одним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из крайних терминов </a:t>
            </a:r>
            <a:r>
              <a:rPr lang="ru-RU" sz="1800" b="1" dirty="0" smtClean="0">
                <a:solidFill>
                  <a:srgbClr val="FF66FF"/>
                </a:solidFill>
              </a:rPr>
              <a:t>отрицается</a:t>
            </a:r>
            <a:r>
              <a:rPr lang="ru-RU" sz="1800" b="1" dirty="0" smtClean="0">
                <a:solidFill>
                  <a:schemeClr val="bg1"/>
                </a:solidFill>
              </a:rPr>
              <a:t>, может связать этот крайний термин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с другим крайним термином лишь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eaLnBrk="1" hangingPunct="1"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общей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 следует из </a:t>
            </a:r>
            <a:r>
              <a:rPr lang="ru-RU" sz="1800" b="1" dirty="0" smtClean="0">
                <a:solidFill>
                  <a:srgbClr val="FFFF00"/>
                </a:solidFill>
              </a:rPr>
              <a:t>отсутствия должного числа </a:t>
            </a:r>
            <a:r>
              <a:rPr lang="ru-RU" sz="1800" b="1" dirty="0" smtClean="0">
                <a:solidFill>
                  <a:srgbClr val="00FF00"/>
                </a:solidFill>
              </a:rPr>
              <a:t>распределённых</a:t>
            </a:r>
            <a:r>
              <a:rPr lang="ru-RU" sz="1800" b="1" dirty="0" smtClean="0">
                <a:solidFill>
                  <a:srgbClr val="FFFF00"/>
                </a:solidFill>
              </a:rPr>
              <a:t> терминов</a:t>
            </a:r>
            <a:r>
              <a:rPr lang="ru-RU" sz="1800" b="1" dirty="0" smtClean="0">
                <a:solidFill>
                  <a:schemeClr val="bg1"/>
                </a:solidFill>
              </a:rPr>
              <a:t> в посылках с </a:t>
            </a:r>
            <a:r>
              <a:rPr lang="ru-RU" sz="1800" b="1" dirty="0" smtClean="0">
                <a:solidFill>
                  <a:srgbClr val="FF66FF"/>
                </a:solidFill>
              </a:rPr>
              <a:t>нераспределёнными</a:t>
            </a:r>
            <a:r>
              <a:rPr lang="ru-RU" sz="1800" b="1" dirty="0" smtClean="0">
                <a:solidFill>
                  <a:schemeClr val="bg1"/>
                </a:solidFill>
              </a:rPr>
              <a:t> субъектами.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посылок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9539" grpId="0" build="p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Скругленный прямоугольник 30"/>
          <p:cNvSpPr/>
          <p:nvPr/>
        </p:nvSpPr>
        <p:spPr bwMode="auto">
          <a:xfrm>
            <a:off x="7344000" y="2340000"/>
            <a:ext cx="1260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Arial" charset="0"/>
              </a:rPr>
              <a:t>озеро</a:t>
            </a:r>
          </a:p>
        </p:txBody>
      </p:sp>
      <p:sp>
        <p:nvSpPr>
          <p:cNvPr id="52" name="Прямоугольник 51"/>
          <p:cNvSpPr/>
          <p:nvPr/>
        </p:nvSpPr>
        <p:spPr bwMode="auto">
          <a:xfrm>
            <a:off x="7344000" y="2340000"/>
            <a:ext cx="1260000" cy="720000"/>
          </a:xfrm>
          <a:prstGeom prst="rect">
            <a:avLst/>
          </a:prstGeom>
          <a:solidFill>
            <a:srgbClr val="000066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rgbClr val="FF0000"/>
              </a:solidFill>
              <a:effectLst/>
              <a:latin typeface="Arial" charset="0"/>
            </a:endParaRPr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>
              <a:defRPr/>
            </a:pPr>
            <a:r>
              <a:rPr lang="ru-RU" sz="3200" kern="0" dirty="0" smtClean="0">
                <a:latin typeface="+mj-lt"/>
                <a:ea typeface="+mj-ea"/>
                <a:cs typeface="+mj-cs"/>
              </a:rPr>
              <a:t>Содержание </a:t>
            </a:r>
            <a:r>
              <a:rPr lang="ru-RU" sz="3200" kern="0" dirty="0">
                <a:latin typeface="+mj-lt"/>
                <a:ea typeface="+mj-ea"/>
                <a:cs typeface="+mj-cs"/>
              </a:rPr>
              <a:t>и объём понятия</a:t>
            </a:r>
          </a:p>
        </p:txBody>
      </p:sp>
      <p:sp>
        <p:nvSpPr>
          <p:cNvPr id="6" name="Скругленный прямоугольник 5"/>
          <p:cNvSpPr/>
          <p:nvPr/>
        </p:nvSpPr>
        <p:spPr bwMode="auto">
          <a:xfrm>
            <a:off x="1285852" y="2000240"/>
            <a:ext cx="1000132" cy="571504"/>
          </a:xfrm>
          <a:prstGeom prst="round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7" name="Скругленный прямоугольник 6"/>
          <p:cNvSpPr/>
          <p:nvPr/>
        </p:nvSpPr>
        <p:spPr bwMode="auto">
          <a:xfrm>
            <a:off x="1142976" y="2285992"/>
            <a:ext cx="914400" cy="914400"/>
          </a:xfrm>
          <a:prstGeom prst="round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8" name="Скругленный прямоугольник 7"/>
          <p:cNvSpPr/>
          <p:nvPr/>
        </p:nvSpPr>
        <p:spPr bwMode="auto">
          <a:xfrm>
            <a:off x="1214414" y="2357430"/>
            <a:ext cx="928694" cy="642942"/>
          </a:xfrm>
          <a:prstGeom prst="round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9" name="Скругленный прямоугольник 8"/>
          <p:cNvSpPr/>
          <p:nvPr/>
        </p:nvSpPr>
        <p:spPr bwMode="auto">
          <a:xfrm>
            <a:off x="540000" y="2340000"/>
            <a:ext cx="1260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Arial" charset="0"/>
              </a:rPr>
              <a:t>Озеро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40000" y="1620000"/>
            <a:ext cx="1260000" cy="3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sz="1600" dirty="0" smtClean="0"/>
              <a:t>Субъект</a:t>
            </a:r>
            <a:endParaRPr lang="ru-RU" dirty="0"/>
          </a:p>
        </p:txBody>
      </p:sp>
      <p:sp>
        <p:nvSpPr>
          <p:cNvPr id="12" name="TextBox 11"/>
          <p:cNvSpPr txBox="1"/>
          <p:nvPr/>
        </p:nvSpPr>
        <p:spPr>
          <a:xfrm>
            <a:off x="1800000" y="1620000"/>
            <a:ext cx="900000" cy="3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sz="1600" dirty="0" smtClean="0"/>
              <a:t>Связка</a:t>
            </a:r>
            <a:endParaRPr lang="ru-RU" dirty="0" smtClean="0"/>
          </a:p>
          <a:p>
            <a:endParaRPr lang="ru-RU" dirty="0"/>
          </a:p>
        </p:txBody>
      </p:sp>
      <p:sp>
        <p:nvSpPr>
          <p:cNvPr id="13" name="Скругленный прямоугольник 12"/>
          <p:cNvSpPr/>
          <p:nvPr/>
        </p:nvSpPr>
        <p:spPr bwMode="auto">
          <a:xfrm>
            <a:off x="2700000" y="234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7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углубление</a:t>
            </a:r>
            <a:br>
              <a:rPr kumimoji="0" lang="ru-RU" sz="17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</a:br>
            <a:r>
              <a:rPr kumimoji="0" lang="ru-RU" sz="17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суши</a:t>
            </a:r>
            <a:endParaRPr kumimoji="0" lang="ru-RU" sz="1700" b="1" i="0" u="none" strike="noStrike" cap="none" normalizeH="0" baseline="-2500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4" name="Скругленный прямоугольник 13"/>
          <p:cNvSpPr/>
          <p:nvPr/>
        </p:nvSpPr>
        <p:spPr bwMode="auto">
          <a:xfrm>
            <a:off x="2700000" y="306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36000" tIns="45720" rIns="3600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700" b="1" i="0" u="none" strike="noStrike" cap="none" normalizeH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заполнен-ное водой</a:t>
            </a:r>
          </a:p>
        </p:txBody>
      </p:sp>
      <p:sp>
        <p:nvSpPr>
          <p:cNvPr id="15" name="Скругленный прямоугольник 14"/>
          <p:cNvSpPr/>
          <p:nvPr/>
        </p:nvSpPr>
        <p:spPr bwMode="auto">
          <a:xfrm>
            <a:off x="2700000" y="378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36000" tIns="45720" rIns="36000" bIns="45720" numCol="1" rtlCol="0" anchor="ctr" anchorCtr="1" compatLnSpc="1">
            <a:prstTxWarp prst="textNoShape">
              <a:avLst/>
            </a:prstTxWarp>
          </a:bodyPr>
          <a:lstStyle/>
          <a:p>
            <a:r>
              <a:rPr lang="ru-RU" sz="1700" dirty="0" smtClean="0">
                <a:solidFill>
                  <a:srgbClr val="0000FF"/>
                </a:solidFill>
              </a:rPr>
              <a:t>естествен-ное</a:t>
            </a:r>
            <a:endParaRPr lang="ru-RU" sz="1700" baseline="-25000" dirty="0" smtClean="0">
              <a:solidFill>
                <a:srgbClr val="0000FF"/>
              </a:solidFill>
            </a:endParaRPr>
          </a:p>
        </p:txBody>
      </p:sp>
      <p:sp>
        <p:nvSpPr>
          <p:cNvPr id="16" name="Скругленный прямоугольник 15"/>
          <p:cNvSpPr/>
          <p:nvPr/>
        </p:nvSpPr>
        <p:spPr bwMode="auto">
          <a:xfrm>
            <a:off x="2700000" y="450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r>
              <a:rPr lang="ru-RU" dirty="0" smtClean="0">
                <a:solidFill>
                  <a:srgbClr val="0000FF"/>
                </a:solidFill>
              </a:rPr>
              <a:t>замкнутое</a:t>
            </a:r>
          </a:p>
        </p:txBody>
      </p:sp>
      <p:sp>
        <p:nvSpPr>
          <p:cNvPr id="17" name="Скругленный прямоугольник 16"/>
          <p:cNvSpPr/>
          <p:nvPr/>
        </p:nvSpPr>
        <p:spPr bwMode="auto">
          <a:xfrm>
            <a:off x="2700000" y="522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36000" tIns="45720" rIns="3600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700" b="1" i="0" u="none" strike="noStrike" cap="none" normalizeH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не соеди-нённое </a:t>
            </a:r>
            <a:br>
              <a:rPr kumimoji="0" lang="ru-RU" sz="1700" b="1" i="0" u="none" strike="noStrike" cap="none" normalizeH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</a:br>
            <a:r>
              <a:rPr kumimoji="0" lang="ru-RU" sz="1700" b="1" i="0" u="none" strike="noStrike" cap="none" normalizeH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с океаном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700000" y="1620000"/>
            <a:ext cx="1332000" cy="3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sz="1600" dirty="0" smtClean="0"/>
              <a:t>Предикаты</a:t>
            </a:r>
            <a:endParaRPr lang="ru-RU" dirty="0"/>
          </a:p>
        </p:txBody>
      </p:sp>
      <p:sp>
        <p:nvSpPr>
          <p:cNvPr id="19" name="Oval 2"/>
          <p:cNvSpPr>
            <a:spLocks noChangeArrowheads="1"/>
          </p:cNvSpPr>
          <p:nvPr/>
        </p:nvSpPr>
        <p:spPr bwMode="auto">
          <a:xfrm>
            <a:off x="2520000" y="2160000"/>
            <a:ext cx="1692000" cy="4320000"/>
          </a:xfrm>
          <a:prstGeom prst="flowChartAlternateProcess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20" name="TextBox 19"/>
          <p:cNvSpPr txBox="1"/>
          <p:nvPr/>
        </p:nvSpPr>
        <p:spPr>
          <a:xfrm>
            <a:off x="2520000" y="6012000"/>
            <a:ext cx="1692000" cy="369332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r>
              <a:rPr lang="ru-RU" dirty="0" smtClean="0">
                <a:solidFill>
                  <a:srgbClr val="FFFF00"/>
                </a:solidFill>
              </a:rPr>
              <a:t>Содержание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5112000" y="1620000"/>
            <a:ext cx="1260000" cy="3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sz="1600" dirty="0" smtClean="0"/>
              <a:t>Субъекты</a:t>
            </a:r>
            <a:endParaRPr lang="ru-RU" dirty="0"/>
          </a:p>
        </p:txBody>
      </p:sp>
      <p:sp>
        <p:nvSpPr>
          <p:cNvPr id="30" name="TextBox 29"/>
          <p:cNvSpPr txBox="1"/>
          <p:nvPr/>
        </p:nvSpPr>
        <p:spPr>
          <a:xfrm>
            <a:off x="6444000" y="1620000"/>
            <a:ext cx="900000" cy="3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sz="1600" dirty="0" smtClean="0"/>
              <a:t>Связка</a:t>
            </a:r>
            <a:endParaRPr lang="ru-RU" dirty="0" smtClean="0"/>
          </a:p>
          <a:p>
            <a:endParaRPr lang="ru-RU" dirty="0"/>
          </a:p>
        </p:txBody>
      </p:sp>
      <p:sp>
        <p:nvSpPr>
          <p:cNvPr id="32" name="TextBox 31"/>
          <p:cNvSpPr txBox="1"/>
          <p:nvPr/>
        </p:nvSpPr>
        <p:spPr>
          <a:xfrm>
            <a:off x="7344000" y="1620000"/>
            <a:ext cx="1260000" cy="3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sz="1600" dirty="0" smtClean="0"/>
              <a:t>Предикат</a:t>
            </a:r>
            <a:endParaRPr lang="ru-RU" dirty="0"/>
          </a:p>
        </p:txBody>
      </p:sp>
      <p:sp>
        <p:nvSpPr>
          <p:cNvPr id="34" name="TextBox 33"/>
          <p:cNvSpPr txBox="1"/>
          <p:nvPr/>
        </p:nvSpPr>
        <p:spPr>
          <a:xfrm>
            <a:off x="4932000" y="6012000"/>
            <a:ext cx="1692000" cy="369332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r>
              <a:rPr lang="ru-RU" dirty="0" smtClean="0">
                <a:solidFill>
                  <a:srgbClr val="FFFF00"/>
                </a:solidFill>
              </a:rPr>
              <a:t>Объём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10" name="Стрелка вправо 9"/>
          <p:cNvSpPr/>
          <p:nvPr/>
        </p:nvSpPr>
        <p:spPr bwMode="auto">
          <a:xfrm>
            <a:off x="1800000" y="2412000"/>
            <a:ext cx="900000" cy="576000"/>
          </a:xfrm>
          <a:prstGeom prst="rightArrow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u="none" strike="noStrike" cap="none" normalizeH="0" baseline="0" dirty="0" smtClean="0">
                <a:ln>
                  <a:noFill/>
                </a:ln>
                <a:solidFill>
                  <a:srgbClr val="008000"/>
                </a:solidFill>
                <a:effectLst/>
                <a:latin typeface="Arial" charset="0"/>
              </a:rPr>
              <a:t>есть</a:t>
            </a:r>
            <a:endParaRPr kumimoji="0" lang="ru-RU" sz="1800" b="1" u="none" strike="noStrike" cap="none" normalizeH="0" baseline="0" dirty="0" smtClean="0">
              <a:ln>
                <a:noFill/>
              </a:ln>
              <a:solidFill>
                <a:srgbClr val="008000"/>
              </a:solidFill>
              <a:effectLst/>
              <a:latin typeface="Arial" charset="0"/>
            </a:endParaRPr>
          </a:p>
        </p:txBody>
      </p:sp>
      <p:sp>
        <p:nvSpPr>
          <p:cNvPr id="51" name="Скругленный прямоугольник 50"/>
          <p:cNvSpPr/>
          <p:nvPr/>
        </p:nvSpPr>
        <p:spPr bwMode="auto">
          <a:xfrm>
            <a:off x="7344000" y="2340000"/>
            <a:ext cx="1260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Arial" charset="0"/>
              </a:rPr>
              <a:t>озера</a:t>
            </a:r>
          </a:p>
        </p:txBody>
      </p:sp>
      <p:sp>
        <p:nvSpPr>
          <p:cNvPr id="23" name="Скругленный прямоугольник 22"/>
          <p:cNvSpPr/>
          <p:nvPr/>
        </p:nvSpPr>
        <p:spPr bwMode="auto">
          <a:xfrm>
            <a:off x="5112000" y="306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Иссык-Куль</a:t>
            </a:r>
            <a:endParaRPr kumimoji="0" lang="ru-RU" sz="1800" b="1" i="0" u="none" strike="noStrike" cap="none" normalizeH="0" baseline="-2500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4" name="Скругленный прямоугольник 23"/>
          <p:cNvSpPr/>
          <p:nvPr/>
        </p:nvSpPr>
        <p:spPr bwMode="auto">
          <a:xfrm>
            <a:off x="5112000" y="378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Онтарио</a:t>
            </a:r>
            <a:endParaRPr kumimoji="0" lang="ru-RU" sz="1800" b="1" i="0" u="none" strike="noStrike" cap="none" normalizeH="0" baseline="-2500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5" name="Скругленный прямоугольник 24"/>
          <p:cNvSpPr/>
          <p:nvPr/>
        </p:nvSpPr>
        <p:spPr bwMode="auto">
          <a:xfrm>
            <a:off x="5112000" y="450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800" b="1" i="0" u="none" strike="noStrike" cap="none" normalizeH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Чад</a:t>
            </a:r>
          </a:p>
        </p:txBody>
      </p:sp>
      <p:sp>
        <p:nvSpPr>
          <p:cNvPr id="26" name="Скругленный прямоугольник 25"/>
          <p:cNvSpPr/>
          <p:nvPr/>
        </p:nvSpPr>
        <p:spPr bwMode="auto">
          <a:xfrm>
            <a:off x="5112000" y="522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…</a:t>
            </a:r>
            <a:endParaRPr kumimoji="0" lang="ru-RU" sz="1800" b="1" i="0" u="none" strike="noStrike" cap="none" normalizeH="0" baseline="-2500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33" name="Oval 2"/>
          <p:cNvSpPr>
            <a:spLocks noChangeArrowheads="1"/>
          </p:cNvSpPr>
          <p:nvPr/>
        </p:nvSpPr>
        <p:spPr bwMode="auto">
          <a:xfrm>
            <a:off x="4932000" y="2160000"/>
            <a:ext cx="1692000" cy="4320000"/>
          </a:xfrm>
          <a:prstGeom prst="flowChartAlternateProcess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21" name="Скругленный прямоугольник 20"/>
          <p:cNvSpPr/>
          <p:nvPr/>
        </p:nvSpPr>
        <p:spPr bwMode="auto">
          <a:xfrm>
            <a:off x="5112000" y="2340000"/>
            <a:ext cx="1332000" cy="720000"/>
          </a:xfrm>
          <a:prstGeom prst="round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8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Байкал</a:t>
            </a:r>
            <a:endParaRPr kumimoji="0" lang="ru-RU" sz="1800" b="1" i="0" u="none" strike="noStrike" cap="none" normalizeH="0" baseline="-2500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50" name="Стрелка вправо 49"/>
          <p:cNvSpPr/>
          <p:nvPr/>
        </p:nvSpPr>
        <p:spPr bwMode="auto">
          <a:xfrm>
            <a:off x="6444000" y="2430000"/>
            <a:ext cx="900000" cy="576000"/>
          </a:xfrm>
          <a:prstGeom prst="rightArrow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u="none" strike="noStrike" cap="none" normalizeH="0" baseline="0" dirty="0" smtClean="0">
                <a:ln>
                  <a:noFill/>
                </a:ln>
                <a:solidFill>
                  <a:srgbClr val="008000"/>
                </a:solidFill>
                <a:effectLst/>
                <a:latin typeface="Arial" charset="0"/>
              </a:rPr>
              <a:t>суть</a:t>
            </a:r>
            <a:endParaRPr kumimoji="0" lang="ru-RU" sz="1800" b="1" u="none" strike="noStrike" cap="none" normalizeH="0" baseline="0" dirty="0" smtClean="0">
              <a:ln>
                <a:noFill/>
              </a:ln>
              <a:solidFill>
                <a:srgbClr val="008000"/>
              </a:solidFill>
              <a:effectLst/>
              <a:latin typeface="Arial" charset="0"/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8000" y="4356000"/>
            <a:ext cx="2304000" cy="2088000"/>
          </a:xfrm>
          <a:prstGeom prst="rect">
            <a:avLst/>
          </a:prstGeom>
        </p:spPr>
        <p:txBody>
          <a:bodyPr anchor="ctr" anchorCtr="1">
            <a:noAutofit/>
          </a:bodyPr>
          <a:lstStyle/>
          <a:p>
            <a:r>
              <a:rPr lang="ru-RU" sz="1600" dirty="0" smtClean="0">
                <a:solidFill>
                  <a:srgbClr val="FFFF00"/>
                </a:solidFill>
              </a:rPr>
              <a:t>Содержание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понятия </a:t>
            </a:r>
            <a:r>
              <a:rPr lang="ru-RU" sz="1600" dirty="0" smtClean="0"/>
              <a:t>–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множество понятий </a:t>
            </a:r>
            <a:br>
              <a:rPr lang="ru-RU" sz="1600" dirty="0" smtClean="0"/>
            </a:br>
            <a:r>
              <a:rPr lang="ru-RU" sz="1600" dirty="0" smtClean="0"/>
              <a:t>(имён свойств),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FF"/>
                </a:solidFill>
              </a:rPr>
              <a:t>предицируемых </a:t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/>
              <a:t>данному понятию</a:t>
            </a:r>
            <a:r>
              <a:rPr lang="en-US" sz="1600" dirty="0" smtClean="0"/>
              <a:t> (</a:t>
            </a:r>
            <a:r>
              <a:rPr lang="ru-RU" sz="1600" dirty="0" smtClean="0"/>
              <a:t>имени класса предметов</a:t>
            </a:r>
            <a:r>
              <a:rPr lang="en-US" sz="1600" dirty="0" smtClean="0"/>
              <a:t>)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59" name="Прямоугольник 58"/>
          <p:cNvSpPr/>
          <p:nvPr/>
        </p:nvSpPr>
        <p:spPr>
          <a:xfrm>
            <a:off x="6732000" y="4356000"/>
            <a:ext cx="2304000" cy="2088000"/>
          </a:xfrm>
          <a:prstGeom prst="rect">
            <a:avLst/>
          </a:prstGeom>
        </p:spPr>
        <p:txBody>
          <a:bodyPr anchor="ctr" anchorCtr="1">
            <a:noAutofit/>
          </a:bodyPr>
          <a:lstStyle/>
          <a:p>
            <a:r>
              <a:rPr lang="ru-RU" sz="1600" dirty="0" smtClean="0">
                <a:solidFill>
                  <a:srgbClr val="FFFF00"/>
                </a:solidFill>
              </a:rPr>
              <a:t>Объём понятия</a:t>
            </a:r>
            <a:r>
              <a:rPr lang="ru-RU" sz="1600" dirty="0" smtClean="0"/>
              <a:t> – </a:t>
            </a:r>
            <a:br>
              <a:rPr lang="ru-RU" sz="1600" dirty="0" smtClean="0"/>
            </a:br>
            <a:r>
              <a:rPr lang="ru-RU" sz="1600" dirty="0" smtClean="0"/>
              <a:t>множество понятий </a:t>
            </a:r>
            <a:br>
              <a:rPr lang="ru-RU" sz="1600" dirty="0" smtClean="0"/>
            </a:br>
            <a:r>
              <a:rPr lang="ru-RU" sz="1600" dirty="0" smtClean="0"/>
              <a:t>(имён предметов),</a:t>
            </a:r>
            <a:br>
              <a:rPr lang="ru-RU" sz="1600" dirty="0" smtClean="0"/>
            </a:br>
            <a:r>
              <a:rPr lang="ru-RU" sz="1600" dirty="0" smtClean="0"/>
              <a:t>которым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FF"/>
                </a:solidFill>
              </a:rPr>
              <a:t>предицируется </a:t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/>
              <a:t>данное понятие </a:t>
            </a:r>
            <a:br>
              <a:rPr lang="ru-RU" sz="1600" dirty="0" smtClean="0"/>
            </a:br>
            <a:r>
              <a:rPr lang="ru-RU" sz="1600" dirty="0" smtClean="0"/>
              <a:t>(имя класса предметов).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00"/>
                            </p:stCondLst>
                            <p:childTnLst>
                              <p:par>
                                <p:cTn id="67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8000"/>
                            </p:stCondLst>
                            <p:childTnLst>
                              <p:par>
                                <p:cTn id="8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3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1000"/>
                            </p:stCondLst>
                            <p:childTnLst>
                              <p:par>
                                <p:cTn id="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800" decel="100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000"/>
                            </p:stCondLst>
                            <p:childTnLst>
                              <p:par>
                                <p:cTn id="10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1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1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2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800" decel="100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3000"/>
                            </p:stCondLst>
                            <p:childTnLst>
                              <p:par>
                                <p:cTn id="131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3500"/>
                            </p:stCondLst>
                            <p:childTnLst>
                              <p:par>
                                <p:cTn id="13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3500"/>
                            </p:stCondLst>
                            <p:childTnLst>
                              <p:par>
                                <p:cTn id="139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4500"/>
                            </p:stCondLst>
                            <p:childTnLst>
                              <p:par>
                                <p:cTn id="148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800" decel="100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1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5500"/>
                            </p:stCondLst>
                            <p:childTnLst>
                              <p:par>
                                <p:cTn id="157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800" decel="100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6500"/>
                            </p:stCondLst>
                            <p:childTnLst>
                              <p:par>
                                <p:cTn id="166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800" decel="100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7500"/>
                            </p:stCondLst>
                            <p:childTnLst>
                              <p:par>
                                <p:cTn id="17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7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9500"/>
                            </p:stCondLst>
                            <p:childTnLst>
                              <p:par>
                                <p:cTn id="17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10000"/>
                            </p:stCondLst>
                            <p:childTnLst>
                              <p:par>
                                <p:cTn id="186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800" decel="100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9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95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7" dur="800" decel="100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8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12000"/>
                            </p:stCondLst>
                            <p:childTnLst>
                              <p:par>
                                <p:cTn id="2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/>
      <p:bldP spid="12" grpId="0"/>
      <p:bldP spid="13" grpId="0" animBg="1"/>
      <p:bldP spid="14" grpId="0" animBg="1"/>
      <p:bldP spid="15" grpId="0" animBg="1"/>
      <p:bldP spid="16" grpId="0" animBg="1"/>
      <p:bldP spid="17" grpId="0" animBg="1"/>
      <p:bldP spid="18" grpId="0"/>
      <p:bldP spid="19" grpId="0" animBg="1"/>
      <p:bldP spid="20" grpId="0"/>
      <p:bldP spid="27" grpId="0"/>
      <p:bldP spid="30" grpId="0"/>
      <p:bldP spid="10" grpId="0" animBg="1"/>
      <p:bldP spid="51" grpId="0" animBg="1"/>
      <p:bldP spid="21" grpId="0" animBg="1"/>
      <p:bldP spid="58" grpId="0"/>
      <p:bldP spid="59" grpId="0"/>
    </p:bld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08000" y="1440000"/>
            <a:ext cx="9000000" cy="5292000"/>
          </a:xfrm>
        </p:spPr>
        <p:txBody>
          <a:bodyPr/>
          <a:lstStyle/>
          <a:p>
            <a:pPr eaLnBrk="1" hangingPunct="1"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При доказательстве </a:t>
            </a:r>
            <a:r>
              <a:rPr lang="ru-RU" sz="1800" b="1" dirty="0" smtClean="0">
                <a:solidFill>
                  <a:srgbClr val="00FFFF"/>
                </a:solidFill>
              </a:rPr>
              <a:t>правила общей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 следует рассмотреть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два случая: 1) когда обе посылки – утвердительные суждения, 2) когда одна из посылок – утвердительное, а другая – отрицательное суждение.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Если обе посылки –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утвердительные</a:t>
            </a:r>
            <a:r>
              <a:rPr lang="ru-RU" sz="1800" b="1" dirty="0" smtClean="0">
                <a:solidFill>
                  <a:schemeClr val="bg1"/>
                </a:solidFill>
              </a:rPr>
              <a:t> суждения, в них </a:t>
            </a:r>
            <a:r>
              <a:rPr lang="ru-RU" sz="1800" b="1" dirty="0" smtClean="0">
                <a:solidFill>
                  <a:srgbClr val="FF66FF"/>
                </a:solidFill>
              </a:rPr>
              <a:t>нет ни одного распределённого термина </a:t>
            </a:r>
            <a:r>
              <a:rPr lang="ru-RU" sz="1800" b="1" dirty="0" smtClean="0">
                <a:solidFill>
                  <a:schemeClr val="bg1"/>
                </a:solidFill>
              </a:rPr>
              <a:t>(два из четырёх не распределены как субъекты частных, оставшиеся два – как предикаты утвердительных суждений), а значит, </a:t>
            </a:r>
            <a:r>
              <a:rPr lang="ru-RU" sz="1800" b="1" dirty="0" smtClean="0">
                <a:solidFill>
                  <a:srgbClr val="FF66FF"/>
                </a:solidFill>
              </a:rPr>
              <a:t>не распределён</a:t>
            </a:r>
            <a:r>
              <a:rPr lang="ru-RU" sz="1800" b="1" dirty="0" smtClean="0">
                <a:solidFill>
                  <a:schemeClr val="bg1"/>
                </a:solidFill>
              </a:rPr>
              <a:t> и </a:t>
            </a:r>
            <a:r>
              <a:rPr lang="ru-RU" sz="1800" b="1" dirty="0" smtClean="0">
                <a:solidFill>
                  <a:srgbClr val="00FF00"/>
                </a:solidFill>
              </a:rPr>
              <a:t>средний термин</a:t>
            </a:r>
            <a:r>
              <a:rPr lang="ru-RU" sz="1800" b="1" dirty="0" smtClean="0">
                <a:solidFill>
                  <a:schemeClr val="bg1"/>
                </a:solidFill>
              </a:rPr>
              <a:t> –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в нарушение </a:t>
            </a:r>
            <a:r>
              <a:rPr lang="ru-RU" sz="1800" b="1" dirty="0" smtClean="0">
                <a:solidFill>
                  <a:srgbClr val="FFFF00"/>
                </a:solidFill>
              </a:rPr>
              <a:t>правила среднего термина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Если одна из посылок –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утвердительное</a:t>
            </a:r>
            <a:r>
              <a:rPr lang="ru-RU" sz="1800" b="1" dirty="0" smtClean="0">
                <a:solidFill>
                  <a:schemeClr val="bg1"/>
                </a:solidFill>
              </a:rPr>
              <a:t>, а другая –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отрицательное</a:t>
            </a:r>
            <a:r>
              <a:rPr lang="ru-RU" sz="1800" b="1" dirty="0" smtClean="0">
                <a:solidFill>
                  <a:schemeClr val="bg1"/>
                </a:solidFill>
              </a:rPr>
              <a:t> суждение, в посылках есть </a:t>
            </a:r>
            <a:r>
              <a:rPr lang="ru-RU" sz="1800" b="1" dirty="0" smtClean="0">
                <a:solidFill>
                  <a:srgbClr val="FF66FF"/>
                </a:solidFill>
              </a:rPr>
              <a:t>только один распределённый термин</a:t>
            </a:r>
            <a:r>
              <a:rPr lang="ru-RU" sz="1800" b="1" dirty="0" smtClean="0">
                <a:solidFill>
                  <a:schemeClr val="bg1"/>
                </a:solidFill>
              </a:rPr>
              <a:t> – предикат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отрицательной</a:t>
            </a:r>
            <a:r>
              <a:rPr lang="ru-RU" sz="1800" b="1" dirty="0" smtClean="0">
                <a:solidFill>
                  <a:schemeClr val="bg1"/>
                </a:solidFill>
              </a:rPr>
              <a:t> посылки. Значит, не распределён</a:t>
            </a:r>
          </a:p>
          <a:p>
            <a:pPr lvl="2" eaLnBrk="1" hangingPunct="1">
              <a:buClr>
                <a:schemeClr val="accent3"/>
              </a:buClr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либо </a:t>
            </a:r>
            <a:r>
              <a:rPr lang="ru-RU" sz="1800" b="1" dirty="0" smtClean="0">
                <a:solidFill>
                  <a:srgbClr val="00FF00"/>
                </a:solidFill>
              </a:rPr>
              <a:t>средний термин</a:t>
            </a:r>
            <a:r>
              <a:rPr lang="ru-RU" sz="1800" b="1" dirty="0" smtClean="0">
                <a:solidFill>
                  <a:schemeClr val="bg1"/>
                </a:solidFill>
              </a:rPr>
              <a:t> – в нарушение </a:t>
            </a:r>
            <a:r>
              <a:rPr lang="ru-RU" sz="1800" b="1" dirty="0" smtClean="0">
                <a:solidFill>
                  <a:srgbClr val="FFFF00"/>
                </a:solidFill>
              </a:rPr>
              <a:t>правила среднего термина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</a:p>
          <a:p>
            <a:pPr lvl="2" eaLnBrk="1" hangingPunct="1">
              <a:buClr>
                <a:schemeClr val="accent3"/>
              </a:buClr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либо </a:t>
            </a:r>
            <a:r>
              <a:rPr lang="ru-RU" sz="1800" b="1" dirty="0" smtClean="0">
                <a:solidFill>
                  <a:srgbClr val="00FF00"/>
                </a:solidFill>
              </a:rPr>
              <a:t>б</a:t>
            </a:r>
            <a:r>
              <a:rPr lang="en-US" sz="1800" b="1" dirty="0" smtClean="0">
                <a:solidFill>
                  <a:srgbClr val="00FF00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rgbClr val="00FF00"/>
                </a:solidFill>
              </a:rPr>
              <a:t>льший термин</a:t>
            </a:r>
            <a:r>
              <a:rPr lang="ru-RU" sz="1800" b="1" dirty="0" smtClean="0">
                <a:solidFill>
                  <a:schemeClr val="bg1"/>
                </a:solidFill>
              </a:rPr>
              <a:t> – в нарушение </a:t>
            </a:r>
            <a:r>
              <a:rPr lang="ru-RU" sz="1800" b="1" dirty="0" smtClean="0">
                <a:solidFill>
                  <a:srgbClr val="FFFF00"/>
                </a:solidFill>
              </a:rPr>
              <a:t>правила крайних терминов</a:t>
            </a:r>
            <a:r>
              <a:rPr lang="ru-RU" sz="1800" b="1" dirty="0" smtClean="0">
                <a:solidFill>
                  <a:schemeClr val="bg1"/>
                </a:solidFill>
              </a:rPr>
              <a:t>: как распределённый в выводе (отрицательном 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отрицательной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)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он должен быть распределён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 в посылке.</a:t>
            </a:r>
          </a:p>
          <a:p>
            <a:pPr lvl="1" eaLnBrk="1" hangingPunct="1">
              <a:buClr>
                <a:schemeClr val="accent3"/>
              </a:buClr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Коль скоро </a:t>
            </a:r>
            <a:r>
              <a:rPr lang="ru-RU" sz="1800" b="1" dirty="0" smtClean="0">
                <a:solidFill>
                  <a:srgbClr val="FF66FF"/>
                </a:solidFill>
              </a:rPr>
              <a:t>из двух частных суждений никакого вывода получить нельзя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FF66FF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как минимум одна посылка должна быть </a:t>
            </a:r>
            <a:r>
              <a:rPr lang="ru-RU" sz="1800" b="1" dirty="0" smtClean="0">
                <a:solidFill>
                  <a:srgbClr val="00FFFF"/>
                </a:solidFill>
              </a:rPr>
              <a:t>общим</a:t>
            </a:r>
            <a:r>
              <a:rPr lang="ru-RU" sz="1800" b="1" dirty="0" smtClean="0">
                <a:solidFill>
                  <a:schemeClr val="bg1"/>
                </a:solidFill>
              </a:rPr>
              <a:t> суждением. 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ru-RU" sz="1800" b="1" dirty="0" smtClean="0">
              <a:solidFill>
                <a:srgbClr val="FFFF00"/>
              </a:solidFill>
            </a:endParaRPr>
          </a:p>
        </p:txBody>
      </p:sp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общей посылки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08000" y="1440000"/>
            <a:ext cx="9000000" cy="5040000"/>
          </a:xfrm>
        </p:spPr>
        <p:txBody>
          <a:bodyPr/>
          <a:lstStyle/>
          <a:p>
            <a:pPr marL="342900" lvl="1" indent="-342900" eaLnBrk="1" hangingPunct="1">
              <a:buFontTx/>
              <a:buChar char="•"/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утвердительной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</a:t>
            </a:r>
            <a:r>
              <a:rPr lang="ru-RU" sz="1800" b="1" dirty="0" smtClean="0">
                <a:solidFill>
                  <a:schemeClr val="accent3"/>
                </a:solidFill>
              </a:rPr>
              <a:t>из</a:t>
            </a:r>
            <a:r>
              <a:rPr lang="ru-RU" sz="1800" b="1" dirty="0" smtClean="0">
                <a:solidFill>
                  <a:srgbClr val="FFFF00"/>
                </a:solidFill>
              </a:rPr>
              <a:t> определения силлогизма</a:t>
            </a:r>
            <a:r>
              <a:rPr lang="ru-RU" sz="1800" b="1" dirty="0" smtClean="0">
                <a:solidFill>
                  <a:schemeClr val="bg1"/>
                </a:solidFill>
              </a:rPr>
              <a:t>: средний термин, связь которого с обоими крайними терминами </a:t>
            </a:r>
            <a:r>
              <a:rPr lang="ru-RU" sz="1800" b="1" dirty="0" smtClean="0">
                <a:solidFill>
                  <a:srgbClr val="FF66FF"/>
                </a:solidFill>
              </a:rPr>
              <a:t>отрицается</a:t>
            </a:r>
            <a:r>
              <a:rPr lang="ru-RU" sz="1800" b="1" dirty="0" smtClean="0">
                <a:solidFill>
                  <a:schemeClr val="bg1"/>
                </a:solidFill>
              </a:rPr>
              <a:t>, не может связать последние друг с другом каким-то определённым образом. </a:t>
            </a:r>
          </a:p>
          <a:p>
            <a:pPr marL="342900" lvl="1" indent="-342900" eaLnBrk="1" hangingPunct="1">
              <a:buFontTx/>
              <a:buChar char="•"/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двух утвердительных посылок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из того, что замена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отрицательного</a:t>
            </a:r>
            <a:r>
              <a:rPr lang="ru-RU" sz="1800" b="1" dirty="0" smtClean="0">
                <a:solidFill>
                  <a:schemeClr val="bg1"/>
                </a:solidFill>
              </a:rPr>
              <a:t> вывода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противоречащим</a:t>
            </a:r>
            <a:r>
              <a:rPr lang="ru-RU" sz="1800" b="1" dirty="0" smtClean="0">
                <a:solidFill>
                  <a:schemeClr val="bg1"/>
                </a:solidFill>
              </a:rPr>
              <a:t> ему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утвердительным</a:t>
            </a:r>
            <a:r>
              <a:rPr lang="ru-RU" sz="1800" b="1" dirty="0" smtClean="0">
                <a:solidFill>
                  <a:schemeClr val="bg1"/>
                </a:solidFill>
              </a:rPr>
              <a:t> суждением не приводит к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противоречию</a:t>
            </a:r>
            <a:r>
              <a:rPr lang="ru-RU" sz="1800" b="1" dirty="0" smtClean="0">
                <a:solidFill>
                  <a:schemeClr val="bg1"/>
                </a:solidFill>
              </a:rPr>
              <a:t> ни с одной из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утвердительных</a:t>
            </a:r>
            <a:r>
              <a:rPr lang="ru-RU" sz="1800" b="1" dirty="0" smtClean="0">
                <a:solidFill>
                  <a:schemeClr val="bg1"/>
                </a:solidFill>
              </a:rPr>
              <a:t> посылок, что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противоречит </a:t>
            </a:r>
            <a:r>
              <a:rPr lang="ru-RU" sz="1800" b="1" dirty="0" smtClean="0">
                <a:solidFill>
                  <a:schemeClr val="bg1"/>
                </a:solidFill>
              </a:rPr>
              <a:t>самому</a:t>
            </a:r>
            <a:r>
              <a:rPr lang="ru-RU" sz="1800" b="1" dirty="0" smtClean="0">
                <a:solidFill>
                  <a:srgbClr val="FF66FF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понятию</a:t>
            </a:r>
            <a:r>
              <a:rPr lang="ru-RU" sz="1800" b="1" dirty="0" smtClean="0">
                <a:solidFill>
                  <a:srgbClr val="FF66FF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логического вывода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</a:p>
          <a:p>
            <a:pPr eaLnBrk="1" hangingPunct="1"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отрицательной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 вытекает из </a:t>
            </a:r>
            <a:r>
              <a:rPr lang="ru-RU" sz="1800" b="1" dirty="0" smtClean="0">
                <a:solidFill>
                  <a:srgbClr val="FFFF00"/>
                </a:solidFill>
              </a:rPr>
              <a:t>качества логических связей между терминами</a:t>
            </a:r>
            <a:r>
              <a:rPr lang="ru-RU" sz="1800" b="1" dirty="0" smtClean="0">
                <a:solidFill>
                  <a:schemeClr val="bg1"/>
                </a:solidFill>
              </a:rPr>
              <a:t>: средний термин, связь которого с одним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из крайних терминов </a:t>
            </a:r>
            <a:r>
              <a:rPr lang="ru-RU" sz="1800" b="1" dirty="0" smtClean="0">
                <a:solidFill>
                  <a:srgbClr val="FF66FF"/>
                </a:solidFill>
              </a:rPr>
              <a:t>отрицается</a:t>
            </a:r>
            <a:r>
              <a:rPr lang="ru-RU" sz="1800" b="1" dirty="0" smtClean="0">
                <a:solidFill>
                  <a:schemeClr val="bg1"/>
                </a:solidFill>
              </a:rPr>
              <a:t>, может связать этот крайний термин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с другим крайним термином лишь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eaLnBrk="1" hangingPunct="1"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общей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 следует из </a:t>
            </a:r>
            <a:r>
              <a:rPr lang="ru-RU" sz="1800" b="1" dirty="0" smtClean="0">
                <a:solidFill>
                  <a:srgbClr val="FFFF00"/>
                </a:solidFill>
              </a:rPr>
              <a:t>отсутствия должного числа </a:t>
            </a:r>
            <a:r>
              <a:rPr lang="ru-RU" sz="1800" b="1" dirty="0" smtClean="0">
                <a:solidFill>
                  <a:srgbClr val="00FF00"/>
                </a:solidFill>
              </a:rPr>
              <a:t>распределённых</a:t>
            </a:r>
            <a:r>
              <a:rPr lang="ru-RU" sz="1800" b="1" dirty="0" smtClean="0">
                <a:solidFill>
                  <a:srgbClr val="FFFF00"/>
                </a:solidFill>
              </a:rPr>
              <a:t> терминов</a:t>
            </a:r>
            <a:r>
              <a:rPr lang="ru-RU" sz="1800" b="1" dirty="0" smtClean="0">
                <a:solidFill>
                  <a:schemeClr val="bg1"/>
                </a:solidFill>
              </a:rPr>
              <a:t> в посылках с </a:t>
            </a:r>
            <a:r>
              <a:rPr lang="ru-RU" sz="1800" b="1" dirty="0" smtClean="0">
                <a:solidFill>
                  <a:srgbClr val="FF66FF"/>
                </a:solidFill>
              </a:rPr>
              <a:t>нераспределёнными</a:t>
            </a:r>
            <a:r>
              <a:rPr lang="ru-RU" sz="1800" b="1" dirty="0" smtClean="0">
                <a:solidFill>
                  <a:schemeClr val="bg1"/>
                </a:solidFill>
              </a:rPr>
              <a:t> субъектами.</a:t>
            </a:r>
          </a:p>
          <a:p>
            <a:pPr marL="342900" lvl="1" indent="-342900" eaLnBrk="1" hangingPunct="1">
              <a:buFontTx/>
              <a:buChar char="•"/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Правило частной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 следует из </a:t>
            </a:r>
            <a:r>
              <a:rPr lang="ru-RU" sz="1800" b="1" dirty="0" smtClean="0">
                <a:solidFill>
                  <a:srgbClr val="FF66FF"/>
                </a:solidFill>
              </a:rPr>
              <a:t>нераспределённости</a:t>
            </a:r>
            <a:r>
              <a:rPr lang="ru-RU" sz="1800" b="1" dirty="0" smtClean="0">
                <a:solidFill>
                  <a:srgbClr val="FFFF00"/>
                </a:solidFill>
              </a:rPr>
              <a:t> меньшего термина</a:t>
            </a:r>
            <a:r>
              <a:rPr lang="ru-RU" sz="1800" b="1" dirty="0" smtClean="0">
                <a:solidFill>
                  <a:schemeClr val="bg1"/>
                </a:solidFill>
              </a:rPr>
              <a:t> в посылках, если одна из них частная. 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посылок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9539" grpId="0" build="p"/>
    </p:bld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08000" y="1440000"/>
            <a:ext cx="9000000" cy="5040000"/>
          </a:xfrm>
        </p:spPr>
        <p:txBody>
          <a:bodyPr/>
          <a:lstStyle/>
          <a:p>
            <a:pPr eaLnBrk="1" hangingPunct="1"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При доказательстве </a:t>
            </a:r>
            <a:r>
              <a:rPr lang="ru-RU" sz="1800" b="1" dirty="0" smtClean="0">
                <a:solidFill>
                  <a:srgbClr val="00FFFF"/>
                </a:solidFill>
              </a:rPr>
              <a:t>правила частной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 следует рассмотреть те же два случая: 1) если обе посылки – утвердительные суждения, 2) если одна из посылок – утвердительное, другая – отрицательное суждение.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Если обе посылки – </a:t>
            </a:r>
            <a:r>
              <a:rPr lang="ru-RU" sz="1800" b="1" dirty="0" smtClean="0">
                <a:solidFill>
                  <a:srgbClr val="00FF00"/>
                </a:solidFill>
              </a:rPr>
              <a:t>утвердительные</a:t>
            </a:r>
            <a:r>
              <a:rPr lang="ru-RU" sz="1800" b="1" dirty="0" smtClean="0">
                <a:solidFill>
                  <a:schemeClr val="bg1"/>
                </a:solidFill>
              </a:rPr>
              <a:t> суждения (одна – общее,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другая – частное), в посылках есть </a:t>
            </a:r>
            <a:r>
              <a:rPr lang="ru-RU" sz="1800" b="1" dirty="0" smtClean="0">
                <a:solidFill>
                  <a:srgbClr val="FF66FF"/>
                </a:solidFill>
              </a:rPr>
              <a:t>только один распределённый термин</a:t>
            </a:r>
            <a:r>
              <a:rPr lang="ru-RU" sz="1800" b="1" dirty="0" smtClean="0">
                <a:solidFill>
                  <a:schemeClr val="bg1"/>
                </a:solidFill>
              </a:rPr>
              <a:t> – </a:t>
            </a:r>
            <a:r>
              <a:rPr lang="ru-RU" sz="1800" b="1" dirty="0" smtClean="0">
                <a:solidFill>
                  <a:srgbClr val="FF9933"/>
                </a:solidFill>
              </a:rPr>
              <a:t>субъект общей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lvl="2" eaLnBrk="1" hangingPunct="1">
              <a:buClr>
                <a:schemeClr val="bg1"/>
              </a:buClr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Это должен быть </a:t>
            </a:r>
            <a:r>
              <a:rPr lang="ru-RU" sz="1800" b="1" dirty="0" smtClean="0">
                <a:solidFill>
                  <a:srgbClr val="00FF00"/>
                </a:solidFill>
              </a:rPr>
              <a:t>средний</a:t>
            </a:r>
            <a:r>
              <a:rPr lang="ru-RU" sz="1800" b="1" dirty="0" smtClean="0">
                <a:solidFill>
                  <a:schemeClr val="bg1"/>
                </a:solidFill>
              </a:rPr>
              <a:t> термин – в противном случае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среднего термина</a:t>
            </a:r>
            <a:r>
              <a:rPr lang="ru-RU" sz="1800" b="1" dirty="0" smtClean="0">
                <a:solidFill>
                  <a:schemeClr val="bg1"/>
                </a:solidFill>
              </a:rPr>
              <a:t>) никакой вывод получить нельзя.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</a:p>
          <a:p>
            <a:pPr lvl="2" eaLnBrk="1" hangingPunct="1"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Но тогда </a:t>
            </a:r>
            <a:r>
              <a:rPr lang="ru-RU" sz="1800" b="1" dirty="0" smtClean="0">
                <a:solidFill>
                  <a:srgbClr val="00FF00"/>
                </a:solidFill>
              </a:rPr>
              <a:t>меньший термин</a:t>
            </a:r>
            <a:r>
              <a:rPr lang="ru-RU" sz="1800" b="1" dirty="0" smtClean="0">
                <a:solidFill>
                  <a:schemeClr val="accent3"/>
                </a:solidFill>
              </a:rPr>
              <a:t> в посылке не распределён, </a:t>
            </a:r>
          </a:p>
          <a:p>
            <a:pPr lvl="2" eaLnBrk="1" hangingPunct="1"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следовательно, он не может,</a:t>
            </a:r>
            <a:r>
              <a:rPr lang="ru-RU" sz="1800" b="1" dirty="0" smtClean="0">
                <a:solidFill>
                  <a:srgbClr val="FFFF00"/>
                </a:solidFill>
              </a:rPr>
              <a:t> по правилу крайних терминов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быть </a:t>
            </a:r>
            <a:r>
              <a:rPr lang="ru-RU" sz="1800" b="1" dirty="0" smtClean="0">
                <a:solidFill>
                  <a:schemeClr val="accent3"/>
                </a:solidFill>
              </a:rPr>
              <a:t>распределён и в выводе. </a:t>
            </a:r>
          </a:p>
          <a:p>
            <a:pPr lvl="2" eaLnBrk="1" hangingPunct="1"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Суждение же, субъект которого не распределён, по определению </a:t>
            </a:r>
            <a:r>
              <a:rPr lang="ru-RU" sz="1800" b="1" dirty="0" smtClean="0">
                <a:solidFill>
                  <a:srgbClr val="00FF00"/>
                </a:solidFill>
              </a:rPr>
              <a:t>частное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частной посылки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08000" y="1440000"/>
            <a:ext cx="9000000" cy="5220000"/>
          </a:xfrm>
        </p:spPr>
        <p:txBody>
          <a:bodyPr/>
          <a:lstStyle/>
          <a:p>
            <a:pPr eaLnBrk="1" hangingPunct="1"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При доказательстве </a:t>
            </a:r>
            <a:r>
              <a:rPr lang="ru-RU" sz="1800" b="1" dirty="0" smtClean="0">
                <a:solidFill>
                  <a:srgbClr val="00FFFF"/>
                </a:solidFill>
              </a:rPr>
              <a:t>правила частной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 следует рассмотреть те же два случая: 1) если обе посылки – утвердительные суждения, 2) если одна из посылок – утвердительное, другая – отрицательное суждение.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Если одна из посылок – </a:t>
            </a:r>
            <a:r>
              <a:rPr lang="ru-RU" sz="1800" b="1" dirty="0" smtClean="0">
                <a:solidFill>
                  <a:srgbClr val="FF66FF"/>
                </a:solidFill>
              </a:rPr>
              <a:t>отрицательное</a:t>
            </a:r>
            <a:r>
              <a:rPr lang="ru-RU" sz="1800" b="1" dirty="0" smtClean="0">
                <a:solidFill>
                  <a:schemeClr val="bg1"/>
                </a:solidFill>
              </a:rPr>
              <a:t> суждение, в посылках наличествуют </a:t>
            </a:r>
            <a:r>
              <a:rPr lang="ru-RU" sz="1800" b="1" dirty="0" smtClean="0">
                <a:solidFill>
                  <a:srgbClr val="FF66FF"/>
                </a:solidFill>
              </a:rPr>
              <a:t>только два распределённых термина</a:t>
            </a:r>
            <a:r>
              <a:rPr lang="ru-RU" sz="1800" b="1" dirty="0" smtClean="0">
                <a:solidFill>
                  <a:schemeClr val="bg1"/>
                </a:solidFill>
              </a:rPr>
              <a:t> – </a:t>
            </a:r>
            <a:r>
              <a:rPr lang="ru-RU" sz="1800" b="1" dirty="0" smtClean="0">
                <a:solidFill>
                  <a:srgbClr val="FF9933"/>
                </a:solidFill>
              </a:rPr>
              <a:t>субъект общей</a:t>
            </a:r>
            <a:r>
              <a:rPr lang="ru-RU" sz="1800" b="1" dirty="0" smtClean="0">
                <a:solidFill>
                  <a:schemeClr val="bg1"/>
                </a:solidFill>
              </a:rPr>
              <a:t> и </a:t>
            </a:r>
            <a:r>
              <a:rPr lang="ru-RU" sz="1800" b="1" dirty="0" smtClean="0">
                <a:solidFill>
                  <a:srgbClr val="FF9933"/>
                </a:solidFill>
              </a:rPr>
              <a:t>предикат отрицательной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lvl="2" eaLnBrk="1" hangingPunct="1"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Это должны быть </a:t>
            </a:r>
            <a:r>
              <a:rPr lang="ru-RU" sz="1800" b="1" dirty="0" smtClean="0">
                <a:solidFill>
                  <a:srgbClr val="00FF00"/>
                </a:solidFill>
              </a:rPr>
              <a:t>средний</a:t>
            </a:r>
            <a:r>
              <a:rPr lang="ru-RU" sz="1800" b="1" dirty="0" smtClean="0">
                <a:solidFill>
                  <a:schemeClr val="bg1"/>
                </a:solidFill>
              </a:rPr>
              <a:t> и </a:t>
            </a:r>
            <a:r>
              <a:rPr lang="ru-RU" sz="1800" b="1" dirty="0" smtClean="0">
                <a:solidFill>
                  <a:srgbClr val="00FF00"/>
                </a:solidFill>
              </a:rPr>
              <a:t>б</a:t>
            </a:r>
            <a:r>
              <a:rPr lang="en-US" sz="1800" b="1" dirty="0" smtClean="0">
                <a:solidFill>
                  <a:srgbClr val="00FF00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rgbClr val="00FF00"/>
                </a:solidFill>
              </a:rPr>
              <a:t>льший</a:t>
            </a:r>
            <a:r>
              <a:rPr lang="ru-RU" sz="1800" b="1" dirty="0" smtClean="0">
                <a:solidFill>
                  <a:schemeClr val="accent3"/>
                </a:solidFill>
              </a:rPr>
              <a:t> термины:</a:t>
            </a:r>
            <a:endParaRPr lang="ru-RU" sz="1800" b="1" dirty="0" smtClean="0">
              <a:solidFill>
                <a:srgbClr val="FFFF00"/>
              </a:solidFill>
            </a:endParaRPr>
          </a:p>
          <a:p>
            <a:pPr lvl="3" eaLnBrk="1" hangingPunct="1">
              <a:buClr>
                <a:schemeClr val="accent3"/>
              </a:buClr>
              <a:buFont typeface="Wingdings" pitchFamily="2" charset="2"/>
              <a:buChar char="ü"/>
              <a:defRPr/>
            </a:pPr>
            <a:r>
              <a:rPr lang="ru-RU" sz="1800" b="1" dirty="0" smtClean="0">
                <a:solidFill>
                  <a:srgbClr val="00FF00"/>
                </a:solidFill>
              </a:rPr>
              <a:t>средний термин</a:t>
            </a:r>
            <a:r>
              <a:rPr lang="ru-RU" sz="1800" b="1" dirty="0" smtClean="0">
                <a:solidFill>
                  <a:schemeClr val="bg1"/>
                </a:solidFill>
              </a:rPr>
              <a:t> – 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среднего термина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</a:p>
          <a:p>
            <a:pPr lvl="3" eaLnBrk="1" hangingPunct="1">
              <a:buClr>
                <a:schemeClr val="bg1"/>
              </a:buClr>
              <a:buFont typeface="Wingdings" pitchFamily="2" charset="2"/>
              <a:buChar char="ü"/>
              <a:defRPr/>
            </a:pPr>
            <a:r>
              <a:rPr lang="ru-RU" sz="1800" b="1" dirty="0" smtClean="0">
                <a:solidFill>
                  <a:srgbClr val="00FF00"/>
                </a:solidFill>
              </a:rPr>
              <a:t>б</a:t>
            </a:r>
            <a:r>
              <a:rPr lang="en-US" sz="1800" b="1" dirty="0" smtClean="0">
                <a:solidFill>
                  <a:srgbClr val="00FF00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rgbClr val="00FF00"/>
                </a:solidFill>
              </a:rPr>
              <a:t>льший термин </a:t>
            </a:r>
            <a:r>
              <a:rPr lang="ru-RU" sz="1800" b="1" dirty="0" smtClean="0">
                <a:solidFill>
                  <a:schemeClr val="bg1"/>
                </a:solidFill>
              </a:rPr>
              <a:t>– 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крайних терминов</a:t>
            </a:r>
            <a:r>
              <a:rPr lang="ru-RU" sz="1800" b="1" dirty="0" smtClean="0">
                <a:solidFill>
                  <a:schemeClr val="bg1"/>
                </a:solidFill>
              </a:rPr>
              <a:t>: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поскольку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б</a:t>
            </a:r>
            <a:r>
              <a:rPr lang="en-US" sz="1800" b="1" dirty="0" smtClean="0">
                <a:solidFill>
                  <a:schemeClr val="bg1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bg1"/>
                </a:solidFill>
              </a:rPr>
              <a:t>льший термин, распределённый в выводе (отрицательном 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отрицательной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),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br>
              <a:rPr lang="ru-RU" sz="1800" b="1" dirty="0" smtClean="0">
                <a:solidFill>
                  <a:srgbClr val="FFFF00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должен быть распределён и в посылке. </a:t>
            </a:r>
            <a:endParaRPr lang="ru-RU" sz="1800" b="1" dirty="0" smtClean="0">
              <a:solidFill>
                <a:srgbClr val="FFFF00"/>
              </a:solidFill>
            </a:endParaRPr>
          </a:p>
          <a:p>
            <a:pPr lvl="2" eaLnBrk="1" hangingPunct="1"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Но тогда </a:t>
            </a:r>
            <a:r>
              <a:rPr lang="ru-RU" sz="1800" b="1" dirty="0" smtClean="0">
                <a:solidFill>
                  <a:srgbClr val="00FF00"/>
                </a:solidFill>
              </a:rPr>
              <a:t>меньший термин</a:t>
            </a:r>
            <a:r>
              <a:rPr lang="ru-RU" sz="1800" b="1" dirty="0" smtClean="0">
                <a:solidFill>
                  <a:schemeClr val="accent3"/>
                </a:solidFill>
              </a:rPr>
              <a:t> в посылке не распределён, </a:t>
            </a:r>
          </a:p>
          <a:p>
            <a:pPr lvl="2" eaLnBrk="1" hangingPunct="1"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следовательно, он не может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крайних терминов</a:t>
            </a:r>
            <a:r>
              <a:rPr lang="ru-RU" sz="1800" b="1" dirty="0" smtClean="0">
                <a:solidFill>
                  <a:schemeClr val="bg1"/>
                </a:solidFill>
              </a:rPr>
              <a:t>)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быть </a:t>
            </a:r>
            <a:r>
              <a:rPr lang="ru-RU" sz="1800" b="1" dirty="0" smtClean="0">
                <a:solidFill>
                  <a:schemeClr val="accent3"/>
                </a:solidFill>
              </a:rPr>
              <a:t>распределён и в выводе. </a:t>
            </a:r>
          </a:p>
          <a:p>
            <a:pPr lvl="2" eaLnBrk="1" hangingPunct="1"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Суждение же, субъект которого не распределён, по определению </a:t>
            </a:r>
            <a:r>
              <a:rPr lang="ru-RU" sz="1800" b="1" dirty="0" smtClean="0">
                <a:solidFill>
                  <a:srgbClr val="00FF00"/>
                </a:solidFill>
              </a:rPr>
              <a:t>частное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endParaRPr lang="en-US" sz="1800" b="1" dirty="0" smtClean="0">
              <a:solidFill>
                <a:schemeClr val="bg1"/>
              </a:solidFill>
            </a:endParaRP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Правила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Правило частной посылки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49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49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8" name="Rectangle 10"/>
          <p:cNvSpPr>
            <a:spLocks noChangeArrowheads="1"/>
          </p:cNvSpPr>
          <p:nvPr/>
        </p:nvSpPr>
        <p:spPr bwMode="auto">
          <a:xfrm rot="1500000">
            <a:off x="756000" y="5616000"/>
            <a:ext cx="864000" cy="3651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endParaRPr lang="ru-RU" sz="1200" b="1" dirty="0">
              <a:solidFill>
                <a:srgbClr val="0000FF"/>
              </a:solidFill>
            </a:endParaRP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792000" y="5904000"/>
            <a:ext cx="756000" cy="3651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b="1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792000" y="5364000"/>
            <a:ext cx="756000" cy="34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sz="1400" b="1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792000" y="6480000"/>
            <a:ext cx="756000" cy="3651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sz="1400" b="1" dirty="0">
              <a:solidFill>
                <a:srgbClr val="0000FF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468000" y="6336000"/>
            <a:ext cx="323850" cy="32385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S</a:t>
            </a:r>
            <a:endParaRPr lang="ru-RU" sz="2000" b="1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1548000" y="6336000"/>
            <a:ext cx="323850" cy="32385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P</a:t>
            </a:r>
            <a:endParaRPr lang="ru-RU" sz="2000" b="1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540000" y="6192000"/>
            <a:ext cx="1260475" cy="3651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b="1" dirty="0">
              <a:solidFill>
                <a:srgbClr val="0000FF"/>
              </a:solidFill>
            </a:endParaRP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468000" y="5220000"/>
            <a:ext cx="323850" cy="32385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M</a:t>
            </a:r>
            <a:endParaRPr lang="ru-RU" sz="1400" b="1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1548000" y="5220000"/>
            <a:ext cx="323850" cy="32385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P</a:t>
            </a:r>
            <a:endParaRPr lang="ru-RU" sz="1600" b="1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468000" y="5760000"/>
            <a:ext cx="323850" cy="32385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S</a:t>
            </a:r>
            <a:endParaRPr lang="ru-RU" sz="1400" b="1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1548000" y="5760000"/>
            <a:ext cx="323850" cy="32385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M</a:t>
            </a:r>
            <a:endParaRPr lang="ru-RU" sz="2000" b="1" dirty="0">
              <a:solidFill>
                <a:srgbClr val="0000FF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 rot="5400000">
            <a:off x="3888000" y="5652000"/>
            <a:ext cx="180000" cy="3651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endParaRPr lang="ru-RU" sz="1200" b="1" dirty="0">
              <a:solidFill>
                <a:srgbClr val="0000FF"/>
              </a:solidFill>
            </a:endParaRPr>
          </a:p>
        </p:txBody>
      </p:sp>
      <p:sp>
        <p:nvSpPr>
          <p:cNvPr id="21" name="AutoShape 2"/>
          <p:cNvSpPr>
            <a:spLocks noChangeArrowheads="1"/>
          </p:cNvSpPr>
          <p:nvPr/>
        </p:nvSpPr>
        <p:spPr bwMode="auto">
          <a:xfrm>
            <a:off x="3060000" y="5904000"/>
            <a:ext cx="792163" cy="3651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b="1" dirty="0">
              <a:solidFill>
                <a:srgbClr val="0000FF"/>
              </a:solidFill>
            </a:endParaRPr>
          </a:p>
        </p:txBody>
      </p:sp>
      <p:sp>
        <p:nvSpPr>
          <p:cNvPr id="22" name="AutoShape 3"/>
          <p:cNvSpPr>
            <a:spLocks noChangeArrowheads="1"/>
          </p:cNvSpPr>
          <p:nvPr/>
        </p:nvSpPr>
        <p:spPr bwMode="auto">
          <a:xfrm>
            <a:off x="3060000" y="5364000"/>
            <a:ext cx="756000" cy="34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sz="1400" b="1" dirty="0">
              <a:solidFill>
                <a:srgbClr val="0000FF"/>
              </a:solidFill>
            </a:endParaRPr>
          </a:p>
        </p:txBody>
      </p:sp>
      <p:sp>
        <p:nvSpPr>
          <p:cNvPr id="23" name="AutoShape 4"/>
          <p:cNvSpPr>
            <a:spLocks noChangeArrowheads="1"/>
          </p:cNvSpPr>
          <p:nvPr/>
        </p:nvSpPr>
        <p:spPr bwMode="auto">
          <a:xfrm>
            <a:off x="3060000" y="6480000"/>
            <a:ext cx="756000" cy="3651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sz="1400" b="1" dirty="0">
              <a:solidFill>
                <a:srgbClr val="0000FF"/>
              </a:solidFill>
            </a:endParaRPr>
          </a:p>
        </p:txBody>
      </p:sp>
      <p:sp>
        <p:nvSpPr>
          <p:cNvPr id="24" name="Oval 7"/>
          <p:cNvSpPr>
            <a:spLocks noChangeAspect="1" noChangeArrowheads="1"/>
          </p:cNvSpPr>
          <p:nvPr/>
        </p:nvSpPr>
        <p:spPr bwMode="auto">
          <a:xfrm>
            <a:off x="2736000" y="6336000"/>
            <a:ext cx="325438" cy="32385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S</a:t>
            </a:r>
            <a:endParaRPr lang="ru-RU" sz="2000" b="1" dirty="0">
              <a:solidFill>
                <a:srgbClr val="0000FF"/>
              </a:solidFill>
            </a:endParaRPr>
          </a:p>
        </p:txBody>
      </p:sp>
      <p:sp>
        <p:nvSpPr>
          <p:cNvPr id="25" name="Oval 8"/>
          <p:cNvSpPr>
            <a:spLocks noChangeAspect="1" noChangeArrowheads="1"/>
          </p:cNvSpPr>
          <p:nvPr/>
        </p:nvSpPr>
        <p:spPr bwMode="auto">
          <a:xfrm>
            <a:off x="3816000" y="6336000"/>
            <a:ext cx="323850" cy="32385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P</a:t>
            </a:r>
            <a:endParaRPr lang="ru-RU" sz="2000" b="1" dirty="0">
              <a:solidFill>
                <a:srgbClr val="0000FF"/>
              </a:solidFill>
            </a:endParaRPr>
          </a:p>
        </p:txBody>
      </p:sp>
      <p:sp>
        <p:nvSpPr>
          <p:cNvPr id="26" name="Rectangle 9"/>
          <p:cNvSpPr>
            <a:spLocks noChangeArrowheads="1"/>
          </p:cNvSpPr>
          <p:nvPr/>
        </p:nvSpPr>
        <p:spPr bwMode="auto">
          <a:xfrm>
            <a:off x="2808000" y="6192000"/>
            <a:ext cx="1258888" cy="3651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b="1" dirty="0">
              <a:solidFill>
                <a:srgbClr val="0000FF"/>
              </a:solidFill>
            </a:endParaRPr>
          </a:p>
        </p:txBody>
      </p:sp>
      <p:sp>
        <p:nvSpPr>
          <p:cNvPr id="27" name="Oval 12"/>
          <p:cNvSpPr>
            <a:spLocks noChangeAspect="1" noChangeArrowheads="1"/>
          </p:cNvSpPr>
          <p:nvPr/>
        </p:nvSpPr>
        <p:spPr bwMode="auto">
          <a:xfrm>
            <a:off x="2736000" y="5220000"/>
            <a:ext cx="325438" cy="32385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P</a:t>
            </a:r>
            <a:endParaRPr lang="ru-RU" sz="1400" b="1" dirty="0">
              <a:solidFill>
                <a:srgbClr val="0000FF"/>
              </a:solidFill>
            </a:endParaRPr>
          </a:p>
        </p:txBody>
      </p:sp>
      <p:sp>
        <p:nvSpPr>
          <p:cNvPr id="28" name="Oval 13"/>
          <p:cNvSpPr>
            <a:spLocks noChangeAspect="1" noChangeArrowheads="1"/>
          </p:cNvSpPr>
          <p:nvPr/>
        </p:nvSpPr>
        <p:spPr bwMode="auto">
          <a:xfrm>
            <a:off x="3816000" y="5220000"/>
            <a:ext cx="323850" cy="32385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M</a:t>
            </a:r>
            <a:endParaRPr lang="ru-RU" sz="1600" b="1" dirty="0">
              <a:solidFill>
                <a:srgbClr val="0000FF"/>
              </a:solidFill>
            </a:endParaRPr>
          </a:p>
        </p:txBody>
      </p:sp>
      <p:sp>
        <p:nvSpPr>
          <p:cNvPr id="29" name="Oval 14"/>
          <p:cNvSpPr>
            <a:spLocks noChangeAspect="1" noChangeArrowheads="1"/>
          </p:cNvSpPr>
          <p:nvPr/>
        </p:nvSpPr>
        <p:spPr bwMode="auto">
          <a:xfrm>
            <a:off x="2736000" y="5760000"/>
            <a:ext cx="325438" cy="32385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S</a:t>
            </a:r>
            <a:endParaRPr lang="ru-RU" sz="1400" b="1" dirty="0">
              <a:solidFill>
                <a:srgbClr val="0000FF"/>
              </a:solidFill>
            </a:endParaRPr>
          </a:p>
        </p:txBody>
      </p:sp>
      <p:sp>
        <p:nvSpPr>
          <p:cNvPr id="30" name="Oval 15"/>
          <p:cNvSpPr>
            <a:spLocks noChangeAspect="1" noChangeArrowheads="1"/>
          </p:cNvSpPr>
          <p:nvPr/>
        </p:nvSpPr>
        <p:spPr bwMode="auto">
          <a:xfrm>
            <a:off x="3816000" y="5760000"/>
            <a:ext cx="323850" cy="32385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M</a:t>
            </a:r>
            <a:endParaRPr lang="ru-RU" sz="2000" b="1" dirty="0">
              <a:solidFill>
                <a:srgbClr val="0000FF"/>
              </a:solidFill>
            </a:endParaRPr>
          </a:p>
        </p:txBody>
      </p:sp>
      <p:sp>
        <p:nvSpPr>
          <p:cNvPr id="32" name="AutoShape 2"/>
          <p:cNvSpPr>
            <a:spLocks noChangeArrowheads="1"/>
          </p:cNvSpPr>
          <p:nvPr/>
        </p:nvSpPr>
        <p:spPr bwMode="auto">
          <a:xfrm>
            <a:off x="5328000" y="5904000"/>
            <a:ext cx="756000" cy="3651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b="1" dirty="0">
              <a:solidFill>
                <a:srgbClr val="0000FF"/>
              </a:solidFill>
            </a:endParaRPr>
          </a:p>
        </p:txBody>
      </p:sp>
      <p:sp>
        <p:nvSpPr>
          <p:cNvPr id="33" name="AutoShape 3"/>
          <p:cNvSpPr>
            <a:spLocks noChangeArrowheads="1"/>
          </p:cNvSpPr>
          <p:nvPr/>
        </p:nvSpPr>
        <p:spPr bwMode="auto">
          <a:xfrm>
            <a:off x="5328000" y="5364000"/>
            <a:ext cx="756000" cy="3651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sz="1400" b="1" dirty="0">
              <a:solidFill>
                <a:srgbClr val="0000FF"/>
              </a:solidFill>
            </a:endParaRPr>
          </a:p>
        </p:txBody>
      </p:sp>
      <p:sp>
        <p:nvSpPr>
          <p:cNvPr id="34" name="AutoShape 4"/>
          <p:cNvSpPr>
            <a:spLocks noChangeArrowheads="1"/>
          </p:cNvSpPr>
          <p:nvPr/>
        </p:nvSpPr>
        <p:spPr bwMode="auto">
          <a:xfrm>
            <a:off x="5328000" y="6480000"/>
            <a:ext cx="756000" cy="3651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sz="1400" b="1" dirty="0">
              <a:solidFill>
                <a:srgbClr val="0000FF"/>
              </a:solidFill>
            </a:endParaRPr>
          </a:p>
        </p:txBody>
      </p:sp>
      <p:sp>
        <p:nvSpPr>
          <p:cNvPr id="35" name="Oval 7"/>
          <p:cNvSpPr>
            <a:spLocks noChangeAspect="1" noChangeArrowheads="1"/>
          </p:cNvSpPr>
          <p:nvPr/>
        </p:nvSpPr>
        <p:spPr bwMode="auto">
          <a:xfrm>
            <a:off x="5004000" y="6336000"/>
            <a:ext cx="323850" cy="32385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S</a:t>
            </a:r>
            <a:endParaRPr lang="ru-RU" sz="2000" b="1" dirty="0">
              <a:solidFill>
                <a:srgbClr val="0000FF"/>
              </a:solidFill>
            </a:endParaRPr>
          </a:p>
        </p:txBody>
      </p:sp>
      <p:sp>
        <p:nvSpPr>
          <p:cNvPr id="36" name="Oval 8"/>
          <p:cNvSpPr>
            <a:spLocks noChangeAspect="1" noChangeArrowheads="1"/>
          </p:cNvSpPr>
          <p:nvPr/>
        </p:nvSpPr>
        <p:spPr bwMode="auto">
          <a:xfrm>
            <a:off x="6084000" y="6336000"/>
            <a:ext cx="323850" cy="3222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P</a:t>
            </a:r>
            <a:endParaRPr lang="ru-RU" sz="2000" b="1" dirty="0">
              <a:solidFill>
                <a:srgbClr val="0000FF"/>
              </a:solidFill>
            </a:endParaRPr>
          </a:p>
        </p:txBody>
      </p:sp>
      <p:sp>
        <p:nvSpPr>
          <p:cNvPr id="37" name="Rectangle 9"/>
          <p:cNvSpPr>
            <a:spLocks noChangeArrowheads="1"/>
          </p:cNvSpPr>
          <p:nvPr/>
        </p:nvSpPr>
        <p:spPr bwMode="auto">
          <a:xfrm>
            <a:off x="5076000" y="6192000"/>
            <a:ext cx="1260475" cy="34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b="1" dirty="0">
              <a:solidFill>
                <a:srgbClr val="0000FF"/>
              </a:solidFill>
            </a:endParaRPr>
          </a:p>
        </p:txBody>
      </p:sp>
      <p:sp>
        <p:nvSpPr>
          <p:cNvPr id="38" name="Oval 12"/>
          <p:cNvSpPr>
            <a:spLocks noChangeAspect="1" noChangeArrowheads="1"/>
          </p:cNvSpPr>
          <p:nvPr/>
        </p:nvSpPr>
        <p:spPr bwMode="auto">
          <a:xfrm>
            <a:off x="5004000" y="5220000"/>
            <a:ext cx="323850" cy="32385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M</a:t>
            </a:r>
            <a:endParaRPr lang="ru-RU" sz="1400" b="1" dirty="0">
              <a:solidFill>
                <a:srgbClr val="0000FF"/>
              </a:solidFill>
            </a:endParaRPr>
          </a:p>
        </p:txBody>
      </p:sp>
      <p:sp>
        <p:nvSpPr>
          <p:cNvPr id="39" name="Oval 13"/>
          <p:cNvSpPr>
            <a:spLocks noChangeAspect="1" noChangeArrowheads="1"/>
          </p:cNvSpPr>
          <p:nvPr/>
        </p:nvSpPr>
        <p:spPr bwMode="auto">
          <a:xfrm>
            <a:off x="6084000" y="5220000"/>
            <a:ext cx="323850" cy="32385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P</a:t>
            </a:r>
            <a:endParaRPr lang="ru-RU" sz="1600" b="1" dirty="0">
              <a:solidFill>
                <a:srgbClr val="0000FF"/>
              </a:solidFill>
            </a:endParaRPr>
          </a:p>
        </p:txBody>
      </p:sp>
      <p:sp>
        <p:nvSpPr>
          <p:cNvPr id="40" name="Oval 14"/>
          <p:cNvSpPr>
            <a:spLocks noChangeAspect="1" noChangeArrowheads="1"/>
          </p:cNvSpPr>
          <p:nvPr/>
        </p:nvSpPr>
        <p:spPr bwMode="auto">
          <a:xfrm>
            <a:off x="5004000" y="5760000"/>
            <a:ext cx="323850" cy="32385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M</a:t>
            </a:r>
            <a:endParaRPr lang="ru-RU" sz="1400" b="1" dirty="0">
              <a:solidFill>
                <a:srgbClr val="0000FF"/>
              </a:solidFill>
            </a:endParaRPr>
          </a:p>
        </p:txBody>
      </p:sp>
      <p:sp>
        <p:nvSpPr>
          <p:cNvPr id="41" name="Oval 15"/>
          <p:cNvSpPr>
            <a:spLocks noChangeAspect="1" noChangeArrowheads="1"/>
          </p:cNvSpPr>
          <p:nvPr/>
        </p:nvSpPr>
        <p:spPr bwMode="auto">
          <a:xfrm>
            <a:off x="6084000" y="5760000"/>
            <a:ext cx="323850" cy="32385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S</a:t>
            </a:r>
            <a:endParaRPr lang="ru-RU" sz="2000" b="1" dirty="0">
              <a:solidFill>
                <a:srgbClr val="0000FF"/>
              </a:solidFill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 rot="5400000">
            <a:off x="5076206" y="5652000"/>
            <a:ext cx="180000" cy="34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endParaRPr lang="ru-RU" sz="1200" b="1" dirty="0">
              <a:solidFill>
                <a:srgbClr val="0000FF"/>
              </a:solidFill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 rot="-1500000">
            <a:off x="7560000" y="5616000"/>
            <a:ext cx="864000" cy="34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endParaRPr lang="ru-RU" sz="1200" b="1" dirty="0">
              <a:solidFill>
                <a:srgbClr val="0000FF"/>
              </a:solidFill>
            </a:endParaRPr>
          </a:p>
        </p:txBody>
      </p:sp>
      <p:sp>
        <p:nvSpPr>
          <p:cNvPr id="44" name="AutoShape 2"/>
          <p:cNvSpPr>
            <a:spLocks noChangeArrowheads="1"/>
          </p:cNvSpPr>
          <p:nvPr/>
        </p:nvSpPr>
        <p:spPr bwMode="auto">
          <a:xfrm>
            <a:off x="7560869" y="5904000"/>
            <a:ext cx="756000" cy="3651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b="1" dirty="0">
              <a:solidFill>
                <a:srgbClr val="0000FF"/>
              </a:solidFill>
            </a:endParaRPr>
          </a:p>
        </p:txBody>
      </p:sp>
      <p:sp>
        <p:nvSpPr>
          <p:cNvPr id="45" name="AutoShape 3"/>
          <p:cNvSpPr>
            <a:spLocks noChangeArrowheads="1"/>
          </p:cNvSpPr>
          <p:nvPr/>
        </p:nvSpPr>
        <p:spPr bwMode="auto">
          <a:xfrm>
            <a:off x="7560869" y="5364000"/>
            <a:ext cx="756000" cy="3651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sz="1400" b="1" dirty="0">
              <a:solidFill>
                <a:srgbClr val="0000FF"/>
              </a:solidFill>
            </a:endParaRPr>
          </a:p>
        </p:txBody>
      </p:sp>
      <p:sp>
        <p:nvSpPr>
          <p:cNvPr id="46" name="AutoShape 4"/>
          <p:cNvSpPr>
            <a:spLocks noChangeArrowheads="1"/>
          </p:cNvSpPr>
          <p:nvPr/>
        </p:nvSpPr>
        <p:spPr bwMode="auto">
          <a:xfrm>
            <a:off x="7596000" y="6480000"/>
            <a:ext cx="756000" cy="3651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sz="1400" b="1" dirty="0">
              <a:solidFill>
                <a:srgbClr val="0000FF"/>
              </a:solidFill>
            </a:endParaRPr>
          </a:p>
        </p:txBody>
      </p:sp>
      <p:sp>
        <p:nvSpPr>
          <p:cNvPr id="47" name="Oval 7"/>
          <p:cNvSpPr>
            <a:spLocks noChangeAspect="1" noChangeArrowheads="1"/>
          </p:cNvSpPr>
          <p:nvPr/>
        </p:nvSpPr>
        <p:spPr bwMode="auto">
          <a:xfrm>
            <a:off x="7271944" y="6336000"/>
            <a:ext cx="325438" cy="32385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S</a:t>
            </a:r>
            <a:endParaRPr lang="ru-RU" sz="2000" b="1" dirty="0">
              <a:solidFill>
                <a:srgbClr val="0000FF"/>
              </a:solidFill>
            </a:endParaRPr>
          </a:p>
        </p:txBody>
      </p:sp>
      <p:sp>
        <p:nvSpPr>
          <p:cNvPr id="48" name="Oval 8"/>
          <p:cNvSpPr>
            <a:spLocks noChangeAspect="1" noChangeArrowheads="1"/>
          </p:cNvSpPr>
          <p:nvPr/>
        </p:nvSpPr>
        <p:spPr bwMode="auto">
          <a:xfrm>
            <a:off x="8353032" y="6336000"/>
            <a:ext cx="323850" cy="3222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P</a:t>
            </a:r>
            <a:endParaRPr lang="ru-RU" sz="2000" b="1" dirty="0">
              <a:solidFill>
                <a:srgbClr val="0000FF"/>
              </a:solidFill>
            </a:endParaRPr>
          </a:p>
        </p:txBody>
      </p:sp>
      <p:sp>
        <p:nvSpPr>
          <p:cNvPr id="49" name="Rectangle 9"/>
          <p:cNvSpPr>
            <a:spLocks noChangeArrowheads="1"/>
          </p:cNvSpPr>
          <p:nvPr/>
        </p:nvSpPr>
        <p:spPr bwMode="auto">
          <a:xfrm>
            <a:off x="7344969" y="6192000"/>
            <a:ext cx="1258888" cy="34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b="1" dirty="0">
              <a:solidFill>
                <a:srgbClr val="0000FF"/>
              </a:solidFill>
            </a:endParaRPr>
          </a:p>
        </p:txBody>
      </p:sp>
      <p:sp>
        <p:nvSpPr>
          <p:cNvPr id="50" name="Oval 12"/>
          <p:cNvSpPr>
            <a:spLocks noChangeAspect="1" noChangeArrowheads="1"/>
          </p:cNvSpPr>
          <p:nvPr/>
        </p:nvSpPr>
        <p:spPr bwMode="auto">
          <a:xfrm>
            <a:off x="7271944" y="5220000"/>
            <a:ext cx="325438" cy="32385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P</a:t>
            </a:r>
            <a:endParaRPr lang="ru-RU" sz="1400" b="1" dirty="0">
              <a:solidFill>
                <a:srgbClr val="0000FF"/>
              </a:solidFill>
            </a:endParaRPr>
          </a:p>
        </p:txBody>
      </p:sp>
      <p:sp>
        <p:nvSpPr>
          <p:cNvPr id="51" name="Oval 13"/>
          <p:cNvSpPr>
            <a:spLocks noChangeAspect="1" noChangeArrowheads="1"/>
          </p:cNvSpPr>
          <p:nvPr/>
        </p:nvSpPr>
        <p:spPr bwMode="auto">
          <a:xfrm>
            <a:off x="8353032" y="5220000"/>
            <a:ext cx="323850" cy="32385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M</a:t>
            </a:r>
            <a:endParaRPr lang="ru-RU" sz="1600" b="1" dirty="0">
              <a:solidFill>
                <a:srgbClr val="0000FF"/>
              </a:solidFill>
            </a:endParaRPr>
          </a:p>
        </p:txBody>
      </p:sp>
      <p:sp>
        <p:nvSpPr>
          <p:cNvPr id="52" name="Oval 14"/>
          <p:cNvSpPr>
            <a:spLocks noChangeAspect="1" noChangeArrowheads="1"/>
          </p:cNvSpPr>
          <p:nvPr/>
        </p:nvSpPr>
        <p:spPr bwMode="auto">
          <a:xfrm>
            <a:off x="7271944" y="5760000"/>
            <a:ext cx="325438" cy="32385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M</a:t>
            </a:r>
            <a:endParaRPr lang="ru-RU" sz="1400" b="1" dirty="0">
              <a:solidFill>
                <a:srgbClr val="0000FF"/>
              </a:solidFill>
            </a:endParaRPr>
          </a:p>
        </p:txBody>
      </p:sp>
      <p:sp>
        <p:nvSpPr>
          <p:cNvPr id="53" name="Oval 15"/>
          <p:cNvSpPr>
            <a:spLocks noChangeAspect="1" noChangeArrowheads="1"/>
          </p:cNvSpPr>
          <p:nvPr/>
        </p:nvSpPr>
        <p:spPr bwMode="auto">
          <a:xfrm>
            <a:off x="8353032" y="5760000"/>
            <a:ext cx="323850" cy="32385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b="1" dirty="0">
                <a:solidFill>
                  <a:srgbClr val="0000FF"/>
                </a:solidFill>
              </a:rPr>
              <a:t>S</a:t>
            </a:r>
            <a:endParaRPr lang="ru-RU" sz="2000" b="1" dirty="0">
              <a:solidFill>
                <a:srgbClr val="0000FF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72000" y="4608000"/>
            <a:ext cx="2196000" cy="432000"/>
          </a:xfrm>
          <a:prstGeom prst="flowChartAlternateProcess">
            <a:avLst/>
          </a:prstGeom>
          <a:noFill/>
          <a:ln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b="1" dirty="0" smtClean="0">
                <a:solidFill>
                  <a:schemeClr val="accent3"/>
                </a:solidFill>
              </a:rPr>
              <a:t>Первая</a:t>
            </a:r>
            <a:r>
              <a:rPr lang="en-US" b="1" dirty="0" smtClean="0">
                <a:solidFill>
                  <a:schemeClr val="accent3"/>
                </a:solidFill>
              </a:rPr>
              <a:t> </a:t>
            </a:r>
            <a:r>
              <a:rPr lang="ru-RU" b="1" dirty="0" smtClean="0">
                <a:solidFill>
                  <a:schemeClr val="accent3"/>
                </a:solidFill>
              </a:rPr>
              <a:t>фигура</a:t>
            </a:r>
            <a:endParaRPr lang="ru-RU" b="1" dirty="0">
              <a:solidFill>
                <a:schemeClr val="accent3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2340000" y="4608000"/>
            <a:ext cx="2196000" cy="432000"/>
          </a:xfrm>
          <a:prstGeom prst="flowChartAlternateProcess">
            <a:avLst/>
          </a:prstGeom>
          <a:noFill/>
          <a:ln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b="1" dirty="0" smtClean="0">
                <a:solidFill>
                  <a:schemeClr val="accent3"/>
                </a:solidFill>
              </a:rPr>
              <a:t>Вторая</a:t>
            </a:r>
            <a:r>
              <a:rPr lang="en-US" b="1" dirty="0" smtClean="0">
                <a:solidFill>
                  <a:schemeClr val="accent3"/>
                </a:solidFill>
              </a:rPr>
              <a:t> </a:t>
            </a:r>
            <a:r>
              <a:rPr lang="ru-RU" b="1" dirty="0" smtClean="0">
                <a:solidFill>
                  <a:schemeClr val="accent3"/>
                </a:solidFill>
              </a:rPr>
              <a:t>фигура</a:t>
            </a:r>
            <a:endParaRPr lang="ru-RU" b="1" dirty="0">
              <a:solidFill>
                <a:schemeClr val="accent3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4608000" y="4608000"/>
            <a:ext cx="2196000" cy="432000"/>
          </a:xfrm>
          <a:prstGeom prst="flowChartAlternateProcess">
            <a:avLst/>
          </a:prstGeom>
          <a:noFill/>
          <a:ln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b="1" dirty="0" smtClean="0">
                <a:solidFill>
                  <a:schemeClr val="accent3"/>
                </a:solidFill>
              </a:rPr>
              <a:t>Третья фигура</a:t>
            </a:r>
            <a:endParaRPr lang="ru-RU" b="1" dirty="0">
              <a:solidFill>
                <a:schemeClr val="accent3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6876000" y="4608000"/>
            <a:ext cx="2196000" cy="432000"/>
          </a:xfrm>
          <a:prstGeom prst="flowChartAlternateProcess">
            <a:avLst/>
          </a:prstGeom>
          <a:noFill/>
          <a:ln>
            <a:solidFill>
              <a:schemeClr val="accent3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b="1" dirty="0" smtClean="0">
                <a:solidFill>
                  <a:schemeClr val="accent3"/>
                </a:solidFill>
              </a:rPr>
              <a:t>Четвёртая фигура</a:t>
            </a:r>
            <a:endParaRPr lang="ru-RU" b="1" dirty="0">
              <a:solidFill>
                <a:schemeClr val="accent3"/>
              </a:solidFill>
            </a:endParaRPr>
          </a:p>
        </p:txBody>
      </p:sp>
      <p:sp>
        <p:nvSpPr>
          <p:cNvPr id="61" name="Содержимое 2"/>
          <p:cNvSpPr txBox="1">
            <a:spLocks/>
          </p:cNvSpPr>
          <p:nvPr/>
        </p:nvSpPr>
        <p:spPr>
          <a:xfrm>
            <a:off x="457200" y="2880000"/>
            <a:ext cx="8208000" cy="1728000"/>
          </a:xfrm>
          <a:prstGeom prst="rect">
            <a:avLst/>
          </a:prstGeom>
        </p:spPr>
        <p:txBody>
          <a:bodyPr anchor="ctr" anchorCtr="1"/>
          <a:lstStyle/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kern="0" dirty="0" smtClean="0">
                <a:solidFill>
                  <a:schemeClr val="accent3"/>
                </a:solidFill>
              </a:rPr>
              <a:t>Средний термин присутствует в обеих посылках и в каждой может занимать одну из двух позиций: </a:t>
            </a:r>
            <a:r>
              <a:rPr lang="ru-RU" kern="0" dirty="0" smtClean="0">
                <a:solidFill>
                  <a:srgbClr val="00FF00"/>
                </a:solidFill>
              </a:rPr>
              <a:t>субъекта</a:t>
            </a:r>
            <a:r>
              <a:rPr lang="ru-RU" kern="0" dirty="0" smtClean="0">
                <a:solidFill>
                  <a:schemeClr val="accent3"/>
                </a:solidFill>
              </a:rPr>
              <a:t> или </a:t>
            </a:r>
            <a:r>
              <a:rPr lang="ru-RU" kern="0" dirty="0" smtClean="0">
                <a:solidFill>
                  <a:srgbClr val="00FF00"/>
                </a:solidFill>
              </a:rPr>
              <a:t>предиката</a:t>
            </a:r>
            <a:r>
              <a:rPr lang="ru-RU" kern="0" dirty="0" smtClean="0"/>
              <a:t>.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kern="0" dirty="0" smtClean="0">
                <a:solidFill>
                  <a:schemeClr val="accent3"/>
                </a:solidFill>
              </a:rPr>
              <a:t>Всего возможны четыре варианта (2х2), именуемые, без особых умствований, </a:t>
            </a:r>
            <a:r>
              <a:rPr lang="ru-RU" kern="0" dirty="0" smtClean="0">
                <a:solidFill>
                  <a:srgbClr val="FFFF00"/>
                </a:solidFill>
              </a:rPr>
              <a:t>первой</a:t>
            </a:r>
            <a:r>
              <a:rPr lang="ru-RU" kern="0" dirty="0" smtClean="0"/>
              <a:t>,</a:t>
            </a:r>
            <a:r>
              <a:rPr lang="ru-RU" kern="0" dirty="0" smtClean="0">
                <a:solidFill>
                  <a:srgbClr val="FFFF00"/>
                </a:solidFill>
              </a:rPr>
              <a:t> второй</a:t>
            </a:r>
            <a:r>
              <a:rPr lang="ru-RU" kern="0" dirty="0" smtClean="0"/>
              <a:t>,</a:t>
            </a:r>
            <a:r>
              <a:rPr lang="ru-RU" kern="0" dirty="0" smtClean="0">
                <a:solidFill>
                  <a:srgbClr val="FFFF00"/>
                </a:solidFill>
              </a:rPr>
              <a:t> третьей </a:t>
            </a:r>
            <a:r>
              <a:rPr lang="ru-RU" kern="0" dirty="0" smtClean="0"/>
              <a:t>и</a:t>
            </a:r>
            <a:r>
              <a:rPr lang="ru-RU" kern="0" dirty="0" smtClean="0">
                <a:solidFill>
                  <a:srgbClr val="FFFF00"/>
                </a:solidFill>
              </a:rPr>
              <a:t> четвёртой </a:t>
            </a:r>
            <a:r>
              <a:rPr lang="ru-RU" kern="0" dirty="0" smtClean="0"/>
              <a:t>фигурами.</a:t>
            </a:r>
            <a:endParaRPr lang="ru-RU" kern="0" dirty="0"/>
          </a:p>
        </p:txBody>
      </p:sp>
      <p:sp>
        <p:nvSpPr>
          <p:cNvPr id="54" name="Text Box 5"/>
          <p:cNvSpPr txBox="1">
            <a:spLocks noChangeArrowheads="1"/>
          </p:cNvSpPr>
          <p:nvPr/>
        </p:nvSpPr>
        <p:spPr bwMode="auto">
          <a:xfrm>
            <a:off x="360000" y="1548000"/>
            <a:ext cx="4032000" cy="133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Фигура силлогизма</a:t>
            </a:r>
            <a:r>
              <a:rPr lang="ru-RU" sz="2000" dirty="0">
                <a:cs typeface="Arial" charset="0"/>
              </a:rPr>
              <a:t> </a:t>
            </a:r>
            <a:r>
              <a:rPr lang="ru-RU" sz="2000" dirty="0" smtClean="0"/>
              <a:t>– </a:t>
            </a:r>
            <a:r>
              <a:rPr lang="ru-RU" sz="2000" dirty="0"/>
              <a:t/>
            </a:r>
            <a:br>
              <a:rPr lang="ru-RU" sz="2000" dirty="0"/>
            </a:br>
            <a:r>
              <a:rPr lang="ru-RU" dirty="0"/>
              <a:t>форма силлогизма</a:t>
            </a:r>
            <a:r>
              <a:rPr lang="ru-RU" dirty="0" smtClean="0"/>
              <a:t>,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определяемая положением среднего термина </a:t>
            </a:r>
            <a:r>
              <a:rPr lang="ru-RU" dirty="0"/>
              <a:t>в посылках.</a:t>
            </a:r>
            <a:endParaRPr lang="ru-RU" dirty="0">
              <a:solidFill>
                <a:srgbClr val="00FF00"/>
              </a:solidFill>
            </a:endParaRPr>
          </a:p>
        </p:txBody>
      </p:sp>
      <p:sp>
        <p:nvSpPr>
          <p:cNvPr id="6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rgbClr val="FFFF00"/>
                </a:solidFill>
              </a:rPr>
              <a:t>Фигуры и модусы категорического силлогизма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0" dur="5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5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5" dur="5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6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000"/>
                            </p:stCondLst>
                            <p:childTnLst>
                              <p:par>
                                <p:cTn id="58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00"/>
                            </p:stCondLst>
                            <p:childTnLst>
                              <p:par>
                                <p:cTn id="63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0"/>
                            </p:stCondLst>
                            <p:childTnLst>
                              <p:par>
                                <p:cTn id="6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0" dur="5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500"/>
                            </p:stCondLst>
                            <p:childTnLst>
                              <p:par>
                                <p:cTn id="7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00"/>
                            </p:stCondLst>
                            <p:childTnLst>
                              <p:par>
                                <p:cTn id="7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1" dur="5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000"/>
                            </p:stCondLst>
                            <p:childTnLst>
                              <p:par>
                                <p:cTn id="9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500"/>
                            </p:stCondLst>
                            <p:childTnLst>
                              <p:par>
                                <p:cTn id="10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000"/>
                            </p:stCondLst>
                            <p:childTnLst>
                              <p:par>
                                <p:cTn id="10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2500"/>
                            </p:stCondLst>
                            <p:childTnLst>
                              <p:par>
                                <p:cTn id="108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1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4000"/>
                            </p:stCondLst>
                            <p:childTnLst>
                              <p:par>
                                <p:cTn id="11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5000"/>
                            </p:stCondLst>
                            <p:childTnLst>
                              <p:par>
                                <p:cTn id="12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5500"/>
                            </p:stCondLst>
                            <p:childTnLst>
                              <p:par>
                                <p:cTn id="13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6000"/>
                            </p:stCondLst>
                            <p:childTnLst>
                              <p:par>
                                <p:cTn id="13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6500"/>
                            </p:stCondLst>
                            <p:childTnLst>
                              <p:par>
                                <p:cTn id="14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500"/>
                            </p:stCondLst>
                            <p:childTnLst>
                              <p:par>
                                <p:cTn id="15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1000"/>
                            </p:stCondLst>
                            <p:childTnLst>
                              <p:par>
                                <p:cTn id="156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1500"/>
                            </p:stCondLst>
                            <p:childTnLst>
                              <p:par>
                                <p:cTn id="16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2000"/>
                            </p:stCondLst>
                            <p:childTnLst>
                              <p:par>
                                <p:cTn id="167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2500"/>
                            </p:stCondLst>
                            <p:childTnLst>
                              <p:par>
                                <p:cTn id="171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3000"/>
                            </p:stCondLst>
                            <p:childTnLst>
                              <p:par>
                                <p:cTn id="17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0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4000"/>
                            </p:stCondLst>
                            <p:childTnLst>
                              <p:par>
                                <p:cTn id="18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0"/>
                            </p:stCondLst>
                            <p:childTnLst>
                              <p:par>
                                <p:cTn id="189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>
                            <p:stCondLst>
                              <p:cond delay="5500"/>
                            </p:stCondLst>
                            <p:childTnLst>
                              <p:par>
                                <p:cTn id="19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6000"/>
                            </p:stCondLst>
                            <p:childTnLst>
                              <p:par>
                                <p:cTn id="198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6500"/>
                            </p:stCondLst>
                            <p:childTnLst>
                              <p:par>
                                <p:cTn id="20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8" fill="hold">
                      <p:stCondLst>
                        <p:cond delay="indefinite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500"/>
                            </p:stCondLst>
                            <p:childTnLst>
                              <p:par>
                                <p:cTn id="21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1000"/>
                            </p:stCondLst>
                            <p:childTnLst>
                              <p:par>
                                <p:cTn id="21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2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000"/>
                            </p:stCondLst>
                            <p:childTnLst>
                              <p:par>
                                <p:cTn id="23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2500"/>
                            </p:stCondLst>
                            <p:childTnLst>
                              <p:par>
                                <p:cTn id="234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3000"/>
                            </p:stCondLst>
                            <p:childTnLst>
                              <p:par>
                                <p:cTn id="24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3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4000"/>
                            </p:stCondLst>
                            <p:childTnLst>
                              <p:par>
                                <p:cTn id="245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4500"/>
                            </p:stCondLst>
                            <p:childTnLst>
                              <p:par>
                                <p:cTn id="25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500"/>
                            </p:stCondLst>
                            <p:childTnLst>
                              <p:par>
                                <p:cTn id="25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>
                            <p:stCondLst>
                              <p:cond delay="6000"/>
                            </p:stCondLst>
                            <p:childTnLst>
                              <p:par>
                                <p:cTn id="26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500" grpId="0" animBg="1"/>
      <p:bldP spid="27" grpId="0" animBg="1"/>
      <p:bldP spid="38" grpId="0" animBg="1"/>
      <p:bldP spid="50" grpId="0" animBg="1"/>
      <p:bldP spid="56" grpId="0" animBg="1"/>
      <p:bldP spid="57" grpId="0" animBg="1"/>
      <p:bldP spid="58" grpId="0" animBg="1"/>
      <p:bldP spid="59" grpId="0" animBg="1"/>
      <p:bldP spid="61" grpId="0" build="p"/>
      <p:bldP spid="54" grpId="0" animBg="1"/>
    </p:bldLst>
  </p:timing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Text Box 5"/>
          <p:cNvSpPr txBox="1">
            <a:spLocks noChangeArrowheads="1"/>
          </p:cNvSpPr>
          <p:nvPr/>
        </p:nvSpPr>
        <p:spPr bwMode="auto">
          <a:xfrm>
            <a:off x="360000" y="1548000"/>
            <a:ext cx="4032000" cy="133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/>
            <a:r>
              <a:rPr lang="ru-RU" sz="2000" dirty="0" smtClean="0">
                <a:solidFill>
                  <a:srgbClr val="00FFFF"/>
                </a:solidFill>
                <a:cs typeface="Arial" charset="0"/>
              </a:rPr>
              <a:t>Фигура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 силлогизма </a:t>
            </a:r>
            <a:r>
              <a:rPr lang="ru-RU" sz="2000" dirty="0" smtClean="0"/>
              <a:t>–</a:t>
            </a:r>
            <a:r>
              <a:rPr lang="ru-RU" sz="2000" dirty="0" smtClean="0">
                <a:solidFill>
                  <a:srgbClr val="FFFF00"/>
                </a:solidFill>
              </a:rPr>
              <a:t> </a:t>
            </a:r>
            <a:r>
              <a:rPr lang="ru-RU" sz="2000" dirty="0" smtClean="0"/>
              <a:t/>
            </a:r>
            <a:br>
              <a:rPr lang="ru-RU" sz="2000" dirty="0" smtClean="0"/>
            </a:br>
            <a:r>
              <a:rPr lang="ru-RU" dirty="0" smtClean="0"/>
              <a:t>форма силлогизма, </a:t>
            </a:r>
            <a:br>
              <a:rPr lang="ru-RU" dirty="0" smtClean="0"/>
            </a:br>
            <a:r>
              <a:rPr lang="ru-RU" dirty="0" smtClean="0"/>
              <a:t>определяемая положением среднего термина в посылках.</a:t>
            </a:r>
            <a:endParaRPr lang="ru-RU" dirty="0">
              <a:solidFill>
                <a:srgbClr val="00FF00"/>
              </a:solidFill>
            </a:endParaRPr>
          </a:p>
        </p:txBody>
      </p:sp>
      <p:sp>
        <p:nvSpPr>
          <p:cNvPr id="14340" name="Text Box 5"/>
          <p:cNvSpPr txBox="1">
            <a:spLocks noChangeArrowheads="1"/>
          </p:cNvSpPr>
          <p:nvPr/>
        </p:nvSpPr>
        <p:spPr bwMode="auto">
          <a:xfrm>
            <a:off x="4752000" y="1548000"/>
            <a:ext cx="4032000" cy="133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Модус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силлогизма </a:t>
            </a:r>
            <a:r>
              <a:rPr lang="ru-RU" sz="2000" dirty="0" smtClean="0"/>
              <a:t>– </a:t>
            </a:r>
            <a:r>
              <a:rPr lang="ru-RU" sz="2000" dirty="0"/>
              <a:t/>
            </a:r>
            <a:br>
              <a:rPr lang="ru-RU" sz="2000" dirty="0"/>
            </a:br>
            <a:r>
              <a:rPr lang="ru-RU" dirty="0"/>
              <a:t>разновидность силлогизма</a:t>
            </a:r>
            <a:r>
              <a:rPr lang="ru-RU" dirty="0" smtClean="0"/>
              <a:t>,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определяемая качеством </a:t>
            </a:r>
            <a:r>
              <a:rPr lang="ru-RU" dirty="0" smtClean="0"/>
              <a:t>и </a:t>
            </a:r>
            <a:r>
              <a:rPr lang="ru-RU" dirty="0"/>
              <a:t>количеством </a:t>
            </a:r>
            <a:r>
              <a:rPr lang="ru-RU" dirty="0" smtClean="0"/>
              <a:t>посылок и вывода</a:t>
            </a:r>
            <a:r>
              <a:rPr lang="ru-RU" sz="1600" dirty="0" smtClean="0"/>
              <a:t>.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6" name="Содержимое 3"/>
          <p:cNvSpPr txBox="1">
            <a:spLocks/>
          </p:cNvSpPr>
          <p:nvPr/>
        </p:nvSpPr>
        <p:spPr>
          <a:xfrm>
            <a:off x="457200" y="3024000"/>
            <a:ext cx="8208000" cy="3708000"/>
          </a:xfrm>
          <a:prstGeom prst="rect">
            <a:avLst/>
          </a:prstGeom>
        </p:spPr>
        <p:txBody>
          <a:bodyPr/>
          <a:lstStyle/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700" kern="0" dirty="0" smtClean="0">
                <a:solidFill>
                  <a:schemeClr val="accent3"/>
                </a:solidFill>
                <a:latin typeface="+mj-lt"/>
              </a:rPr>
              <a:t>Из </a:t>
            </a:r>
            <a:r>
              <a:rPr lang="ru-RU" sz="1700" kern="0" dirty="0" smtClean="0">
                <a:solidFill>
                  <a:srgbClr val="00FF00"/>
                </a:solidFill>
                <a:latin typeface="+mj-lt"/>
              </a:rPr>
              <a:t>общих правил силлогизма</a:t>
            </a:r>
            <a:r>
              <a:rPr lang="ru-RU" sz="1700" kern="0" dirty="0" smtClean="0">
                <a:solidFill>
                  <a:schemeClr val="accent3"/>
                </a:solidFill>
                <a:latin typeface="+mj-lt"/>
              </a:rPr>
              <a:t> и </a:t>
            </a:r>
            <a:r>
              <a:rPr lang="ru-RU" sz="1700" kern="0" dirty="0" smtClean="0">
                <a:solidFill>
                  <a:srgbClr val="00FF00"/>
                </a:solidFill>
                <a:latin typeface="+mj-lt"/>
              </a:rPr>
              <a:t>определения фигуры</a:t>
            </a:r>
            <a:r>
              <a:rPr lang="ru-RU" sz="1700" kern="0" dirty="0" smtClean="0">
                <a:solidFill>
                  <a:schemeClr val="accent3"/>
                </a:solidFill>
                <a:latin typeface="+mj-lt"/>
              </a:rPr>
              <a:t> </a:t>
            </a:r>
            <a:r>
              <a:rPr lang="ru-RU" sz="1700" kern="0" dirty="0" smtClean="0">
                <a:latin typeface="+mj-lt"/>
              </a:rPr>
              <a:t>вытекают</a:t>
            </a:r>
            <a:r>
              <a:rPr lang="ru-RU" sz="1700" kern="0" dirty="0" smtClean="0">
                <a:solidFill>
                  <a:srgbClr val="00FFFF"/>
                </a:solidFill>
                <a:latin typeface="+mj-lt"/>
              </a:rPr>
              <a:t> особые правила фигуры</a:t>
            </a:r>
            <a:r>
              <a:rPr lang="ru-RU" sz="1700" kern="0" dirty="0" smtClean="0">
                <a:latin typeface="+mj-lt"/>
              </a:rPr>
              <a:t>,</a:t>
            </a:r>
            <a:r>
              <a:rPr lang="ru-RU" sz="1700" kern="0" dirty="0" smtClean="0">
                <a:solidFill>
                  <a:schemeClr val="accent3"/>
                </a:solidFill>
                <a:latin typeface="+mj-lt"/>
              </a:rPr>
              <a:t> определяющие качество и количество </a:t>
            </a:r>
            <a:r>
              <a:rPr lang="ru-RU" sz="1700" kern="0" dirty="0" smtClean="0">
                <a:solidFill>
                  <a:srgbClr val="00FFFF"/>
                </a:solidFill>
                <a:latin typeface="+mj-lt"/>
              </a:rPr>
              <a:t>допустимых</a:t>
            </a:r>
            <a:r>
              <a:rPr lang="ru-RU" sz="1700" kern="0" dirty="0" smtClean="0">
                <a:solidFill>
                  <a:schemeClr val="accent3"/>
                </a:solidFill>
                <a:latin typeface="+mj-lt"/>
              </a:rPr>
              <a:t> в данной фигуре </a:t>
            </a:r>
            <a:r>
              <a:rPr lang="ru-RU" sz="1700" kern="0" dirty="0" smtClean="0">
                <a:solidFill>
                  <a:srgbClr val="00FFFF"/>
                </a:solidFill>
                <a:latin typeface="+mj-lt"/>
              </a:rPr>
              <a:t>посылок</a:t>
            </a:r>
            <a:r>
              <a:rPr lang="ru-RU" sz="1700" kern="0" dirty="0" smtClean="0">
                <a:latin typeface="+mj-lt"/>
              </a:rPr>
              <a:t>,</a:t>
            </a:r>
            <a:r>
              <a:rPr lang="ru-RU" sz="1700" kern="0" dirty="0" smtClean="0">
                <a:solidFill>
                  <a:schemeClr val="accent3"/>
                </a:solidFill>
                <a:latin typeface="+mj-lt"/>
              </a:rPr>
              <a:t> от которых, в свою очередь, зависит качество и количество </a:t>
            </a:r>
            <a:r>
              <a:rPr lang="ru-RU" sz="1700" kern="0" dirty="0" smtClean="0">
                <a:solidFill>
                  <a:srgbClr val="00FFFF"/>
                </a:solidFill>
                <a:latin typeface="+mj-lt"/>
              </a:rPr>
              <a:t>вывода</a:t>
            </a:r>
            <a:r>
              <a:rPr lang="ru-RU" sz="1700" kern="0" dirty="0" smtClean="0">
                <a:latin typeface="+mj-lt"/>
              </a:rPr>
              <a:t>.</a:t>
            </a:r>
            <a:r>
              <a:rPr lang="ru-RU" sz="1700" kern="0" dirty="0" smtClean="0">
                <a:solidFill>
                  <a:schemeClr val="accent3"/>
                </a:solidFill>
                <a:latin typeface="+mj-lt"/>
              </a:rPr>
              <a:t> </a:t>
            </a:r>
          </a:p>
          <a:p>
            <a:pPr marL="800100" lvl="1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 smtClean="0">
                <a:solidFill>
                  <a:schemeClr val="accent3"/>
                </a:solidFill>
              </a:rPr>
              <a:t>Каждое из трёх суждений, составляющих силлогизм: две посылки </a:t>
            </a:r>
            <a:br>
              <a:rPr lang="ru-RU" sz="1600" kern="0" dirty="0" smtClean="0">
                <a:solidFill>
                  <a:schemeClr val="accent3"/>
                </a:solidFill>
              </a:rPr>
            </a:br>
            <a:r>
              <a:rPr lang="ru-RU" sz="1600" kern="0" dirty="0" smtClean="0">
                <a:solidFill>
                  <a:schemeClr val="accent3"/>
                </a:solidFill>
              </a:rPr>
              <a:t>и вывод, – может быть </a:t>
            </a:r>
          </a:p>
          <a:p>
            <a:pPr marL="1257300" lvl="2" indent="-342900" algn="l" eaLnBrk="0" hangingPunct="0">
              <a:spcBef>
                <a:spcPct val="20000"/>
              </a:spcBef>
              <a:buFont typeface="Courier New" pitchFamily="49" charset="0"/>
              <a:buChar char="o"/>
              <a:defRPr/>
            </a:pPr>
            <a:r>
              <a:rPr lang="ru-RU" sz="1600" kern="0" dirty="0" smtClean="0">
                <a:solidFill>
                  <a:schemeClr val="accent3"/>
                </a:solidFill>
              </a:rPr>
              <a:t>либо общеутвердительным</a:t>
            </a:r>
            <a:r>
              <a:rPr lang="en-US" sz="1600" kern="0" dirty="0" smtClean="0">
                <a:solidFill>
                  <a:schemeClr val="accent3"/>
                </a:solidFill>
              </a:rPr>
              <a:t> (A)</a:t>
            </a:r>
            <a:r>
              <a:rPr lang="ru-RU" sz="1600" kern="0" dirty="0" smtClean="0">
                <a:solidFill>
                  <a:schemeClr val="accent3"/>
                </a:solidFill>
              </a:rPr>
              <a:t>, </a:t>
            </a:r>
          </a:p>
          <a:p>
            <a:pPr marL="1257300" lvl="2" indent="-342900" algn="l" eaLnBrk="0" hangingPunct="0">
              <a:spcBef>
                <a:spcPct val="20000"/>
              </a:spcBef>
              <a:buFont typeface="Courier New" pitchFamily="49" charset="0"/>
              <a:buChar char="o"/>
              <a:defRPr/>
            </a:pPr>
            <a:r>
              <a:rPr lang="ru-RU" sz="1600" kern="0" dirty="0" smtClean="0">
                <a:solidFill>
                  <a:schemeClr val="accent3"/>
                </a:solidFill>
              </a:rPr>
              <a:t>либо</a:t>
            </a:r>
            <a:r>
              <a:rPr lang="en-US" sz="1600" kern="0" dirty="0" smtClean="0">
                <a:solidFill>
                  <a:schemeClr val="accent3"/>
                </a:solidFill>
              </a:rPr>
              <a:t> </a:t>
            </a:r>
            <a:r>
              <a:rPr lang="ru-RU" sz="1600" kern="0" dirty="0" smtClean="0">
                <a:solidFill>
                  <a:schemeClr val="accent3"/>
                </a:solidFill>
              </a:rPr>
              <a:t>общеотрицательным</a:t>
            </a:r>
            <a:r>
              <a:rPr lang="en-US" sz="1600" kern="0" dirty="0" smtClean="0">
                <a:solidFill>
                  <a:schemeClr val="accent3"/>
                </a:solidFill>
              </a:rPr>
              <a:t> (E)</a:t>
            </a:r>
            <a:r>
              <a:rPr lang="ru-RU" sz="1600" kern="0" dirty="0" smtClean="0">
                <a:solidFill>
                  <a:schemeClr val="accent3"/>
                </a:solidFill>
              </a:rPr>
              <a:t>, </a:t>
            </a:r>
          </a:p>
          <a:p>
            <a:pPr marL="1257300" lvl="2" indent="-342900" algn="l" eaLnBrk="0" hangingPunct="0">
              <a:spcBef>
                <a:spcPct val="20000"/>
              </a:spcBef>
              <a:buFont typeface="Courier New" pitchFamily="49" charset="0"/>
              <a:buChar char="o"/>
              <a:defRPr/>
            </a:pPr>
            <a:r>
              <a:rPr lang="ru-RU" sz="1600" kern="0" dirty="0" smtClean="0">
                <a:solidFill>
                  <a:schemeClr val="accent3"/>
                </a:solidFill>
              </a:rPr>
              <a:t>либо частноутвердительным</a:t>
            </a:r>
            <a:r>
              <a:rPr lang="en-US" sz="1600" kern="0" dirty="0" smtClean="0">
                <a:solidFill>
                  <a:schemeClr val="accent3"/>
                </a:solidFill>
              </a:rPr>
              <a:t> (I)</a:t>
            </a:r>
            <a:r>
              <a:rPr lang="ru-RU" sz="1600" kern="0" dirty="0" smtClean="0">
                <a:solidFill>
                  <a:schemeClr val="accent3"/>
                </a:solidFill>
              </a:rPr>
              <a:t>, </a:t>
            </a:r>
          </a:p>
          <a:p>
            <a:pPr marL="1257300" lvl="2" indent="-342900" algn="l" eaLnBrk="0" hangingPunct="0">
              <a:spcBef>
                <a:spcPct val="20000"/>
              </a:spcBef>
              <a:buFont typeface="Courier New" pitchFamily="49" charset="0"/>
              <a:buChar char="o"/>
              <a:defRPr/>
            </a:pPr>
            <a:r>
              <a:rPr lang="ru-RU" sz="1600" kern="0" dirty="0" smtClean="0">
                <a:solidFill>
                  <a:schemeClr val="accent3"/>
                </a:solidFill>
              </a:rPr>
              <a:t>либо частноотрицательным</a:t>
            </a:r>
            <a:r>
              <a:rPr lang="en-US" sz="1600" kern="0" dirty="0" smtClean="0">
                <a:solidFill>
                  <a:schemeClr val="accent3"/>
                </a:solidFill>
              </a:rPr>
              <a:t> (O)</a:t>
            </a:r>
            <a:r>
              <a:rPr lang="ru-RU" sz="1600" kern="0" dirty="0" smtClean="0">
                <a:solidFill>
                  <a:schemeClr val="accent3"/>
                </a:solidFill>
              </a:rPr>
              <a:t>. </a:t>
            </a:r>
          </a:p>
          <a:p>
            <a:pPr marL="800100" lvl="1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 smtClean="0">
                <a:solidFill>
                  <a:schemeClr val="accent3"/>
                </a:solidFill>
              </a:rPr>
              <a:t>Их сочетанием и порядком </a:t>
            </a:r>
            <a:r>
              <a:rPr lang="ru-RU" sz="1600" kern="0" dirty="0" smtClean="0">
                <a:solidFill>
                  <a:schemeClr val="accent3"/>
                </a:solidFill>
                <a:latin typeface="+mj-lt"/>
              </a:rPr>
              <a:t>определяются </a:t>
            </a:r>
            <a:r>
              <a:rPr lang="ru-RU" sz="1600" kern="0" dirty="0" smtClean="0">
                <a:solidFill>
                  <a:srgbClr val="00FFFF"/>
                </a:solidFill>
                <a:latin typeface="+mj-lt"/>
              </a:rPr>
              <a:t>модусы</a:t>
            </a:r>
            <a:r>
              <a:rPr lang="ru-RU" sz="1600" kern="0" dirty="0" smtClean="0">
                <a:latin typeface="+mj-lt"/>
              </a:rPr>
              <a:t> фигур силлогизма.</a:t>
            </a: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Фигуры и модусы категорического силлогизма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3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43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40" grpId="0" animBg="1"/>
      <p:bldP spid="6" grpId="0" build="p"/>
    </p:bld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Text Box 5"/>
          <p:cNvSpPr txBox="1">
            <a:spLocks noChangeArrowheads="1"/>
          </p:cNvSpPr>
          <p:nvPr/>
        </p:nvSpPr>
        <p:spPr bwMode="auto">
          <a:xfrm>
            <a:off x="360000" y="1548000"/>
            <a:ext cx="4032000" cy="133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Фигура силлогизма</a:t>
            </a:r>
            <a:r>
              <a:rPr lang="ru-RU" sz="2000" dirty="0" smtClean="0">
                <a:cs typeface="Arial" charset="0"/>
              </a:rPr>
              <a:t> </a:t>
            </a:r>
            <a:r>
              <a:rPr lang="ru-RU" sz="2000" dirty="0" smtClean="0"/>
              <a:t>– </a:t>
            </a:r>
            <a:br>
              <a:rPr lang="ru-RU" sz="2000" dirty="0" smtClean="0"/>
            </a:br>
            <a:r>
              <a:rPr lang="ru-RU" dirty="0" smtClean="0"/>
              <a:t>форма силлогизма, </a:t>
            </a:r>
            <a:br>
              <a:rPr lang="ru-RU" dirty="0" smtClean="0"/>
            </a:br>
            <a:r>
              <a:rPr lang="ru-RU" dirty="0" smtClean="0"/>
              <a:t>определяемая положением среднего термина в посылках.</a:t>
            </a:r>
            <a:endParaRPr lang="ru-RU" dirty="0">
              <a:solidFill>
                <a:srgbClr val="00FF00"/>
              </a:solidFill>
            </a:endParaRPr>
          </a:p>
        </p:txBody>
      </p:sp>
      <p:sp>
        <p:nvSpPr>
          <p:cNvPr id="14340" name="Text Box 5"/>
          <p:cNvSpPr txBox="1">
            <a:spLocks noChangeArrowheads="1"/>
          </p:cNvSpPr>
          <p:nvPr/>
        </p:nvSpPr>
        <p:spPr bwMode="auto">
          <a:xfrm>
            <a:off x="4752000" y="1548000"/>
            <a:ext cx="4032000" cy="133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Модус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силлогизма</a:t>
            </a:r>
            <a:r>
              <a:rPr lang="ru-RU" sz="2000" dirty="0" smtClean="0">
                <a:cs typeface="Arial" charset="0"/>
              </a:rPr>
              <a:t> </a:t>
            </a:r>
            <a:r>
              <a:rPr lang="ru-RU" sz="2000" dirty="0" smtClean="0"/>
              <a:t>– </a:t>
            </a:r>
            <a:r>
              <a:rPr lang="ru-RU" sz="2000" dirty="0"/>
              <a:t/>
            </a:r>
            <a:br>
              <a:rPr lang="ru-RU" sz="2000" dirty="0"/>
            </a:br>
            <a:r>
              <a:rPr lang="ru-RU" dirty="0"/>
              <a:t>разновидность силлогизма</a:t>
            </a:r>
            <a:r>
              <a:rPr lang="ru-RU" dirty="0" smtClean="0"/>
              <a:t>,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определяемая качеством </a:t>
            </a:r>
            <a:r>
              <a:rPr lang="ru-RU" dirty="0" smtClean="0"/>
              <a:t>и </a:t>
            </a:r>
            <a:r>
              <a:rPr lang="ru-RU" dirty="0"/>
              <a:t>количеством </a:t>
            </a:r>
            <a:r>
              <a:rPr lang="ru-RU" dirty="0" smtClean="0"/>
              <a:t>посылок и вывода</a:t>
            </a:r>
            <a:r>
              <a:rPr lang="ru-RU" sz="1600" dirty="0" smtClean="0"/>
              <a:t>.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6" name="Содержимое 3"/>
          <p:cNvSpPr txBox="1">
            <a:spLocks/>
          </p:cNvSpPr>
          <p:nvPr/>
        </p:nvSpPr>
        <p:spPr>
          <a:xfrm>
            <a:off x="457200" y="3024000"/>
            <a:ext cx="8208000" cy="3708000"/>
          </a:xfrm>
          <a:prstGeom prst="rect">
            <a:avLst/>
          </a:prstGeom>
        </p:spPr>
        <p:txBody>
          <a:bodyPr/>
          <a:lstStyle/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700" kern="0" dirty="0" smtClean="0">
                <a:solidFill>
                  <a:schemeClr val="accent3"/>
                </a:solidFill>
              </a:rPr>
              <a:t>Из </a:t>
            </a:r>
            <a:r>
              <a:rPr lang="ru-RU" sz="1700" kern="0" dirty="0" smtClean="0">
                <a:solidFill>
                  <a:srgbClr val="00FF00"/>
                </a:solidFill>
              </a:rPr>
              <a:t>общих правил силлогизма</a:t>
            </a:r>
            <a:r>
              <a:rPr lang="ru-RU" sz="1700" kern="0" dirty="0" smtClean="0">
                <a:solidFill>
                  <a:schemeClr val="accent3"/>
                </a:solidFill>
              </a:rPr>
              <a:t> и </a:t>
            </a:r>
            <a:r>
              <a:rPr lang="ru-RU" sz="1700" kern="0" dirty="0" smtClean="0">
                <a:solidFill>
                  <a:srgbClr val="00FF00"/>
                </a:solidFill>
              </a:rPr>
              <a:t>определения фигуры</a:t>
            </a:r>
            <a:r>
              <a:rPr lang="ru-RU" sz="1700" kern="0" dirty="0" smtClean="0">
                <a:solidFill>
                  <a:schemeClr val="accent3"/>
                </a:solidFill>
              </a:rPr>
              <a:t> </a:t>
            </a:r>
            <a:r>
              <a:rPr lang="ru-RU" sz="1700" kern="0" dirty="0" smtClean="0"/>
              <a:t>вытекают</a:t>
            </a:r>
            <a:r>
              <a:rPr lang="ru-RU" sz="1700" kern="0" dirty="0" smtClean="0">
                <a:solidFill>
                  <a:srgbClr val="00FFFF"/>
                </a:solidFill>
              </a:rPr>
              <a:t> особые правила фигуры</a:t>
            </a:r>
            <a:r>
              <a:rPr lang="ru-RU" sz="1700" kern="0" dirty="0" smtClean="0"/>
              <a:t>, </a:t>
            </a:r>
            <a:r>
              <a:rPr lang="ru-RU" sz="1700" kern="0" dirty="0" smtClean="0">
                <a:solidFill>
                  <a:schemeClr val="accent3"/>
                </a:solidFill>
              </a:rPr>
              <a:t>определяющие качество и количество </a:t>
            </a:r>
            <a:r>
              <a:rPr lang="ru-RU" sz="1700" kern="0" dirty="0" smtClean="0">
                <a:solidFill>
                  <a:srgbClr val="00FFFF"/>
                </a:solidFill>
              </a:rPr>
              <a:t>допустимых</a:t>
            </a:r>
            <a:r>
              <a:rPr lang="ru-RU" sz="1700" kern="0" dirty="0" smtClean="0">
                <a:solidFill>
                  <a:schemeClr val="accent3"/>
                </a:solidFill>
              </a:rPr>
              <a:t> в данной фигуре </a:t>
            </a:r>
            <a:r>
              <a:rPr lang="ru-RU" sz="1700" kern="0" dirty="0" smtClean="0">
                <a:solidFill>
                  <a:srgbClr val="00FFFF"/>
                </a:solidFill>
              </a:rPr>
              <a:t>посылок</a:t>
            </a:r>
            <a:r>
              <a:rPr lang="ru-RU" sz="1700" kern="0" dirty="0" smtClean="0"/>
              <a:t>,</a:t>
            </a:r>
            <a:r>
              <a:rPr lang="ru-RU" sz="1700" kern="0" dirty="0" smtClean="0">
                <a:solidFill>
                  <a:schemeClr val="accent3"/>
                </a:solidFill>
              </a:rPr>
              <a:t> от которых, в свою очередь, зависит качество и количество </a:t>
            </a:r>
            <a:r>
              <a:rPr lang="ru-RU" sz="1700" kern="0" dirty="0" smtClean="0">
                <a:solidFill>
                  <a:srgbClr val="00FFFF"/>
                </a:solidFill>
              </a:rPr>
              <a:t>вывода</a:t>
            </a:r>
            <a:r>
              <a:rPr lang="ru-RU" sz="1700" kern="0" dirty="0" smtClean="0"/>
              <a:t>.</a:t>
            </a:r>
            <a:r>
              <a:rPr lang="ru-RU" sz="1700" kern="0" dirty="0" smtClean="0">
                <a:solidFill>
                  <a:schemeClr val="accent3"/>
                </a:solidFill>
                <a:latin typeface="+mj-lt"/>
              </a:rPr>
              <a:t> </a:t>
            </a:r>
          </a:p>
          <a:p>
            <a:pPr marL="800100" lvl="1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 smtClean="0">
                <a:solidFill>
                  <a:schemeClr val="accent3"/>
                </a:solidFill>
              </a:rPr>
              <a:t>Возможны </a:t>
            </a:r>
            <a:r>
              <a:rPr lang="ru-RU" sz="1600" kern="0" dirty="0" smtClean="0">
                <a:solidFill>
                  <a:srgbClr val="00FFFF"/>
                </a:solidFill>
              </a:rPr>
              <a:t>64</a:t>
            </a:r>
            <a:r>
              <a:rPr lang="ru-RU" sz="1600" kern="0" dirty="0" smtClean="0">
                <a:solidFill>
                  <a:schemeClr val="accent3"/>
                </a:solidFill>
              </a:rPr>
              <a:t> сочетания суждений, различающихся по качеству </a:t>
            </a:r>
            <a:r>
              <a:rPr lang="en-US" sz="1600" kern="0" dirty="0" smtClean="0">
                <a:solidFill>
                  <a:schemeClr val="accent3"/>
                </a:solidFill>
              </a:rPr>
              <a:t/>
            </a:r>
            <a:br>
              <a:rPr lang="en-US" sz="1600" kern="0" dirty="0" smtClean="0">
                <a:solidFill>
                  <a:schemeClr val="accent3"/>
                </a:solidFill>
              </a:rPr>
            </a:br>
            <a:r>
              <a:rPr lang="ru-RU" sz="1600" kern="0" dirty="0" smtClean="0">
                <a:solidFill>
                  <a:schemeClr val="accent3"/>
                </a:solidFill>
              </a:rPr>
              <a:t>и количеству (4х4х4), для каждой из </a:t>
            </a:r>
            <a:r>
              <a:rPr lang="ru-RU" sz="1600" kern="0" dirty="0" smtClean="0">
                <a:solidFill>
                  <a:srgbClr val="00FFFF"/>
                </a:solidFill>
              </a:rPr>
              <a:t>четырёх</a:t>
            </a:r>
            <a:r>
              <a:rPr lang="ru-RU" sz="1600" kern="0" dirty="0" smtClean="0">
                <a:solidFill>
                  <a:schemeClr val="accent3"/>
                </a:solidFill>
              </a:rPr>
              <a:t> фигур силлогизма, </a:t>
            </a:r>
            <a:r>
              <a:rPr lang="en-US" sz="1600" kern="0" dirty="0" smtClean="0">
                <a:solidFill>
                  <a:schemeClr val="accent3"/>
                </a:solidFill>
              </a:rPr>
              <a:t/>
            </a:r>
            <a:br>
              <a:rPr lang="en-US" sz="1600" kern="0" dirty="0" smtClean="0">
                <a:solidFill>
                  <a:schemeClr val="accent3"/>
                </a:solidFill>
              </a:rPr>
            </a:br>
            <a:r>
              <a:rPr lang="ru-RU" sz="1600" kern="0" dirty="0" smtClean="0">
                <a:solidFill>
                  <a:schemeClr val="accent3"/>
                </a:solidFill>
              </a:rPr>
              <a:t>т. е. в общей сложности </a:t>
            </a:r>
            <a:r>
              <a:rPr lang="ru-RU" sz="1600" kern="0" dirty="0" smtClean="0">
                <a:solidFill>
                  <a:srgbClr val="00FFFF"/>
                </a:solidFill>
              </a:rPr>
              <a:t>256</a:t>
            </a:r>
            <a:r>
              <a:rPr lang="ru-RU" sz="1600" kern="0" dirty="0" smtClean="0">
                <a:solidFill>
                  <a:schemeClr val="accent3"/>
                </a:solidFill>
              </a:rPr>
              <a:t> вариантов. </a:t>
            </a:r>
            <a:endParaRPr lang="en-US" sz="1600" kern="0" dirty="0" smtClean="0">
              <a:solidFill>
                <a:schemeClr val="accent3"/>
              </a:solidFill>
            </a:endParaRPr>
          </a:p>
          <a:p>
            <a:pPr marL="800100" lvl="1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 smtClean="0">
                <a:solidFill>
                  <a:schemeClr val="accent3"/>
                </a:solidFill>
              </a:rPr>
              <a:t>Только </a:t>
            </a:r>
            <a:r>
              <a:rPr lang="ru-RU" sz="1600" kern="0" dirty="0" smtClean="0">
                <a:solidFill>
                  <a:srgbClr val="00FFFF"/>
                </a:solidFill>
              </a:rPr>
              <a:t>19</a:t>
            </a:r>
            <a:r>
              <a:rPr lang="ru-RU" sz="1600" kern="0" dirty="0" smtClean="0">
                <a:solidFill>
                  <a:schemeClr val="accent3"/>
                </a:solidFill>
              </a:rPr>
              <a:t> из этих 256 вариантов </a:t>
            </a:r>
            <a:r>
              <a:rPr lang="ru-RU" sz="1600" kern="0" dirty="0" smtClean="0">
                <a:solidFill>
                  <a:srgbClr val="00FF00"/>
                </a:solidFill>
              </a:rPr>
              <a:t>не противоречат правилам силлогизма</a:t>
            </a:r>
            <a:r>
              <a:rPr lang="ru-RU" sz="1600" kern="0" dirty="0" smtClean="0">
                <a:solidFill>
                  <a:schemeClr val="accent3"/>
                </a:solidFill>
              </a:rPr>
              <a:t> и </a:t>
            </a:r>
            <a:r>
              <a:rPr lang="ru-RU" sz="1600" kern="0" dirty="0" smtClean="0"/>
              <a:t>считаются</a:t>
            </a:r>
            <a:r>
              <a:rPr lang="ru-RU" sz="1600" kern="0" dirty="0" smtClean="0">
                <a:solidFill>
                  <a:srgbClr val="00FFFF"/>
                </a:solidFill>
              </a:rPr>
              <a:t> модусами</a:t>
            </a:r>
            <a:r>
              <a:rPr lang="ru-RU" sz="1600" kern="0" dirty="0" smtClean="0"/>
              <a:t>.</a:t>
            </a:r>
            <a:r>
              <a:rPr lang="ru-RU" sz="1600" kern="0" dirty="0" smtClean="0">
                <a:solidFill>
                  <a:srgbClr val="00FFFF"/>
                </a:solidFill>
              </a:rPr>
              <a:t> </a:t>
            </a:r>
            <a:endParaRPr lang="en-US" sz="1600" kern="0" dirty="0" smtClean="0">
              <a:solidFill>
                <a:srgbClr val="00FFFF"/>
              </a:solidFill>
            </a:endParaRPr>
          </a:p>
          <a:p>
            <a:pPr marL="800100" lvl="1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 smtClean="0">
                <a:latin typeface="+mj-lt"/>
              </a:rPr>
              <a:t>Строго говоря, модусов получается </a:t>
            </a:r>
            <a:r>
              <a:rPr lang="ru-RU" sz="1600" kern="0" dirty="0" smtClean="0">
                <a:solidFill>
                  <a:srgbClr val="00FFFF"/>
                </a:solidFill>
                <a:latin typeface="+mj-lt"/>
              </a:rPr>
              <a:t>24</a:t>
            </a:r>
            <a:r>
              <a:rPr lang="ru-RU" sz="1600" kern="0" dirty="0" smtClean="0">
                <a:latin typeface="+mj-lt"/>
              </a:rPr>
              <a:t> – по 6 на каждую фигуру, </a:t>
            </a:r>
            <a:r>
              <a:rPr lang="en-US" sz="1600" kern="0" dirty="0" smtClean="0">
                <a:latin typeface="+mj-lt"/>
              </a:rPr>
              <a:t/>
            </a:r>
            <a:br>
              <a:rPr lang="en-US" sz="1600" kern="0" dirty="0" smtClean="0">
                <a:latin typeface="+mj-lt"/>
              </a:rPr>
            </a:br>
            <a:r>
              <a:rPr lang="ru-RU" sz="1600" kern="0" dirty="0" smtClean="0">
                <a:latin typeface="+mj-lt"/>
              </a:rPr>
              <a:t>но 5 из них не представляют особой логической ценности, так как являются всего лишь </a:t>
            </a:r>
            <a:r>
              <a:rPr lang="ru-RU" sz="1600" kern="0" dirty="0" smtClean="0">
                <a:solidFill>
                  <a:srgbClr val="FFFF00"/>
                </a:solidFill>
                <a:latin typeface="+mj-lt"/>
              </a:rPr>
              <a:t>«ослабленными» </a:t>
            </a:r>
            <a:r>
              <a:rPr lang="ru-RU" sz="1600" kern="0" dirty="0" smtClean="0">
                <a:latin typeface="+mj-lt"/>
              </a:rPr>
              <a:t>версиями других модусов: </a:t>
            </a:r>
            <a:r>
              <a:rPr lang="en-US" sz="1600" kern="0" dirty="0" smtClean="0">
                <a:latin typeface="+mj-lt"/>
              </a:rPr>
              <a:t/>
            </a:r>
            <a:br>
              <a:rPr lang="en-US" sz="1600" kern="0" dirty="0" smtClean="0">
                <a:latin typeface="+mj-lt"/>
              </a:rPr>
            </a:br>
            <a:r>
              <a:rPr lang="ru-RU" sz="1600" kern="0" dirty="0" smtClean="0">
                <a:latin typeface="+mj-lt"/>
              </a:rPr>
              <a:t>их выводы являются частными суждениями</a:t>
            </a:r>
            <a:r>
              <a:rPr lang="en-US" sz="1600" kern="0" dirty="0" smtClean="0">
                <a:latin typeface="+mj-lt"/>
              </a:rPr>
              <a:t> (I</a:t>
            </a:r>
            <a:r>
              <a:rPr lang="ru-RU" sz="1600" kern="0" dirty="0" smtClean="0">
                <a:latin typeface="+mj-lt"/>
              </a:rPr>
              <a:t> или </a:t>
            </a:r>
            <a:r>
              <a:rPr lang="en-US" sz="1600" kern="0" dirty="0" smtClean="0">
                <a:latin typeface="+mj-lt"/>
              </a:rPr>
              <a:t>O)</a:t>
            </a:r>
            <a:r>
              <a:rPr lang="ru-RU" sz="1600" kern="0" dirty="0" smtClean="0">
                <a:latin typeface="+mj-lt"/>
              </a:rPr>
              <a:t>, при том что посылки позволяют получить общие выводы (</a:t>
            </a:r>
            <a:r>
              <a:rPr lang="en-US" sz="1600" kern="0" dirty="0" smtClean="0">
                <a:latin typeface="+mj-lt"/>
              </a:rPr>
              <a:t>A </a:t>
            </a:r>
            <a:r>
              <a:rPr lang="ru-RU" sz="1600" kern="0" dirty="0" smtClean="0">
                <a:latin typeface="+mj-lt"/>
              </a:rPr>
              <a:t>или </a:t>
            </a:r>
            <a:r>
              <a:rPr lang="en-US" sz="1600" kern="0" dirty="0" smtClean="0">
                <a:latin typeface="+mj-lt"/>
              </a:rPr>
              <a:t>E</a:t>
            </a:r>
            <a:r>
              <a:rPr lang="ru-RU" sz="1600" kern="0" dirty="0" smtClean="0">
                <a:latin typeface="+mj-lt"/>
              </a:rPr>
              <a:t>). </a:t>
            </a:r>
            <a:endParaRPr lang="ru-RU" sz="1600" kern="0" dirty="0">
              <a:latin typeface="+mj-lt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Фигуры и модусы категорического силлогизма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Text Box 5"/>
          <p:cNvSpPr txBox="1">
            <a:spLocks noChangeArrowheads="1"/>
          </p:cNvSpPr>
          <p:nvPr/>
        </p:nvSpPr>
        <p:spPr bwMode="auto">
          <a:xfrm>
            <a:off x="360000" y="1548000"/>
            <a:ext cx="4032000" cy="133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Фигура силлогизма </a:t>
            </a:r>
            <a:r>
              <a:rPr lang="ru-RU" sz="2000" dirty="0" smtClean="0"/>
              <a:t>– </a:t>
            </a:r>
            <a:r>
              <a:rPr lang="ru-RU" sz="2000" dirty="0"/>
              <a:t/>
            </a:r>
            <a:br>
              <a:rPr lang="ru-RU" sz="2000" dirty="0"/>
            </a:br>
            <a:r>
              <a:rPr lang="ru-RU" dirty="0"/>
              <a:t>форма силлогизма</a:t>
            </a:r>
            <a:r>
              <a:rPr lang="ru-RU" dirty="0" smtClean="0"/>
              <a:t>,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определяемая положением среднего термина </a:t>
            </a:r>
            <a:r>
              <a:rPr lang="ru-RU" dirty="0"/>
              <a:t>в посылках.</a:t>
            </a:r>
            <a:endParaRPr lang="ru-RU" dirty="0">
              <a:solidFill>
                <a:srgbClr val="00FF00"/>
              </a:solidFill>
            </a:endParaRPr>
          </a:p>
        </p:txBody>
      </p:sp>
      <p:sp>
        <p:nvSpPr>
          <p:cNvPr id="14340" name="Text Box 5"/>
          <p:cNvSpPr txBox="1">
            <a:spLocks noChangeArrowheads="1"/>
          </p:cNvSpPr>
          <p:nvPr/>
        </p:nvSpPr>
        <p:spPr bwMode="auto">
          <a:xfrm>
            <a:off x="4752000" y="1548000"/>
            <a:ext cx="4032000" cy="133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Модус силлогизма </a:t>
            </a:r>
            <a:r>
              <a:rPr lang="ru-RU" sz="2000" dirty="0" smtClean="0"/>
              <a:t>– </a:t>
            </a:r>
            <a:r>
              <a:rPr lang="ru-RU" sz="2000" dirty="0"/>
              <a:t/>
            </a:r>
            <a:br>
              <a:rPr lang="ru-RU" sz="2000" dirty="0"/>
            </a:br>
            <a:r>
              <a:rPr lang="ru-RU" dirty="0"/>
              <a:t>разновидность силлогизма</a:t>
            </a:r>
            <a:r>
              <a:rPr lang="ru-RU" dirty="0" smtClean="0"/>
              <a:t>,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определяемая качеством </a:t>
            </a:r>
            <a:r>
              <a:rPr lang="ru-RU" dirty="0" smtClean="0"/>
              <a:t>и </a:t>
            </a:r>
            <a:r>
              <a:rPr lang="ru-RU" dirty="0"/>
              <a:t>количеством </a:t>
            </a:r>
            <a:r>
              <a:rPr lang="ru-RU" dirty="0" smtClean="0"/>
              <a:t>посылок и вывода</a:t>
            </a:r>
            <a:r>
              <a:rPr lang="ru-RU" sz="1600" dirty="0" smtClean="0"/>
              <a:t>.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6" name="Содержимое 3"/>
          <p:cNvSpPr txBox="1">
            <a:spLocks/>
          </p:cNvSpPr>
          <p:nvPr/>
        </p:nvSpPr>
        <p:spPr>
          <a:xfrm>
            <a:off x="216000" y="3024000"/>
            <a:ext cx="8748000" cy="3420000"/>
          </a:xfrm>
          <a:prstGeom prst="rect">
            <a:avLst/>
          </a:prstGeom>
        </p:spPr>
        <p:txBody>
          <a:bodyPr/>
          <a:lstStyle/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700" kern="0" dirty="0" smtClean="0">
                <a:solidFill>
                  <a:schemeClr val="accent3"/>
                </a:solidFill>
                <a:latin typeface="+mn-lt"/>
              </a:rPr>
              <a:t>Модусы обозначаются искусственными мнемоническими трёхсложными именами, </a:t>
            </a:r>
            <a:r>
              <a:rPr lang="ru-RU" sz="1700" kern="0" dirty="0" smtClean="0">
                <a:solidFill>
                  <a:srgbClr val="00FFFF"/>
                </a:solidFill>
                <a:latin typeface="+mn-lt"/>
              </a:rPr>
              <a:t>гласные которых </a:t>
            </a:r>
            <a:r>
              <a:rPr lang="ru-RU" sz="1700" kern="0" dirty="0" smtClean="0">
                <a:latin typeface="+mn-lt"/>
              </a:rPr>
              <a:t>(</a:t>
            </a:r>
            <a:r>
              <a:rPr lang="en-US" sz="1700" kern="0" dirty="0" smtClean="0">
                <a:latin typeface="+mn-lt"/>
              </a:rPr>
              <a:t>A, E, I, O</a:t>
            </a:r>
            <a:r>
              <a:rPr lang="ru-RU" sz="1700" kern="0" dirty="0" smtClean="0">
                <a:latin typeface="+mn-lt"/>
              </a:rPr>
              <a:t>)</a:t>
            </a:r>
            <a:r>
              <a:rPr lang="en-US" sz="1700" kern="0" dirty="0" smtClean="0">
                <a:solidFill>
                  <a:srgbClr val="00FFFF"/>
                </a:solidFill>
                <a:latin typeface="+mn-lt"/>
              </a:rPr>
              <a:t> </a:t>
            </a:r>
            <a:r>
              <a:rPr lang="ru-RU" sz="1700" kern="0" dirty="0" smtClean="0">
                <a:solidFill>
                  <a:srgbClr val="00FFFF"/>
                </a:solidFill>
                <a:latin typeface="+mn-lt"/>
              </a:rPr>
              <a:t>указывают на качество и количество составляющих силлогизм суждений</a:t>
            </a:r>
            <a:r>
              <a:rPr lang="ru-RU" sz="1700" kern="0" dirty="0" smtClean="0">
                <a:latin typeface="+mn-lt"/>
              </a:rPr>
              <a:t>:</a:t>
            </a:r>
            <a:r>
              <a:rPr lang="ru-RU" sz="1700" kern="0" dirty="0" smtClean="0">
                <a:solidFill>
                  <a:srgbClr val="00FFFF"/>
                </a:solidFill>
                <a:latin typeface="+mn-lt"/>
              </a:rPr>
              <a:t> </a:t>
            </a:r>
            <a:r>
              <a:rPr lang="ru-RU" sz="1700" kern="0" dirty="0" smtClean="0">
                <a:latin typeface="+mn-lt"/>
              </a:rPr>
              <a:t>гласная первого слога относится к </a:t>
            </a:r>
            <a:br>
              <a:rPr lang="ru-RU" sz="1700" kern="0" dirty="0" smtClean="0">
                <a:latin typeface="+mn-lt"/>
              </a:rPr>
            </a:br>
            <a:r>
              <a:rPr lang="ru-RU" sz="1700" kern="0" dirty="0" smtClean="0">
                <a:latin typeface="+mj-lt"/>
              </a:rPr>
              <a:t>б</a:t>
            </a:r>
            <a:r>
              <a:rPr lang="fr-FR" sz="1700" kern="0" dirty="0" smtClean="0">
                <a:latin typeface="+mj-lt"/>
                <a:cs typeface="Times New Roman"/>
              </a:rPr>
              <a:t>ó</a:t>
            </a:r>
            <a:r>
              <a:rPr lang="ru-RU" sz="1700" kern="0" dirty="0" smtClean="0">
                <a:latin typeface="+mj-lt"/>
              </a:rPr>
              <a:t>л</a:t>
            </a:r>
            <a:r>
              <a:rPr lang="ru-RU" sz="1700" kern="0" dirty="0" smtClean="0">
                <a:latin typeface="+mn-lt"/>
              </a:rPr>
              <a:t>ьшей посылке, второго – к меньшей</a:t>
            </a:r>
            <a:r>
              <a:rPr lang="en-US" sz="1700" kern="0" dirty="0" smtClean="0">
                <a:latin typeface="+mn-lt"/>
              </a:rPr>
              <a:t> </a:t>
            </a:r>
            <a:r>
              <a:rPr lang="ru-RU" sz="1700" kern="0" dirty="0" smtClean="0">
                <a:latin typeface="+mn-lt"/>
              </a:rPr>
              <a:t>посылке, третьего – к заключению.</a:t>
            </a:r>
            <a:r>
              <a:rPr lang="ru-RU" sz="1700" kern="0" dirty="0" smtClean="0">
                <a:solidFill>
                  <a:schemeClr val="accent3"/>
                </a:solidFill>
                <a:latin typeface="+mn-lt"/>
              </a:rPr>
              <a:t> </a:t>
            </a:r>
          </a:p>
          <a:p>
            <a:pPr marL="800100" lvl="1" indent="-342900" algn="l" eaLnBrk="0" hangingPunct="0">
              <a:spcBef>
                <a:spcPct val="20000"/>
              </a:spcBef>
              <a:buFont typeface="Wingdings" pitchFamily="2" charset="2"/>
              <a:buChar char="§"/>
              <a:defRPr/>
            </a:pP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Модусы разных фигур,</a:t>
            </a:r>
            <a:r>
              <a:rPr lang="ru-RU" sz="1600" kern="0" dirty="0" smtClean="0">
                <a:solidFill>
                  <a:schemeClr val="accent3"/>
                </a:solidFill>
              </a:rPr>
              <a:t> т. е. с разным положением среднего термина,</a:t>
            </a: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 </a:t>
            </a:r>
            <a:br>
              <a:rPr lang="ru-RU" sz="1600" kern="0" dirty="0" smtClean="0">
                <a:solidFill>
                  <a:schemeClr val="accent3"/>
                </a:solidFill>
                <a:latin typeface="+mn-lt"/>
              </a:rPr>
            </a:b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но с </a:t>
            </a: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одинаковым сочетанием </a:t>
            </a: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суждений по количеству и качеству, обозначаются </a:t>
            </a: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именами </a:t>
            </a:r>
            <a:r>
              <a:rPr lang="ru-RU" sz="1600" kern="0" dirty="0">
                <a:solidFill>
                  <a:schemeClr val="accent3"/>
                </a:solidFill>
              </a:rPr>
              <a:t>с одинаковыми наборами гласных, </a:t>
            </a:r>
            <a:r>
              <a:rPr lang="ru-RU" sz="1600" kern="0" dirty="0" smtClean="0">
                <a:solidFill>
                  <a:schemeClr val="accent3"/>
                </a:solidFill>
              </a:rPr>
              <a:t>но с разными </a:t>
            </a:r>
            <a:r>
              <a:rPr lang="ru-RU" sz="1600" kern="0" dirty="0">
                <a:solidFill>
                  <a:schemeClr val="accent3"/>
                </a:solidFill>
              </a:rPr>
              <a:t>согласными</a:t>
            </a: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.</a:t>
            </a:r>
          </a:p>
          <a:p>
            <a:pPr marL="800100" lvl="1" indent="-342900" algn="l" eaLnBrk="0" hangingPunct="0">
              <a:spcBef>
                <a:spcPct val="20000"/>
              </a:spcBef>
              <a:buFont typeface="Wingdings" pitchFamily="2" charset="2"/>
              <a:buChar char="§"/>
              <a:defRPr/>
            </a:pPr>
            <a:r>
              <a:rPr lang="ru-RU" sz="1600" kern="0" dirty="0" smtClean="0">
                <a:solidFill>
                  <a:schemeClr val="accent3"/>
                </a:solidFill>
              </a:rPr>
              <a:t>Имена модусов начинаются </a:t>
            </a:r>
            <a:r>
              <a:rPr lang="ru-RU" sz="1600" kern="0" dirty="0" smtClean="0">
                <a:solidFill>
                  <a:srgbClr val="00FFFF"/>
                </a:solidFill>
              </a:rPr>
              <a:t>с первых согласных латинского алфавита</a:t>
            </a:r>
            <a:r>
              <a:rPr lang="ru-RU" sz="1600" kern="0" dirty="0" smtClean="0">
                <a:solidFill>
                  <a:schemeClr val="accent3"/>
                </a:solidFill>
              </a:rPr>
              <a:t> </a:t>
            </a:r>
            <a:br>
              <a:rPr lang="ru-RU" sz="1600" kern="0" dirty="0" smtClean="0">
                <a:solidFill>
                  <a:schemeClr val="accent3"/>
                </a:solidFill>
              </a:rPr>
            </a:br>
            <a:r>
              <a:rPr lang="en-GB" sz="1600" kern="0" dirty="0" smtClean="0">
                <a:solidFill>
                  <a:schemeClr val="accent3"/>
                </a:solidFill>
              </a:rPr>
              <a:t>(B, C, D, F): </a:t>
            </a:r>
            <a:r>
              <a:rPr lang="ru-RU" sz="1600" kern="0" dirty="0" smtClean="0">
                <a:solidFill>
                  <a:schemeClr val="accent3"/>
                </a:solidFill>
              </a:rPr>
              <a:t>модусов первой фигуры – в алфавитном порядке,</a:t>
            </a:r>
            <a:r>
              <a:rPr lang="en-GB" sz="1600" kern="0" dirty="0" smtClean="0">
                <a:solidFill>
                  <a:schemeClr val="accent3"/>
                </a:solidFill>
              </a:rPr>
              <a:t> </a:t>
            </a:r>
            <a:r>
              <a:rPr lang="ru-RU" sz="1600" kern="0" dirty="0" smtClean="0">
                <a:solidFill>
                  <a:schemeClr val="accent3"/>
                </a:solidFill>
              </a:rPr>
              <a:t/>
            </a:r>
            <a:br>
              <a:rPr lang="ru-RU" sz="1600" kern="0" dirty="0" smtClean="0">
                <a:solidFill>
                  <a:schemeClr val="accent3"/>
                </a:solidFill>
              </a:rPr>
            </a:br>
            <a:r>
              <a:rPr lang="ru-RU" sz="1600" kern="0" dirty="0" smtClean="0">
                <a:solidFill>
                  <a:schemeClr val="accent3"/>
                </a:solidFill>
              </a:rPr>
              <a:t>модусов других фигур – с начальных букв имён модусов первой фигуры, </a:t>
            </a:r>
            <a:br>
              <a:rPr lang="ru-RU" sz="1600" kern="0" dirty="0" smtClean="0">
                <a:solidFill>
                  <a:schemeClr val="accent3"/>
                </a:solidFill>
              </a:rPr>
            </a:br>
            <a:r>
              <a:rPr lang="ru-RU" sz="1600" kern="0" dirty="0" smtClean="0">
                <a:solidFill>
                  <a:schemeClr val="accent3"/>
                </a:solidFill>
              </a:rPr>
              <a:t>к которым сводится данный модус для представления его в форме «идеального силлогизма»</a:t>
            </a:r>
            <a:r>
              <a:rPr lang="en-GB" sz="1600" kern="0" dirty="0" smtClean="0">
                <a:solidFill>
                  <a:schemeClr val="accent3"/>
                </a:solidFill>
              </a:rPr>
              <a:t>. </a:t>
            </a: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Фигуры и модусы категорического силлогизма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Text Box 5"/>
          <p:cNvSpPr txBox="1">
            <a:spLocks noChangeArrowheads="1"/>
          </p:cNvSpPr>
          <p:nvPr/>
        </p:nvSpPr>
        <p:spPr bwMode="auto">
          <a:xfrm>
            <a:off x="360000" y="1548000"/>
            <a:ext cx="4032000" cy="133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Фигура силлогизма </a:t>
            </a:r>
            <a:r>
              <a:rPr lang="ru-RU" sz="2000" dirty="0" smtClean="0"/>
              <a:t>– </a:t>
            </a:r>
            <a:r>
              <a:rPr lang="ru-RU" sz="2000" dirty="0"/>
              <a:t/>
            </a:r>
            <a:br>
              <a:rPr lang="ru-RU" sz="2000" dirty="0"/>
            </a:br>
            <a:r>
              <a:rPr lang="ru-RU" dirty="0"/>
              <a:t>форма силлогизма</a:t>
            </a:r>
            <a:r>
              <a:rPr lang="ru-RU" dirty="0" smtClean="0"/>
              <a:t>,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определяемая положением среднего термина </a:t>
            </a:r>
            <a:r>
              <a:rPr lang="ru-RU" dirty="0"/>
              <a:t>в посылках.</a:t>
            </a:r>
            <a:endParaRPr lang="ru-RU" dirty="0">
              <a:solidFill>
                <a:srgbClr val="00FF00"/>
              </a:solidFill>
            </a:endParaRPr>
          </a:p>
        </p:txBody>
      </p:sp>
      <p:sp>
        <p:nvSpPr>
          <p:cNvPr id="14340" name="Text Box 5"/>
          <p:cNvSpPr txBox="1">
            <a:spLocks noChangeArrowheads="1"/>
          </p:cNvSpPr>
          <p:nvPr/>
        </p:nvSpPr>
        <p:spPr bwMode="auto">
          <a:xfrm>
            <a:off x="4752000" y="1548000"/>
            <a:ext cx="4032000" cy="133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Модус силлогизма </a:t>
            </a:r>
            <a:r>
              <a:rPr lang="ru-RU" sz="2000" dirty="0" smtClean="0"/>
              <a:t>– </a:t>
            </a:r>
            <a:r>
              <a:rPr lang="ru-RU" sz="2000" dirty="0"/>
              <a:t/>
            </a:r>
            <a:br>
              <a:rPr lang="ru-RU" sz="2000" dirty="0"/>
            </a:br>
            <a:r>
              <a:rPr lang="ru-RU" dirty="0"/>
              <a:t>разновидность силлогизма</a:t>
            </a:r>
            <a:r>
              <a:rPr lang="ru-RU" dirty="0" smtClean="0"/>
              <a:t>,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определяемая качеством </a:t>
            </a:r>
            <a:r>
              <a:rPr lang="ru-RU" dirty="0" smtClean="0"/>
              <a:t>и </a:t>
            </a:r>
            <a:r>
              <a:rPr lang="ru-RU" dirty="0"/>
              <a:t>количеством </a:t>
            </a:r>
            <a:r>
              <a:rPr lang="ru-RU" dirty="0" smtClean="0"/>
              <a:t>посылок и вывода</a:t>
            </a:r>
            <a:r>
              <a:rPr lang="ru-RU" sz="1600" dirty="0" smtClean="0"/>
              <a:t>.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6" name="Содержимое 3"/>
          <p:cNvSpPr txBox="1">
            <a:spLocks/>
          </p:cNvSpPr>
          <p:nvPr/>
        </p:nvSpPr>
        <p:spPr>
          <a:xfrm>
            <a:off x="216000" y="3024000"/>
            <a:ext cx="8748000" cy="3420000"/>
          </a:xfrm>
          <a:prstGeom prst="rect">
            <a:avLst/>
          </a:prstGeom>
        </p:spPr>
        <p:txBody>
          <a:bodyPr/>
          <a:lstStyle/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700" kern="0" dirty="0" smtClean="0">
                <a:solidFill>
                  <a:schemeClr val="accent3"/>
                </a:solidFill>
                <a:latin typeface="+mn-lt"/>
              </a:rPr>
              <a:t>Модусы обозначаются искусственными мнемоническими трёхсложными именами, </a:t>
            </a:r>
            <a:r>
              <a:rPr lang="ru-RU" sz="1700" kern="0" dirty="0" smtClean="0">
                <a:solidFill>
                  <a:srgbClr val="00FFFF"/>
                </a:solidFill>
                <a:latin typeface="+mn-lt"/>
              </a:rPr>
              <a:t>гласные которых </a:t>
            </a:r>
            <a:r>
              <a:rPr lang="ru-RU" sz="1700" kern="0" dirty="0" smtClean="0">
                <a:latin typeface="+mn-lt"/>
              </a:rPr>
              <a:t>(</a:t>
            </a:r>
            <a:r>
              <a:rPr lang="en-US" sz="1700" kern="0" dirty="0" smtClean="0">
                <a:latin typeface="+mn-lt"/>
              </a:rPr>
              <a:t>A, E, I, O</a:t>
            </a:r>
            <a:r>
              <a:rPr lang="ru-RU" sz="1700" kern="0" dirty="0" smtClean="0">
                <a:latin typeface="+mn-lt"/>
              </a:rPr>
              <a:t>)</a:t>
            </a:r>
            <a:r>
              <a:rPr lang="en-US" sz="1700" kern="0" dirty="0" smtClean="0">
                <a:solidFill>
                  <a:srgbClr val="00FFFF"/>
                </a:solidFill>
                <a:latin typeface="+mn-lt"/>
              </a:rPr>
              <a:t> </a:t>
            </a:r>
            <a:r>
              <a:rPr lang="ru-RU" sz="1700" kern="0" dirty="0" smtClean="0">
                <a:solidFill>
                  <a:srgbClr val="00FFFF"/>
                </a:solidFill>
                <a:latin typeface="+mn-lt"/>
              </a:rPr>
              <a:t>указывают на качество и количество составляющих силлогизм суждений</a:t>
            </a:r>
            <a:r>
              <a:rPr lang="ru-RU" sz="1700" kern="0" dirty="0" smtClean="0">
                <a:latin typeface="+mn-lt"/>
              </a:rPr>
              <a:t>:</a:t>
            </a:r>
            <a:r>
              <a:rPr lang="ru-RU" sz="1700" kern="0" dirty="0" smtClean="0">
                <a:solidFill>
                  <a:srgbClr val="00FFFF"/>
                </a:solidFill>
                <a:latin typeface="+mn-lt"/>
              </a:rPr>
              <a:t> </a:t>
            </a:r>
            <a:r>
              <a:rPr lang="ru-RU" sz="1700" kern="0" dirty="0" smtClean="0">
                <a:latin typeface="+mn-lt"/>
              </a:rPr>
              <a:t>гласная первого слога относится к </a:t>
            </a:r>
            <a:br>
              <a:rPr lang="ru-RU" sz="1700" kern="0" dirty="0" smtClean="0">
                <a:latin typeface="+mn-lt"/>
              </a:rPr>
            </a:br>
            <a:r>
              <a:rPr lang="ru-RU" sz="1700" kern="0" dirty="0" smtClean="0">
                <a:latin typeface="+mj-lt"/>
              </a:rPr>
              <a:t>б</a:t>
            </a:r>
            <a:r>
              <a:rPr lang="fr-FR" sz="1700" kern="0" dirty="0" smtClean="0">
                <a:latin typeface="+mj-lt"/>
                <a:cs typeface="Times New Roman"/>
              </a:rPr>
              <a:t>ó</a:t>
            </a:r>
            <a:r>
              <a:rPr lang="ru-RU" sz="1700" kern="0" dirty="0" smtClean="0">
                <a:latin typeface="+mj-lt"/>
              </a:rPr>
              <a:t>л</a:t>
            </a:r>
            <a:r>
              <a:rPr lang="ru-RU" sz="1700" kern="0" dirty="0" smtClean="0">
                <a:latin typeface="+mn-lt"/>
              </a:rPr>
              <a:t>ьшей посылке, второго – к меньшей</a:t>
            </a:r>
            <a:r>
              <a:rPr lang="en-US" sz="1700" kern="0" dirty="0" smtClean="0">
                <a:latin typeface="+mn-lt"/>
              </a:rPr>
              <a:t> </a:t>
            </a:r>
            <a:r>
              <a:rPr lang="ru-RU" sz="1700" kern="0" dirty="0" smtClean="0">
                <a:latin typeface="+mn-lt"/>
              </a:rPr>
              <a:t>посылке, третьего – к заключению.</a:t>
            </a:r>
            <a:r>
              <a:rPr lang="ru-RU" sz="1700" kern="0" dirty="0" smtClean="0">
                <a:solidFill>
                  <a:schemeClr val="accent3"/>
                </a:solidFill>
                <a:latin typeface="+mn-lt"/>
              </a:rPr>
              <a:t> </a:t>
            </a:r>
          </a:p>
          <a:p>
            <a:pPr marL="800100" lvl="1" indent="-342900" algn="l" eaLnBrk="0" hangingPunct="0">
              <a:spcBef>
                <a:spcPct val="20000"/>
              </a:spcBef>
              <a:buFont typeface="Wingdings" pitchFamily="2" charset="2"/>
              <a:buChar char="§"/>
              <a:defRPr/>
            </a:pPr>
            <a:r>
              <a:rPr lang="ru-RU" sz="1600" kern="0" dirty="0" smtClean="0">
                <a:solidFill>
                  <a:schemeClr val="accent3"/>
                </a:solidFill>
              </a:rPr>
              <a:t>Четыре согласные</a:t>
            </a:r>
            <a:r>
              <a:rPr lang="ru-RU" sz="1600" kern="0" dirty="0" smtClean="0">
                <a:solidFill>
                  <a:srgbClr val="00FFFF"/>
                </a:solidFill>
              </a:rPr>
              <a:t> </a:t>
            </a:r>
            <a:r>
              <a:rPr lang="ru-RU" sz="1600" kern="0" dirty="0" smtClean="0"/>
              <a:t>(</a:t>
            </a:r>
            <a:r>
              <a:rPr lang="en-US" sz="1600" kern="0" dirty="0" smtClean="0"/>
              <a:t>M, P, R, S</a:t>
            </a:r>
            <a:r>
              <a:rPr lang="ru-RU" sz="1600" kern="0" dirty="0" smtClean="0"/>
              <a:t>)</a:t>
            </a:r>
            <a:r>
              <a:rPr lang="ru-RU" sz="1600" kern="0" dirty="0" smtClean="0">
                <a:solidFill>
                  <a:schemeClr val="accent3"/>
                </a:solidFill>
              </a:rPr>
              <a:t> указывают на то, посредством каких логических операций это преобразование осуществляется: </a:t>
            </a:r>
            <a:br>
              <a:rPr lang="ru-RU" sz="1600" kern="0" dirty="0" smtClean="0">
                <a:solidFill>
                  <a:schemeClr val="accent3"/>
                </a:solidFill>
              </a:rPr>
            </a:br>
            <a:r>
              <a:rPr lang="ru-RU" sz="1600" kern="0" dirty="0" smtClean="0">
                <a:solidFill>
                  <a:srgbClr val="00FFFF"/>
                </a:solidFill>
              </a:rPr>
              <a:t>перестановкой посылок</a:t>
            </a:r>
            <a:r>
              <a:rPr lang="en-US" sz="1600" kern="0" dirty="0" smtClean="0">
                <a:solidFill>
                  <a:srgbClr val="00FFFF"/>
                </a:solidFill>
              </a:rPr>
              <a:t> </a:t>
            </a:r>
            <a:r>
              <a:rPr lang="en-US" sz="1600" kern="0" dirty="0" smtClean="0">
                <a:solidFill>
                  <a:schemeClr val="accent3"/>
                </a:solidFill>
              </a:rPr>
              <a:t>(M), </a:t>
            </a:r>
            <a:r>
              <a:rPr lang="ru-RU" sz="1600" kern="0" dirty="0" smtClean="0">
                <a:solidFill>
                  <a:srgbClr val="00FFFF"/>
                </a:solidFill>
              </a:rPr>
              <a:t>обращением</a:t>
            </a:r>
            <a:r>
              <a:rPr lang="ru-RU" sz="1600" kern="0" dirty="0" smtClean="0">
                <a:solidFill>
                  <a:schemeClr val="accent3"/>
                </a:solidFill>
              </a:rPr>
              <a:t> суждения – </a:t>
            </a:r>
            <a:r>
              <a:rPr lang="ru-RU" sz="1600" kern="0" dirty="0" smtClean="0">
                <a:solidFill>
                  <a:srgbClr val="00FFFF"/>
                </a:solidFill>
              </a:rPr>
              <a:t>простым</a:t>
            </a:r>
            <a:r>
              <a:rPr lang="ru-RU" sz="1600" kern="0" dirty="0" smtClean="0">
                <a:solidFill>
                  <a:schemeClr val="accent3"/>
                </a:solidFill>
              </a:rPr>
              <a:t> </a:t>
            </a:r>
            <a:r>
              <a:rPr lang="en-US" sz="1600" kern="0" dirty="0" smtClean="0">
                <a:solidFill>
                  <a:schemeClr val="accent3"/>
                </a:solidFill>
              </a:rPr>
              <a:t>(S), </a:t>
            </a:r>
            <a:r>
              <a:rPr lang="ru-RU" sz="1600" kern="0" dirty="0" smtClean="0">
                <a:solidFill>
                  <a:schemeClr val="accent3"/>
                </a:solidFill>
              </a:rPr>
              <a:t/>
            </a:r>
            <a:br>
              <a:rPr lang="ru-RU" sz="1600" kern="0" dirty="0" smtClean="0">
                <a:solidFill>
                  <a:schemeClr val="accent3"/>
                </a:solidFill>
              </a:rPr>
            </a:br>
            <a:r>
              <a:rPr lang="ru-RU" sz="1600" kern="0" dirty="0" smtClean="0">
                <a:solidFill>
                  <a:srgbClr val="00FFFF"/>
                </a:solidFill>
              </a:rPr>
              <a:t>с ограничением</a:t>
            </a:r>
            <a:r>
              <a:rPr lang="en-US" sz="1600" kern="0" dirty="0" smtClean="0">
                <a:solidFill>
                  <a:schemeClr val="accent3"/>
                </a:solidFill>
              </a:rPr>
              <a:t> (P), </a:t>
            </a:r>
            <a:r>
              <a:rPr lang="ru-RU" sz="1600" kern="0" dirty="0" smtClean="0">
                <a:solidFill>
                  <a:srgbClr val="00FFFF"/>
                </a:solidFill>
              </a:rPr>
              <a:t>«приведением к нелепости»</a:t>
            </a:r>
            <a:r>
              <a:rPr lang="en-US" sz="1600" kern="0" dirty="0" smtClean="0">
                <a:solidFill>
                  <a:schemeClr val="accent3"/>
                </a:solidFill>
              </a:rPr>
              <a:t> (R</a:t>
            </a:r>
            <a:r>
              <a:rPr lang="ru-RU" sz="1600" kern="0" dirty="0" smtClean="0">
                <a:solidFill>
                  <a:schemeClr val="accent3"/>
                </a:solidFill>
              </a:rPr>
              <a:t>) – при отсутствии </a:t>
            </a:r>
            <a:br>
              <a:rPr lang="ru-RU" sz="1600" kern="0" dirty="0" smtClean="0">
                <a:solidFill>
                  <a:schemeClr val="accent3"/>
                </a:solidFill>
              </a:rPr>
            </a:br>
            <a:r>
              <a:rPr lang="ru-RU" sz="1600" kern="0" dirty="0" smtClean="0">
                <a:solidFill>
                  <a:schemeClr val="accent3"/>
                </a:solidFill>
              </a:rPr>
              <a:t>в имени модуса согласных (</a:t>
            </a:r>
            <a:r>
              <a:rPr lang="en-US" sz="1600" kern="0" dirty="0" smtClean="0">
                <a:solidFill>
                  <a:schemeClr val="accent3"/>
                </a:solidFill>
              </a:rPr>
              <a:t>M, P </a:t>
            </a:r>
            <a:r>
              <a:rPr lang="ru-RU" sz="1600" kern="0" dirty="0" smtClean="0">
                <a:solidFill>
                  <a:schemeClr val="accent3"/>
                </a:solidFill>
              </a:rPr>
              <a:t>и </a:t>
            </a:r>
            <a:r>
              <a:rPr lang="en-US" sz="1600" kern="0" dirty="0" smtClean="0">
                <a:solidFill>
                  <a:schemeClr val="accent3"/>
                </a:solidFill>
              </a:rPr>
              <a:t>S). </a:t>
            </a:r>
            <a:endParaRPr lang="ru-RU" sz="1600" kern="0" dirty="0" smtClean="0">
              <a:solidFill>
                <a:schemeClr val="accent3"/>
              </a:solidFill>
            </a:endParaRPr>
          </a:p>
          <a:p>
            <a:pPr marL="800100" lvl="1" indent="-342900" algn="l" eaLnBrk="0" hangingPunct="0">
              <a:spcBef>
                <a:spcPct val="20000"/>
              </a:spcBef>
              <a:buFont typeface="Wingdings" pitchFamily="2" charset="2"/>
              <a:buChar char="§"/>
              <a:defRPr/>
            </a:pPr>
            <a:r>
              <a:rPr lang="ru-RU" sz="1600" kern="0" dirty="0" smtClean="0">
                <a:solidFill>
                  <a:schemeClr val="accent3"/>
                </a:solidFill>
              </a:rPr>
              <a:t>Прочие согласные специальных значений не имеют, как не имеет его </a:t>
            </a:r>
            <a:br>
              <a:rPr lang="ru-RU" sz="1600" kern="0" dirty="0" smtClean="0">
                <a:solidFill>
                  <a:schemeClr val="accent3"/>
                </a:solidFill>
              </a:rPr>
            </a:br>
            <a:r>
              <a:rPr lang="ru-RU" sz="1600" kern="0" dirty="0" smtClean="0">
                <a:solidFill>
                  <a:schemeClr val="accent3"/>
                </a:solidFill>
              </a:rPr>
              <a:t>и согласная </a:t>
            </a:r>
            <a:r>
              <a:rPr lang="en-US" sz="1600" kern="0" dirty="0" smtClean="0">
                <a:solidFill>
                  <a:schemeClr val="accent3"/>
                </a:solidFill>
              </a:rPr>
              <a:t>R </a:t>
            </a:r>
            <a:r>
              <a:rPr lang="ru-RU" sz="1600" kern="0" dirty="0" smtClean="0">
                <a:solidFill>
                  <a:schemeClr val="accent3"/>
                </a:solidFill>
              </a:rPr>
              <a:t>– при наличии в имени модуса согласных </a:t>
            </a:r>
            <a:r>
              <a:rPr lang="en-US" sz="1600" kern="0" dirty="0" smtClean="0">
                <a:solidFill>
                  <a:schemeClr val="accent3"/>
                </a:solidFill>
              </a:rPr>
              <a:t>M, P </a:t>
            </a:r>
            <a:r>
              <a:rPr lang="ru-RU" sz="1600" kern="0" dirty="0" smtClean="0">
                <a:solidFill>
                  <a:schemeClr val="accent3"/>
                </a:solidFill>
              </a:rPr>
              <a:t>и </a:t>
            </a:r>
            <a:r>
              <a:rPr lang="en-US" sz="1600" kern="0" dirty="0" smtClean="0">
                <a:solidFill>
                  <a:schemeClr val="accent3"/>
                </a:solidFill>
              </a:rPr>
              <a:t>S</a:t>
            </a:r>
            <a:r>
              <a:rPr lang="ru-RU" sz="1600" kern="0" dirty="0" smtClean="0">
                <a:solidFill>
                  <a:schemeClr val="accent3"/>
                </a:solidFill>
              </a:rPr>
              <a:t>. </a:t>
            </a: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Фигуры и модусы категорического силлогизма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Text Box 5"/>
          <p:cNvSpPr txBox="1">
            <a:spLocks noChangeArrowheads="1"/>
          </p:cNvSpPr>
          <p:nvPr/>
        </p:nvSpPr>
        <p:spPr bwMode="auto">
          <a:xfrm>
            <a:off x="360000" y="1548000"/>
            <a:ext cx="4032000" cy="133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Фигура силлогизма </a:t>
            </a:r>
            <a:r>
              <a:rPr lang="ru-RU" sz="2000" dirty="0" smtClean="0"/>
              <a:t>– </a:t>
            </a:r>
            <a:r>
              <a:rPr lang="ru-RU" sz="2000" dirty="0"/>
              <a:t/>
            </a:r>
            <a:br>
              <a:rPr lang="ru-RU" sz="2000" dirty="0"/>
            </a:br>
            <a:r>
              <a:rPr lang="ru-RU" dirty="0"/>
              <a:t>форма силлогизма</a:t>
            </a:r>
            <a:r>
              <a:rPr lang="ru-RU" dirty="0" smtClean="0"/>
              <a:t>,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определяемая положением среднего термина </a:t>
            </a:r>
            <a:r>
              <a:rPr lang="ru-RU" dirty="0"/>
              <a:t>в посылках.</a:t>
            </a:r>
            <a:endParaRPr lang="ru-RU" dirty="0">
              <a:solidFill>
                <a:srgbClr val="00FF00"/>
              </a:solidFill>
            </a:endParaRPr>
          </a:p>
        </p:txBody>
      </p:sp>
      <p:sp>
        <p:nvSpPr>
          <p:cNvPr id="14340" name="Text Box 5"/>
          <p:cNvSpPr txBox="1">
            <a:spLocks noChangeArrowheads="1"/>
          </p:cNvSpPr>
          <p:nvPr/>
        </p:nvSpPr>
        <p:spPr bwMode="auto">
          <a:xfrm>
            <a:off x="4752000" y="1548000"/>
            <a:ext cx="4032000" cy="133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Модус силлогизма </a:t>
            </a:r>
            <a:r>
              <a:rPr lang="ru-RU" sz="2000" dirty="0" smtClean="0"/>
              <a:t>– </a:t>
            </a:r>
            <a:r>
              <a:rPr lang="ru-RU" sz="2000" dirty="0"/>
              <a:t/>
            </a:r>
            <a:br>
              <a:rPr lang="ru-RU" sz="2000" dirty="0"/>
            </a:br>
            <a:r>
              <a:rPr lang="ru-RU" dirty="0"/>
              <a:t>разновидность силлогизма</a:t>
            </a:r>
            <a:r>
              <a:rPr lang="ru-RU" dirty="0" smtClean="0"/>
              <a:t>,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определяемая качеством </a:t>
            </a:r>
            <a:r>
              <a:rPr lang="ru-RU" dirty="0" smtClean="0"/>
              <a:t>и </a:t>
            </a:r>
            <a:r>
              <a:rPr lang="ru-RU" dirty="0"/>
              <a:t>количеством </a:t>
            </a:r>
            <a:r>
              <a:rPr lang="ru-RU" dirty="0" smtClean="0"/>
              <a:t>посылок и вывода</a:t>
            </a:r>
            <a:r>
              <a:rPr lang="ru-RU" sz="1600" dirty="0" smtClean="0"/>
              <a:t>.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6" name="Содержимое 3"/>
          <p:cNvSpPr txBox="1">
            <a:spLocks/>
          </p:cNvSpPr>
          <p:nvPr/>
        </p:nvSpPr>
        <p:spPr>
          <a:xfrm>
            <a:off x="216000" y="3024000"/>
            <a:ext cx="8748000" cy="3672000"/>
          </a:xfrm>
          <a:prstGeom prst="rect">
            <a:avLst/>
          </a:prstGeom>
        </p:spPr>
        <p:txBody>
          <a:bodyPr/>
          <a:lstStyle/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700" kern="0" dirty="0" smtClean="0">
                <a:solidFill>
                  <a:schemeClr val="accent3"/>
                </a:solidFill>
                <a:latin typeface="+mn-lt"/>
              </a:rPr>
              <a:t>Модусы обозначаются искусственными мнемоническими трёхсложными именами, </a:t>
            </a:r>
            <a:r>
              <a:rPr lang="ru-RU" sz="1700" kern="0" dirty="0" smtClean="0">
                <a:solidFill>
                  <a:srgbClr val="00FFFF"/>
                </a:solidFill>
                <a:latin typeface="+mn-lt"/>
              </a:rPr>
              <a:t>гласные которых </a:t>
            </a:r>
            <a:r>
              <a:rPr lang="ru-RU" sz="1700" kern="0" dirty="0" smtClean="0">
                <a:latin typeface="+mn-lt"/>
              </a:rPr>
              <a:t>(</a:t>
            </a:r>
            <a:r>
              <a:rPr lang="en-US" sz="1700" kern="0" dirty="0" smtClean="0">
                <a:latin typeface="+mn-lt"/>
              </a:rPr>
              <a:t>A, E, I, O</a:t>
            </a:r>
            <a:r>
              <a:rPr lang="ru-RU" sz="1700" kern="0" dirty="0" smtClean="0">
                <a:latin typeface="+mn-lt"/>
              </a:rPr>
              <a:t>)</a:t>
            </a:r>
            <a:r>
              <a:rPr lang="en-US" sz="1700" kern="0" dirty="0" smtClean="0">
                <a:solidFill>
                  <a:srgbClr val="00FFFF"/>
                </a:solidFill>
                <a:latin typeface="+mn-lt"/>
              </a:rPr>
              <a:t> </a:t>
            </a:r>
            <a:r>
              <a:rPr lang="ru-RU" sz="1700" kern="0" dirty="0" smtClean="0">
                <a:solidFill>
                  <a:srgbClr val="00FFFF"/>
                </a:solidFill>
                <a:latin typeface="+mn-lt"/>
              </a:rPr>
              <a:t>указывают на качество и количество составляющих силлогизм суждений</a:t>
            </a:r>
            <a:r>
              <a:rPr lang="ru-RU" sz="1700" kern="0" dirty="0" smtClean="0">
                <a:latin typeface="+mn-lt"/>
              </a:rPr>
              <a:t>:</a:t>
            </a:r>
            <a:r>
              <a:rPr lang="ru-RU" sz="1700" kern="0" dirty="0" smtClean="0">
                <a:solidFill>
                  <a:srgbClr val="00FFFF"/>
                </a:solidFill>
                <a:latin typeface="+mn-lt"/>
              </a:rPr>
              <a:t> </a:t>
            </a:r>
            <a:r>
              <a:rPr lang="ru-RU" sz="1700" kern="0" dirty="0" smtClean="0">
                <a:latin typeface="+mn-lt"/>
              </a:rPr>
              <a:t>гласная первого слога относится к </a:t>
            </a:r>
            <a:br>
              <a:rPr lang="ru-RU" sz="1700" kern="0" dirty="0" smtClean="0">
                <a:latin typeface="+mn-lt"/>
              </a:rPr>
            </a:br>
            <a:r>
              <a:rPr lang="ru-RU" sz="1700" kern="0" dirty="0" smtClean="0">
                <a:latin typeface="+mj-lt"/>
              </a:rPr>
              <a:t>б</a:t>
            </a:r>
            <a:r>
              <a:rPr lang="fr-FR" sz="1700" kern="0" dirty="0" smtClean="0">
                <a:latin typeface="+mj-lt"/>
                <a:cs typeface="Times New Roman"/>
              </a:rPr>
              <a:t>ó</a:t>
            </a:r>
            <a:r>
              <a:rPr lang="ru-RU" sz="1700" kern="0" dirty="0" smtClean="0">
                <a:latin typeface="+mj-lt"/>
              </a:rPr>
              <a:t>л</a:t>
            </a:r>
            <a:r>
              <a:rPr lang="ru-RU" sz="1700" kern="0" dirty="0" smtClean="0">
                <a:latin typeface="+mn-lt"/>
              </a:rPr>
              <a:t>ьшей посылке, второго – к меньшей</a:t>
            </a:r>
            <a:r>
              <a:rPr lang="en-US" sz="1700" kern="0" dirty="0" smtClean="0">
                <a:latin typeface="+mn-lt"/>
              </a:rPr>
              <a:t> </a:t>
            </a:r>
            <a:r>
              <a:rPr lang="ru-RU" sz="1700" kern="0" dirty="0" smtClean="0">
                <a:latin typeface="+mn-lt"/>
              </a:rPr>
              <a:t>посылке, третьего – к заключению.</a:t>
            </a:r>
            <a:r>
              <a:rPr lang="ru-RU" sz="1700" kern="0" dirty="0" smtClean="0">
                <a:solidFill>
                  <a:schemeClr val="accent3"/>
                </a:solidFill>
                <a:latin typeface="+mn-lt"/>
              </a:rPr>
              <a:t> </a:t>
            </a:r>
          </a:p>
          <a:p>
            <a:pPr marL="800100" lvl="1" indent="-342900" algn="l" eaLnBrk="0" hangingPunct="0">
              <a:spcBef>
                <a:spcPct val="20000"/>
              </a:spcBef>
              <a:buFont typeface="Wingdings" pitchFamily="2" charset="2"/>
              <a:buChar char="§"/>
              <a:defRPr/>
            </a:pPr>
            <a:r>
              <a:rPr lang="ru-RU" sz="1600" kern="0" dirty="0" smtClean="0">
                <a:solidFill>
                  <a:schemeClr val="accent3"/>
                </a:solidFill>
              </a:rPr>
              <a:t>Последнее обстоятельство связано с тем, что </a:t>
            </a:r>
            <a:r>
              <a:rPr lang="ru-RU" sz="1600" kern="0" dirty="0" smtClean="0">
                <a:solidFill>
                  <a:srgbClr val="00FFFF"/>
                </a:solidFill>
              </a:rPr>
              <a:t>«приведением к нелепости»</a:t>
            </a:r>
            <a:r>
              <a:rPr lang="ru-RU" sz="1600" kern="0" dirty="0" smtClean="0">
                <a:solidFill>
                  <a:schemeClr val="accent3"/>
                </a:solidFill>
              </a:rPr>
              <a:t> можно преобразовать в модус первой фигуры любой модус любой другой фигуры независимо от того, наличествует в его имени согласная </a:t>
            </a:r>
            <a:r>
              <a:rPr lang="en-US" sz="1600" kern="0" dirty="0" smtClean="0">
                <a:solidFill>
                  <a:schemeClr val="accent3"/>
                </a:solidFill>
              </a:rPr>
              <a:t>R</a:t>
            </a:r>
            <a:r>
              <a:rPr lang="ru-RU" sz="1600" kern="0" dirty="0" smtClean="0">
                <a:solidFill>
                  <a:schemeClr val="accent3"/>
                </a:solidFill>
              </a:rPr>
              <a:t> или нет: она значима лишь в тех случаях, когда сведение нельзя осуществить путём более простых операций обращения и/или перестановки посылок.</a:t>
            </a:r>
          </a:p>
          <a:p>
            <a:pPr marL="800100" lvl="1" indent="-342900" algn="l" eaLnBrk="0" hangingPunct="0">
              <a:spcBef>
                <a:spcPct val="20000"/>
              </a:spcBef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kern="0" dirty="0" smtClean="0">
                <a:solidFill>
                  <a:srgbClr val="00FFFF"/>
                </a:solidFill>
              </a:rPr>
              <a:t>«Приведением к нелепости»</a:t>
            </a:r>
            <a:r>
              <a:rPr lang="ru-RU" sz="1600" kern="0" dirty="0" smtClean="0">
                <a:solidFill>
                  <a:schemeClr val="accent3"/>
                </a:solidFill>
              </a:rPr>
              <a:t> можно преобразовать в модусы других фигур и любой из модусов первой фигуры, на что указывает наличие в именах всех из них согласной </a:t>
            </a:r>
            <a:r>
              <a:rPr lang="en-US" sz="1600" kern="0" dirty="0" smtClean="0">
                <a:solidFill>
                  <a:schemeClr val="accent3"/>
                </a:solidFill>
              </a:rPr>
              <a:t>R </a:t>
            </a:r>
            <a:r>
              <a:rPr lang="ru-RU" sz="1600" kern="0" dirty="0" smtClean="0">
                <a:solidFill>
                  <a:schemeClr val="accent3"/>
                </a:solidFill>
              </a:rPr>
              <a:t>– при том, что согласные </a:t>
            </a:r>
            <a:r>
              <a:rPr lang="en-US" sz="1600" kern="0" dirty="0" smtClean="0">
                <a:solidFill>
                  <a:schemeClr val="accent3"/>
                </a:solidFill>
              </a:rPr>
              <a:t>M, P </a:t>
            </a:r>
            <a:r>
              <a:rPr lang="ru-RU" sz="1600" kern="0" dirty="0" smtClean="0">
                <a:solidFill>
                  <a:schemeClr val="accent3"/>
                </a:solidFill>
              </a:rPr>
              <a:t>и </a:t>
            </a:r>
            <a:r>
              <a:rPr lang="en-US" sz="1600" kern="0" dirty="0" smtClean="0">
                <a:solidFill>
                  <a:schemeClr val="accent3"/>
                </a:solidFill>
              </a:rPr>
              <a:t>S</a:t>
            </a:r>
            <a:r>
              <a:rPr lang="ru-RU" sz="1600" kern="0" dirty="0" smtClean="0">
                <a:solidFill>
                  <a:schemeClr val="accent3"/>
                </a:solidFill>
              </a:rPr>
              <a:t> отсутствуют.</a:t>
            </a:r>
            <a:endParaRPr lang="en-GB" sz="1600" kern="0" dirty="0" smtClean="0">
              <a:solidFill>
                <a:schemeClr val="accent3"/>
              </a:solidFill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Фигуры и модусы категорического силлогизма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ChangeArrowheads="1"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>
              <a:defRPr/>
            </a:pPr>
            <a:r>
              <a:rPr lang="ru-RU" sz="3200" dirty="0" smtClean="0">
                <a:solidFill>
                  <a:schemeClr val="accent3"/>
                </a:solidFill>
              </a:rPr>
              <a:t>Понятие как форма мышления </a:t>
            </a:r>
            <a:r>
              <a:rPr lang="ru-RU" sz="2800" kern="0" dirty="0" smtClean="0">
                <a:latin typeface="+mj-lt"/>
                <a:ea typeface="+mj-ea"/>
                <a:cs typeface="+mj-cs"/>
              </a:rPr>
              <a:t>Содержание </a:t>
            </a:r>
            <a:r>
              <a:rPr lang="ru-RU" sz="2800" kern="0" dirty="0">
                <a:latin typeface="+mj-lt"/>
                <a:ea typeface="+mj-ea"/>
                <a:cs typeface="+mj-cs"/>
              </a:rPr>
              <a:t>и объём понятия</a:t>
            </a: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457200" y="1512000"/>
            <a:ext cx="8229600" cy="5148000"/>
          </a:xfrm>
          <a:prstGeom prst="rect">
            <a:avLst/>
          </a:prstGeom>
        </p:spPr>
        <p:txBody>
          <a:bodyPr/>
          <a:lstStyle/>
          <a:p>
            <a:pPr marL="285750" indent="-285750" algn="l">
              <a:spcBef>
                <a:spcPts val="600"/>
              </a:spcBef>
              <a:buFont typeface="Arial" pitchFamily="34" charset="0"/>
              <a:buChar char="•"/>
              <a:defRPr/>
            </a:pPr>
            <a:r>
              <a:rPr lang="ru-RU" kern="0" dirty="0">
                <a:latin typeface="+mn-lt"/>
              </a:rPr>
              <a:t>Если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содержание</a:t>
            </a:r>
            <a:r>
              <a:rPr lang="ru-RU" kern="0" dirty="0">
                <a:latin typeface="+mn-lt"/>
              </a:rPr>
              <a:t> понятия </a:t>
            </a:r>
            <a:r>
              <a:rPr lang="en-US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ru-RU" kern="0" dirty="0">
                <a:latin typeface="+mn-lt"/>
              </a:rPr>
              <a:t> </a:t>
            </a:r>
            <a:r>
              <a:rPr lang="ru-RU" kern="0" dirty="0" smtClean="0">
                <a:latin typeface="+mn-lt"/>
              </a:rPr>
              <a:t>составляет </a:t>
            </a:r>
            <a:r>
              <a:rPr lang="ru-RU" kern="0" dirty="0" smtClean="0">
                <a:solidFill>
                  <a:srgbClr val="FFFF00"/>
                </a:solidFill>
                <a:latin typeface="+mn-lt"/>
              </a:rPr>
              <a:t>часть</a:t>
            </a:r>
            <a:r>
              <a:rPr lang="ru-RU" kern="0" dirty="0" smtClean="0">
                <a:solidFill>
                  <a:srgbClr val="00FF00"/>
                </a:solidFill>
                <a:latin typeface="+mn-lt"/>
              </a:rPr>
              <a:t> </a:t>
            </a:r>
            <a:r>
              <a:rPr lang="ru-RU" kern="0" dirty="0" smtClean="0">
                <a:solidFill>
                  <a:srgbClr val="FFFF00"/>
                </a:solidFill>
                <a:latin typeface="+mn-lt"/>
              </a:rPr>
              <a:t>содержания</a:t>
            </a:r>
            <a:r>
              <a:rPr lang="ru-RU" kern="0" dirty="0" smtClean="0">
                <a:latin typeface="+mn-lt"/>
              </a:rPr>
              <a:t> понятия </a:t>
            </a:r>
            <a:r>
              <a:rPr lang="en-US" kern="0" dirty="0">
                <a:solidFill>
                  <a:srgbClr val="00FFFF"/>
                </a:solidFill>
                <a:latin typeface="+mn-lt"/>
              </a:rPr>
              <a:t>B</a:t>
            </a:r>
            <a:r>
              <a:rPr lang="ru-RU" kern="0" dirty="0">
                <a:latin typeface="+mn-lt"/>
              </a:rPr>
              <a:t>, то </a:t>
            </a:r>
            <a:r>
              <a:rPr lang="ru-RU" kern="0" dirty="0" smtClean="0">
                <a:solidFill>
                  <a:srgbClr val="FFFF00"/>
                </a:solidFill>
                <a:latin typeface="+mn-lt"/>
              </a:rPr>
              <a:t>объём</a:t>
            </a:r>
            <a:r>
              <a:rPr lang="ru-RU" kern="0" dirty="0" smtClean="0">
                <a:latin typeface="+mn-lt"/>
              </a:rPr>
              <a:t> последнего </a:t>
            </a:r>
            <a:r>
              <a:rPr lang="ru-RU" kern="0" dirty="0">
                <a:latin typeface="+mn-lt"/>
              </a:rPr>
              <a:t>(</a:t>
            </a:r>
            <a:r>
              <a:rPr lang="en-US" kern="0" dirty="0">
                <a:solidFill>
                  <a:srgbClr val="00FFFF"/>
                </a:solidFill>
                <a:latin typeface="+mn-lt"/>
              </a:rPr>
              <a:t>B</a:t>
            </a:r>
            <a:r>
              <a:rPr lang="ru-RU" kern="0" dirty="0">
                <a:latin typeface="+mn-lt"/>
              </a:rPr>
              <a:t>) </a:t>
            </a:r>
            <a:r>
              <a:rPr lang="ru-RU" kern="0" dirty="0" smtClean="0">
                <a:latin typeface="+mn-lt"/>
              </a:rPr>
              <a:t>составляет </a:t>
            </a:r>
            <a:r>
              <a:rPr lang="ru-RU" kern="0" dirty="0" smtClean="0">
                <a:solidFill>
                  <a:srgbClr val="FFFF00"/>
                </a:solidFill>
                <a:latin typeface="+mn-lt"/>
              </a:rPr>
              <a:t>часть</a:t>
            </a:r>
            <a:r>
              <a:rPr lang="ru-RU" kern="0" dirty="0" smtClean="0">
                <a:solidFill>
                  <a:srgbClr val="00FF00"/>
                </a:solidFill>
                <a:latin typeface="+mn-lt"/>
              </a:rPr>
              <a:t> </a:t>
            </a:r>
            <a:r>
              <a:rPr lang="ru-RU" kern="0" dirty="0" smtClean="0">
                <a:solidFill>
                  <a:srgbClr val="FFFF00"/>
                </a:solidFill>
                <a:latin typeface="+mn-lt"/>
              </a:rPr>
              <a:t>объёма</a:t>
            </a:r>
            <a:r>
              <a:rPr lang="ru-RU" kern="0" dirty="0" smtClean="0">
                <a:latin typeface="+mn-lt"/>
              </a:rPr>
              <a:t> (находится в объёме) </a:t>
            </a:r>
            <a:r>
              <a:rPr lang="ru-RU" kern="0" dirty="0">
                <a:latin typeface="+mn-lt"/>
              </a:rPr>
              <a:t>первого (</a:t>
            </a:r>
            <a:r>
              <a:rPr lang="en-US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ru-RU" kern="0" dirty="0">
                <a:latin typeface="+mn-lt"/>
              </a:rPr>
              <a:t>).</a:t>
            </a:r>
            <a:r>
              <a:rPr lang="en-US" kern="0" dirty="0">
                <a:latin typeface="+mn-lt"/>
              </a:rPr>
              <a:t> </a:t>
            </a:r>
            <a:r>
              <a:rPr lang="ru-RU" kern="0" dirty="0">
                <a:latin typeface="+mn-lt"/>
              </a:rPr>
              <a:t>Наоборот, если </a:t>
            </a:r>
            <a:r>
              <a:rPr lang="ru-RU" kern="0" dirty="0" smtClean="0">
                <a:solidFill>
                  <a:srgbClr val="FFFF00"/>
                </a:solidFill>
                <a:latin typeface="+mn-lt"/>
              </a:rPr>
              <a:t>объём</a:t>
            </a:r>
            <a:r>
              <a:rPr lang="ru-RU" kern="0" dirty="0" smtClean="0">
                <a:latin typeface="+mn-lt"/>
              </a:rPr>
              <a:t> понятия </a:t>
            </a:r>
            <a:r>
              <a:rPr lang="en-US" kern="0" dirty="0">
                <a:solidFill>
                  <a:srgbClr val="00FFFF"/>
                </a:solidFill>
                <a:latin typeface="+mn-lt"/>
              </a:rPr>
              <a:t>B</a:t>
            </a:r>
            <a:r>
              <a:rPr lang="en-US" kern="0" dirty="0">
                <a:latin typeface="+mn-lt"/>
              </a:rPr>
              <a:t> </a:t>
            </a:r>
            <a:r>
              <a:rPr lang="ru-RU" kern="0" dirty="0" smtClean="0">
                <a:latin typeface="+mn-lt"/>
              </a:rPr>
              <a:t>составляет </a:t>
            </a:r>
            <a:r>
              <a:rPr lang="ru-RU" kern="0" dirty="0" smtClean="0">
                <a:solidFill>
                  <a:srgbClr val="FFFF00"/>
                </a:solidFill>
                <a:latin typeface="+mn-lt"/>
              </a:rPr>
              <a:t>часть</a:t>
            </a:r>
            <a:r>
              <a:rPr lang="ru-RU" kern="0" dirty="0" smtClean="0">
                <a:solidFill>
                  <a:srgbClr val="00FF00"/>
                </a:solidFill>
                <a:latin typeface="+mn-lt"/>
              </a:rPr>
              <a:t> </a:t>
            </a:r>
            <a:r>
              <a:rPr lang="ru-RU" kern="0" dirty="0" smtClean="0">
                <a:solidFill>
                  <a:srgbClr val="FFFF00"/>
                </a:solidFill>
                <a:latin typeface="+mn-lt"/>
              </a:rPr>
              <a:t>объёма</a:t>
            </a:r>
            <a:r>
              <a:rPr lang="ru-RU" kern="0" dirty="0" smtClean="0">
                <a:latin typeface="+mn-lt"/>
              </a:rPr>
              <a:t> (содержится </a:t>
            </a:r>
            <a:r>
              <a:rPr lang="ru-RU" kern="0" dirty="0">
                <a:latin typeface="+mn-lt"/>
              </a:rPr>
              <a:t>в </a:t>
            </a:r>
            <a:r>
              <a:rPr lang="ru-RU" kern="0" dirty="0" smtClean="0">
                <a:latin typeface="+mn-lt"/>
              </a:rPr>
              <a:t>объёме) </a:t>
            </a:r>
            <a:r>
              <a:rPr lang="ru-RU" kern="0" dirty="0">
                <a:latin typeface="+mn-lt"/>
              </a:rPr>
              <a:t>понятия </a:t>
            </a:r>
            <a:r>
              <a:rPr lang="en-US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ru-RU" kern="0" dirty="0">
                <a:latin typeface="+mn-lt"/>
              </a:rPr>
              <a:t>, то </a:t>
            </a:r>
            <a:r>
              <a:rPr lang="ru-RU" kern="0" dirty="0" smtClean="0">
                <a:solidFill>
                  <a:srgbClr val="FFFF00"/>
                </a:solidFill>
                <a:latin typeface="+mn-lt"/>
              </a:rPr>
              <a:t>содержание</a:t>
            </a:r>
            <a:r>
              <a:rPr lang="ru-RU" kern="0" dirty="0" smtClean="0">
                <a:latin typeface="+mn-lt"/>
              </a:rPr>
              <a:t> последнего </a:t>
            </a:r>
            <a:r>
              <a:rPr lang="ru-RU" kern="0" dirty="0">
                <a:latin typeface="+mn-lt"/>
              </a:rPr>
              <a:t>(</a:t>
            </a:r>
            <a:r>
              <a:rPr lang="en-US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ru-RU" kern="0" dirty="0">
                <a:latin typeface="+mn-lt"/>
              </a:rPr>
              <a:t>)</a:t>
            </a:r>
            <a:r>
              <a:rPr lang="en-US" kern="0" dirty="0">
                <a:latin typeface="+mn-lt"/>
              </a:rPr>
              <a:t> </a:t>
            </a:r>
            <a:r>
              <a:rPr lang="ru-RU" kern="0" dirty="0">
                <a:latin typeface="+mn-lt"/>
              </a:rPr>
              <a:t>составляет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часть</a:t>
            </a:r>
            <a:r>
              <a:rPr lang="ru-RU" kern="0" dirty="0">
                <a:solidFill>
                  <a:srgbClr val="00FF00"/>
                </a:solidFill>
                <a:latin typeface="+mn-lt"/>
              </a:rPr>
              <a:t>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содержания</a:t>
            </a:r>
            <a:r>
              <a:rPr lang="ru-RU" kern="0" dirty="0">
                <a:latin typeface="+mn-lt"/>
              </a:rPr>
              <a:t> первого (</a:t>
            </a:r>
            <a:r>
              <a:rPr lang="en-US" kern="0" dirty="0">
                <a:solidFill>
                  <a:srgbClr val="00FFFF"/>
                </a:solidFill>
                <a:latin typeface="+mn-lt"/>
              </a:rPr>
              <a:t>B</a:t>
            </a:r>
            <a:r>
              <a:rPr lang="ru-RU" kern="0" dirty="0">
                <a:latin typeface="+mn-lt"/>
              </a:rPr>
              <a:t>).</a:t>
            </a:r>
          </a:p>
          <a:p>
            <a:pPr marL="285750" indent="-285750" algn="l">
              <a:spcBef>
                <a:spcPts val="600"/>
              </a:spcBef>
              <a:buFont typeface="Arial" pitchFamily="34" charset="0"/>
              <a:buChar char="•"/>
              <a:defRPr/>
            </a:pPr>
            <a:r>
              <a:rPr lang="ru-RU" kern="0" dirty="0">
                <a:latin typeface="+mn-lt"/>
              </a:rPr>
              <a:t>Чем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больше признаков</a:t>
            </a:r>
            <a:r>
              <a:rPr lang="ru-RU" kern="0" dirty="0">
                <a:latin typeface="+mn-lt"/>
              </a:rPr>
              <a:t> мыслится в понятии, тем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меньше </a:t>
            </a:r>
            <a:r>
              <a:rPr lang="ru-RU" kern="0" dirty="0" smtClean="0">
                <a:solidFill>
                  <a:srgbClr val="FFFF00"/>
                </a:solidFill>
                <a:latin typeface="+mn-lt"/>
              </a:rPr>
              <a:t/>
            </a:r>
            <a:br>
              <a:rPr lang="ru-RU" kern="0" dirty="0" smtClean="0">
                <a:solidFill>
                  <a:srgbClr val="FFFF00"/>
                </a:solidFill>
                <a:latin typeface="+mn-lt"/>
              </a:rPr>
            </a:br>
            <a:r>
              <a:rPr lang="ru-RU" kern="0" dirty="0" smtClean="0">
                <a:solidFill>
                  <a:srgbClr val="FFFF00"/>
                </a:solidFill>
                <a:latin typeface="+mn-lt"/>
              </a:rPr>
              <a:t>его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объём</a:t>
            </a:r>
            <a:r>
              <a:rPr lang="ru-RU" kern="0" dirty="0">
                <a:latin typeface="+mn-lt"/>
              </a:rPr>
              <a:t>, т</a:t>
            </a:r>
            <a:r>
              <a:rPr lang="ru-RU" kern="0" dirty="0" smtClean="0">
                <a:latin typeface="+mn-lt"/>
              </a:rPr>
              <a:t>. е</a:t>
            </a:r>
            <a:r>
              <a:rPr lang="ru-RU" kern="0" dirty="0">
                <a:latin typeface="+mn-lt"/>
              </a:rPr>
              <a:t>. тем меньше элементов в классе, </a:t>
            </a:r>
            <a:r>
              <a:rPr lang="ru-RU" kern="0" dirty="0" smtClean="0">
                <a:latin typeface="+mn-lt"/>
              </a:rPr>
              <a:t>обозначаемом </a:t>
            </a:r>
            <a:r>
              <a:rPr lang="ru-RU" kern="0" dirty="0">
                <a:latin typeface="+mn-lt"/>
              </a:rPr>
              <a:t>данным понятием, и наоборот. </a:t>
            </a:r>
          </a:p>
          <a:p>
            <a:pPr marL="285750" indent="-285750" algn="l">
              <a:spcBef>
                <a:spcPts val="600"/>
              </a:spcBef>
              <a:buFont typeface="Arial" pitchFamily="34" charset="0"/>
              <a:buChar char="•"/>
              <a:defRPr/>
            </a:pPr>
            <a:r>
              <a:rPr lang="ru-RU" kern="0" dirty="0">
                <a:latin typeface="+mn-lt"/>
              </a:rPr>
              <a:t>Отвлекаясь (абстрагируясь) от каких-то признаков, мы получаем более общее понятие; такая операция называется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«обобщением»</a:t>
            </a:r>
            <a:r>
              <a:rPr lang="ru-RU" kern="0" dirty="0">
                <a:latin typeface="+mn-lt"/>
              </a:rPr>
              <a:t>.</a:t>
            </a:r>
          </a:p>
          <a:p>
            <a:pPr marL="285750" indent="-285750" algn="l">
              <a:spcBef>
                <a:spcPts val="600"/>
              </a:spcBef>
              <a:buFont typeface="Arial" pitchFamily="34" charset="0"/>
              <a:buChar char="•"/>
              <a:defRPr/>
            </a:pPr>
            <a:r>
              <a:rPr lang="ru-RU" kern="0" dirty="0">
                <a:latin typeface="+mn-lt"/>
              </a:rPr>
              <a:t>Обратная операция, заключающаяся в добавлении признаков </a:t>
            </a:r>
            <a:r>
              <a:rPr lang="ru-RU" kern="0" dirty="0" smtClean="0">
                <a:latin typeface="+mn-lt"/>
              </a:rPr>
              <a:t/>
            </a:r>
            <a:br>
              <a:rPr lang="ru-RU" kern="0" dirty="0" smtClean="0">
                <a:latin typeface="+mn-lt"/>
              </a:rPr>
            </a:br>
            <a:r>
              <a:rPr lang="ru-RU" kern="0" dirty="0" smtClean="0">
                <a:latin typeface="+mn-lt"/>
              </a:rPr>
              <a:t>к </a:t>
            </a:r>
            <a:r>
              <a:rPr lang="ru-RU" kern="0" dirty="0">
                <a:latin typeface="+mn-lt"/>
              </a:rPr>
              <a:t>общему понятию, именуется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«ограничением понятия»</a:t>
            </a:r>
            <a:r>
              <a:rPr lang="ru-RU" kern="0" dirty="0">
                <a:latin typeface="+mn-lt"/>
              </a:rPr>
              <a:t>.</a:t>
            </a:r>
          </a:p>
          <a:p>
            <a:pPr marL="285750" indent="-285750" algn="l">
              <a:spcBef>
                <a:spcPts val="600"/>
              </a:spcBef>
              <a:buFont typeface="Arial" pitchFamily="34" charset="0"/>
              <a:buChar char="•"/>
              <a:defRPr/>
            </a:pPr>
            <a:r>
              <a:rPr lang="ru-RU" kern="0" dirty="0">
                <a:latin typeface="+mn-lt"/>
              </a:rPr>
              <a:t>Объём понятия,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характеризуемого набором признаков</a:t>
            </a:r>
            <a:r>
              <a:rPr lang="ru-RU" kern="0" dirty="0">
                <a:latin typeface="+mn-lt"/>
              </a:rPr>
              <a:t>, входит </a:t>
            </a:r>
            <a:r>
              <a:rPr lang="ru-RU" kern="0" dirty="0" smtClean="0">
                <a:latin typeface="+mn-lt"/>
              </a:rPr>
              <a:t>в </a:t>
            </a:r>
            <a:r>
              <a:rPr lang="ru-RU" kern="0" dirty="0">
                <a:latin typeface="+mn-lt"/>
              </a:rPr>
              <a:t>объём понятия,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характеризуемого только частью этих признаков</a:t>
            </a:r>
            <a:r>
              <a:rPr lang="ru-RU" kern="0" dirty="0">
                <a:latin typeface="+mn-lt"/>
              </a:rPr>
              <a:t>.</a:t>
            </a:r>
          </a:p>
          <a:p>
            <a:pPr marL="285750" indent="-285750" algn="l">
              <a:spcBef>
                <a:spcPts val="600"/>
              </a:spcBef>
              <a:buFont typeface="Arial" pitchFamily="34" charset="0"/>
              <a:buChar char="•"/>
              <a:defRPr/>
            </a:pPr>
            <a:r>
              <a:rPr lang="ru-RU" kern="0" dirty="0">
                <a:latin typeface="+mn-lt"/>
              </a:rPr>
              <a:t>Напротив, понятие,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характеризуемое набором признаков</a:t>
            </a:r>
            <a:r>
              <a:rPr lang="ru-RU" kern="0" dirty="0">
                <a:latin typeface="+mn-lt"/>
              </a:rPr>
              <a:t>, включает в свой объём объёмы понятий,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характеризуемых</a:t>
            </a:r>
            <a:r>
              <a:rPr lang="ru-RU" kern="0" dirty="0">
                <a:latin typeface="+mn-lt"/>
              </a:rPr>
              <a:t> всеми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этими и ещё какими-то (дополнительными) признаками</a:t>
            </a:r>
            <a:r>
              <a:rPr lang="ru-RU" kern="0" dirty="0">
                <a:latin typeface="+mn-lt"/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5613400" y="18351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 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1500000">
            <a:off x="5351463" y="2806700"/>
            <a:ext cx="2303462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chemeClr val="accent1"/>
                </a:solidFill>
              </a:rPr>
              <a:t>(не) суть</a:t>
            </a:r>
            <a:endParaRPr lang="ru-RU" dirty="0">
              <a:solidFill>
                <a:schemeClr val="accent1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 anchorCtr="1"/>
          <a:lstStyle/>
          <a:p>
            <a:pPr algn="ctr">
              <a:lnSpc>
                <a:spcPct val="8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1500000">
            <a:off x="5353200" y="2808000"/>
            <a:ext cx="2303462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  средний </a:t>
            </a:r>
            <a:r>
              <a:rPr lang="ru-RU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5" name="Text Box 17"/>
          <p:cNvSpPr txBox="1">
            <a:spLocks noChangeArrowheads="1"/>
          </p:cNvSpPr>
          <p:nvPr/>
        </p:nvSpPr>
        <p:spPr bwMode="auto">
          <a:xfrm>
            <a:off x="180000" y="1548000"/>
            <a:ext cx="3744000" cy="270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/>
          <a:lstStyle/>
          <a:p>
            <a:pPr algn="ctr"/>
            <a:r>
              <a:rPr lang="ru-RU" dirty="0" smtClean="0"/>
              <a:t>Первой фигурой простого категорического силлогизма считается фигура, в которой средний термин является субъектом </a:t>
            </a:r>
            <a:r>
              <a:rPr lang="ru-RU" dirty="0" smtClean="0">
                <a:latin typeface="+mj-lt"/>
              </a:rPr>
              <a:t>б</a:t>
            </a:r>
            <a:r>
              <a:rPr lang="fr-FR" dirty="0" smtClean="0">
                <a:latin typeface="+mj-lt"/>
                <a:cs typeface="Times New Roman"/>
              </a:rPr>
              <a:t>ó</a:t>
            </a:r>
            <a:r>
              <a:rPr lang="ru-RU" dirty="0" smtClean="0">
                <a:latin typeface="+mj-lt"/>
              </a:rPr>
              <a:t>л</a:t>
            </a:r>
            <a:r>
              <a:rPr lang="ru-RU" dirty="0" smtClean="0"/>
              <a:t>ьшей и предикатом меньшей посылки, </a:t>
            </a:r>
            <a:br>
              <a:rPr lang="ru-RU" dirty="0" smtClean="0"/>
            </a:br>
            <a:r>
              <a:rPr lang="ru-RU" dirty="0" smtClean="0"/>
              <a:t> т. е. </a:t>
            </a:r>
            <a:r>
              <a:rPr lang="ru-RU" dirty="0" smtClean="0">
                <a:solidFill>
                  <a:srgbClr val="00FFFF"/>
                </a:solidFill>
              </a:rPr>
              <a:t>оба крайних термина занимают в </a:t>
            </a:r>
            <a:r>
              <a:rPr lang="ru-RU" dirty="0">
                <a:solidFill>
                  <a:srgbClr val="00FFFF"/>
                </a:solidFill>
              </a:rPr>
              <a:t>посылках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FFFF00"/>
                </a:solidFill>
              </a:rPr>
              <a:t>те же позиции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FF"/>
                </a:solidFill>
              </a:rPr>
              <a:t> что </a:t>
            </a:r>
            <a:r>
              <a:rPr lang="ru-RU" dirty="0">
                <a:solidFill>
                  <a:srgbClr val="00FFFF"/>
                </a:solidFill>
              </a:rPr>
              <a:t>и в выводе</a:t>
            </a:r>
            <a:r>
              <a:rPr lang="ru-RU" dirty="0"/>
              <a:t>.</a:t>
            </a:r>
          </a:p>
        </p:txBody>
      </p:sp>
      <p:sp>
        <p:nvSpPr>
          <p:cNvPr id="18" name="Rectangle 16"/>
          <p:cNvSpPr txBox="1">
            <a:spLocks noChangeArrowheads="1"/>
          </p:cNvSpPr>
          <p:nvPr/>
        </p:nvSpPr>
        <p:spPr bwMode="auto">
          <a:xfrm>
            <a:off x="144000" y="4392000"/>
            <a:ext cx="3816000" cy="154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ct val="20000"/>
              </a:spcBef>
              <a:spcAft>
                <a:spcPts val="600"/>
              </a:spcAft>
              <a:defRPr/>
            </a:pPr>
            <a:r>
              <a:rPr lang="ru-RU" kern="0" dirty="0">
                <a:solidFill>
                  <a:srgbClr val="FFFF00"/>
                </a:solidFill>
                <a:latin typeface="+mn-lt"/>
              </a:rPr>
              <a:t>Правила первой фигуры</a:t>
            </a:r>
          </a:p>
          <a:p>
            <a:pPr marL="342900" indent="-342900" algn="l">
              <a:spcBef>
                <a:spcPct val="20000"/>
              </a:spcBef>
              <a:buClr>
                <a:schemeClr val="bg1"/>
              </a:buClr>
              <a:buFont typeface="Wingdings" pitchFamily="2" charset="2"/>
              <a:buChar char="Ø"/>
              <a:defRPr/>
            </a:pPr>
            <a:r>
              <a:rPr lang="ru-RU" sz="1600" kern="0" dirty="0">
                <a:solidFill>
                  <a:srgbClr val="00FF00"/>
                </a:solidFill>
                <a:latin typeface="+mn-lt"/>
              </a:rPr>
              <a:t>Меньшая</a:t>
            </a:r>
            <a:r>
              <a:rPr lang="ru-RU" sz="1600" kern="0" dirty="0">
                <a:latin typeface="+mn-lt"/>
              </a:rPr>
              <a:t> посылка должна быть 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утвердительным</a:t>
            </a:r>
            <a:r>
              <a:rPr lang="ru-RU" sz="1600" kern="0" dirty="0"/>
              <a:t> суждением</a:t>
            </a:r>
            <a:r>
              <a:rPr lang="ru-RU" sz="1600" kern="0" dirty="0">
                <a:latin typeface="+mn-lt"/>
              </a:rPr>
              <a:t>.</a:t>
            </a:r>
          </a:p>
          <a:p>
            <a:pPr marL="342900" indent="-342900" algn="l">
              <a:spcBef>
                <a:spcPct val="20000"/>
              </a:spcBef>
              <a:buClr>
                <a:schemeClr val="bg1"/>
              </a:buClr>
              <a:buFont typeface="Wingdings" pitchFamily="2" charset="2"/>
              <a:buChar char="Ø"/>
              <a:defRPr/>
            </a:pPr>
            <a:r>
              <a:rPr lang="ru-RU" sz="1600" kern="0" dirty="0">
                <a:solidFill>
                  <a:srgbClr val="00FF00"/>
                </a:solidFill>
                <a:latin typeface="+mn-lt"/>
              </a:rPr>
              <a:t>Б</a:t>
            </a:r>
            <a:r>
              <a:rPr lang="en-US" sz="1600" dirty="0">
                <a:solidFill>
                  <a:srgbClr val="00FF00"/>
                </a:solidFill>
                <a:cs typeface="Arial" charset="0"/>
              </a:rPr>
              <a:t>ó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льшая </a:t>
            </a:r>
            <a:r>
              <a:rPr lang="ru-RU" sz="1600" kern="0" dirty="0">
                <a:latin typeface="+mn-lt"/>
              </a:rPr>
              <a:t>посылка должна быть 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общим</a:t>
            </a:r>
            <a:r>
              <a:rPr lang="ru-RU" sz="1600" kern="0" dirty="0"/>
              <a:t> суждением</a:t>
            </a:r>
            <a:r>
              <a:rPr lang="ru-RU" sz="1600" kern="0" dirty="0" smtClean="0">
                <a:latin typeface="+mn-lt"/>
              </a:rPr>
              <a:t>.</a:t>
            </a:r>
            <a:endParaRPr lang="ru-RU" sz="1600" kern="0" dirty="0">
              <a:latin typeface="+mn-lt"/>
            </a:endParaRP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5613400" y="33464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lIns="0" tIns="108000" rIns="0" anchor="ctr" anchorCtr="1"/>
          <a:lstStyle/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4000" dirty="0" smtClean="0">
              <a:solidFill>
                <a:srgbClr val="0000FF"/>
              </a:solidFill>
            </a:endParaRPr>
          </a:p>
        </p:txBody>
      </p:sp>
      <p:sp>
        <p:nvSpPr>
          <p:cNvPr id="19" name="Rectangle 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rgbClr val="FFFF00"/>
                </a:solidFill>
              </a:rPr>
              <a:t>Первая фигура простого категорического силлогизма</a:t>
            </a:r>
            <a:endParaRPr lang="ru-RU" sz="2800" b="1" dirty="0" smtClean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475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475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55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8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8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500"/>
                            </p:stCondLst>
                            <p:childTnLst>
                              <p:par>
                                <p:cTn id="7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000"/>
                            </p:stCondLst>
                            <p:childTnLst>
                              <p:par>
                                <p:cTn id="7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9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"/>
                            </p:stCondLst>
                            <p:childTnLst>
                              <p:par>
                                <p:cTn id="93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4" dur="20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"/>
                            </p:stCondLst>
                            <p:childTnLst>
                              <p:par>
                                <p:cTn id="102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3" dur="2000" fill="hold"/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1" grpId="0" animBg="1"/>
      <p:bldP spid="447492" grpId="0" animBg="1"/>
      <p:bldP spid="447493" grpId="0" animBg="1"/>
      <p:bldP spid="447493" grpId="1" animBg="1"/>
      <p:bldP spid="447493" grpId="2" animBg="1"/>
      <p:bldP spid="447495" grpId="0" animBg="1"/>
      <p:bldP spid="447496" grpId="0" animBg="1"/>
      <p:bldP spid="447497" grpId="0" animBg="1"/>
      <p:bldP spid="447498" grpId="0" animBg="1"/>
      <p:bldP spid="447498" grpId="1" animBg="1"/>
      <p:bldP spid="447500" grpId="0" animBg="1"/>
      <p:bldP spid="447500" grpId="1" animBg="1"/>
      <p:bldP spid="447501" grpId="0" animBg="1"/>
      <p:bldP spid="447503" grpId="0" animBg="1"/>
      <p:bldP spid="447505" grpId="0" animBg="1"/>
      <p:bldP spid="18" grpId="0" build="p"/>
      <p:bldP spid="447490" grpId="0" animBg="1"/>
      <p:bldP spid="447490" grpId="1" animBg="1"/>
      <p:bldP spid="447502" grpId="0" animBg="1"/>
    </p:bldLst>
  </p:timing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69863" y="1296000"/>
            <a:ext cx="8877300" cy="5292725"/>
          </a:xfrm>
        </p:spPr>
        <p:txBody>
          <a:bodyPr/>
          <a:lstStyle/>
          <a:p>
            <a:pPr eaLnBrk="1" hangingPunct="1">
              <a:defRPr/>
            </a:pPr>
            <a:r>
              <a:rPr lang="ru-RU" sz="2000" b="1" dirty="0" smtClean="0">
                <a:solidFill>
                  <a:srgbClr val="00FFFF"/>
                </a:solidFill>
              </a:rPr>
              <a:t>Меньшая посылка должна быть утвердительным суждением.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Допустим, что меньшая посылка – отрицательное суждение</a:t>
            </a:r>
            <a:r>
              <a:rPr lang="ru-RU" sz="1800" b="1" dirty="0" smtClean="0">
                <a:solidFill>
                  <a:schemeClr val="accent3"/>
                </a:solidFill>
              </a:rPr>
              <a:t>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Тогда </a:t>
            </a: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отрицательной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) </a:t>
            </a:r>
            <a:r>
              <a:rPr lang="ru-RU" sz="1800" b="1" dirty="0" smtClean="0">
                <a:solidFill>
                  <a:schemeClr val="accent3"/>
                </a:solidFill>
              </a:rPr>
              <a:t>отрицательным будет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 вывод.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Следовательно,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accent3"/>
                </a:solidFill>
              </a:rPr>
              <a:t>льший термин 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</a:t>
            </a:r>
            <a:r>
              <a:rPr lang="ru-RU" sz="1800" b="1" dirty="0" smtClean="0">
                <a:solidFill>
                  <a:schemeClr val="accent3"/>
                </a:solidFill>
              </a:rPr>
              <a:t> – предикат вывода) в выводе будет распределён.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В этом случае он должен </a:t>
            </a: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крайних терминов</a:t>
            </a:r>
            <a:r>
              <a:rPr lang="ru-RU" sz="1800" b="1" dirty="0" smtClean="0">
                <a:solidFill>
                  <a:schemeClr val="bg1"/>
                </a:solidFill>
              </a:rPr>
              <a:t>)</a:t>
            </a:r>
            <a:r>
              <a:rPr lang="ru-RU" sz="1800" b="1" dirty="0" smtClean="0">
                <a:solidFill>
                  <a:schemeClr val="accent3"/>
                </a:solidFill>
              </a:rPr>
              <a:t> быть распределён и в посылке 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</a:t>
            </a:r>
            <a:r>
              <a:rPr lang="ru-RU" sz="1800" b="1" dirty="0" smtClean="0">
                <a:solidFill>
                  <a:schemeClr val="accent3"/>
                </a:solidFill>
              </a:rPr>
              <a:t> –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err="1" smtClean="0">
                <a:solidFill>
                  <a:schemeClr val="accent3"/>
                </a:solidFill>
              </a:rPr>
              <a:t>льшей</a:t>
            </a:r>
            <a:r>
              <a:rPr lang="ru-RU" sz="1800" b="1" dirty="0" smtClean="0">
                <a:solidFill>
                  <a:schemeClr val="accent3"/>
                </a:solidFill>
              </a:rPr>
              <a:t>).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Но в первой фигуре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err="1" smtClean="0">
                <a:solidFill>
                  <a:schemeClr val="accent3"/>
                </a:solidFill>
              </a:rPr>
              <a:t>льший</a:t>
            </a:r>
            <a:r>
              <a:rPr lang="ru-RU" sz="1800" b="1" dirty="0" smtClean="0">
                <a:solidFill>
                  <a:schemeClr val="accent3"/>
                </a:solidFill>
              </a:rPr>
              <a:t> термин является </a:t>
            </a: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 фигуры</a:t>
            </a:r>
            <a:r>
              <a:rPr lang="ru-RU" sz="1800" b="1" dirty="0" smtClean="0">
                <a:solidFill>
                  <a:schemeClr val="bg1"/>
                </a:solidFill>
              </a:rPr>
              <a:t>) </a:t>
            </a:r>
            <a:r>
              <a:rPr lang="ru-RU" sz="1800" b="1" dirty="0" smtClean="0">
                <a:solidFill>
                  <a:schemeClr val="accent3"/>
                </a:solidFill>
              </a:rPr>
              <a:t>предикатом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err="1" smtClean="0">
                <a:solidFill>
                  <a:schemeClr val="accent3"/>
                </a:solidFill>
              </a:rPr>
              <a:t>льшей</a:t>
            </a:r>
            <a:r>
              <a:rPr lang="ru-RU" sz="1800" b="1" dirty="0" smtClean="0">
                <a:solidFill>
                  <a:schemeClr val="accent3"/>
                </a:solidFill>
              </a:rPr>
              <a:t> посылки, предикаты же распределены в отрицательных суждениях.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Следовательно,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accent3"/>
                </a:solidFill>
              </a:rPr>
              <a:t>льшая посылка должна быть отрицательным суждением.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Но тогда обе посылки окажутся отрицательными суждениями,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что противоречит </a:t>
            </a:r>
            <a:r>
              <a:rPr lang="ru-RU" sz="1800" b="1" dirty="0" smtClean="0">
                <a:solidFill>
                  <a:srgbClr val="FFFF00"/>
                </a:solidFill>
              </a:rPr>
              <a:t>правилу утвердительной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Следовательно, исходное допущение неверно, и </a:t>
            </a:r>
            <a:r>
              <a:rPr lang="ru-RU" sz="1800" b="1" dirty="0" smtClean="0">
                <a:solidFill>
                  <a:srgbClr val="00FFFF"/>
                </a:solidFill>
              </a:rPr>
              <a:t>меньшая посылка должна быть утвердительным суждением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8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Первая фигура </a:t>
            </a:r>
            <a:r>
              <a:rPr lang="ru-RU" sz="3600" b="1" dirty="0" smtClean="0">
                <a:solidFill>
                  <a:schemeClr val="bg1"/>
                </a:solidFill>
              </a:rPr>
              <a:t/>
            </a:r>
            <a:br>
              <a:rPr lang="ru-RU" sz="36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Правила первой фигуры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49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49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495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495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69863" y="1296000"/>
            <a:ext cx="8877300" cy="5292725"/>
          </a:xfrm>
        </p:spPr>
        <p:txBody>
          <a:bodyPr/>
          <a:lstStyle/>
          <a:p>
            <a:pPr eaLnBrk="1" hangingPunct="1">
              <a:defRPr/>
            </a:pPr>
            <a:r>
              <a:rPr lang="ru-RU" sz="2000" b="1" dirty="0" smtClean="0">
                <a:solidFill>
                  <a:srgbClr val="00FFFF"/>
                </a:solidFill>
              </a:rPr>
              <a:t>Б</a:t>
            </a:r>
            <a:r>
              <a:rPr lang="en-US" sz="2000" b="1" dirty="0" smtClean="0">
                <a:solidFill>
                  <a:srgbClr val="00FFFF"/>
                </a:solidFill>
                <a:cs typeface="Arial" charset="0"/>
              </a:rPr>
              <a:t>ó</a:t>
            </a:r>
            <a:r>
              <a:rPr lang="ru-RU" sz="2000" b="1" dirty="0" smtClean="0">
                <a:solidFill>
                  <a:srgbClr val="00FFFF"/>
                </a:solidFill>
              </a:rPr>
              <a:t>льшая посылка должна быть общим суждением.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Поскольку доказано, что меньшая посылка – утвердительное суждение, средний термин 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 первой фигуры</a:t>
            </a:r>
            <a:r>
              <a:rPr lang="ru-RU" sz="1800" b="1" dirty="0" smtClean="0">
                <a:solidFill>
                  <a:schemeClr val="accent3"/>
                </a:solidFill>
              </a:rPr>
              <a:t> – предикат меньшей посылки) в ней не распределён.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Следовательно, он должен </a:t>
            </a: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среднего термина</a:t>
            </a:r>
            <a:r>
              <a:rPr lang="ru-RU" sz="1800" b="1" dirty="0" smtClean="0">
                <a:solidFill>
                  <a:schemeClr val="bg1"/>
                </a:solidFill>
              </a:rPr>
              <a:t>)</a:t>
            </a:r>
            <a:r>
              <a:rPr lang="ru-RU" sz="1800" b="1" dirty="0" smtClean="0">
                <a:solidFill>
                  <a:schemeClr val="accent3"/>
                </a:solidFill>
              </a:rPr>
              <a:t> быть распределён в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accent3"/>
                </a:solidFill>
              </a:rPr>
              <a:t>льшей посылке.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В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accent3"/>
                </a:solidFill>
              </a:rPr>
              <a:t>льшей посылке средний термин является</a:t>
            </a:r>
            <a:r>
              <a:rPr lang="ru-RU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 первой фигуры</a:t>
            </a:r>
            <a:r>
              <a:rPr lang="ru-RU" sz="1800" b="1" dirty="0" smtClean="0">
                <a:solidFill>
                  <a:schemeClr val="bg1"/>
                </a:solidFill>
              </a:rPr>
              <a:t>) </a:t>
            </a:r>
            <a:r>
              <a:rPr lang="ru-RU" sz="1800" b="1" dirty="0" smtClean="0">
                <a:solidFill>
                  <a:schemeClr val="accent3"/>
                </a:solidFill>
              </a:rPr>
              <a:t>субъектом, субъекты же распределены в общих суждениях.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Следовательно, </a:t>
            </a:r>
            <a:r>
              <a:rPr lang="ru-RU" sz="1800" b="1" dirty="0" smtClean="0">
                <a:solidFill>
                  <a:srgbClr val="00FFFF"/>
                </a:solidFill>
              </a:rPr>
              <a:t>б</a:t>
            </a:r>
            <a:r>
              <a:rPr lang="en-US" sz="1800" b="1" dirty="0" smtClean="0">
                <a:solidFill>
                  <a:srgbClr val="00FFFF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rgbClr val="00FFFF"/>
                </a:solidFill>
              </a:rPr>
              <a:t>льшая посылка должна быть общим суждением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8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Первая фигура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Правила первой фигуры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5613400" y="33464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5613400" y="18351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en-US" dirty="0" smtClean="0">
                <a:solidFill>
                  <a:srgbClr val="0000FF"/>
                </a:solidFill>
              </a:rPr>
              <a:t>  </a:t>
            </a:r>
            <a:r>
              <a:rPr lang="ru-RU" dirty="0" smtClean="0">
                <a:solidFill>
                  <a:srgbClr val="0000FF"/>
                </a:solidFill>
              </a:rPr>
              <a:t>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1500000">
            <a:off x="5351463" y="2806700"/>
            <a:ext cx="2303462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chemeClr val="accent1"/>
                </a:solidFill>
              </a:rPr>
              <a:t>(не) есть</a:t>
            </a:r>
            <a:endParaRPr lang="ru-RU" dirty="0">
              <a:solidFill>
                <a:schemeClr val="accent1"/>
              </a:solidFill>
            </a:endParaRPr>
          </a:p>
        </p:txBody>
      </p:sp>
      <p:sp>
        <p:nvSpPr>
          <p:cNvPr id="15366" name="Rectangle 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Первая фигура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Назначение первой фигуры</a:t>
            </a: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1500000">
            <a:off x="5351463" y="2808000"/>
            <a:ext cx="2303462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  средний термин</a:t>
            </a: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5" name="Text Box 17"/>
          <p:cNvSpPr txBox="1">
            <a:spLocks noChangeArrowheads="1"/>
          </p:cNvSpPr>
          <p:nvPr/>
        </p:nvSpPr>
        <p:spPr bwMode="auto">
          <a:xfrm>
            <a:off x="180000" y="1368000"/>
            <a:ext cx="3744000" cy="936000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/>
              <a:t>Оба крайних термина </a:t>
            </a:r>
            <a:br>
              <a:rPr lang="ru-RU" dirty="0" smtClean="0"/>
            </a:br>
            <a:r>
              <a:rPr lang="ru-RU" dirty="0" smtClean="0"/>
              <a:t>занимают в </a:t>
            </a:r>
            <a:r>
              <a:rPr lang="ru-RU" dirty="0"/>
              <a:t>посылках </a:t>
            </a:r>
            <a:r>
              <a:rPr lang="ru-RU" dirty="0" smtClean="0">
                <a:solidFill>
                  <a:srgbClr val="00FFFF"/>
                </a:solidFill>
              </a:rPr>
              <a:t>те же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позиции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что </a:t>
            </a:r>
            <a:r>
              <a:rPr lang="ru-RU" dirty="0"/>
              <a:t>и в выводе.</a:t>
            </a:r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180000" y="3924000"/>
            <a:ext cx="3744000" cy="2808000"/>
          </a:xfrm>
          <a:prstGeom prst="rect">
            <a:avLst/>
          </a:prstGeom>
          <a:noFill/>
          <a:ln w="9525">
            <a:solidFill>
              <a:schemeClr val="accent3"/>
            </a:solidFill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/>
              <a:t>Назначение </a:t>
            </a:r>
            <a:r>
              <a:rPr lang="ru-RU" sz="1600" dirty="0">
                <a:solidFill>
                  <a:srgbClr val="00FFFF"/>
                </a:solidFill>
              </a:rPr>
              <a:t>первой</a:t>
            </a:r>
            <a:r>
              <a:rPr lang="ru-RU" sz="1600" dirty="0"/>
              <a:t> фигуры </a:t>
            </a:r>
            <a:r>
              <a:rPr lang="ru-RU" sz="1600" dirty="0" smtClean="0"/>
              <a:t>–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обоснование </a:t>
            </a:r>
            <a:r>
              <a:rPr lang="ru-RU" sz="1600" dirty="0" smtClean="0"/>
              <a:t>подчинения,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/>
              <a:t>том </a:t>
            </a:r>
            <a:r>
              <a:rPr lang="ru-RU" sz="1600" dirty="0" smtClean="0"/>
              <a:t>числе </a:t>
            </a:r>
            <a:r>
              <a:rPr lang="ru-RU" sz="1600" dirty="0" smtClean="0">
                <a:solidFill>
                  <a:srgbClr val="00FF00"/>
                </a:solidFill>
              </a:rPr>
              <a:t>правомерности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подведения данного случая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под данное правило</a:t>
            </a:r>
            <a:r>
              <a:rPr lang="en-US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/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en-US" sz="1600" dirty="0" smtClean="0"/>
              <a:t>(</a:t>
            </a:r>
            <a:r>
              <a:rPr lang="ru-RU" sz="1600" dirty="0" smtClean="0"/>
              <a:t>важнейшая объяснительная </a:t>
            </a:r>
            <a:br>
              <a:rPr lang="ru-RU" sz="1600" dirty="0" smtClean="0"/>
            </a:br>
            <a:r>
              <a:rPr lang="ru-RU" sz="1600" dirty="0" smtClean="0"/>
              <a:t>и доказательная процедура!): </a:t>
            </a:r>
            <a:br>
              <a:rPr lang="ru-RU" sz="1600" dirty="0" smtClean="0"/>
            </a:br>
            <a:r>
              <a:rPr lang="ru-RU" sz="1600" dirty="0" smtClean="0"/>
              <a:t>в б</a:t>
            </a:r>
            <a:r>
              <a:rPr lang="en-US" sz="1600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600" dirty="0" smtClean="0"/>
              <a:t>льшей (общей) посылке это </a:t>
            </a:r>
            <a:br>
              <a:rPr lang="ru-RU" sz="1600" dirty="0" smtClean="0"/>
            </a:br>
            <a:r>
              <a:rPr lang="ru-RU" sz="1600" dirty="0" smtClean="0"/>
              <a:t>правило формулируется, меньшая </a:t>
            </a:r>
            <a:br>
              <a:rPr lang="ru-RU" sz="1600" dirty="0" smtClean="0"/>
            </a:br>
            <a:r>
              <a:rPr lang="ru-RU" sz="1600" dirty="0" smtClean="0"/>
              <a:t>(утвердительная) подведение </a:t>
            </a:r>
            <a:br>
              <a:rPr lang="ru-RU" sz="1600" dirty="0" smtClean="0"/>
            </a:br>
            <a:r>
              <a:rPr lang="ru-RU" sz="1600" dirty="0" smtClean="0"/>
              <a:t>(подчинение) обосновывает.</a:t>
            </a:r>
            <a:endParaRPr lang="ru-RU" sz="1600" dirty="0"/>
          </a:p>
        </p:txBody>
      </p:sp>
      <p:sp>
        <p:nvSpPr>
          <p:cNvPr id="19" name="Rectangle 16"/>
          <p:cNvSpPr txBox="1">
            <a:spLocks noChangeArrowheads="1"/>
          </p:cNvSpPr>
          <p:nvPr/>
        </p:nvSpPr>
        <p:spPr bwMode="auto">
          <a:xfrm>
            <a:off x="144000" y="2376000"/>
            <a:ext cx="3816000" cy="154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ct val="20000"/>
              </a:spcBef>
              <a:spcAft>
                <a:spcPts val="600"/>
              </a:spcAft>
              <a:defRPr/>
            </a:pPr>
            <a:r>
              <a:rPr lang="ru-RU" kern="0" dirty="0">
                <a:solidFill>
                  <a:srgbClr val="FFFF00"/>
                </a:solidFill>
                <a:latin typeface="+mn-lt"/>
              </a:rPr>
              <a:t>Правила первой фигуры</a:t>
            </a:r>
          </a:p>
          <a:p>
            <a:pPr marL="342900" indent="-342900" algn="l">
              <a:spcBef>
                <a:spcPct val="20000"/>
              </a:spcBef>
              <a:buClr>
                <a:schemeClr val="bg1"/>
              </a:buClr>
              <a:buFont typeface="Wingdings" pitchFamily="2" charset="2"/>
              <a:buChar char="Ø"/>
              <a:defRPr/>
            </a:pPr>
            <a:r>
              <a:rPr lang="ru-RU" sz="1600" kern="0" dirty="0">
                <a:solidFill>
                  <a:srgbClr val="66FF33"/>
                </a:solidFill>
                <a:latin typeface="+mn-lt"/>
              </a:rPr>
              <a:t>Меньшая</a:t>
            </a:r>
            <a:r>
              <a:rPr lang="ru-RU" sz="1600" kern="0" dirty="0">
                <a:latin typeface="+mn-lt"/>
              </a:rPr>
              <a:t> посылка должна быть </a:t>
            </a:r>
            <a:r>
              <a:rPr lang="ru-RU" sz="1600" kern="0" dirty="0">
                <a:solidFill>
                  <a:srgbClr val="66FF33"/>
                </a:solidFill>
                <a:latin typeface="+mn-lt"/>
              </a:rPr>
              <a:t>утвердительным</a:t>
            </a:r>
            <a:r>
              <a:rPr lang="ru-RU" sz="1600" kern="0" dirty="0"/>
              <a:t> </a:t>
            </a:r>
            <a:r>
              <a:rPr lang="ru-RU" sz="1600" kern="0" dirty="0" smtClean="0"/>
              <a:t>суждением</a:t>
            </a:r>
            <a:r>
              <a:rPr lang="ru-RU" sz="1600" kern="0" dirty="0">
                <a:latin typeface="+mn-lt"/>
              </a:rPr>
              <a:t>.</a:t>
            </a:r>
          </a:p>
          <a:p>
            <a:pPr marL="342900" indent="-342900" algn="l">
              <a:spcBef>
                <a:spcPct val="20000"/>
              </a:spcBef>
              <a:buClr>
                <a:schemeClr val="bg1"/>
              </a:buClr>
              <a:buFont typeface="Wingdings" pitchFamily="2" charset="2"/>
              <a:buChar char="Ø"/>
              <a:defRPr/>
            </a:pPr>
            <a:r>
              <a:rPr lang="ru-RU" sz="1600" kern="0" dirty="0">
                <a:solidFill>
                  <a:srgbClr val="66FF33"/>
                </a:solidFill>
                <a:latin typeface="+mn-lt"/>
              </a:rPr>
              <a:t>Б</a:t>
            </a:r>
            <a:r>
              <a:rPr lang="en-US" sz="1600" dirty="0">
                <a:solidFill>
                  <a:srgbClr val="66FF33"/>
                </a:solidFill>
                <a:cs typeface="Arial" charset="0"/>
              </a:rPr>
              <a:t>ó</a:t>
            </a:r>
            <a:r>
              <a:rPr lang="ru-RU" sz="1600" kern="0" dirty="0">
                <a:solidFill>
                  <a:srgbClr val="66FF33"/>
                </a:solidFill>
                <a:latin typeface="+mn-lt"/>
              </a:rPr>
              <a:t>льшая</a:t>
            </a:r>
            <a:r>
              <a:rPr lang="ru-RU" sz="1600" kern="0" dirty="0">
                <a:latin typeface="+mn-lt"/>
              </a:rPr>
              <a:t> посылка должна быть </a:t>
            </a:r>
            <a:r>
              <a:rPr lang="ru-RU" sz="1600" kern="0" dirty="0">
                <a:solidFill>
                  <a:srgbClr val="66FF33"/>
                </a:solidFill>
                <a:latin typeface="+mn-lt"/>
              </a:rPr>
              <a:t>общим</a:t>
            </a:r>
            <a:r>
              <a:rPr lang="ru-RU" sz="1600" kern="0" dirty="0"/>
              <a:t> суждением</a:t>
            </a:r>
            <a:r>
              <a:rPr lang="ru-RU" sz="1600" kern="0" dirty="0" smtClean="0">
                <a:latin typeface="+mn-lt"/>
              </a:rPr>
              <a:t>.</a:t>
            </a:r>
            <a:endParaRPr lang="ru-RU" sz="1600" kern="0" dirty="0">
              <a:latin typeface="+mn-lt"/>
            </a:endParaRPr>
          </a:p>
        </p:txBody>
      </p:sp>
      <p:sp>
        <p:nvSpPr>
          <p:cNvPr id="22" name="Oval 12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3" name="Oval 14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lIns="0" tIns="108000" rIns="0" anchor="ctr" anchorCtr="1"/>
          <a:lstStyle/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4000" dirty="0" smtClean="0">
              <a:solidFill>
                <a:srgbClr val="0000FF"/>
              </a:solidFill>
            </a:endParaRPr>
          </a:p>
        </p:txBody>
      </p:sp>
      <p:sp>
        <p:nvSpPr>
          <p:cNvPr id="24" name="Oval 7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 anchorCtr="1"/>
          <a:lstStyle/>
          <a:p>
            <a:pPr algn="ctr">
              <a:lnSpc>
                <a:spcPct val="8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</p:bldLst>
  </p:timing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5613400" y="33464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5613400" y="18351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en-US" dirty="0" smtClean="0">
                <a:solidFill>
                  <a:srgbClr val="0000FF"/>
                </a:solidFill>
              </a:rPr>
              <a:t>  </a:t>
            </a:r>
            <a:r>
              <a:rPr lang="ru-RU" dirty="0" smtClean="0">
                <a:solidFill>
                  <a:srgbClr val="0000FF"/>
                </a:solidFill>
              </a:rPr>
              <a:t>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1500000">
            <a:off x="5351463" y="2806700"/>
            <a:ext cx="2303462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chemeClr val="accent1"/>
                </a:solidFill>
              </a:rPr>
              <a:t>(не) суть</a:t>
            </a:r>
            <a:endParaRPr lang="ru-RU" dirty="0">
              <a:solidFill>
                <a:schemeClr val="accent1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1500000">
            <a:off x="5353200" y="2806700"/>
            <a:ext cx="2303462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  средний термин</a:t>
            </a: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18" name="Rectangle 16"/>
          <p:cNvSpPr txBox="1">
            <a:spLocks noChangeArrowheads="1"/>
          </p:cNvSpPr>
          <p:nvPr/>
        </p:nvSpPr>
        <p:spPr bwMode="auto">
          <a:xfrm>
            <a:off x="360000" y="2556000"/>
            <a:ext cx="3348000" cy="25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ts val="1800"/>
              </a:spcBef>
              <a:spcAft>
                <a:spcPts val="6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  <a:latin typeface="+mn-lt"/>
              </a:rPr>
              <a:t>Модусы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первой фигуры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B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RB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C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L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NT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D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II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F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IO</a:t>
            </a:r>
            <a:endParaRPr lang="ru-RU" sz="1600" kern="0" dirty="0" smtClean="0">
              <a:solidFill>
                <a:srgbClr val="00FFFF"/>
              </a:solidFill>
              <a:latin typeface="+mn-lt"/>
            </a:endParaRP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ru-RU" sz="1600" kern="0" dirty="0" smtClean="0">
                <a:solidFill>
                  <a:srgbClr val="FFFF00"/>
                </a:solidFill>
                <a:latin typeface="+mn-lt"/>
              </a:rPr>
              <a:t>Ослабленные модусы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B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RB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R</a:t>
            </a:r>
            <a:r>
              <a:rPr lang="en-US" sz="1600" kern="0" dirty="0" smtClean="0">
                <a:solidFill>
                  <a:srgbClr val="00FFFF"/>
                </a:solidFill>
              </a:rPr>
              <a:t>I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C</a:t>
            </a:r>
            <a:r>
              <a:rPr lang="en-US" sz="1600" kern="0" dirty="0" smtClean="0">
                <a:solidFill>
                  <a:srgbClr val="00FFFF"/>
                </a:solidFill>
              </a:rPr>
              <a:t>E</a:t>
            </a:r>
            <a:r>
              <a:rPr lang="en-US" sz="1600" kern="0" dirty="0" smtClean="0"/>
              <a:t>L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R</a:t>
            </a:r>
            <a:r>
              <a:rPr lang="en-US" sz="1600" kern="0" dirty="0" smtClean="0">
                <a:solidFill>
                  <a:srgbClr val="00FFFF"/>
                </a:solidFill>
              </a:rPr>
              <a:t>O</a:t>
            </a:r>
            <a:r>
              <a:rPr lang="en-US" sz="1600" kern="0" dirty="0" smtClean="0"/>
              <a:t>NT</a:t>
            </a:r>
          </a:p>
          <a:p>
            <a:pPr marL="342900" indent="-342900">
              <a:spcBef>
                <a:spcPct val="20000"/>
              </a:spcBef>
              <a:defRPr/>
            </a:pPr>
            <a:endParaRPr lang="ru-RU" sz="1600" kern="0" dirty="0">
              <a:solidFill>
                <a:srgbClr val="00FFFF"/>
              </a:solidFill>
              <a:latin typeface="+mn-lt"/>
            </a:endParaRPr>
          </a:p>
        </p:txBody>
      </p:sp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36000" y="5076000"/>
            <a:ext cx="4104000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общей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en-US" sz="1600" dirty="0" smtClean="0"/>
              <a:t> </a:t>
            </a:r>
            <a:r>
              <a:rPr lang="ru-RU" sz="1600" dirty="0" smtClean="0"/>
              <a:t>посылки (утвердительной или</a:t>
            </a:r>
            <a:r>
              <a:rPr lang="en-US" sz="1600" dirty="0" smtClean="0"/>
              <a:t> </a:t>
            </a:r>
            <a:r>
              <a:rPr lang="ru-RU" sz="1600" dirty="0" smtClean="0"/>
              <a:t>отрицательной) с </a:t>
            </a:r>
            <a:r>
              <a:rPr lang="ru-RU" sz="1600" dirty="0" smtClean="0">
                <a:solidFill>
                  <a:srgbClr val="00FF00"/>
                </a:solidFill>
              </a:rPr>
              <a:t>утвердительной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меньшей</a:t>
            </a:r>
            <a:r>
              <a:rPr lang="ru-RU" sz="1600" dirty="0" smtClean="0"/>
              <a:t> посылкой</a:t>
            </a:r>
            <a:r>
              <a:rPr lang="en-US" sz="1600" dirty="0" smtClean="0"/>
              <a:t> </a:t>
            </a:r>
            <a:r>
              <a:rPr lang="ru-RU" sz="1600" dirty="0" smtClean="0"/>
              <a:t>(общей или частной).</a:t>
            </a:r>
            <a:endParaRPr lang="ru-RU" sz="1600" dirty="0"/>
          </a:p>
        </p:txBody>
      </p: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180000" y="1368000"/>
            <a:ext cx="3744000" cy="936000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/>
              <a:t>Оба крайних термина </a:t>
            </a:r>
            <a:br>
              <a:rPr lang="ru-RU" dirty="0" smtClean="0"/>
            </a:br>
            <a:r>
              <a:rPr lang="ru-RU" dirty="0" smtClean="0"/>
              <a:t>занимают в </a:t>
            </a:r>
            <a:r>
              <a:rPr lang="ru-RU" dirty="0"/>
              <a:t>посылках </a:t>
            </a:r>
            <a:r>
              <a:rPr lang="ru-RU" dirty="0" smtClean="0">
                <a:solidFill>
                  <a:srgbClr val="00FFFF"/>
                </a:solidFill>
              </a:rPr>
              <a:t>те же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позиции</a:t>
            </a:r>
            <a:r>
              <a:rPr lang="ru-RU" dirty="0" smtClean="0"/>
              <a:t>, что </a:t>
            </a:r>
            <a:r>
              <a:rPr lang="ru-RU" dirty="0"/>
              <a:t>и в выводе.</a:t>
            </a:r>
          </a:p>
        </p:txBody>
      </p:sp>
      <p:sp>
        <p:nvSpPr>
          <p:cNvPr id="22" name="Rectangle 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Первая фигура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Модусы первой фигуры</a:t>
            </a:r>
          </a:p>
        </p:txBody>
      </p:sp>
      <p:sp>
        <p:nvSpPr>
          <p:cNvPr id="24" name="Oval 12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5" name="Oval 14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lIns="0" tIns="108000" rIns="0" anchor="ctr" anchorCtr="1"/>
          <a:lstStyle/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4000" dirty="0" smtClean="0">
              <a:solidFill>
                <a:srgbClr val="0000FF"/>
              </a:solidFill>
            </a:endParaRPr>
          </a:p>
        </p:txBody>
      </p:sp>
      <p:sp>
        <p:nvSpPr>
          <p:cNvPr id="26" name="Oval 7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 anchorCtr="1"/>
          <a:lstStyle/>
          <a:p>
            <a:pPr algn="ctr">
              <a:lnSpc>
                <a:spcPct val="8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uild="p"/>
      <p:bldP spid="20" grpId="0"/>
    </p:bldLst>
  </p:timing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5613400" y="18351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1500000">
            <a:off x="5351463" y="2806700"/>
            <a:ext cx="2303462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chemeClr val="accent1"/>
                </a:solidFill>
              </a:rPr>
              <a:t>суть</a:t>
            </a:r>
            <a:endParaRPr lang="ru-RU" dirty="0">
              <a:solidFill>
                <a:schemeClr val="accent1"/>
              </a:solidFill>
            </a:endParaRPr>
          </a:p>
        </p:txBody>
      </p:sp>
      <p:sp>
        <p:nvSpPr>
          <p:cNvPr id="15366" name="Rectangle 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первой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 </a:t>
            </a:r>
            <a:r>
              <a:rPr lang="en-US" sz="2800" b="1" dirty="0" smtClean="0">
                <a:solidFill>
                  <a:schemeClr val="bg1"/>
                </a:solidFill>
              </a:rPr>
              <a:t>B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rb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4000" dirty="0" smtClean="0">
                <a:solidFill>
                  <a:srgbClr val="0000FF"/>
                </a:solidFill>
              </a:rPr>
              <a:t/>
            </a:r>
            <a:br>
              <a:rPr lang="ru-RU" sz="40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1500000">
            <a:off x="5351463" y="2808000"/>
            <a:ext cx="2303462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  средний термин</a:t>
            </a: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3200" dirty="0">
                <a:solidFill>
                  <a:srgbClr val="0000FF"/>
                </a:solidFill>
              </a:rPr>
              <a:t/>
            </a:r>
            <a:br>
              <a:rPr lang="ru-RU" sz="3200" dirty="0">
                <a:solidFill>
                  <a:srgbClr val="0000FF"/>
                </a:solidFill>
              </a:rPr>
            </a:br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5613400" y="33464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2800" dirty="0" smtClean="0">
                <a:solidFill>
                  <a:srgbClr val="0000FF"/>
                </a:solidFill>
              </a:rPr>
              <a:t/>
            </a:r>
            <a:br>
              <a:rPr lang="ru-RU" sz="28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17" name="Rectangle 16"/>
          <p:cNvSpPr txBox="1">
            <a:spLocks noChangeArrowheads="1"/>
          </p:cNvSpPr>
          <p:nvPr/>
        </p:nvSpPr>
        <p:spPr bwMode="auto">
          <a:xfrm>
            <a:off x="360000" y="2556000"/>
            <a:ext cx="3348000" cy="248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ts val="1800"/>
              </a:spcBef>
              <a:spcAft>
                <a:spcPts val="6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  <a:latin typeface="+mn-lt"/>
              </a:rPr>
              <a:t>Модусы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первой фигуры</a:t>
            </a:r>
          </a:p>
          <a:p>
            <a:pPr marL="342900" indent="-342900" algn="l">
              <a:spcBef>
                <a:spcPct val="20000"/>
              </a:spcBef>
              <a:buFont typeface="Wingdings" pitchFamily="2" charset="2"/>
              <a:buChar char="q"/>
              <a:defRPr/>
            </a:pPr>
            <a:r>
              <a:rPr lang="en-US" sz="1600" kern="0" dirty="0">
                <a:latin typeface="+mn-lt"/>
              </a:rPr>
              <a:t>B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RB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C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L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NT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D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II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F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IO</a:t>
            </a:r>
            <a:endParaRPr lang="ru-RU" sz="1600" kern="0" dirty="0" smtClean="0">
              <a:solidFill>
                <a:srgbClr val="00FFFF"/>
              </a:solidFill>
              <a:latin typeface="+mn-lt"/>
            </a:endParaRP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ru-RU" sz="1600" kern="0" dirty="0" smtClean="0">
                <a:solidFill>
                  <a:srgbClr val="FFFF00"/>
                </a:solidFill>
              </a:rPr>
              <a:t>Ослабленные модусы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B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RB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R</a:t>
            </a:r>
            <a:r>
              <a:rPr lang="en-US" sz="1600" kern="0" dirty="0" smtClean="0">
                <a:solidFill>
                  <a:srgbClr val="00FFFF"/>
                </a:solidFill>
              </a:rPr>
              <a:t>I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C</a:t>
            </a:r>
            <a:r>
              <a:rPr lang="en-US" sz="1600" kern="0" dirty="0" smtClean="0">
                <a:solidFill>
                  <a:srgbClr val="00FFFF"/>
                </a:solidFill>
              </a:rPr>
              <a:t>E</a:t>
            </a:r>
            <a:r>
              <a:rPr lang="en-US" sz="1600" kern="0" dirty="0" smtClean="0"/>
              <a:t>L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R</a:t>
            </a:r>
            <a:r>
              <a:rPr lang="en-US" sz="1600" kern="0" dirty="0" smtClean="0">
                <a:solidFill>
                  <a:srgbClr val="00FFFF"/>
                </a:solidFill>
              </a:rPr>
              <a:t>O</a:t>
            </a:r>
            <a:r>
              <a:rPr lang="en-US" sz="1600" kern="0" dirty="0" smtClean="0"/>
              <a:t>NT</a:t>
            </a:r>
          </a:p>
        </p:txBody>
      </p:sp>
      <p:sp>
        <p:nvSpPr>
          <p:cNvPr id="19" name="TextBox 18"/>
          <p:cNvSpPr txBox="1">
            <a:spLocks noChangeArrowheads="1"/>
          </p:cNvSpPr>
          <p:nvPr/>
        </p:nvSpPr>
        <p:spPr bwMode="auto">
          <a:xfrm>
            <a:off x="36000" y="5076000"/>
            <a:ext cx="4104000" cy="16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en-US" sz="1600" dirty="0" smtClean="0"/>
              <a:t> </a:t>
            </a:r>
            <a:r>
              <a:rPr lang="ru-RU" sz="1600" dirty="0" smtClean="0"/>
              <a:t>посылки </a:t>
            </a:r>
            <a:br>
              <a:rPr lang="ru-RU" sz="1600" dirty="0" smtClean="0"/>
            </a:br>
            <a:r>
              <a:rPr lang="ru-RU" sz="1600" dirty="0" smtClean="0"/>
              <a:t>с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меньшей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даёт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общеутвердительный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/>
              <a:t>(в ослабленном варианте – частноутвердительный) </a:t>
            </a:r>
            <a:r>
              <a:rPr lang="ru-RU" sz="1600" dirty="0" smtClean="0">
                <a:solidFill>
                  <a:srgbClr val="FFCC00"/>
                </a:solidFill>
              </a:rPr>
              <a:t>вывод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18" name="Text Box 17"/>
          <p:cNvSpPr txBox="1">
            <a:spLocks noChangeArrowheads="1"/>
          </p:cNvSpPr>
          <p:nvPr/>
        </p:nvSpPr>
        <p:spPr bwMode="auto">
          <a:xfrm>
            <a:off x="180000" y="1368000"/>
            <a:ext cx="3744000" cy="936000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/>
              <a:t>Оба крайних термина </a:t>
            </a:r>
            <a:br>
              <a:rPr lang="ru-RU" dirty="0" smtClean="0"/>
            </a:br>
            <a:r>
              <a:rPr lang="ru-RU" dirty="0" smtClean="0"/>
              <a:t>занимают в </a:t>
            </a:r>
            <a:r>
              <a:rPr lang="ru-RU" dirty="0"/>
              <a:t>посылках </a:t>
            </a:r>
            <a:r>
              <a:rPr lang="ru-RU" dirty="0" smtClean="0">
                <a:solidFill>
                  <a:srgbClr val="00FFFF"/>
                </a:solidFill>
              </a:rPr>
              <a:t>те же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позиции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что </a:t>
            </a:r>
            <a:r>
              <a:rPr lang="ru-RU" dirty="0"/>
              <a:t>и в выводе.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0" fill="hold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0" fill="hold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8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62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5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500"/>
                            </p:stCondLst>
                            <p:childTnLst>
                              <p:par>
                                <p:cTn id="7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4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3500"/>
                            </p:stCondLst>
                            <p:childTnLst>
                              <p:par>
                                <p:cTn id="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000"/>
                            </p:stCondLst>
                            <p:childTnLst>
                              <p:par>
                                <p:cTn id="8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5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1" grpId="0" animBg="1"/>
      <p:bldP spid="447492" grpId="0" animBg="1"/>
      <p:bldP spid="447493" grpId="0" animBg="1"/>
      <p:bldP spid="447493" grpId="1" animBg="1"/>
      <p:bldP spid="447493" grpId="2" animBg="1"/>
      <p:bldP spid="447495" grpId="0" animBg="1"/>
      <p:bldP spid="447496" grpId="0" animBg="1"/>
      <p:bldP spid="447497" grpId="0" animBg="1"/>
      <p:bldP spid="447498" grpId="0" animBg="1"/>
      <p:bldP spid="447498" grpId="1" animBg="1"/>
      <p:bldP spid="447500" grpId="0" animBg="1"/>
      <p:bldP spid="447501" grpId="0" animBg="1"/>
      <p:bldP spid="447503" grpId="0" animBg="1"/>
      <p:bldP spid="447490" grpId="0" animBg="1"/>
      <p:bldP spid="447502" grpId="0" animBg="1"/>
      <p:bldP spid="17" grpId="0" build="allAtOnce"/>
      <p:bldP spid="19" grpId="0"/>
    </p:bldLst>
  </p:timing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5613400" y="18351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1500000">
            <a:off x="5351463" y="2806700"/>
            <a:ext cx="2303462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chemeClr val="accent1"/>
                </a:solidFill>
              </a:rPr>
              <a:t>не суть</a:t>
            </a:r>
            <a:endParaRPr lang="ru-RU" dirty="0">
              <a:solidFill>
                <a:schemeClr val="accent1"/>
              </a:solidFill>
            </a:endParaRPr>
          </a:p>
        </p:txBody>
      </p:sp>
      <p:sp>
        <p:nvSpPr>
          <p:cNvPr id="15366" name="Rectangle 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первой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 </a:t>
            </a:r>
            <a:r>
              <a:rPr lang="en-US" sz="2800" b="1" dirty="0" smtClean="0">
                <a:solidFill>
                  <a:schemeClr val="bg1"/>
                </a:solidFill>
              </a:rPr>
              <a:t>C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l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accent3"/>
                </a:solidFill>
              </a:rPr>
              <a:t>nt</a:t>
            </a:r>
            <a:endParaRPr lang="ru-RU" sz="2800" b="1" dirty="0" smtClean="0">
              <a:solidFill>
                <a:schemeClr val="accent3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ни одно</a:t>
            </a:r>
            <a:r>
              <a:rPr lang="ru-RU" sz="2200" dirty="0" smtClean="0">
                <a:solidFill>
                  <a:srgbClr val="0000FF"/>
                </a:solidFill>
              </a:rPr>
              <a:t/>
            </a:r>
            <a:br>
              <a:rPr lang="ru-RU" sz="22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1500000">
            <a:off x="5351463" y="2808000"/>
            <a:ext cx="2303462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  средний термин</a:t>
            </a: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Ни одно</a:t>
            </a:r>
            <a:r>
              <a:rPr lang="ru-RU" sz="2000" dirty="0">
                <a:solidFill>
                  <a:srgbClr val="0000FF"/>
                </a:solidFill>
              </a:rPr>
              <a:t/>
            </a:r>
            <a:br>
              <a:rPr lang="ru-RU" sz="2000" dirty="0">
                <a:solidFill>
                  <a:srgbClr val="0000FF"/>
                </a:solidFill>
              </a:rPr>
            </a:br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5613400" y="33464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2800" dirty="0" smtClean="0">
                <a:solidFill>
                  <a:srgbClr val="0000FF"/>
                </a:solidFill>
              </a:rPr>
              <a:t/>
            </a:r>
            <a:br>
              <a:rPr lang="ru-RU" sz="28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17" name="Rectangle 16"/>
          <p:cNvSpPr txBox="1">
            <a:spLocks noChangeArrowheads="1"/>
          </p:cNvSpPr>
          <p:nvPr/>
        </p:nvSpPr>
        <p:spPr bwMode="auto">
          <a:xfrm>
            <a:off x="360000" y="2556000"/>
            <a:ext cx="3348000" cy="25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ts val="1800"/>
              </a:spcBef>
              <a:spcAft>
                <a:spcPts val="6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  <a:latin typeface="+mn-lt"/>
              </a:rPr>
              <a:t>Модусы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первой фигуры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B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RB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</a:p>
          <a:p>
            <a:pPr marL="342900" indent="-342900" algn="l">
              <a:spcBef>
                <a:spcPct val="20000"/>
              </a:spcBef>
              <a:buFont typeface="Wingdings" pitchFamily="2" charset="2"/>
              <a:buChar char="q"/>
              <a:defRPr/>
            </a:pPr>
            <a:r>
              <a:rPr lang="en-US" sz="1600" kern="0" dirty="0">
                <a:latin typeface="+mn-lt"/>
              </a:rPr>
              <a:t>C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L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NT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D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II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F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IO</a:t>
            </a:r>
            <a:endParaRPr lang="ru-RU" sz="1600" kern="0" dirty="0" smtClean="0">
              <a:solidFill>
                <a:srgbClr val="00FFFF"/>
              </a:solidFill>
              <a:latin typeface="+mn-lt"/>
            </a:endParaRP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ru-RU" sz="1600" kern="0" dirty="0" smtClean="0">
                <a:solidFill>
                  <a:srgbClr val="FFFF00"/>
                </a:solidFill>
              </a:rPr>
              <a:t>Ослабленные модусы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B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RB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R</a:t>
            </a:r>
            <a:r>
              <a:rPr lang="en-US" sz="1600" kern="0" dirty="0" smtClean="0">
                <a:solidFill>
                  <a:srgbClr val="00FFFF"/>
                </a:solidFill>
              </a:rPr>
              <a:t>I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C</a:t>
            </a:r>
            <a:r>
              <a:rPr lang="en-US" sz="1600" kern="0" dirty="0" smtClean="0">
                <a:solidFill>
                  <a:srgbClr val="00FFFF"/>
                </a:solidFill>
              </a:rPr>
              <a:t>E</a:t>
            </a:r>
            <a:r>
              <a:rPr lang="en-US" sz="1600" kern="0" dirty="0" smtClean="0"/>
              <a:t>L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R</a:t>
            </a:r>
            <a:r>
              <a:rPr lang="en-US" sz="1600" kern="0" dirty="0" smtClean="0">
                <a:solidFill>
                  <a:srgbClr val="00FFFF"/>
                </a:solidFill>
              </a:rPr>
              <a:t>O</a:t>
            </a:r>
            <a:r>
              <a:rPr lang="en-US" sz="1600" kern="0" dirty="0" smtClean="0"/>
              <a:t>NT</a:t>
            </a:r>
          </a:p>
        </p:txBody>
      </p:sp>
      <p:sp>
        <p:nvSpPr>
          <p:cNvPr id="19" name="TextBox 18"/>
          <p:cNvSpPr txBox="1">
            <a:spLocks noChangeArrowheads="1"/>
          </p:cNvSpPr>
          <p:nvPr/>
        </p:nvSpPr>
        <p:spPr bwMode="auto">
          <a:xfrm>
            <a:off x="36000" y="5076000"/>
            <a:ext cx="4104000" cy="16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общеотрицательной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en-US" sz="1600" dirty="0" smtClean="0"/>
              <a:t> </a:t>
            </a:r>
            <a:r>
              <a:rPr lang="ru-RU" sz="1600" dirty="0" smtClean="0"/>
              <a:t>посылки </a:t>
            </a:r>
            <a:br>
              <a:rPr lang="ru-RU" sz="1600" dirty="0" smtClean="0"/>
            </a:br>
            <a:r>
              <a:rPr lang="ru-RU" sz="1600" dirty="0" smtClean="0"/>
              <a:t>с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меньшей </a:t>
            </a:r>
            <a:br>
              <a:rPr lang="ru-RU" sz="1600" dirty="0" smtClean="0">
                <a:solidFill>
                  <a:srgbClr val="FFCC00"/>
                </a:solidFill>
              </a:rPr>
            </a:br>
            <a:r>
              <a:rPr lang="ru-RU" sz="1600" dirty="0" smtClean="0"/>
              <a:t>даёт </a:t>
            </a:r>
            <a:r>
              <a:rPr lang="ru-RU" sz="1600" dirty="0" smtClean="0">
                <a:solidFill>
                  <a:srgbClr val="00FF00"/>
                </a:solidFill>
              </a:rPr>
              <a:t>общеотрицательный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(в ослабленном варианте – частноотрицательный) </a:t>
            </a:r>
            <a:r>
              <a:rPr lang="ru-RU" sz="1600" dirty="0" smtClean="0">
                <a:solidFill>
                  <a:srgbClr val="FFCC00"/>
                </a:solidFill>
              </a:rPr>
              <a:t>вывод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18" name="Text Box 17"/>
          <p:cNvSpPr txBox="1">
            <a:spLocks noChangeArrowheads="1"/>
          </p:cNvSpPr>
          <p:nvPr/>
        </p:nvSpPr>
        <p:spPr bwMode="auto">
          <a:xfrm>
            <a:off x="180000" y="1368000"/>
            <a:ext cx="3744000" cy="936000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/>
              <a:t>Оба крайних термина </a:t>
            </a:r>
            <a:br>
              <a:rPr lang="ru-RU" dirty="0" smtClean="0"/>
            </a:br>
            <a:r>
              <a:rPr lang="ru-RU" dirty="0" smtClean="0"/>
              <a:t>занимают в </a:t>
            </a:r>
            <a:r>
              <a:rPr lang="ru-RU" dirty="0"/>
              <a:t>посылках </a:t>
            </a:r>
            <a:r>
              <a:rPr lang="ru-RU" dirty="0" smtClean="0">
                <a:solidFill>
                  <a:srgbClr val="00FFFF"/>
                </a:solidFill>
              </a:rPr>
              <a:t>те же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позиции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что </a:t>
            </a:r>
            <a:r>
              <a:rPr lang="ru-RU" dirty="0"/>
              <a:t>и в выводе.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0" fill="hold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0" fill="hold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9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64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7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7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500"/>
                            </p:stCondLst>
                            <p:childTnLst>
                              <p:par>
                                <p:cTn id="7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00"/>
                            </p:stCondLst>
                            <p:childTnLst>
                              <p:par>
                                <p:cTn id="8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8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1" grpId="0" animBg="1"/>
      <p:bldP spid="447492" grpId="0" animBg="1"/>
      <p:bldP spid="447493" grpId="0" animBg="1"/>
      <p:bldP spid="447493" grpId="1" animBg="1"/>
      <p:bldP spid="447493" grpId="2" animBg="1"/>
      <p:bldP spid="447495" grpId="0" animBg="1"/>
      <p:bldP spid="447496" grpId="0" animBg="1"/>
      <p:bldP spid="447497" grpId="0" animBg="1"/>
      <p:bldP spid="447498" grpId="0" animBg="1"/>
      <p:bldP spid="447498" grpId="1" animBg="1"/>
      <p:bldP spid="447500" grpId="0" animBg="1"/>
      <p:bldP spid="447501" grpId="0" animBg="1"/>
      <p:bldP spid="447503" grpId="0" animBg="1"/>
      <p:bldP spid="447490" grpId="0" animBg="1"/>
      <p:bldP spid="447502" grpId="0" animBg="1"/>
      <p:bldP spid="17" grpId="0" build="p"/>
      <p:bldP spid="17" grpId="1" build="p"/>
      <p:bldP spid="19" grpId="0"/>
    </p:bldLst>
  </p:timing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5613400" y="18351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1500000">
            <a:off x="5351463" y="2806700"/>
            <a:ext cx="2303462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chemeClr val="accent1"/>
                </a:solidFill>
              </a:rPr>
              <a:t>суть</a:t>
            </a:r>
            <a:endParaRPr lang="ru-RU" dirty="0">
              <a:solidFill>
                <a:schemeClr val="accent1"/>
              </a:solidFill>
            </a:endParaRPr>
          </a:p>
        </p:txBody>
      </p:sp>
      <p:sp>
        <p:nvSpPr>
          <p:cNvPr id="15366" name="Rectangle 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первой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 </a:t>
            </a:r>
            <a:r>
              <a:rPr lang="en-US" sz="2800" b="1" dirty="0" smtClean="0">
                <a:solidFill>
                  <a:schemeClr val="bg1"/>
                </a:solidFill>
              </a:rPr>
              <a:t>D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ii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 sz="800" dirty="0" smtClean="0">
              <a:solidFill>
                <a:srgbClr val="0000FF"/>
              </a:solidFill>
            </a:endParaRPr>
          </a:p>
          <a:p>
            <a:pPr algn="ctr"/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1500000">
            <a:off x="5351463" y="2808000"/>
            <a:ext cx="2303462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  средний термин</a:t>
            </a: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3200" dirty="0">
                <a:solidFill>
                  <a:srgbClr val="0000FF"/>
                </a:solidFill>
              </a:rPr>
              <a:t/>
            </a:r>
            <a:br>
              <a:rPr lang="ru-RU" sz="3200" dirty="0">
                <a:solidFill>
                  <a:srgbClr val="0000FF"/>
                </a:solidFill>
              </a:rPr>
            </a:br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5613400" y="33464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 sz="800" dirty="0" smtClean="0">
              <a:solidFill>
                <a:srgbClr val="0000FF"/>
              </a:solidFill>
            </a:endParaRPr>
          </a:p>
          <a:p>
            <a:pPr algn="ctr"/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17" name="Rectangle 16"/>
          <p:cNvSpPr txBox="1">
            <a:spLocks noChangeArrowheads="1"/>
          </p:cNvSpPr>
          <p:nvPr/>
        </p:nvSpPr>
        <p:spPr bwMode="auto">
          <a:xfrm>
            <a:off x="360000" y="2556000"/>
            <a:ext cx="3348000" cy="25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ts val="1800"/>
              </a:spcBef>
              <a:spcAft>
                <a:spcPts val="6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  <a:latin typeface="+mn-lt"/>
              </a:rPr>
              <a:t>Модусы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первой фигуры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B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RB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C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L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NT</a:t>
            </a:r>
          </a:p>
          <a:p>
            <a:pPr marL="342900" indent="-342900" algn="l">
              <a:spcBef>
                <a:spcPct val="20000"/>
              </a:spcBef>
              <a:buFont typeface="Wingdings" pitchFamily="2" charset="2"/>
              <a:buChar char="q"/>
              <a:defRPr/>
            </a:pPr>
            <a:r>
              <a:rPr lang="en-US" sz="1600" kern="0" dirty="0">
                <a:latin typeface="+mn-lt"/>
              </a:rPr>
              <a:t>D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II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F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IO</a:t>
            </a:r>
            <a:endParaRPr lang="ru-RU" sz="1600" kern="0" dirty="0" smtClean="0">
              <a:solidFill>
                <a:srgbClr val="00FFFF"/>
              </a:solidFill>
              <a:latin typeface="+mn-lt"/>
            </a:endParaRP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ru-RU" sz="1600" kern="0" dirty="0" smtClean="0">
                <a:solidFill>
                  <a:srgbClr val="FFFF00"/>
                </a:solidFill>
              </a:rPr>
              <a:t>Ослабленные модусы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B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RB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R</a:t>
            </a:r>
            <a:r>
              <a:rPr lang="en-US" sz="1600" kern="0" dirty="0" smtClean="0">
                <a:solidFill>
                  <a:srgbClr val="00FFFF"/>
                </a:solidFill>
              </a:rPr>
              <a:t>I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C</a:t>
            </a:r>
            <a:r>
              <a:rPr lang="en-US" sz="1600" kern="0" dirty="0" smtClean="0">
                <a:solidFill>
                  <a:srgbClr val="00FFFF"/>
                </a:solidFill>
              </a:rPr>
              <a:t>E</a:t>
            </a:r>
            <a:r>
              <a:rPr lang="en-US" sz="1600" kern="0" dirty="0" smtClean="0"/>
              <a:t>L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R</a:t>
            </a:r>
            <a:r>
              <a:rPr lang="en-US" sz="1600" kern="0" dirty="0" smtClean="0">
                <a:solidFill>
                  <a:srgbClr val="00FFFF"/>
                </a:solidFill>
              </a:rPr>
              <a:t>O</a:t>
            </a:r>
            <a:r>
              <a:rPr lang="en-US" sz="1600" kern="0" dirty="0" smtClean="0"/>
              <a:t>NT</a:t>
            </a:r>
          </a:p>
        </p:txBody>
      </p:sp>
      <p:sp>
        <p:nvSpPr>
          <p:cNvPr id="19" name="TextBox 18"/>
          <p:cNvSpPr txBox="1">
            <a:spLocks noChangeArrowheads="1"/>
          </p:cNvSpPr>
          <p:nvPr/>
        </p:nvSpPr>
        <p:spPr bwMode="auto">
          <a:xfrm>
            <a:off x="36000" y="5076000"/>
            <a:ext cx="4104000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en-US" sz="1600" dirty="0" smtClean="0"/>
              <a:t> </a:t>
            </a:r>
            <a:r>
              <a:rPr lang="ru-RU" sz="1600" dirty="0" smtClean="0"/>
              <a:t>посылки </a:t>
            </a:r>
            <a:br>
              <a:rPr lang="ru-RU" sz="1600" dirty="0" smtClean="0"/>
            </a:br>
            <a:r>
              <a:rPr lang="ru-RU" sz="1600" dirty="0" smtClean="0"/>
              <a:t>с </a:t>
            </a:r>
            <a:r>
              <a:rPr lang="ru-RU" sz="1600" dirty="0" smtClean="0">
                <a:solidFill>
                  <a:srgbClr val="00FF00"/>
                </a:solidFill>
              </a:rPr>
              <a:t>частноутвердительной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меньшей</a:t>
            </a:r>
            <a:r>
              <a:rPr lang="ru-RU" sz="1600" dirty="0" smtClean="0"/>
              <a:t> даёт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частноутвердительный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вывод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18" name="Text Box 17"/>
          <p:cNvSpPr txBox="1">
            <a:spLocks noChangeArrowheads="1"/>
          </p:cNvSpPr>
          <p:nvPr/>
        </p:nvSpPr>
        <p:spPr bwMode="auto">
          <a:xfrm>
            <a:off x="180000" y="1368000"/>
            <a:ext cx="3744000" cy="936000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/>
              <a:t>Оба крайних термина </a:t>
            </a:r>
            <a:br>
              <a:rPr lang="ru-RU" dirty="0" smtClean="0"/>
            </a:br>
            <a:r>
              <a:rPr lang="ru-RU" dirty="0" smtClean="0"/>
              <a:t>занимают в </a:t>
            </a:r>
            <a:r>
              <a:rPr lang="ru-RU" dirty="0"/>
              <a:t>посылках </a:t>
            </a:r>
            <a:r>
              <a:rPr lang="ru-RU" dirty="0" smtClean="0">
                <a:solidFill>
                  <a:srgbClr val="00FFFF"/>
                </a:solidFill>
              </a:rPr>
              <a:t>те же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позиции</a:t>
            </a:r>
            <a:r>
              <a:rPr lang="ru-RU" dirty="0" smtClean="0"/>
              <a:t>, что </a:t>
            </a:r>
            <a:r>
              <a:rPr lang="ru-RU" dirty="0"/>
              <a:t>и в выводе.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57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0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500"/>
                            </p:stCondLst>
                            <p:childTnLst>
                              <p:par>
                                <p:cTn id="7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000"/>
                            </p:stCondLst>
                            <p:childTnLst>
                              <p:par>
                                <p:cTn id="7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1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1" grpId="0" animBg="1"/>
      <p:bldP spid="447492" grpId="0" animBg="1"/>
      <p:bldP spid="447493" grpId="0" animBg="1"/>
      <p:bldP spid="447493" grpId="1" animBg="1"/>
      <p:bldP spid="447493" grpId="2" animBg="1"/>
      <p:bldP spid="447495" grpId="0" animBg="1"/>
      <p:bldP spid="447496" grpId="0" animBg="1"/>
      <p:bldP spid="447497" grpId="0" animBg="1"/>
      <p:bldP spid="447498" grpId="0" animBg="1"/>
      <p:bldP spid="447498" grpId="1" animBg="1"/>
      <p:bldP spid="447500" grpId="0" animBg="1"/>
      <p:bldP spid="447501" grpId="0" animBg="1"/>
      <p:bldP spid="447503" grpId="0" animBg="1"/>
      <p:bldP spid="447490" grpId="0" animBg="1"/>
      <p:bldP spid="447502" grpId="0" animBg="1"/>
      <p:bldP spid="19" grpId="0"/>
    </p:bldLst>
  </p:timing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5613400" y="18351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1500000">
            <a:off x="5351463" y="2806700"/>
            <a:ext cx="2303462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chemeClr val="accent1"/>
                </a:solidFill>
              </a:rPr>
              <a:t>не суть</a:t>
            </a:r>
            <a:endParaRPr lang="ru-RU" dirty="0">
              <a:solidFill>
                <a:schemeClr val="accent1"/>
              </a:solidFill>
            </a:endParaRPr>
          </a:p>
        </p:txBody>
      </p:sp>
      <p:sp>
        <p:nvSpPr>
          <p:cNvPr id="15366" name="Rectangle 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первой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 Модус </a:t>
            </a:r>
            <a:r>
              <a:rPr lang="en-US" sz="2800" b="1" dirty="0" smtClean="0">
                <a:solidFill>
                  <a:schemeClr val="bg1"/>
                </a:solidFill>
              </a:rPr>
              <a:t>F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io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 sz="800" dirty="0" smtClean="0">
              <a:solidFill>
                <a:srgbClr val="0000FF"/>
              </a:solidFill>
            </a:endParaRPr>
          </a:p>
          <a:p>
            <a:pPr algn="ctr"/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1500000">
            <a:off x="5351463" y="2808000"/>
            <a:ext cx="2303462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  средний термин</a:t>
            </a: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Ни одно</a:t>
            </a:r>
            <a:br>
              <a:rPr lang="ru-RU" sz="20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5613400" y="33464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 sz="800" dirty="0" smtClean="0">
              <a:solidFill>
                <a:srgbClr val="0000FF"/>
              </a:solidFill>
            </a:endParaRPr>
          </a:p>
          <a:p>
            <a:pPr algn="ctr"/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17" name="Rectangle 16"/>
          <p:cNvSpPr txBox="1">
            <a:spLocks noChangeArrowheads="1"/>
          </p:cNvSpPr>
          <p:nvPr/>
        </p:nvSpPr>
        <p:spPr bwMode="auto">
          <a:xfrm>
            <a:off x="360000" y="2556000"/>
            <a:ext cx="3348000" cy="25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ts val="1800"/>
              </a:spcBef>
              <a:spcAft>
                <a:spcPts val="6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  <a:latin typeface="+mn-lt"/>
              </a:rPr>
              <a:t>Модусы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первой фигуры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B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RB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C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L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NT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D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II</a:t>
            </a:r>
          </a:p>
          <a:p>
            <a:pPr marL="342900" indent="-342900" algn="l">
              <a:spcBef>
                <a:spcPct val="20000"/>
              </a:spcBef>
              <a:buFont typeface="Wingdings" pitchFamily="2" charset="2"/>
              <a:buChar char="q"/>
              <a:defRPr/>
            </a:pPr>
            <a:r>
              <a:rPr lang="en-US" sz="1600" kern="0" dirty="0" smtClean="0">
                <a:latin typeface="+mn-lt"/>
              </a:rPr>
              <a:t>F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IO</a:t>
            </a:r>
            <a:endParaRPr lang="ru-RU" sz="1600" kern="0" dirty="0" smtClean="0">
              <a:solidFill>
                <a:srgbClr val="00FFFF"/>
              </a:solidFill>
              <a:latin typeface="+mn-lt"/>
            </a:endParaRP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ru-RU" sz="1600" kern="0" dirty="0" smtClean="0">
                <a:solidFill>
                  <a:srgbClr val="FFFF00"/>
                </a:solidFill>
              </a:rPr>
              <a:t>Ослабленные модусы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B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RB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R</a:t>
            </a:r>
            <a:r>
              <a:rPr lang="en-US" sz="1600" kern="0" dirty="0" smtClean="0">
                <a:solidFill>
                  <a:srgbClr val="00FFFF"/>
                </a:solidFill>
              </a:rPr>
              <a:t>I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C</a:t>
            </a:r>
            <a:r>
              <a:rPr lang="en-US" sz="1600" kern="0" dirty="0" smtClean="0">
                <a:solidFill>
                  <a:srgbClr val="00FFFF"/>
                </a:solidFill>
              </a:rPr>
              <a:t>E</a:t>
            </a:r>
            <a:r>
              <a:rPr lang="en-US" sz="1600" kern="0" dirty="0" smtClean="0"/>
              <a:t>L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R</a:t>
            </a:r>
            <a:r>
              <a:rPr lang="en-US" sz="1600" kern="0" dirty="0" smtClean="0">
                <a:solidFill>
                  <a:srgbClr val="00FFFF"/>
                </a:solidFill>
              </a:rPr>
              <a:t>O</a:t>
            </a:r>
            <a:r>
              <a:rPr lang="en-US" sz="1600" kern="0" dirty="0" smtClean="0"/>
              <a:t>NT</a:t>
            </a:r>
          </a:p>
        </p:txBody>
      </p:sp>
      <p:sp>
        <p:nvSpPr>
          <p:cNvPr id="19" name="TextBox 18"/>
          <p:cNvSpPr txBox="1">
            <a:spLocks noChangeArrowheads="1"/>
          </p:cNvSpPr>
          <p:nvPr/>
        </p:nvSpPr>
        <p:spPr bwMode="auto">
          <a:xfrm>
            <a:off x="36000" y="5076000"/>
            <a:ext cx="4104000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общеотрицательной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en-US" sz="1600" dirty="0" smtClean="0"/>
              <a:t> </a:t>
            </a:r>
            <a:r>
              <a:rPr lang="ru-RU" sz="1600" dirty="0" smtClean="0"/>
              <a:t>посылки </a:t>
            </a:r>
            <a:br>
              <a:rPr lang="ru-RU" sz="1600" dirty="0" smtClean="0"/>
            </a:br>
            <a:r>
              <a:rPr lang="ru-RU" sz="1600" dirty="0" smtClean="0"/>
              <a:t>с </a:t>
            </a:r>
            <a:r>
              <a:rPr lang="ru-RU" sz="1600" dirty="0" smtClean="0">
                <a:solidFill>
                  <a:srgbClr val="00FF00"/>
                </a:solidFill>
              </a:rPr>
              <a:t>частноутвердительной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меньшей</a:t>
            </a:r>
            <a:r>
              <a:rPr lang="ru-RU" sz="1600" dirty="0" smtClean="0"/>
              <a:t> даёт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частноотрицательный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вывод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18" name="Text Box 17"/>
          <p:cNvSpPr txBox="1">
            <a:spLocks noChangeArrowheads="1"/>
          </p:cNvSpPr>
          <p:nvPr/>
        </p:nvSpPr>
        <p:spPr bwMode="auto">
          <a:xfrm>
            <a:off x="180000" y="1368000"/>
            <a:ext cx="3744000" cy="936000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/>
              <a:t>Оба крайних термина </a:t>
            </a:r>
            <a:br>
              <a:rPr lang="ru-RU" dirty="0" smtClean="0"/>
            </a:br>
            <a:r>
              <a:rPr lang="ru-RU" dirty="0" smtClean="0"/>
              <a:t>занимают в </a:t>
            </a:r>
            <a:r>
              <a:rPr lang="ru-RU" dirty="0"/>
              <a:t>посылках </a:t>
            </a:r>
            <a:r>
              <a:rPr lang="ru-RU" dirty="0" smtClean="0">
                <a:solidFill>
                  <a:srgbClr val="00FFFF"/>
                </a:solidFill>
              </a:rPr>
              <a:t>те же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позиции</a:t>
            </a:r>
            <a:r>
              <a:rPr lang="ru-RU" dirty="0" smtClean="0"/>
              <a:t>, что </a:t>
            </a:r>
            <a:r>
              <a:rPr lang="ru-RU" dirty="0"/>
              <a:t>и в выводе.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3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58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1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500"/>
                            </p:stCondLst>
                            <p:childTnLst>
                              <p:par>
                                <p:cTn id="7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000"/>
                            </p:stCondLst>
                            <p:childTnLst>
                              <p:par>
                                <p:cTn id="8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1" grpId="0" animBg="1"/>
      <p:bldP spid="447492" grpId="0" animBg="1"/>
      <p:bldP spid="447493" grpId="0" animBg="1"/>
      <p:bldP spid="447493" grpId="1" animBg="1"/>
      <p:bldP spid="447493" grpId="2" animBg="1"/>
      <p:bldP spid="447495" grpId="0" animBg="1"/>
      <p:bldP spid="447496" grpId="0" animBg="1"/>
      <p:bldP spid="447497" grpId="0" animBg="1"/>
      <p:bldP spid="447498" grpId="0" animBg="1"/>
      <p:bldP spid="447498" grpId="1" animBg="1"/>
      <p:bldP spid="447500" grpId="0" animBg="1"/>
      <p:bldP spid="447501" grpId="0" animBg="1"/>
      <p:bldP spid="447503" grpId="0" animBg="1"/>
      <p:bldP spid="447490" grpId="0" animBg="1"/>
      <p:bldP spid="447502" grpId="0" animBg="1"/>
      <p:bldP spid="19" grpId="0"/>
    </p:bldLst>
  </p:timing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268" name="Oval 4"/>
          <p:cNvSpPr>
            <a:spLocks noChangeAspect="1" noChangeArrowheads="1"/>
          </p:cNvSpPr>
          <p:nvPr/>
        </p:nvSpPr>
        <p:spPr bwMode="auto">
          <a:xfrm>
            <a:off x="1260000" y="240982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P</a:t>
            </a:r>
            <a:br>
              <a:rPr lang="en-US" sz="3200" dirty="0">
                <a:solidFill>
                  <a:srgbClr val="0000CC"/>
                </a:solidFill>
              </a:rPr>
            </a:br>
            <a:r>
              <a:rPr lang="en-US" sz="3200" dirty="0">
                <a:solidFill>
                  <a:srgbClr val="0000CC"/>
                </a:solidFill>
              </a:rPr>
              <a:t/>
            </a:r>
            <a:br>
              <a:rPr lang="en-US" sz="3200" dirty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3272" name="Oval 8"/>
          <p:cNvSpPr>
            <a:spLocks noChangeAspect="1" noChangeArrowheads="1"/>
          </p:cNvSpPr>
          <p:nvPr/>
        </p:nvSpPr>
        <p:spPr bwMode="auto">
          <a:xfrm>
            <a:off x="1368000" y="49291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400" dirty="0">
                <a:solidFill>
                  <a:srgbClr val="0000CC"/>
                </a:solidFill>
              </a:rPr>
              <a:t>        </a:t>
            </a:r>
            <a:r>
              <a:rPr lang="en-US" sz="3200" dirty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3266" name="Oval 2"/>
          <p:cNvSpPr>
            <a:spLocks noChangeAspect="1" noChangeArrowheads="1"/>
          </p:cNvSpPr>
          <p:nvPr/>
        </p:nvSpPr>
        <p:spPr bwMode="auto">
          <a:xfrm>
            <a:off x="6120000" y="2592000"/>
            <a:ext cx="935038" cy="9350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130000"/>
              </a:lnSpc>
            </a:pPr>
            <a:r>
              <a:rPr lang="en-US" sz="2400" dirty="0" smtClean="0">
                <a:solidFill>
                  <a:srgbClr val="0000CC"/>
                </a:solidFill>
              </a:rPr>
              <a:t>M</a:t>
            </a:r>
            <a:r>
              <a:rPr lang="en-US" sz="2400" dirty="0">
                <a:solidFill>
                  <a:srgbClr val="0000CC"/>
                </a:solidFill>
              </a:rPr>
              <a:t/>
            </a:r>
            <a:br>
              <a:rPr lang="en-US" sz="2400" dirty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3269" name="Oval 5"/>
          <p:cNvSpPr>
            <a:spLocks noChangeAspect="1" noChangeArrowheads="1"/>
          </p:cNvSpPr>
          <p:nvPr/>
        </p:nvSpPr>
        <p:spPr bwMode="auto">
          <a:xfrm>
            <a:off x="1512000" y="2843213"/>
            <a:ext cx="935038" cy="9350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120000"/>
              </a:lnSpc>
            </a:pPr>
            <a:r>
              <a:rPr lang="en-US" sz="2400" dirty="0">
                <a:solidFill>
                  <a:srgbClr val="0000CC"/>
                </a:solidFill>
              </a:rPr>
              <a:t>M</a:t>
            </a:r>
            <a:r>
              <a:rPr lang="ru-RU" sz="2400" dirty="0">
                <a:solidFill>
                  <a:srgbClr val="0000CC"/>
                </a:solidFill>
              </a:rPr>
              <a:t/>
            </a:r>
            <a:br>
              <a:rPr lang="ru-RU" sz="2400" dirty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3270" name="Oval 6"/>
          <p:cNvSpPr>
            <a:spLocks noChangeAspect="1" noChangeArrowheads="1"/>
          </p:cNvSpPr>
          <p:nvPr/>
        </p:nvSpPr>
        <p:spPr bwMode="auto">
          <a:xfrm>
            <a:off x="1728000" y="3240088"/>
            <a:ext cx="503237" cy="503237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0000CC"/>
                </a:solidFill>
              </a:rPr>
              <a:t>S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3271" name="Oval 7"/>
          <p:cNvSpPr>
            <a:spLocks noChangeAspect="1" noChangeArrowheads="1"/>
          </p:cNvSpPr>
          <p:nvPr/>
        </p:nvSpPr>
        <p:spPr bwMode="auto">
          <a:xfrm>
            <a:off x="7164000" y="2409825"/>
            <a:ext cx="1439862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3273" name="Oval 9"/>
          <p:cNvSpPr>
            <a:spLocks noChangeAspect="1" noChangeArrowheads="1"/>
          </p:cNvSpPr>
          <p:nvPr/>
        </p:nvSpPr>
        <p:spPr bwMode="auto">
          <a:xfrm>
            <a:off x="1476000" y="5328000"/>
            <a:ext cx="935037" cy="935038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>
                <a:solidFill>
                  <a:srgbClr val="0000CC"/>
                </a:solidFill>
              </a:rPr>
              <a:t>M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3274" name="Oval 10"/>
          <p:cNvSpPr>
            <a:spLocks noChangeAspect="1" noChangeArrowheads="1"/>
          </p:cNvSpPr>
          <p:nvPr/>
        </p:nvSpPr>
        <p:spPr bwMode="auto">
          <a:xfrm>
            <a:off x="6120000" y="5112000"/>
            <a:ext cx="935037" cy="935038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>
                <a:solidFill>
                  <a:srgbClr val="0000CC"/>
                </a:solidFill>
              </a:rPr>
              <a:t>M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3275" name="Oval 11"/>
          <p:cNvSpPr>
            <a:spLocks noChangeAspect="1" noChangeArrowheads="1"/>
          </p:cNvSpPr>
          <p:nvPr/>
        </p:nvSpPr>
        <p:spPr bwMode="auto">
          <a:xfrm>
            <a:off x="6336000" y="2988000"/>
            <a:ext cx="503237" cy="503238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0000CC"/>
                </a:solidFill>
              </a:rPr>
              <a:t>S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3276" name="Oval 12"/>
          <p:cNvSpPr>
            <a:spLocks noChangeAspect="1" noChangeArrowheads="1"/>
          </p:cNvSpPr>
          <p:nvPr/>
        </p:nvSpPr>
        <p:spPr bwMode="auto">
          <a:xfrm>
            <a:off x="1224000" y="5760000"/>
            <a:ext cx="503238" cy="503238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0000CC"/>
                </a:solidFill>
              </a:rPr>
              <a:t>   S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3277" name="Text Box 13"/>
          <p:cNvSpPr txBox="1">
            <a:spLocks noChangeArrowheads="1"/>
          </p:cNvSpPr>
          <p:nvPr/>
        </p:nvSpPr>
        <p:spPr bwMode="auto">
          <a:xfrm>
            <a:off x="540000" y="1870075"/>
            <a:ext cx="2879725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B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RB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A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3278" name="Text Box 14"/>
          <p:cNvSpPr txBox="1">
            <a:spLocks noChangeArrowheads="1"/>
          </p:cNvSpPr>
          <p:nvPr/>
        </p:nvSpPr>
        <p:spPr bwMode="auto">
          <a:xfrm>
            <a:off x="5724000" y="1870075"/>
            <a:ext cx="2879725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C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L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NT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3279" name="Text Box 15"/>
          <p:cNvSpPr txBox="1">
            <a:spLocks noChangeArrowheads="1"/>
          </p:cNvSpPr>
          <p:nvPr/>
        </p:nvSpPr>
        <p:spPr bwMode="auto">
          <a:xfrm>
            <a:off x="540000" y="4389438"/>
            <a:ext cx="287972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D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II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3280" name="Text Box 16"/>
          <p:cNvSpPr txBox="1">
            <a:spLocks noChangeArrowheads="1"/>
          </p:cNvSpPr>
          <p:nvPr/>
        </p:nvSpPr>
        <p:spPr bwMode="auto">
          <a:xfrm>
            <a:off x="5724000" y="4389438"/>
            <a:ext cx="287972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F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IO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3281" name="Oval 17"/>
          <p:cNvSpPr>
            <a:spLocks noChangeAspect="1" noChangeArrowheads="1"/>
          </p:cNvSpPr>
          <p:nvPr/>
        </p:nvSpPr>
        <p:spPr bwMode="auto">
          <a:xfrm>
            <a:off x="6840000" y="5472000"/>
            <a:ext cx="503238" cy="503238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0000CC"/>
                </a:solidFill>
              </a:rPr>
              <a:t>S    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3282" name="Oval 18"/>
          <p:cNvSpPr>
            <a:spLocks noChangeAspect="1" noChangeArrowheads="1"/>
          </p:cNvSpPr>
          <p:nvPr/>
        </p:nvSpPr>
        <p:spPr bwMode="auto">
          <a:xfrm>
            <a:off x="7164000" y="4932000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808000" y="2412000"/>
            <a:ext cx="1827808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Всякое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392000" y="3492000"/>
            <a:ext cx="2185278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одно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не 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Ни одно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не 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808000" y="4932000"/>
            <a:ext cx="2181366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392000" y="6012000"/>
            <a:ext cx="2439450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одно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не 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24" name="Rectangle 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первой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en-US" sz="2800" b="1" dirty="0" smtClean="0">
                <a:solidFill>
                  <a:schemeClr val="bg1"/>
                </a:solidFill>
              </a:rPr>
              <a:t>B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rb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rgbClr val="00FFFF"/>
                </a:solidFill>
              </a:rPr>
              <a:t> </a:t>
            </a:r>
            <a:r>
              <a:rPr lang="en-US" sz="2800" b="1" dirty="0" smtClean="0">
                <a:solidFill>
                  <a:schemeClr val="bg1"/>
                </a:solidFill>
              </a:rPr>
              <a:t>C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l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accent3"/>
                </a:solidFill>
              </a:rPr>
              <a:t>nt</a:t>
            </a:r>
            <a:r>
              <a:rPr lang="ru-RU" sz="2800" b="1" dirty="0" smtClean="0">
                <a:solidFill>
                  <a:schemeClr val="accent3"/>
                </a:solidFill>
              </a:rPr>
              <a:t>,</a:t>
            </a:r>
            <a:r>
              <a:rPr lang="en-US" sz="2800" b="1" dirty="0" smtClean="0">
                <a:solidFill>
                  <a:schemeClr val="accent3"/>
                </a:solidFill>
              </a:rPr>
              <a:t> </a:t>
            </a:r>
            <a:r>
              <a:rPr lang="en-US" sz="2800" b="1" dirty="0" smtClean="0">
                <a:solidFill>
                  <a:schemeClr val="bg1"/>
                </a:solidFill>
              </a:rPr>
              <a:t>D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ii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chemeClr val="bg1"/>
                </a:solidFill>
              </a:rPr>
              <a:t> F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io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23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23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1000"/>
                                        <p:tgtEl>
                                          <p:spTgt spid="523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1000"/>
                                        <p:tgtEl>
                                          <p:spTgt spid="523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523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0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1.11111E-6 L 0.14618 0.00185 " pathEditMode="relative" rAng="0" ptsTypes="AA">
                                      <p:cBhvr>
                                        <p:cTn id="30" dur="2000" spd="-100000" fill="hold"/>
                                        <p:tgtEl>
                                          <p:spTgt spid="5232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" y="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0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5695 4.44136E-7 L 0.00069 4.44136E-7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19" presetClass="entr" presetSubtype="1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0" fill="hold"/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523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523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3274" grpId="0" animBg="1"/>
      <p:bldP spid="523280" grpId="0"/>
      <p:bldP spid="523281" grpId="0" animBg="1"/>
      <p:bldP spid="523281" grpId="1" animBg="1"/>
      <p:bldP spid="523281" grpId="2" animBg="1"/>
      <p:bldP spid="523281" grpId="3" animBg="1"/>
      <p:bldP spid="523282" grpId="0" animBg="1"/>
      <p:bldP spid="523282" grpId="1" animBg="1"/>
      <p:bldP spid="22" grpId="0" build="p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288000" y="1404000"/>
            <a:ext cx="4140000" cy="45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Ограничение понятия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dirty="0" smtClean="0"/>
              <a:t>логическая операция,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заключающаяся в том, что </a:t>
            </a:r>
            <a:br>
              <a:rPr lang="ru-RU" dirty="0" smtClean="0"/>
            </a:br>
            <a:r>
              <a:rPr lang="ru-RU" dirty="0" smtClean="0">
                <a:solidFill>
                  <a:srgbClr val="00FFFF"/>
                </a:solidFill>
              </a:rPr>
              <a:t>из объёма какого-либо понятия выделяется часть предметов, обладающих общими для них признаками</a:t>
            </a:r>
            <a:r>
              <a:rPr lang="ru-RU" dirty="0" smtClean="0"/>
              <a:t>, которые </a:t>
            </a:r>
            <a:br>
              <a:rPr lang="ru-RU" dirty="0" smtClean="0"/>
            </a:br>
            <a:r>
              <a:rPr lang="ru-RU" dirty="0" smtClean="0"/>
              <a:t>не являются, однако, общими </a:t>
            </a:r>
            <a:br>
              <a:rPr lang="ru-RU" dirty="0" smtClean="0"/>
            </a:br>
            <a:r>
              <a:rPr lang="ru-RU" dirty="0" smtClean="0"/>
              <a:t>для всех предметов, входящих </a:t>
            </a:r>
            <a:br>
              <a:rPr lang="ru-RU" dirty="0" smtClean="0"/>
            </a:br>
            <a:r>
              <a:rPr lang="ru-RU" dirty="0" smtClean="0"/>
              <a:t>в объём исходного понятия; выделенная таким образом </a:t>
            </a:r>
            <a:br>
              <a:rPr lang="ru-RU" dirty="0" smtClean="0"/>
            </a:br>
            <a:r>
              <a:rPr lang="ru-RU" dirty="0" smtClean="0"/>
              <a:t>часть объёма исходного понятия рассматривается </a:t>
            </a:r>
            <a:br>
              <a:rPr lang="ru-RU" dirty="0" smtClean="0"/>
            </a:br>
            <a:r>
              <a:rPr lang="ru-RU" dirty="0" smtClean="0"/>
              <a:t>как объём нового, </a:t>
            </a:r>
            <a:br>
              <a:rPr lang="ru-RU" dirty="0" smtClean="0"/>
            </a:br>
            <a:r>
              <a:rPr lang="ru-RU" dirty="0" smtClean="0">
                <a:solidFill>
                  <a:srgbClr val="00FF00"/>
                </a:solidFill>
              </a:rPr>
              <a:t>менее широкого</a:t>
            </a:r>
            <a:r>
              <a:rPr lang="ru-RU" dirty="0" smtClean="0"/>
              <a:t>, понятия.</a:t>
            </a:r>
            <a:endParaRPr lang="ru-RU" dirty="0"/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4716000" y="1404000"/>
            <a:ext cx="4140000" cy="45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Обобщение понятия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dirty="0" smtClean="0"/>
              <a:t>логическая операция,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заключающаяся в том, что </a:t>
            </a:r>
            <a:br>
              <a:rPr lang="ru-RU" dirty="0" smtClean="0"/>
            </a:br>
            <a:r>
              <a:rPr lang="ru-RU" dirty="0" smtClean="0">
                <a:solidFill>
                  <a:srgbClr val="00FFFF"/>
                </a:solidFill>
              </a:rPr>
              <a:t>объём какого-либо понятия включается в качестве составной части в объём более широкого понятия</a:t>
            </a:r>
            <a:r>
              <a:rPr lang="ru-RU" dirty="0" smtClean="0"/>
              <a:t> на том основании, что предметы, входящие в объём исходного понятия, имеют признаки, общие как для них, </a:t>
            </a:r>
            <a:br>
              <a:rPr lang="ru-RU" dirty="0" smtClean="0"/>
            </a:br>
            <a:r>
              <a:rPr lang="ru-RU" dirty="0" smtClean="0"/>
              <a:t>так и для предметов, в объём исходного понятия не входящих; совокупность тех и других предметов и образует объём нового, </a:t>
            </a:r>
            <a:r>
              <a:rPr lang="ru-RU" dirty="0" smtClean="0">
                <a:solidFill>
                  <a:srgbClr val="00FF00"/>
                </a:solidFill>
              </a:rPr>
              <a:t>более широкого</a:t>
            </a:r>
            <a:r>
              <a:rPr lang="ru-RU" dirty="0" smtClean="0"/>
              <a:t>, понятия.</a:t>
            </a:r>
            <a:endParaRPr lang="ru-RU" dirty="0"/>
          </a:p>
        </p:txBody>
      </p:sp>
      <p:sp>
        <p:nvSpPr>
          <p:cNvPr id="9" name="Rectangle 2"/>
          <p:cNvSpPr txBox="1">
            <a:spLocks noChangeArrowheads="1"/>
          </p:cNvSpPr>
          <p:nvPr/>
        </p:nvSpPr>
        <p:spPr>
          <a:xfrm>
            <a:off x="457200" y="252000"/>
            <a:ext cx="8229600" cy="900000"/>
          </a:xfrm>
          <a:prstGeom prst="rect">
            <a:avLst/>
          </a:prstGeom>
        </p:spPr>
        <p:txBody>
          <a:bodyPr anchor="ctr" anchorCtr="1"/>
          <a:lstStyle/>
          <a:p>
            <a:pPr>
              <a:defRPr/>
            </a:pPr>
            <a:r>
              <a:rPr lang="ru-RU" sz="3200" dirty="0" smtClean="0">
                <a:solidFill>
                  <a:schemeClr val="accent3"/>
                </a:solidFill>
              </a:rPr>
              <a:t>Понятие как форма мышления </a:t>
            </a:r>
            <a:r>
              <a:rPr lang="ru-RU" sz="2800" kern="0" dirty="0" smtClean="0">
                <a:latin typeface="+mj-lt"/>
                <a:ea typeface="+mj-ea"/>
                <a:cs typeface="+mj-cs"/>
              </a:rPr>
              <a:t>Логические операции с понятиями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88000" y="6048000"/>
            <a:ext cx="8568000" cy="648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dirty="0" smtClean="0">
                <a:solidFill>
                  <a:srgbClr val="FFFF00"/>
                </a:solidFill>
              </a:rPr>
              <a:t>Ограничение понятия</a:t>
            </a:r>
            <a:r>
              <a:rPr lang="ru-RU" dirty="0" smtClean="0"/>
              <a:t> – логическая операция, </a:t>
            </a:r>
            <a:br>
              <a:rPr lang="ru-RU" dirty="0" smtClean="0"/>
            </a:br>
            <a:r>
              <a:rPr lang="ru-RU" dirty="0" smtClean="0">
                <a:solidFill>
                  <a:srgbClr val="00FF00"/>
                </a:solidFill>
              </a:rPr>
              <a:t>противоположная</a:t>
            </a:r>
            <a:r>
              <a:rPr lang="ru-RU" dirty="0" smtClean="0"/>
              <a:t> логической операции </a:t>
            </a:r>
            <a:r>
              <a:rPr lang="ru-RU" dirty="0" smtClean="0">
                <a:solidFill>
                  <a:srgbClr val="FFFF00"/>
                </a:solidFill>
              </a:rPr>
              <a:t>обобщения понятия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8" grpId="0"/>
    </p:bldLst>
  </p:timing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268" name="Oval 4"/>
          <p:cNvSpPr>
            <a:spLocks noChangeAspect="1" noChangeArrowheads="1"/>
          </p:cNvSpPr>
          <p:nvPr/>
        </p:nvSpPr>
        <p:spPr bwMode="auto">
          <a:xfrm>
            <a:off x="1260000" y="2411413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CC"/>
                </a:solidFill>
              </a:rPr>
              <a:t>Смертные</a:t>
            </a:r>
            <a:r>
              <a:rPr lang="en-US" sz="3200" dirty="0">
                <a:solidFill>
                  <a:srgbClr val="0000CC"/>
                </a:solidFill>
              </a:rPr>
              <a:t/>
            </a:r>
            <a:br>
              <a:rPr lang="en-US" sz="3200" dirty="0">
                <a:solidFill>
                  <a:srgbClr val="0000CC"/>
                </a:solidFill>
              </a:rPr>
            </a:br>
            <a:r>
              <a:rPr lang="ru-RU" sz="3200" dirty="0">
                <a:solidFill>
                  <a:srgbClr val="0000CC"/>
                </a:solidFill>
              </a:rPr>
              <a:t/>
            </a:r>
            <a:br>
              <a:rPr lang="ru-RU" sz="3200" dirty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3272" name="Oval 8"/>
          <p:cNvSpPr>
            <a:spLocks noChangeAspect="1" noChangeArrowheads="1"/>
          </p:cNvSpPr>
          <p:nvPr/>
        </p:nvSpPr>
        <p:spPr bwMode="auto">
          <a:xfrm>
            <a:off x="1368000" y="49291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Азиаты</a:t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23266" name="Oval 2"/>
          <p:cNvSpPr>
            <a:spLocks noChangeAspect="1" noChangeArrowheads="1"/>
          </p:cNvSpPr>
          <p:nvPr/>
        </p:nvSpPr>
        <p:spPr bwMode="auto">
          <a:xfrm>
            <a:off x="6120000" y="2592000"/>
            <a:ext cx="935038" cy="9350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120000"/>
              </a:lnSpc>
            </a:pPr>
            <a:r>
              <a:rPr lang="ru-RU" sz="1600" dirty="0" smtClean="0">
                <a:solidFill>
                  <a:srgbClr val="0000CC"/>
                </a:solidFill>
              </a:rPr>
              <a:t>Люди</a:t>
            </a:r>
            <a:r>
              <a:rPr lang="en-US" sz="2400" dirty="0">
                <a:solidFill>
                  <a:srgbClr val="0000CC"/>
                </a:solidFill>
              </a:rPr>
              <a:t/>
            </a:r>
            <a:br>
              <a:rPr lang="en-US" sz="2400" dirty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3269" name="Oval 5"/>
          <p:cNvSpPr>
            <a:spLocks noChangeAspect="1" noChangeArrowheads="1"/>
          </p:cNvSpPr>
          <p:nvPr/>
        </p:nvSpPr>
        <p:spPr bwMode="auto">
          <a:xfrm>
            <a:off x="1512000" y="2843213"/>
            <a:ext cx="935038" cy="9350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170000"/>
              </a:lnSpc>
            </a:pPr>
            <a:r>
              <a:rPr lang="ru-RU" sz="1600" dirty="0" smtClean="0">
                <a:solidFill>
                  <a:srgbClr val="0000CC"/>
                </a:solidFill>
              </a:rPr>
              <a:t>Люди</a:t>
            </a:r>
            <a:r>
              <a:rPr lang="ru-RU" sz="2000" dirty="0" smtClean="0">
                <a:solidFill>
                  <a:srgbClr val="0000CC"/>
                </a:solidFill>
              </a:rPr>
              <a:t/>
            </a:r>
            <a:br>
              <a:rPr lang="ru-RU" sz="2000" dirty="0" smtClean="0">
                <a:solidFill>
                  <a:srgbClr val="0000CC"/>
                </a:solidFill>
              </a:rPr>
            </a:b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523270" name="Oval 6"/>
          <p:cNvSpPr>
            <a:spLocks noChangeAspect="1" noChangeArrowheads="1"/>
          </p:cNvSpPr>
          <p:nvPr/>
        </p:nvSpPr>
        <p:spPr bwMode="auto">
          <a:xfrm>
            <a:off x="1728000" y="3240088"/>
            <a:ext cx="503237" cy="503237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Греки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523271" name="Oval 7"/>
          <p:cNvSpPr>
            <a:spLocks noChangeAspect="1" noChangeArrowheads="1"/>
          </p:cNvSpPr>
          <p:nvPr/>
        </p:nvSpPr>
        <p:spPr bwMode="auto">
          <a:xfrm>
            <a:off x="7164000" y="2411413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CC"/>
                </a:solidFill>
              </a:rPr>
              <a:t>Марсиане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3273" name="Oval 9"/>
          <p:cNvSpPr>
            <a:spLocks noChangeAspect="1" noChangeArrowheads="1"/>
          </p:cNvSpPr>
          <p:nvPr/>
        </p:nvSpPr>
        <p:spPr bwMode="auto">
          <a:xfrm>
            <a:off x="1512000" y="5328000"/>
            <a:ext cx="935037" cy="935038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 smtClean="0">
                <a:solidFill>
                  <a:srgbClr val="0000CC"/>
                </a:solidFill>
              </a:rPr>
              <a:t>Японцы</a:t>
            </a:r>
            <a:br>
              <a:rPr lang="ru-RU" sz="1400" dirty="0" smtClean="0">
                <a:solidFill>
                  <a:srgbClr val="0000CC"/>
                </a:solidFill>
              </a:rPr>
            </a:b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523274" name="Oval 10"/>
          <p:cNvSpPr>
            <a:spLocks noChangeAspect="1" noChangeArrowheads="1"/>
          </p:cNvSpPr>
          <p:nvPr/>
        </p:nvSpPr>
        <p:spPr bwMode="auto">
          <a:xfrm>
            <a:off x="6120000" y="5112000"/>
            <a:ext cx="935037" cy="935038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Греки</a:t>
            </a:r>
            <a:r>
              <a:rPr lang="ru-RU" sz="1600" dirty="0">
                <a:solidFill>
                  <a:srgbClr val="0000CC"/>
                </a:solidFill>
              </a:rPr>
              <a:t/>
            </a:r>
            <a:br>
              <a:rPr lang="ru-RU" sz="1600" dirty="0">
                <a:solidFill>
                  <a:srgbClr val="0000CC"/>
                </a:solidFill>
              </a:rPr>
            </a:br>
            <a:r>
              <a:rPr lang="ru-RU" sz="1600" dirty="0">
                <a:solidFill>
                  <a:srgbClr val="0000CC"/>
                </a:solidFill>
              </a:rPr>
              <a:t/>
            </a:r>
            <a:br>
              <a:rPr lang="ru-RU" sz="1600" dirty="0">
                <a:solidFill>
                  <a:srgbClr val="0000CC"/>
                </a:solidFill>
              </a:rPr>
            </a:b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23275" name="Oval 11"/>
          <p:cNvSpPr>
            <a:spLocks noChangeAspect="1" noChangeArrowheads="1"/>
          </p:cNvSpPr>
          <p:nvPr/>
        </p:nvSpPr>
        <p:spPr bwMode="auto">
          <a:xfrm>
            <a:off x="6336000" y="2988000"/>
            <a:ext cx="503237" cy="503238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Греки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523276" name="Oval 12"/>
          <p:cNvSpPr>
            <a:spLocks noChangeAspect="1" noChangeArrowheads="1"/>
          </p:cNvSpPr>
          <p:nvPr/>
        </p:nvSpPr>
        <p:spPr bwMode="auto">
          <a:xfrm>
            <a:off x="1224000" y="5760000"/>
            <a:ext cx="503238" cy="503238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Поэты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523277" name="Text Box 13"/>
          <p:cNvSpPr txBox="1">
            <a:spLocks noChangeArrowheads="1"/>
          </p:cNvSpPr>
          <p:nvPr/>
        </p:nvSpPr>
        <p:spPr bwMode="auto">
          <a:xfrm>
            <a:off x="540000" y="1870075"/>
            <a:ext cx="2879725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B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RB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A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3278" name="Text Box 14"/>
          <p:cNvSpPr txBox="1">
            <a:spLocks noChangeArrowheads="1"/>
          </p:cNvSpPr>
          <p:nvPr/>
        </p:nvSpPr>
        <p:spPr bwMode="auto">
          <a:xfrm>
            <a:off x="5724000" y="1870075"/>
            <a:ext cx="2879725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C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L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NT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3279" name="Text Box 15"/>
          <p:cNvSpPr txBox="1">
            <a:spLocks noChangeArrowheads="1"/>
          </p:cNvSpPr>
          <p:nvPr/>
        </p:nvSpPr>
        <p:spPr bwMode="auto">
          <a:xfrm>
            <a:off x="540000" y="4389438"/>
            <a:ext cx="287972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D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II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3280" name="Text Box 16"/>
          <p:cNvSpPr txBox="1">
            <a:spLocks noChangeArrowheads="1"/>
          </p:cNvSpPr>
          <p:nvPr/>
        </p:nvSpPr>
        <p:spPr bwMode="auto">
          <a:xfrm>
            <a:off x="5724000" y="4389438"/>
            <a:ext cx="287972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F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IO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3282" name="Oval 18"/>
          <p:cNvSpPr>
            <a:spLocks noChangeAspect="1" noChangeArrowheads="1"/>
          </p:cNvSpPr>
          <p:nvPr/>
        </p:nvSpPr>
        <p:spPr bwMode="auto">
          <a:xfrm>
            <a:off x="7164000" y="4932000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2000" dirty="0" smtClean="0">
                <a:solidFill>
                  <a:srgbClr val="0000CC"/>
                </a:solidFill>
              </a:rPr>
              <a:t>Немцы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3281" name="Oval 17"/>
          <p:cNvSpPr>
            <a:spLocks noChangeAspect="1" noChangeArrowheads="1"/>
          </p:cNvSpPr>
          <p:nvPr/>
        </p:nvSpPr>
        <p:spPr bwMode="auto">
          <a:xfrm>
            <a:off x="6840000" y="5472000"/>
            <a:ext cx="503237" cy="503238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Поэты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808000" y="2412000"/>
            <a:ext cx="2434577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Всякий </a:t>
            </a:r>
            <a:r>
              <a:rPr lang="ru-RU" sz="1400" dirty="0" smtClean="0">
                <a:solidFill>
                  <a:srgbClr val="00FF00"/>
                </a:solidFill>
              </a:rPr>
              <a:t>человек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66FF"/>
                </a:solidFill>
              </a:rPr>
              <a:t>смертен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Всякий </a:t>
            </a:r>
            <a:r>
              <a:rPr lang="ru-RU" sz="1400" dirty="0" smtClean="0">
                <a:solidFill>
                  <a:srgbClr val="FFFF00"/>
                </a:solidFill>
              </a:rPr>
              <a:t>грек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00FF00"/>
                </a:solidFill>
              </a:rPr>
              <a:t>человек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Всякий </a:t>
            </a:r>
            <a:r>
              <a:rPr lang="ru-RU" sz="1400" dirty="0" smtClean="0">
                <a:solidFill>
                  <a:srgbClr val="FFFF00"/>
                </a:solidFill>
              </a:rPr>
              <a:t>грек </a:t>
            </a:r>
            <a:r>
              <a:rPr lang="ru-RU" sz="1400" dirty="0" smtClean="0">
                <a:solidFill>
                  <a:srgbClr val="FF66FF"/>
                </a:solidFill>
              </a:rPr>
              <a:t>смертен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20" name="TextBox 19"/>
          <p:cNvSpPr txBox="1"/>
          <p:nvPr/>
        </p:nvSpPr>
        <p:spPr>
          <a:xfrm>
            <a:off x="4392000" y="3600000"/>
            <a:ext cx="3020507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один </a:t>
            </a:r>
            <a:r>
              <a:rPr lang="ru-RU" sz="1400" dirty="0" smtClean="0">
                <a:solidFill>
                  <a:srgbClr val="00FF00"/>
                </a:solidFill>
              </a:rPr>
              <a:t>человек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марсианин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Всякий </a:t>
            </a:r>
            <a:r>
              <a:rPr lang="ru-RU" sz="1400" dirty="0" smtClean="0">
                <a:solidFill>
                  <a:srgbClr val="FFFF00"/>
                </a:solidFill>
              </a:rPr>
              <a:t>грек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00FF00"/>
                </a:solidFill>
              </a:rPr>
              <a:t>человек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Ни один </a:t>
            </a:r>
            <a:r>
              <a:rPr lang="ru-RU" sz="1400" dirty="0" smtClean="0">
                <a:solidFill>
                  <a:srgbClr val="FFFF00"/>
                </a:solidFill>
              </a:rPr>
              <a:t>грек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марсианин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22" name="TextBox 21"/>
          <p:cNvSpPr txBox="1"/>
          <p:nvPr/>
        </p:nvSpPr>
        <p:spPr>
          <a:xfrm>
            <a:off x="4140000" y="6012000"/>
            <a:ext cx="295754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один </a:t>
            </a:r>
            <a:r>
              <a:rPr lang="ru-RU" sz="1400" dirty="0" smtClean="0">
                <a:solidFill>
                  <a:srgbClr val="00FF00"/>
                </a:solidFill>
              </a:rPr>
              <a:t>грек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немец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FFFF00"/>
                </a:solidFill>
              </a:rPr>
              <a:t>поэты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00FF00"/>
                </a:solidFill>
              </a:rPr>
              <a:t>греки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ru-RU" sz="1400" dirty="0" smtClean="0">
                <a:solidFill>
                  <a:srgbClr val="FFFF00"/>
                </a:solidFill>
              </a:rPr>
              <a:t>поэты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немцы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23" name="TextBox 22"/>
          <p:cNvSpPr txBox="1"/>
          <p:nvPr/>
        </p:nvSpPr>
        <p:spPr>
          <a:xfrm>
            <a:off x="2808000" y="4932000"/>
            <a:ext cx="2888355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Всякий </a:t>
            </a:r>
            <a:r>
              <a:rPr lang="ru-RU" sz="1400" dirty="0" smtClean="0">
                <a:solidFill>
                  <a:srgbClr val="00FF00"/>
                </a:solidFill>
              </a:rPr>
              <a:t>японец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66FF"/>
                </a:solidFill>
              </a:rPr>
              <a:t>азиат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FFFF00"/>
                </a:solidFill>
              </a:rPr>
              <a:t>поэты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00FF00"/>
                </a:solidFill>
              </a:rPr>
              <a:t>японцы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ru-RU" sz="1400" dirty="0" smtClean="0">
                <a:solidFill>
                  <a:srgbClr val="FFFF00"/>
                </a:solidFill>
              </a:rPr>
              <a:t>поэты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66FF"/>
                </a:solidFill>
              </a:rPr>
              <a:t>азиаты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25" name="Rectangle 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первой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en-US" sz="2800" b="1" dirty="0" smtClean="0">
                <a:solidFill>
                  <a:schemeClr val="bg1"/>
                </a:solidFill>
              </a:rPr>
              <a:t>B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rb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rgbClr val="00FFFF"/>
                </a:solidFill>
              </a:rPr>
              <a:t> </a:t>
            </a:r>
            <a:r>
              <a:rPr lang="en-US" sz="2800" b="1" dirty="0" smtClean="0">
                <a:solidFill>
                  <a:schemeClr val="bg1"/>
                </a:solidFill>
              </a:rPr>
              <a:t>C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l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accent3"/>
                </a:solidFill>
              </a:rPr>
              <a:t>nt</a:t>
            </a:r>
            <a:r>
              <a:rPr lang="ru-RU" sz="2800" b="1" dirty="0" smtClean="0">
                <a:solidFill>
                  <a:schemeClr val="accent3"/>
                </a:solidFill>
              </a:rPr>
              <a:t>,</a:t>
            </a:r>
            <a:r>
              <a:rPr lang="en-US" sz="2800" b="1" dirty="0" smtClean="0">
                <a:solidFill>
                  <a:schemeClr val="accent3"/>
                </a:solidFill>
              </a:rPr>
              <a:t> </a:t>
            </a:r>
            <a:r>
              <a:rPr lang="en-US" sz="2800" b="1" dirty="0" smtClean="0">
                <a:solidFill>
                  <a:schemeClr val="bg1"/>
                </a:solidFill>
              </a:rPr>
              <a:t>D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ii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rgbClr val="00FFFF"/>
                </a:solidFill>
              </a:rPr>
              <a:t> </a:t>
            </a:r>
            <a:r>
              <a:rPr lang="en-US" sz="2800" b="1" dirty="0" smtClean="0">
                <a:solidFill>
                  <a:schemeClr val="bg1"/>
                </a:solidFill>
              </a:rPr>
              <a:t>F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io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523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1000"/>
                                        <p:tgtEl>
                                          <p:spTgt spid="523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523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1.11111E-6 L 0.14618 0.00185 " pathEditMode="relative" rAng="0" ptsTypes="AA">
                                      <p:cBhvr>
                                        <p:cTn id="25" dur="2000" spd="-100000" fill="hold"/>
                                        <p:tgtEl>
                                          <p:spTgt spid="5232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" y="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" presetClass="entr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5695 4.44136E-7 L 0.00069 4.44136E-7 " pathEditMode="relative" rAng="0" ptsTypes="AA">
                                      <p:cBhvr>
                                        <p:cTn id="37" dur="2000" fill="hold"/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9" presetClass="entr" presetSubtype="1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3000" fill="hold"/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000" fill="hold"/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523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3000" fill="hold"/>
                                        <p:tgtEl>
                                          <p:spTgt spid="523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3274" grpId="0" animBg="1"/>
      <p:bldP spid="523274" grpId="1" animBg="1"/>
      <p:bldP spid="523282" grpId="0" animBg="1"/>
      <p:bldP spid="523282" grpId="1" animBg="1"/>
      <p:bldP spid="523281" grpId="0" animBg="1"/>
      <p:bldP spid="523281" grpId="1" animBg="1"/>
      <p:bldP spid="523281" grpId="2" animBg="1"/>
      <p:bldP spid="523281" grpId="3" animBg="1"/>
      <p:bldP spid="523281" grpId="4" animBg="1"/>
      <p:bldP spid="22" grpId="0" build="p"/>
    </p:bldLst>
  </p:timing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Oval 2"/>
          <p:cNvSpPr>
            <a:spLocks noChangeAspect="1" noChangeArrowheads="1"/>
          </p:cNvSpPr>
          <p:nvPr/>
        </p:nvSpPr>
        <p:spPr bwMode="auto">
          <a:xfrm>
            <a:off x="6372000" y="1800000"/>
            <a:ext cx="935038" cy="9350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130000"/>
              </a:lnSpc>
            </a:pPr>
            <a:r>
              <a:rPr lang="en-US" sz="2400" dirty="0" smtClean="0">
                <a:solidFill>
                  <a:srgbClr val="0000CC"/>
                </a:solidFill>
              </a:rPr>
              <a:t>M</a:t>
            </a:r>
            <a:r>
              <a:rPr lang="en-US" sz="2400" dirty="0">
                <a:solidFill>
                  <a:srgbClr val="0000CC"/>
                </a:solidFill>
              </a:rPr>
              <a:t/>
            </a:r>
            <a:br>
              <a:rPr lang="en-US" sz="2400" dirty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9" name="Text Box 13"/>
          <p:cNvSpPr txBox="1">
            <a:spLocks noChangeArrowheads="1"/>
          </p:cNvSpPr>
          <p:nvPr/>
        </p:nvSpPr>
        <p:spPr bwMode="auto">
          <a:xfrm>
            <a:off x="360000" y="1440000"/>
            <a:ext cx="1296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/>
          <a:lstStyle/>
          <a:p>
            <a:r>
              <a:rPr lang="en-US" dirty="0" smtClean="0"/>
              <a:t>B</a:t>
            </a:r>
            <a:r>
              <a:rPr lang="en-US" dirty="0" smtClean="0">
                <a:solidFill>
                  <a:srgbClr val="00FFFF"/>
                </a:solidFill>
              </a:rPr>
              <a:t>A</a:t>
            </a:r>
            <a:r>
              <a:rPr lang="en-US" dirty="0" smtClean="0"/>
              <a:t>RB</a:t>
            </a:r>
            <a:r>
              <a:rPr lang="en-US" dirty="0" smtClean="0">
                <a:solidFill>
                  <a:srgbClr val="00FFFF"/>
                </a:solidFill>
              </a:rPr>
              <a:t>A</a:t>
            </a:r>
            <a:r>
              <a:rPr lang="en-US" dirty="0" smtClean="0"/>
              <a:t>R</a:t>
            </a:r>
            <a:r>
              <a:rPr lang="en-US" dirty="0" smtClean="0">
                <a:solidFill>
                  <a:srgbClr val="00FFFF"/>
                </a:solidFill>
              </a:rPr>
              <a:t>I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10" name="Oval 4"/>
          <p:cNvSpPr>
            <a:spLocks noChangeAspect="1" noChangeArrowheads="1"/>
          </p:cNvSpPr>
          <p:nvPr/>
        </p:nvSpPr>
        <p:spPr bwMode="auto">
          <a:xfrm>
            <a:off x="1368000" y="1620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P</a:t>
            </a:r>
            <a:br>
              <a:rPr lang="en-US" sz="3200" dirty="0" smtClean="0">
                <a:solidFill>
                  <a:srgbClr val="0000CC"/>
                </a:solidFill>
              </a:rPr>
            </a:br>
            <a:r>
              <a:rPr lang="en-US" sz="3200" dirty="0" smtClean="0">
                <a:solidFill>
                  <a:srgbClr val="0000CC"/>
                </a:solidFill>
              </a:rPr>
              <a:t/>
            </a:r>
            <a:br>
              <a:rPr lang="en-US" sz="3200" dirty="0" smtClean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11" name="Oval 5"/>
          <p:cNvSpPr>
            <a:spLocks noChangeAspect="1" noChangeArrowheads="1"/>
          </p:cNvSpPr>
          <p:nvPr/>
        </p:nvSpPr>
        <p:spPr bwMode="auto">
          <a:xfrm>
            <a:off x="1620000" y="2052000"/>
            <a:ext cx="935038" cy="9350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120000"/>
              </a:lnSpc>
            </a:pPr>
            <a:r>
              <a:rPr lang="en-US" sz="2400" dirty="0">
                <a:solidFill>
                  <a:srgbClr val="0000CC"/>
                </a:solidFill>
              </a:rPr>
              <a:t>M</a:t>
            </a:r>
            <a:r>
              <a:rPr lang="ru-RU" sz="2400" dirty="0">
                <a:solidFill>
                  <a:srgbClr val="0000CC"/>
                </a:solidFill>
              </a:rPr>
              <a:t/>
            </a:r>
            <a:br>
              <a:rPr lang="ru-RU" sz="2400" dirty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12" name="Oval 6"/>
          <p:cNvSpPr>
            <a:spLocks noChangeAspect="1" noChangeArrowheads="1"/>
          </p:cNvSpPr>
          <p:nvPr/>
        </p:nvSpPr>
        <p:spPr bwMode="auto">
          <a:xfrm>
            <a:off x="1836000" y="2448000"/>
            <a:ext cx="503237" cy="503237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/>
            </a:r>
            <a:br>
              <a:rPr lang="ru-RU" sz="1200" dirty="0" smtClean="0">
                <a:solidFill>
                  <a:srgbClr val="0000CC"/>
                </a:solidFill>
              </a:rPr>
            </a:br>
            <a:r>
              <a:rPr lang="ru-RU" sz="1200" dirty="0" smtClean="0">
                <a:solidFill>
                  <a:srgbClr val="0000CC"/>
                </a:solidFill>
              </a:rPr>
              <a:t> </a:t>
            </a:r>
            <a:r>
              <a:rPr lang="en-US" sz="1600" dirty="0" smtClean="0">
                <a:solidFill>
                  <a:srgbClr val="0000CC"/>
                </a:solidFill>
              </a:rPr>
              <a:t>S</a:t>
            </a:r>
            <a:r>
              <a:rPr lang="ru-RU" sz="1600" dirty="0" smtClean="0">
                <a:solidFill>
                  <a:srgbClr val="0000CC"/>
                </a:solidFill>
              </a:rPr>
              <a:t>     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808000" y="1620000"/>
            <a:ext cx="1898597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200" dirty="0" smtClean="0"/>
              <a:t>Всякое </a:t>
            </a:r>
            <a:r>
              <a:rPr lang="en-US" sz="1200" dirty="0" smtClean="0">
                <a:solidFill>
                  <a:srgbClr val="00FF00"/>
                </a:solidFill>
              </a:rPr>
              <a:t>M</a:t>
            </a:r>
            <a:r>
              <a:rPr lang="en-US" sz="1200" dirty="0" smtClean="0"/>
              <a:t> </a:t>
            </a:r>
            <a:r>
              <a:rPr lang="ru-RU" sz="1200" dirty="0" smtClean="0"/>
              <a:t>есть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Всякое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есть </a:t>
            </a:r>
            <a:r>
              <a:rPr lang="en-US" sz="12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→ Всякое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есть </a:t>
            </a:r>
            <a:r>
              <a:rPr lang="en-US" sz="1200" dirty="0" smtClean="0">
                <a:solidFill>
                  <a:srgbClr val="FF66FF"/>
                </a:solidFill>
              </a:rPr>
              <a:t>P </a:t>
            </a:r>
            <a:r>
              <a:rPr lang="ru-RU" sz="1200" dirty="0" smtClean="0">
                <a:solidFill>
                  <a:srgbClr val="FF66FF"/>
                </a:solidFill>
              </a:rPr>
              <a:t/>
            </a:r>
            <a:br>
              <a:rPr lang="ru-RU" sz="1200" dirty="0" smtClean="0">
                <a:solidFill>
                  <a:srgbClr val="FF66FF"/>
                </a:solidFill>
              </a:rPr>
            </a:br>
            <a:r>
              <a:rPr lang="ru-RU" sz="1200" dirty="0" smtClean="0"/>
              <a:t>→</a:t>
            </a:r>
            <a:r>
              <a:rPr lang="en-US" sz="1200" dirty="0" smtClean="0"/>
              <a:t> </a:t>
            </a:r>
            <a:r>
              <a:rPr lang="ru-RU" sz="1200" dirty="0" smtClean="0"/>
              <a:t>Некоторые</a:t>
            </a:r>
            <a:r>
              <a:rPr lang="en-US" sz="1200" dirty="0" smtClean="0">
                <a:solidFill>
                  <a:srgbClr val="FFFF00"/>
                </a:solidFill>
              </a:rPr>
              <a:t> S</a:t>
            </a:r>
            <a:r>
              <a:rPr lang="en-US" sz="1200" dirty="0" smtClean="0"/>
              <a:t> </a:t>
            </a:r>
            <a:r>
              <a:rPr lang="ru-RU" sz="1200" dirty="0" smtClean="0"/>
              <a:t>суть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  <a:endParaRPr lang="ru-RU" sz="1200" dirty="0">
              <a:solidFill>
                <a:srgbClr val="FF66FF"/>
              </a:solidFill>
            </a:endParaRPr>
          </a:p>
        </p:txBody>
      </p:sp>
      <p:sp>
        <p:nvSpPr>
          <p:cNvPr id="14" name="Хорда 13"/>
          <p:cNvSpPr>
            <a:spLocks noChangeAspect="1"/>
          </p:cNvSpPr>
          <p:nvPr/>
        </p:nvSpPr>
        <p:spPr bwMode="auto">
          <a:xfrm rot="10980000">
            <a:off x="1836000" y="2448000"/>
            <a:ext cx="504000" cy="504000"/>
          </a:xfrm>
          <a:prstGeom prst="chord">
            <a:avLst/>
          </a:prstGeom>
          <a:solidFill>
            <a:srgbClr val="33CC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vert270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32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5" name="Text Box 14"/>
          <p:cNvSpPr txBox="1">
            <a:spLocks noChangeArrowheads="1"/>
          </p:cNvSpPr>
          <p:nvPr/>
        </p:nvSpPr>
        <p:spPr bwMode="auto">
          <a:xfrm>
            <a:off x="5220000" y="1440000"/>
            <a:ext cx="1440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/>
          <a:lstStyle/>
          <a:p>
            <a:r>
              <a:rPr lang="en-US" dirty="0" smtClean="0"/>
              <a:t>C</a:t>
            </a:r>
            <a:r>
              <a:rPr lang="en-US" dirty="0" smtClean="0">
                <a:solidFill>
                  <a:srgbClr val="00FFFF"/>
                </a:solidFill>
              </a:rPr>
              <a:t>E</a:t>
            </a:r>
            <a:r>
              <a:rPr lang="en-US" dirty="0" smtClean="0"/>
              <a:t>L</a:t>
            </a:r>
            <a:r>
              <a:rPr lang="en-US" dirty="0" smtClean="0">
                <a:solidFill>
                  <a:srgbClr val="00FFFF"/>
                </a:solidFill>
              </a:rPr>
              <a:t>A</a:t>
            </a:r>
            <a:r>
              <a:rPr lang="en-US" dirty="0" smtClean="0"/>
              <a:t>R</a:t>
            </a:r>
            <a:r>
              <a:rPr lang="en-US" dirty="0" smtClean="0">
                <a:solidFill>
                  <a:srgbClr val="00FFFF"/>
                </a:solidFill>
              </a:rPr>
              <a:t>O</a:t>
            </a:r>
            <a:r>
              <a:rPr lang="en-US" dirty="0" smtClean="0"/>
              <a:t>NT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16" name="Oval 7"/>
          <p:cNvSpPr>
            <a:spLocks noChangeAspect="1" noChangeArrowheads="1"/>
          </p:cNvSpPr>
          <p:nvPr/>
        </p:nvSpPr>
        <p:spPr bwMode="auto">
          <a:xfrm>
            <a:off x="7416000" y="1620000"/>
            <a:ext cx="1439862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18" name="Oval 11"/>
          <p:cNvSpPr>
            <a:spLocks noChangeAspect="1" noChangeArrowheads="1"/>
          </p:cNvSpPr>
          <p:nvPr/>
        </p:nvSpPr>
        <p:spPr bwMode="auto">
          <a:xfrm>
            <a:off x="6588000" y="2196000"/>
            <a:ext cx="503237" cy="503238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/>
            </a:r>
            <a:br>
              <a:rPr lang="ru-RU" sz="1200" dirty="0" smtClean="0">
                <a:solidFill>
                  <a:srgbClr val="0000CC"/>
                </a:solidFill>
              </a:rPr>
            </a:br>
            <a:r>
              <a:rPr lang="en-US" sz="1600" dirty="0" smtClean="0">
                <a:solidFill>
                  <a:srgbClr val="0000CC"/>
                </a:solidFill>
              </a:rPr>
              <a:t>S</a:t>
            </a:r>
            <a:r>
              <a:rPr lang="ru-RU" sz="1600" dirty="0" smtClean="0">
                <a:solidFill>
                  <a:srgbClr val="0000CC"/>
                </a:solidFill>
              </a:rPr>
              <a:t>    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08000" y="2340000"/>
            <a:ext cx="2119811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200" dirty="0" smtClean="0"/>
              <a:t>Ни одно </a:t>
            </a:r>
            <a:r>
              <a:rPr lang="en-US" sz="1200" dirty="0" smtClean="0">
                <a:solidFill>
                  <a:srgbClr val="00FF00"/>
                </a:solidFill>
              </a:rPr>
              <a:t>M</a:t>
            </a:r>
            <a:r>
              <a:rPr lang="en-US" sz="1200" dirty="0" smtClean="0"/>
              <a:t> </a:t>
            </a:r>
            <a:r>
              <a:rPr lang="ru-RU" sz="1200" dirty="0" smtClean="0"/>
              <a:t>не есть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Всякое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есть </a:t>
            </a:r>
            <a:r>
              <a:rPr lang="en-US" sz="12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→ Ни одно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не есть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  <a:endParaRPr lang="ru-RU" sz="1200" dirty="0" smtClean="0">
              <a:solidFill>
                <a:srgbClr val="FF66FF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→ Некоторые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не суть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  <a:endParaRPr lang="ru-RU" sz="1200" dirty="0" smtClean="0">
              <a:solidFill>
                <a:srgbClr val="FF66FF"/>
              </a:solidFill>
            </a:endParaRPr>
          </a:p>
        </p:txBody>
      </p:sp>
      <p:sp>
        <p:nvSpPr>
          <p:cNvPr id="20" name="Хорда 19"/>
          <p:cNvSpPr>
            <a:spLocks noChangeAspect="1"/>
          </p:cNvSpPr>
          <p:nvPr/>
        </p:nvSpPr>
        <p:spPr bwMode="auto">
          <a:xfrm rot="10980000">
            <a:off x="6588000" y="2196000"/>
            <a:ext cx="504000" cy="504000"/>
          </a:xfrm>
          <a:prstGeom prst="chord">
            <a:avLst/>
          </a:prstGeom>
          <a:solidFill>
            <a:srgbClr val="33CC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vert270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32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38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8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Ослабленные модусы первой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en-US" sz="2800" b="1" dirty="0" smtClean="0">
                <a:solidFill>
                  <a:schemeClr val="bg1"/>
                </a:solidFill>
              </a:rPr>
              <a:t>B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rb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rgbClr val="00FFFF"/>
                </a:solidFill>
              </a:rPr>
              <a:t> </a:t>
            </a:r>
            <a:r>
              <a:rPr lang="en-US" sz="2800" b="1" dirty="0" smtClean="0">
                <a:solidFill>
                  <a:schemeClr val="bg1"/>
                </a:solidFill>
              </a:rPr>
              <a:t>C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l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en-US" sz="2800" b="1" dirty="0" smtClean="0">
                <a:solidFill>
                  <a:schemeClr val="bg1"/>
                </a:solidFill>
              </a:rPr>
              <a:t>nt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 rot="-5400000">
            <a:off x="0" y="2160000"/>
            <a:ext cx="900000" cy="576000"/>
          </a:xfrm>
          <a:prstGeom prst="roundRect">
            <a:avLst/>
          </a:prstGeom>
          <a:noFill/>
          <a:ln w="6350" cmpd="dbl"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r>
              <a:rPr lang="ru-RU" sz="1400" dirty="0" smtClean="0"/>
              <a:t>Первая </a:t>
            </a:r>
            <a:br>
              <a:rPr lang="ru-RU" sz="1400" dirty="0" smtClean="0"/>
            </a:br>
            <a:r>
              <a:rPr lang="ru-RU" sz="1400" dirty="0" smtClean="0"/>
              <a:t>фигура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4965 0 " pathEditMode="relative" ptsTypes="AA">
                                      <p:cBhvr>
                                        <p:cTn id="31" dur="200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0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10502 " pathEditMode="relative" ptsTypes="AA">
                                      <p:cBhvr>
                                        <p:cTn id="43" dur="2000" spd="-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500"/>
                            </p:stCondLst>
                            <p:childTnLst>
                              <p:par>
                                <p:cTn id="75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9" presetClass="entr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9" presetClass="entr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9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5" grpId="0"/>
      <p:bldP spid="16" grpId="0" animBg="1"/>
      <p:bldP spid="16" grpId="1" animBg="1"/>
      <p:bldP spid="16" grpId="2" animBg="1"/>
      <p:bldP spid="18" grpId="0" animBg="1"/>
      <p:bldP spid="18" grpId="1" animBg="1"/>
      <p:bldP spid="18" grpId="2" animBg="1"/>
      <p:bldP spid="19" grpId="0" build="p"/>
      <p:bldP spid="20" grpId="0" animBg="1"/>
      <p:bldP spid="21" grpId="0" animBg="1"/>
      <p:bldP spid="21" grpId="1" animBg="1"/>
    </p:bldLst>
  </p:timing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6" name="Text Box 4"/>
          <p:cNvSpPr txBox="1">
            <a:spLocks noChangeArrowheads="1"/>
          </p:cNvSpPr>
          <p:nvPr/>
        </p:nvSpPr>
        <p:spPr bwMode="auto">
          <a:xfrm>
            <a:off x="1440000" y="2340000"/>
            <a:ext cx="6264000" cy="1872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b="1" dirty="0" smtClean="0">
                <a:solidFill>
                  <a:srgbClr val="FFFF00"/>
                </a:solidFill>
              </a:rPr>
              <a:t>Паралогизм </a:t>
            </a:r>
            <a:r>
              <a:rPr lang="ru-RU" b="1" dirty="0">
                <a:solidFill>
                  <a:schemeClr val="bg1"/>
                </a:solidFill>
              </a:rPr>
              <a:t/>
            </a:r>
            <a:br>
              <a:rPr lang="ru-RU" b="1" dirty="0">
                <a:solidFill>
                  <a:schemeClr val="bg1"/>
                </a:solidFill>
              </a:rPr>
            </a:br>
            <a:r>
              <a:rPr lang="ru-RU" b="1" dirty="0">
                <a:solidFill>
                  <a:schemeClr val="bg1"/>
                </a:solidFill>
              </a:rPr>
              <a:t>(</a:t>
            </a:r>
            <a:r>
              <a:rPr lang="ru-RU" b="1" i="1" dirty="0">
                <a:solidFill>
                  <a:schemeClr val="bg1"/>
                </a:solidFill>
              </a:rPr>
              <a:t>греч</a:t>
            </a:r>
            <a:r>
              <a:rPr lang="ru-RU" b="1" dirty="0">
                <a:solidFill>
                  <a:schemeClr val="bg1"/>
                </a:solidFill>
              </a:rPr>
              <a:t>. </a:t>
            </a:r>
            <a:r>
              <a:rPr lang="ru-RU" sz="2100" b="1" dirty="0">
                <a:solidFill>
                  <a:srgbClr val="00FF00"/>
                </a:solidFill>
                <a:latin typeface="Times New Roman" pitchFamily="18" charset="0"/>
              </a:rPr>
              <a:t>παραλογισμος</a:t>
            </a:r>
            <a:r>
              <a:rPr lang="ru-RU" b="1" dirty="0" smtClean="0">
                <a:latin typeface="Times New Roman" pitchFamily="18" charset="0"/>
              </a:rPr>
              <a:t>,</a:t>
            </a:r>
            <a:r>
              <a:rPr lang="ru-RU" b="1" dirty="0" smtClean="0">
                <a:solidFill>
                  <a:srgbClr val="00FF00"/>
                </a:solidFill>
                <a:latin typeface="Times New Roman" pitchFamily="18" charset="0"/>
              </a:rPr>
              <a:t> </a:t>
            </a:r>
            <a:r>
              <a:rPr lang="ru-RU" b="1" dirty="0" smtClean="0">
                <a:solidFill>
                  <a:schemeClr val="bg1"/>
                </a:solidFill>
              </a:rPr>
              <a:t>неправильное рассуждение</a:t>
            </a:r>
            <a:r>
              <a:rPr lang="ru-RU" b="1" dirty="0">
                <a:solidFill>
                  <a:schemeClr val="bg1"/>
                </a:solidFill>
              </a:rPr>
              <a:t>) </a:t>
            </a:r>
            <a:r>
              <a:rPr lang="ru-RU" b="1" dirty="0" smtClean="0">
                <a:solidFill>
                  <a:schemeClr val="bg1"/>
                </a:solidFill>
              </a:rPr>
              <a:t>– </a:t>
            </a:r>
            <a:r>
              <a:rPr lang="ru-RU" b="1" dirty="0">
                <a:solidFill>
                  <a:schemeClr val="bg1"/>
                </a:solidFill>
              </a:rPr>
              <a:t/>
            </a:r>
            <a:br>
              <a:rPr lang="ru-RU" b="1" dirty="0">
                <a:solidFill>
                  <a:schemeClr val="bg1"/>
                </a:solidFill>
              </a:rPr>
            </a:br>
            <a:r>
              <a:rPr lang="ru-RU" b="1" dirty="0">
                <a:solidFill>
                  <a:schemeClr val="bg1"/>
                </a:solidFill>
              </a:rPr>
              <a:t>логическая </a:t>
            </a:r>
            <a:r>
              <a:rPr lang="ru-RU" b="1" dirty="0" smtClean="0">
                <a:solidFill>
                  <a:schemeClr val="bg1"/>
                </a:solidFill>
              </a:rPr>
              <a:t>ошибка в </a:t>
            </a:r>
            <a:r>
              <a:rPr lang="ru-RU" b="1" dirty="0">
                <a:solidFill>
                  <a:schemeClr val="bg1"/>
                </a:solidFill>
              </a:rPr>
              <a:t>умозаключении</a:t>
            </a:r>
            <a:r>
              <a:rPr lang="ru-RU" b="1" dirty="0" smtClean="0">
                <a:solidFill>
                  <a:schemeClr val="bg1"/>
                </a:solidFill>
              </a:rPr>
              <a:t>, </a:t>
            </a:r>
            <a:r>
              <a:rPr lang="ru-RU" b="1" dirty="0">
                <a:solidFill>
                  <a:schemeClr val="bg1"/>
                </a:solidFill>
              </a:rPr>
              <a:t/>
            </a:r>
            <a:br>
              <a:rPr lang="ru-RU" b="1" dirty="0">
                <a:solidFill>
                  <a:schemeClr val="bg1"/>
                </a:solidFill>
              </a:rPr>
            </a:br>
            <a:r>
              <a:rPr lang="ru-RU" b="1" dirty="0" smtClean="0">
                <a:solidFill>
                  <a:schemeClr val="bg1"/>
                </a:solidFill>
              </a:rPr>
              <a:t>происшедшая непреднамеренно </a:t>
            </a:r>
            <a:r>
              <a:rPr lang="ru-RU" b="1" dirty="0">
                <a:solidFill>
                  <a:schemeClr val="bg1"/>
                </a:solidFill>
              </a:rPr>
              <a:t/>
            </a:r>
            <a:br>
              <a:rPr lang="ru-RU" b="1" dirty="0">
                <a:solidFill>
                  <a:schemeClr val="bg1"/>
                </a:solidFill>
              </a:rPr>
            </a:br>
            <a:r>
              <a:rPr lang="ru-RU" b="1" dirty="0">
                <a:solidFill>
                  <a:schemeClr val="bg1"/>
                </a:solidFill>
              </a:rPr>
              <a:t>вследствие </a:t>
            </a:r>
            <a:r>
              <a:rPr lang="ru-RU" b="1" dirty="0" smtClean="0">
                <a:solidFill>
                  <a:schemeClr val="bg1"/>
                </a:solidFill>
              </a:rPr>
              <a:t>нарушения законов </a:t>
            </a:r>
            <a:r>
              <a:rPr lang="ru-RU" b="1" dirty="0">
                <a:solidFill>
                  <a:schemeClr val="bg1"/>
                </a:solidFill>
              </a:rPr>
              <a:t>и правил </a:t>
            </a:r>
            <a:r>
              <a:rPr lang="ru-RU" b="1" dirty="0" smtClean="0">
                <a:solidFill>
                  <a:schemeClr val="bg1"/>
                </a:solidFill>
              </a:rPr>
              <a:t>логики.</a:t>
            </a:r>
            <a:endParaRPr lang="ru-RU" b="1" dirty="0">
              <a:solidFill>
                <a:schemeClr val="bg1"/>
              </a:solidFill>
            </a:endParaRPr>
          </a:p>
        </p:txBody>
      </p:sp>
      <p:sp>
        <p:nvSpPr>
          <p:cNvPr id="8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pPr lvl="0" eaLnBrk="1" hangingPunct="1"/>
            <a:r>
              <a:rPr lang="ru-RU" sz="3200" b="1" dirty="0" smtClean="0">
                <a:solidFill>
                  <a:schemeClr val="bg1"/>
                </a:solidFill>
              </a:rPr>
              <a:t>Паралогизмы категорической силлогистики</a:t>
            </a:r>
            <a:endParaRPr lang="ru-RU" sz="36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25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25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516" grpId="0" animBg="1"/>
    </p:bldLst>
  </p:timing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266" name="Oval 2"/>
          <p:cNvSpPr>
            <a:spLocks noChangeAspect="1" noChangeArrowheads="1"/>
          </p:cNvSpPr>
          <p:nvPr/>
        </p:nvSpPr>
        <p:spPr bwMode="auto">
          <a:xfrm>
            <a:off x="5976000" y="2520000"/>
            <a:ext cx="935038" cy="9350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130000"/>
              </a:lnSpc>
            </a:pPr>
            <a:r>
              <a:rPr lang="en-US" sz="2400" dirty="0" smtClean="0">
                <a:solidFill>
                  <a:srgbClr val="0000CC"/>
                </a:solidFill>
              </a:rPr>
              <a:t>M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3271" name="Oval 7"/>
          <p:cNvSpPr>
            <a:spLocks noChangeAspect="1" noChangeArrowheads="1"/>
          </p:cNvSpPr>
          <p:nvPr/>
        </p:nvSpPr>
        <p:spPr bwMode="auto">
          <a:xfrm>
            <a:off x="7164000" y="2409825"/>
            <a:ext cx="1439862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3268" name="Oval 4"/>
          <p:cNvSpPr>
            <a:spLocks noChangeAspect="1" noChangeArrowheads="1"/>
          </p:cNvSpPr>
          <p:nvPr/>
        </p:nvSpPr>
        <p:spPr bwMode="auto">
          <a:xfrm>
            <a:off x="1260000" y="2412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P</a:t>
            </a:r>
            <a:br>
              <a:rPr lang="en-US" sz="3200" dirty="0" smtClean="0">
                <a:solidFill>
                  <a:srgbClr val="0000CC"/>
                </a:solidFill>
              </a:rPr>
            </a:br>
            <a:r>
              <a:rPr lang="en-US" sz="3200" dirty="0" smtClean="0">
                <a:solidFill>
                  <a:srgbClr val="0000CC"/>
                </a:solidFill>
              </a:rPr>
              <a:t/>
            </a:r>
            <a:br>
              <a:rPr lang="en-US" sz="3200" dirty="0" smtClean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3272" name="Oval 8"/>
          <p:cNvSpPr>
            <a:spLocks noChangeAspect="1" noChangeArrowheads="1"/>
          </p:cNvSpPr>
          <p:nvPr/>
        </p:nvSpPr>
        <p:spPr bwMode="auto">
          <a:xfrm>
            <a:off x="1260000" y="4932000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800" dirty="0" smtClean="0">
                <a:solidFill>
                  <a:srgbClr val="0000CC"/>
                </a:solidFill>
              </a:rPr>
              <a:t>        </a:t>
            </a:r>
            <a:r>
              <a:rPr lang="ru-RU" sz="2800" dirty="0" smtClean="0">
                <a:solidFill>
                  <a:srgbClr val="0000CC"/>
                </a:solidFill>
              </a:rPr>
              <a:t> </a:t>
            </a:r>
            <a:r>
              <a:rPr lang="en-US" sz="3200" dirty="0" smtClean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3269" name="Oval 5"/>
          <p:cNvSpPr>
            <a:spLocks noChangeAspect="1" noChangeArrowheads="1"/>
          </p:cNvSpPr>
          <p:nvPr/>
        </p:nvSpPr>
        <p:spPr bwMode="auto">
          <a:xfrm>
            <a:off x="1584000" y="2952000"/>
            <a:ext cx="792000" cy="791999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120000"/>
              </a:lnSpc>
            </a:pPr>
            <a:r>
              <a:rPr lang="en-US" sz="2400" dirty="0" smtClean="0">
                <a:solidFill>
                  <a:srgbClr val="0000CC"/>
                </a:solidFill>
              </a:rPr>
              <a:t>M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3273" name="Oval 9"/>
          <p:cNvSpPr>
            <a:spLocks noChangeAspect="1" noChangeArrowheads="1"/>
          </p:cNvSpPr>
          <p:nvPr/>
        </p:nvSpPr>
        <p:spPr bwMode="auto">
          <a:xfrm>
            <a:off x="1368000" y="5256000"/>
            <a:ext cx="864000" cy="864001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>
                <a:solidFill>
                  <a:srgbClr val="0000CC"/>
                </a:solidFill>
              </a:rPr>
              <a:t>M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3274" name="Oval 10"/>
          <p:cNvSpPr>
            <a:spLocks noChangeAspect="1" noChangeArrowheads="1"/>
          </p:cNvSpPr>
          <p:nvPr/>
        </p:nvSpPr>
        <p:spPr bwMode="auto">
          <a:xfrm>
            <a:off x="6084000" y="5184000"/>
            <a:ext cx="935037" cy="935038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>
                <a:solidFill>
                  <a:srgbClr val="0000CC"/>
                </a:solidFill>
              </a:rPr>
              <a:t>M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3275" name="Oval 11"/>
          <p:cNvSpPr>
            <a:spLocks noChangeAspect="1" noChangeArrowheads="1"/>
          </p:cNvSpPr>
          <p:nvPr/>
        </p:nvSpPr>
        <p:spPr bwMode="auto">
          <a:xfrm>
            <a:off x="7020000" y="2844000"/>
            <a:ext cx="503237" cy="503238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0000CC"/>
                </a:solidFill>
              </a:rPr>
              <a:t>S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3276" name="Oval 12"/>
          <p:cNvSpPr>
            <a:spLocks noChangeAspect="1" noChangeArrowheads="1"/>
          </p:cNvSpPr>
          <p:nvPr/>
        </p:nvSpPr>
        <p:spPr bwMode="auto">
          <a:xfrm>
            <a:off x="1008000" y="5580000"/>
            <a:ext cx="503238" cy="503238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S</a:t>
            </a:r>
            <a:r>
              <a:rPr lang="ru-RU" dirty="0" smtClean="0">
                <a:solidFill>
                  <a:srgbClr val="0000CC"/>
                </a:solidFill>
              </a:rPr>
              <a:t>   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3277" name="Text Box 13"/>
          <p:cNvSpPr txBox="1">
            <a:spLocks noChangeArrowheads="1"/>
          </p:cNvSpPr>
          <p:nvPr/>
        </p:nvSpPr>
        <p:spPr bwMode="auto">
          <a:xfrm>
            <a:off x="1260000" y="1870075"/>
            <a:ext cx="1440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B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RB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A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3278" name="Text Box 14"/>
          <p:cNvSpPr txBox="1">
            <a:spLocks noChangeArrowheads="1"/>
          </p:cNvSpPr>
          <p:nvPr/>
        </p:nvSpPr>
        <p:spPr bwMode="auto">
          <a:xfrm>
            <a:off x="6444000" y="1870075"/>
            <a:ext cx="1440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C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L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NT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3279" name="Text Box 15"/>
          <p:cNvSpPr txBox="1">
            <a:spLocks noChangeArrowheads="1"/>
          </p:cNvSpPr>
          <p:nvPr/>
        </p:nvSpPr>
        <p:spPr bwMode="auto">
          <a:xfrm>
            <a:off x="1440000" y="4392000"/>
            <a:ext cx="108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D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II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3280" name="Text Box 16"/>
          <p:cNvSpPr txBox="1">
            <a:spLocks noChangeArrowheads="1"/>
          </p:cNvSpPr>
          <p:nvPr/>
        </p:nvSpPr>
        <p:spPr bwMode="auto">
          <a:xfrm>
            <a:off x="6624000" y="4392000"/>
            <a:ext cx="108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F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IO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3282" name="Oval 18"/>
          <p:cNvSpPr>
            <a:spLocks noChangeAspect="1" noChangeArrowheads="1"/>
          </p:cNvSpPr>
          <p:nvPr/>
        </p:nvSpPr>
        <p:spPr bwMode="auto">
          <a:xfrm>
            <a:off x="7164000" y="4932000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772000" y="2412000"/>
            <a:ext cx="2677400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Ни одно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не есть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всякое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ru-RU" sz="1400" dirty="0" smtClean="0"/>
              <a:t> 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 </a:t>
            </a:r>
            <a:br>
              <a:rPr lang="ru-RU" sz="1400" dirty="0" smtClean="0"/>
            </a:br>
            <a:r>
              <a:rPr lang="ru-RU" sz="1400" dirty="0" smtClean="0"/>
              <a:t>     или ни одно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ru-RU" sz="1400" dirty="0" smtClean="0"/>
              <a:t> не 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?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960000" y="3276000"/>
            <a:ext cx="4662880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одно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не 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Ни одно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не есть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всякое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ru-RU" sz="1400" dirty="0" smtClean="0"/>
              <a:t> 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 </a:t>
            </a:r>
            <a:br>
              <a:rPr lang="ru-RU" sz="1400" dirty="0" smtClean="0"/>
            </a:br>
            <a:r>
              <a:rPr lang="ru-RU" sz="1400" dirty="0" smtClean="0"/>
              <a:t>     или ни одно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ru-RU" sz="1400" dirty="0" smtClean="0"/>
              <a:t> не 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?</a:t>
            </a:r>
          </a:p>
          <a:p>
            <a:pPr algn="l">
              <a:lnSpc>
                <a:spcPct val="90000"/>
              </a:lnSpc>
            </a:pPr>
            <a:r>
              <a:rPr lang="en-US" sz="1400" dirty="0" smtClean="0"/>
              <a:t>NB: </a:t>
            </a:r>
            <a:r>
              <a:rPr lang="ru-RU" sz="1400" dirty="0" smtClean="0">
                <a:solidFill>
                  <a:srgbClr val="FF66FF"/>
                </a:solidFill>
              </a:rPr>
              <a:t>Нарушено правило </a:t>
            </a:r>
            <a:r>
              <a:rPr lang="ru-RU" sz="1400" dirty="0" smtClean="0">
                <a:solidFill>
                  <a:srgbClr val="00FFFF"/>
                </a:solidFill>
              </a:rPr>
              <a:t>утвердительной посылки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21" name="TextBox 20"/>
          <p:cNvSpPr txBox="1"/>
          <p:nvPr/>
        </p:nvSpPr>
        <p:spPr>
          <a:xfrm>
            <a:off x="2772000" y="4860000"/>
            <a:ext cx="2550314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не суть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ru-RU" sz="1400" dirty="0" smtClean="0">
                <a:solidFill>
                  <a:srgbClr val="FFFF00"/>
                </a:solidFill>
              </a:rPr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 </a:t>
            </a:r>
            <a:br>
              <a:rPr lang="ru-RU" sz="1400" dirty="0" smtClean="0"/>
            </a:br>
            <a:r>
              <a:rPr lang="ru-RU" sz="1400" dirty="0" smtClean="0"/>
              <a:t>     или 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>
                <a:solidFill>
                  <a:schemeClr val="accent3"/>
                </a:solidFill>
              </a:rPr>
              <a:t>?</a:t>
            </a:r>
            <a:endParaRPr lang="ru-RU" sz="1400" dirty="0">
              <a:solidFill>
                <a:schemeClr val="accent3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888000" y="5724000"/>
            <a:ext cx="4662880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одно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не 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не суть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ru-RU" sz="1400" dirty="0" smtClean="0">
                <a:solidFill>
                  <a:srgbClr val="FFFF00"/>
                </a:solidFill>
              </a:rPr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 </a:t>
            </a:r>
            <a:br>
              <a:rPr lang="ru-RU" sz="1400" dirty="0" smtClean="0"/>
            </a:br>
            <a:r>
              <a:rPr lang="ru-RU" sz="1400" dirty="0" smtClean="0"/>
              <a:t>     или 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>
                <a:solidFill>
                  <a:schemeClr val="accent3"/>
                </a:solidFill>
              </a:rPr>
              <a:t>?</a:t>
            </a:r>
          </a:p>
          <a:p>
            <a:pPr algn="l">
              <a:lnSpc>
                <a:spcPct val="90000"/>
              </a:lnSpc>
            </a:pPr>
            <a:r>
              <a:rPr lang="en-US" sz="1400" dirty="0" smtClean="0"/>
              <a:t>NB: </a:t>
            </a:r>
            <a:r>
              <a:rPr lang="ru-RU" sz="1400" dirty="0" smtClean="0">
                <a:solidFill>
                  <a:srgbClr val="FF66FF"/>
                </a:solidFill>
              </a:rPr>
              <a:t>Нарушено правило </a:t>
            </a:r>
            <a:r>
              <a:rPr lang="ru-RU" sz="1400" dirty="0" smtClean="0">
                <a:solidFill>
                  <a:srgbClr val="00FFFF"/>
                </a:solidFill>
              </a:rPr>
              <a:t>утвердительной посылки</a:t>
            </a:r>
            <a:r>
              <a:rPr lang="ru-RU" sz="1400" dirty="0" smtClean="0"/>
              <a:t>.</a:t>
            </a:r>
          </a:p>
        </p:txBody>
      </p:sp>
      <p:sp>
        <p:nvSpPr>
          <p:cNvPr id="523270" name="Oval 6"/>
          <p:cNvSpPr>
            <a:spLocks noChangeAspect="1" noChangeArrowheads="1"/>
          </p:cNvSpPr>
          <p:nvPr/>
        </p:nvSpPr>
        <p:spPr bwMode="auto">
          <a:xfrm>
            <a:off x="2484000" y="3132000"/>
            <a:ext cx="503237" cy="503237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S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3281" name="Oval 17"/>
          <p:cNvSpPr>
            <a:spLocks noChangeAspect="1" noChangeArrowheads="1"/>
          </p:cNvSpPr>
          <p:nvPr/>
        </p:nvSpPr>
        <p:spPr bwMode="auto">
          <a:xfrm>
            <a:off x="6876000" y="5508000"/>
            <a:ext cx="503238" cy="503238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CC"/>
                </a:solidFill>
              </a:rPr>
              <a:t>       </a:t>
            </a:r>
            <a:r>
              <a:rPr lang="en-US" dirty="0" smtClean="0">
                <a:solidFill>
                  <a:srgbClr val="0000CC"/>
                </a:solidFill>
              </a:rPr>
              <a:t>S    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31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 lIns="72000" rIns="72000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Паралогизмы первой фигуры</a:t>
            </a:r>
            <a:r>
              <a:rPr lang="ru-RU" sz="2800" b="1" dirty="0" smtClean="0">
                <a:solidFill>
                  <a:schemeClr val="bg1"/>
                </a:solidFill>
              </a:rPr>
              <a:t/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отрицательной меньшей посылки</a:t>
            </a:r>
          </a:p>
        </p:txBody>
      </p:sp>
      <p:cxnSp>
        <p:nvCxnSpPr>
          <p:cNvPr id="32" name="Прямая соединительная линия 31"/>
          <p:cNvCxnSpPr>
            <a:cxnSpLocks noChangeShapeType="1"/>
          </p:cNvCxnSpPr>
          <p:nvPr/>
        </p:nvCxnSpPr>
        <p:spPr bwMode="auto">
          <a:xfrm>
            <a:off x="1260000" y="187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4" name="Прямая соединительная линия 33"/>
          <p:cNvCxnSpPr>
            <a:cxnSpLocks noChangeShapeType="1"/>
          </p:cNvCxnSpPr>
          <p:nvPr/>
        </p:nvCxnSpPr>
        <p:spPr bwMode="auto">
          <a:xfrm>
            <a:off x="6444000" y="187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>
            <a:off x="1440000" y="4392000"/>
            <a:ext cx="108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7" name="Прямая соединительная линия 36"/>
          <p:cNvCxnSpPr>
            <a:cxnSpLocks noChangeShapeType="1"/>
          </p:cNvCxnSpPr>
          <p:nvPr/>
        </p:nvCxnSpPr>
        <p:spPr bwMode="auto">
          <a:xfrm rot="-1800000">
            <a:off x="1260000" y="187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9" name="Прямая соединительная линия 38"/>
          <p:cNvCxnSpPr>
            <a:cxnSpLocks noChangeShapeType="1"/>
          </p:cNvCxnSpPr>
          <p:nvPr/>
        </p:nvCxnSpPr>
        <p:spPr bwMode="auto">
          <a:xfrm rot="-1800000">
            <a:off x="6444000" y="187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40" name="Прямая соединительная линия 39"/>
          <p:cNvCxnSpPr>
            <a:cxnSpLocks noChangeShapeType="1"/>
          </p:cNvCxnSpPr>
          <p:nvPr/>
        </p:nvCxnSpPr>
        <p:spPr bwMode="auto">
          <a:xfrm rot="-2340000">
            <a:off x="1440000" y="4392000"/>
            <a:ext cx="108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>
            <a:off x="6624000" y="4392000"/>
            <a:ext cx="108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43" name="Прямая соединительная линия 42"/>
          <p:cNvCxnSpPr>
            <a:cxnSpLocks noChangeShapeType="1"/>
          </p:cNvCxnSpPr>
          <p:nvPr/>
        </p:nvCxnSpPr>
        <p:spPr bwMode="auto">
          <a:xfrm rot="-2340000">
            <a:off x="6624000" y="4392000"/>
            <a:ext cx="108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23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23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523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523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" dur="1000"/>
                                        <p:tgtEl>
                                          <p:spTgt spid="523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0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1.11111E-6 L 0.14618 0.00185 " pathEditMode="relative" rAng="0" ptsTypes="AA">
                                      <p:cBhvr>
                                        <p:cTn id="31" dur="2000" spd="-100000" fill="hold"/>
                                        <p:tgtEl>
                                          <p:spTgt spid="5232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0" y="1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6302 0 " pathEditMode="relative" ptsTypes="AA">
                                      <p:cBhvr>
                                        <p:cTn id="43" dur="2000" spd="-100000" fill="hold"/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9" presetClass="entr" presetSubtype="1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3000" fill="hold"/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000" fill="hold"/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523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3000" fill="hold"/>
                                        <p:tgtEl>
                                          <p:spTgt spid="523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3274" grpId="0" animBg="1"/>
      <p:bldP spid="523280" grpId="0"/>
      <p:bldP spid="523282" grpId="0" animBg="1"/>
      <p:bldP spid="523282" grpId="1" animBg="1"/>
      <p:bldP spid="22" grpId="0" build="p"/>
      <p:bldP spid="523281" grpId="0" animBg="1"/>
      <p:bldP spid="523281" grpId="1" animBg="1"/>
      <p:bldP spid="523281" grpId="2" animBg="1"/>
      <p:bldP spid="523281" grpId="3" animBg="1"/>
    </p:bldLst>
  </p:timing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Oval 11"/>
          <p:cNvSpPr>
            <a:spLocks noChangeAspect="1" noChangeArrowheads="1"/>
          </p:cNvSpPr>
          <p:nvPr/>
        </p:nvSpPr>
        <p:spPr bwMode="auto">
          <a:xfrm>
            <a:off x="5760000" y="2304000"/>
            <a:ext cx="503237" cy="503238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Гуси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3266" name="Oval 2"/>
          <p:cNvSpPr>
            <a:spLocks noChangeAspect="1" noChangeArrowheads="1"/>
          </p:cNvSpPr>
          <p:nvPr/>
        </p:nvSpPr>
        <p:spPr bwMode="auto">
          <a:xfrm>
            <a:off x="6372000" y="2196000"/>
            <a:ext cx="864000" cy="863999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130000"/>
              </a:lnSpc>
            </a:pPr>
            <a:r>
              <a:rPr lang="ru-RU" sz="1600" dirty="0" smtClean="0">
                <a:solidFill>
                  <a:srgbClr val="0000CC"/>
                </a:solidFill>
              </a:rPr>
              <a:t>Слоны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23282" name="Oval 18"/>
          <p:cNvSpPr>
            <a:spLocks noChangeAspect="1" noChangeArrowheads="1"/>
          </p:cNvSpPr>
          <p:nvPr/>
        </p:nvSpPr>
        <p:spPr bwMode="auto">
          <a:xfrm>
            <a:off x="7380000" y="4356000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CC"/>
                </a:solidFill>
              </a:rPr>
              <a:t>Немцы</a:t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23271" name="Oval 7"/>
          <p:cNvSpPr>
            <a:spLocks noChangeAspect="1" noChangeArrowheads="1"/>
          </p:cNvSpPr>
          <p:nvPr/>
        </p:nvSpPr>
        <p:spPr bwMode="auto">
          <a:xfrm>
            <a:off x="7344000" y="2088000"/>
            <a:ext cx="1439862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CC"/>
                </a:solidFill>
              </a:rPr>
              <a:t>Рыбы</a:t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3268" name="Oval 4"/>
          <p:cNvSpPr>
            <a:spLocks noChangeAspect="1" noChangeArrowheads="1"/>
          </p:cNvSpPr>
          <p:nvPr/>
        </p:nvSpPr>
        <p:spPr bwMode="auto">
          <a:xfrm>
            <a:off x="1152000" y="2664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2000" dirty="0" smtClean="0">
                <a:solidFill>
                  <a:srgbClr val="0000CC"/>
                </a:solidFill>
              </a:rPr>
              <a:t>Люди</a:t>
            </a:r>
            <a:r>
              <a:rPr lang="en-US" sz="2000" dirty="0" smtClean="0">
                <a:solidFill>
                  <a:srgbClr val="0000CC"/>
                </a:solidFill>
              </a:rPr>
              <a:t/>
            </a:r>
            <a:br>
              <a:rPr lang="en-US" sz="2000" dirty="0" smtClean="0">
                <a:solidFill>
                  <a:srgbClr val="0000CC"/>
                </a:solidFill>
              </a:rPr>
            </a:br>
            <a:r>
              <a:rPr lang="en-US" sz="2000" dirty="0" smtClean="0">
                <a:solidFill>
                  <a:srgbClr val="0000CC"/>
                </a:solidFill>
              </a:rPr>
              <a:t/>
            </a:r>
            <a:br>
              <a:rPr lang="en-US" sz="2000" dirty="0" smtClean="0">
                <a:solidFill>
                  <a:srgbClr val="0000CC"/>
                </a:solidFill>
              </a:rPr>
            </a:br>
            <a:r>
              <a:rPr lang="ru-RU" sz="2000" dirty="0" smtClean="0">
                <a:solidFill>
                  <a:srgbClr val="0000CC"/>
                </a:solidFill>
              </a:rPr>
              <a:t/>
            </a:r>
            <a:br>
              <a:rPr lang="ru-RU" sz="2000" dirty="0" smtClean="0">
                <a:solidFill>
                  <a:srgbClr val="0000CC"/>
                </a:solidFill>
              </a:rPr>
            </a:b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523272" name="Oval 8"/>
          <p:cNvSpPr>
            <a:spLocks noChangeAspect="1" noChangeArrowheads="1"/>
          </p:cNvSpPr>
          <p:nvPr/>
        </p:nvSpPr>
        <p:spPr bwMode="auto">
          <a:xfrm>
            <a:off x="1080000" y="4932000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Европейцы</a:t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400" dirty="0" smtClean="0">
                <a:solidFill>
                  <a:srgbClr val="0000CC"/>
                </a:solidFill>
              </a:rPr>
              <a:t/>
            </a:r>
            <a:br>
              <a:rPr lang="ru-RU" sz="1400" dirty="0" smtClean="0">
                <a:solidFill>
                  <a:srgbClr val="0000CC"/>
                </a:solidFill>
              </a:rPr>
            </a:br>
            <a:r>
              <a:rPr lang="ru-RU" sz="1400" dirty="0" smtClean="0">
                <a:solidFill>
                  <a:srgbClr val="0000CC"/>
                </a:solidFill>
              </a:rPr>
              <a:t/>
            </a:r>
            <a:br>
              <a:rPr lang="ru-RU" sz="1400" dirty="0" smtClean="0">
                <a:solidFill>
                  <a:srgbClr val="0000CC"/>
                </a:solidFill>
              </a:rPr>
            </a:b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523275" name="Oval 11"/>
          <p:cNvSpPr>
            <a:spLocks noChangeAspect="1" noChangeArrowheads="1"/>
          </p:cNvSpPr>
          <p:nvPr/>
        </p:nvSpPr>
        <p:spPr bwMode="auto">
          <a:xfrm>
            <a:off x="7668000" y="2628000"/>
            <a:ext cx="503237" cy="503238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Щуки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3276" name="Oval 12"/>
          <p:cNvSpPr>
            <a:spLocks noChangeAspect="1" noChangeArrowheads="1"/>
          </p:cNvSpPr>
          <p:nvPr/>
        </p:nvSpPr>
        <p:spPr bwMode="auto">
          <a:xfrm>
            <a:off x="756000" y="5544000"/>
            <a:ext cx="1008000" cy="1008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Поэты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232000" y="1692000"/>
            <a:ext cx="3229987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Всякий </a:t>
            </a:r>
            <a:r>
              <a:rPr lang="ru-RU" sz="1400" dirty="0" smtClean="0">
                <a:solidFill>
                  <a:srgbClr val="00FF00"/>
                </a:solidFill>
              </a:rPr>
              <a:t>немец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66FF"/>
                </a:solidFill>
              </a:rPr>
              <a:t>человек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Ни один </a:t>
            </a:r>
            <a:r>
              <a:rPr lang="ru-RU" sz="1400" dirty="0" smtClean="0">
                <a:solidFill>
                  <a:srgbClr val="FFFF00"/>
                </a:solidFill>
              </a:rPr>
              <a:t>грек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00FF00"/>
                </a:solidFill>
              </a:rPr>
              <a:t>немец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ни один </a:t>
            </a:r>
            <a:r>
              <a:rPr lang="ru-RU" sz="1400" dirty="0" smtClean="0">
                <a:solidFill>
                  <a:srgbClr val="FFFF00"/>
                </a:solidFill>
              </a:rPr>
              <a:t>грек</a:t>
            </a:r>
            <a:r>
              <a:rPr lang="ru-RU" sz="1400" dirty="0" smtClean="0"/>
              <a:t> не </a:t>
            </a:r>
            <a:r>
              <a:rPr lang="ru-RU" sz="1400" dirty="0" smtClean="0">
                <a:solidFill>
                  <a:srgbClr val="FF66FF"/>
                </a:solidFill>
              </a:rPr>
              <a:t>человек</a:t>
            </a:r>
            <a:r>
              <a:rPr lang="ru-RU" sz="1400" dirty="0" smtClean="0"/>
              <a:t>?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Но ни один </a:t>
            </a:r>
            <a:r>
              <a:rPr lang="ru-RU" sz="1400" dirty="0" smtClean="0">
                <a:solidFill>
                  <a:srgbClr val="FFFF00"/>
                </a:solidFill>
              </a:rPr>
              <a:t>гусь</a:t>
            </a:r>
            <a:r>
              <a:rPr lang="en-US" sz="1400" dirty="0" smtClean="0"/>
              <a:t> </a:t>
            </a:r>
            <a:r>
              <a:rPr lang="ru-RU" sz="1400" dirty="0" smtClean="0"/>
              <a:t>также не </a:t>
            </a:r>
            <a:r>
              <a:rPr lang="ru-RU" sz="1400" dirty="0" smtClean="0">
                <a:solidFill>
                  <a:srgbClr val="00FF00"/>
                </a:solidFill>
              </a:rPr>
              <a:t>немец</a:t>
            </a:r>
            <a:r>
              <a:rPr lang="ru-RU" sz="1400" dirty="0" smtClean="0"/>
              <a:t>,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и ни один </a:t>
            </a:r>
            <a:r>
              <a:rPr lang="ru-RU" sz="1400" dirty="0" smtClean="0">
                <a:solidFill>
                  <a:srgbClr val="FFFF00"/>
                </a:solidFill>
              </a:rPr>
              <a:t>гусь</a:t>
            </a:r>
            <a:r>
              <a:rPr lang="ru-RU" sz="1400" dirty="0" smtClean="0"/>
              <a:t> таки не </a:t>
            </a:r>
            <a:r>
              <a:rPr lang="ru-RU" sz="1400" dirty="0" smtClean="0">
                <a:solidFill>
                  <a:srgbClr val="FF66FF"/>
                </a:solidFill>
              </a:rPr>
              <a:t>человек</a:t>
            </a:r>
            <a:r>
              <a:rPr lang="ru-RU" sz="1400" dirty="0" smtClean="0"/>
              <a:t>.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104000" y="2880000"/>
            <a:ext cx="4662880" cy="12557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один </a:t>
            </a:r>
            <a:r>
              <a:rPr lang="ru-RU" sz="1400" dirty="0" smtClean="0">
                <a:solidFill>
                  <a:srgbClr val="00FF00"/>
                </a:solidFill>
              </a:rPr>
              <a:t>слон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рыба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Ни одна </a:t>
            </a:r>
            <a:r>
              <a:rPr lang="ru-RU" sz="1400" dirty="0" smtClean="0">
                <a:solidFill>
                  <a:srgbClr val="FFFF00"/>
                </a:solidFill>
              </a:rPr>
              <a:t>щука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00FF00"/>
                </a:solidFill>
              </a:rPr>
              <a:t>слон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ни одна </a:t>
            </a:r>
            <a:r>
              <a:rPr lang="ru-RU" sz="1400" dirty="0" smtClean="0">
                <a:solidFill>
                  <a:srgbClr val="FFFF00"/>
                </a:solidFill>
              </a:rPr>
              <a:t>щука</a:t>
            </a:r>
            <a:r>
              <a:rPr lang="ru-RU" sz="1400" dirty="0" smtClean="0"/>
              <a:t> не </a:t>
            </a:r>
            <a:r>
              <a:rPr lang="ru-RU" sz="1400" dirty="0" smtClean="0">
                <a:solidFill>
                  <a:srgbClr val="FF66FF"/>
                </a:solidFill>
              </a:rPr>
              <a:t>рыба</a:t>
            </a:r>
            <a:r>
              <a:rPr lang="ru-RU" sz="1400" dirty="0" smtClean="0">
                <a:solidFill>
                  <a:schemeClr val="accent3"/>
                </a:solidFill>
              </a:rPr>
              <a:t>?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>
                <a:solidFill>
                  <a:schemeClr val="accent3"/>
                </a:solidFill>
              </a:rPr>
              <a:t>Но ни один </a:t>
            </a:r>
            <a:r>
              <a:rPr lang="ru-RU" sz="1400" dirty="0" smtClean="0">
                <a:solidFill>
                  <a:srgbClr val="FFFF00"/>
                </a:solidFill>
              </a:rPr>
              <a:t>гусь</a:t>
            </a:r>
            <a:r>
              <a:rPr lang="ru-RU" sz="1400" dirty="0" smtClean="0">
                <a:solidFill>
                  <a:schemeClr val="accent3"/>
                </a:solidFill>
              </a:rPr>
              <a:t> также не </a:t>
            </a:r>
            <a:r>
              <a:rPr lang="ru-RU" sz="1400" dirty="0" smtClean="0">
                <a:solidFill>
                  <a:srgbClr val="00FF00"/>
                </a:solidFill>
              </a:rPr>
              <a:t>слон</a:t>
            </a:r>
            <a:r>
              <a:rPr lang="ru-RU" sz="1400" dirty="0" smtClean="0"/>
              <a:t>,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и ни один</a:t>
            </a:r>
            <a:r>
              <a:rPr lang="ru-RU" sz="1400" dirty="0" smtClean="0">
                <a:solidFill>
                  <a:srgbClr val="FFFF00"/>
                </a:solidFill>
              </a:rPr>
              <a:t> гусь</a:t>
            </a:r>
            <a:r>
              <a:rPr lang="ru-RU" sz="1400" dirty="0" smtClean="0">
                <a:solidFill>
                  <a:schemeClr val="accent3"/>
                </a:solidFill>
              </a:rPr>
              <a:t> таки не </a:t>
            </a:r>
            <a:r>
              <a:rPr lang="ru-RU" sz="1400" dirty="0" smtClean="0">
                <a:solidFill>
                  <a:srgbClr val="FF66FF"/>
                </a:solidFill>
              </a:rPr>
              <a:t>рыба</a:t>
            </a:r>
            <a:r>
              <a:rPr lang="ru-RU" sz="1400" dirty="0" smtClean="0"/>
              <a:t>.</a:t>
            </a:r>
          </a:p>
          <a:p>
            <a:pPr algn="l">
              <a:lnSpc>
                <a:spcPct val="90000"/>
              </a:lnSpc>
            </a:pPr>
            <a:r>
              <a:rPr lang="en-US" sz="1400" dirty="0" smtClean="0"/>
              <a:t>NB: </a:t>
            </a:r>
            <a:r>
              <a:rPr lang="ru-RU" sz="1400" dirty="0" smtClean="0">
                <a:solidFill>
                  <a:srgbClr val="FF66FF"/>
                </a:solidFill>
              </a:rPr>
              <a:t>Нарушено правило </a:t>
            </a:r>
            <a:r>
              <a:rPr lang="ru-RU" sz="1400" dirty="0" smtClean="0">
                <a:solidFill>
                  <a:srgbClr val="00FFFF"/>
                </a:solidFill>
              </a:rPr>
              <a:t>утвердительной посылки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21" name="TextBox 20"/>
          <p:cNvSpPr txBox="1"/>
          <p:nvPr/>
        </p:nvSpPr>
        <p:spPr>
          <a:xfrm>
            <a:off x="2232000" y="4320000"/>
            <a:ext cx="3557320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Всякий </a:t>
            </a:r>
            <a:r>
              <a:rPr lang="ru-RU" sz="1400" dirty="0" smtClean="0">
                <a:solidFill>
                  <a:srgbClr val="00FF00"/>
                </a:solidFill>
              </a:rPr>
              <a:t>немец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66FF"/>
                </a:solidFill>
              </a:rPr>
              <a:t>европеец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FFFF00"/>
                </a:solidFill>
              </a:rPr>
              <a:t>поэты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00FF00"/>
                </a:solidFill>
              </a:rPr>
              <a:t>немцы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те </a:t>
            </a:r>
            <a:r>
              <a:rPr lang="ru-RU" sz="1400" dirty="0" smtClean="0">
                <a:solidFill>
                  <a:srgbClr val="FFFF00"/>
                </a:solidFill>
              </a:rPr>
              <a:t>поэты</a:t>
            </a:r>
            <a:r>
              <a:rPr lang="ru-RU" sz="1400" dirty="0" smtClean="0"/>
              <a:t>,</a:t>
            </a:r>
            <a:r>
              <a:rPr lang="en-US" sz="1400" dirty="0" smtClean="0"/>
              <a:t> </a:t>
            </a:r>
            <a:r>
              <a:rPr lang="ru-RU" sz="1400" dirty="0" smtClean="0"/>
              <a:t>что не </a:t>
            </a:r>
            <a:r>
              <a:rPr lang="ru-RU" sz="1400" dirty="0" smtClean="0">
                <a:solidFill>
                  <a:srgbClr val="00FF00"/>
                </a:solidFill>
              </a:rPr>
              <a:t>немцы</a:t>
            </a:r>
            <a:r>
              <a:rPr lang="ru-RU" sz="1400" dirty="0" smtClean="0"/>
              <a:t>,</a:t>
            </a:r>
            <a:r>
              <a:rPr lang="en-US" sz="1400" dirty="0" smtClean="0"/>
              <a:t> </a:t>
            </a:r>
            <a:endParaRPr lang="ru-RU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     не </a:t>
            </a:r>
            <a:r>
              <a:rPr lang="ru-RU" sz="1400" dirty="0" smtClean="0">
                <a:solidFill>
                  <a:srgbClr val="FF66FF"/>
                </a:solidFill>
              </a:rPr>
              <a:t>европейцы</a:t>
            </a:r>
            <a:r>
              <a:rPr lang="ru-RU" sz="1400" dirty="0" smtClean="0"/>
              <a:t>,</a:t>
            </a:r>
            <a:r>
              <a:rPr lang="ru-RU" sz="1400" dirty="0" smtClean="0">
                <a:solidFill>
                  <a:srgbClr val="FF9900"/>
                </a:solidFill>
              </a:rPr>
              <a:t> </a:t>
            </a:r>
            <a:r>
              <a:rPr lang="ru-RU" sz="1400" dirty="0" smtClean="0">
                <a:solidFill>
                  <a:schemeClr val="accent3"/>
                </a:solidFill>
              </a:rPr>
              <a:t>как </a:t>
            </a:r>
            <a:r>
              <a:rPr lang="ru-RU" sz="1400" dirty="0" smtClean="0">
                <a:solidFill>
                  <a:srgbClr val="FF9900"/>
                </a:solidFill>
              </a:rPr>
              <a:t>Джами</a:t>
            </a:r>
            <a:r>
              <a:rPr lang="ru-RU" sz="1400" dirty="0" smtClean="0"/>
              <a:t>,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     или всё же </a:t>
            </a:r>
            <a:r>
              <a:rPr lang="ru-RU" sz="1400" dirty="0" smtClean="0">
                <a:solidFill>
                  <a:srgbClr val="FF66FF"/>
                </a:solidFill>
              </a:rPr>
              <a:t>европейцы</a:t>
            </a:r>
            <a:r>
              <a:rPr lang="ru-RU" sz="1400" dirty="0" smtClean="0"/>
              <a:t>, </a:t>
            </a:r>
            <a:r>
              <a:rPr lang="ru-RU" sz="1400" dirty="0" smtClean="0">
                <a:solidFill>
                  <a:schemeClr val="accent3"/>
                </a:solidFill>
              </a:rPr>
              <a:t>как </a:t>
            </a:r>
            <a:r>
              <a:rPr lang="ru-RU" sz="1400" dirty="0" smtClean="0">
                <a:solidFill>
                  <a:srgbClr val="66FFFF"/>
                </a:solidFill>
              </a:rPr>
              <a:t>Рембо</a:t>
            </a:r>
            <a:r>
              <a:rPr lang="ru-RU" sz="1400" dirty="0" smtClean="0"/>
              <a:t>?</a:t>
            </a:r>
            <a:endParaRPr lang="ru-RU" sz="1400" dirty="0"/>
          </a:p>
        </p:txBody>
      </p:sp>
      <p:sp>
        <p:nvSpPr>
          <p:cNvPr id="22" name="TextBox 21"/>
          <p:cNvSpPr txBox="1"/>
          <p:nvPr/>
        </p:nvSpPr>
        <p:spPr>
          <a:xfrm>
            <a:off x="4104000" y="5508000"/>
            <a:ext cx="4764318" cy="14496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один </a:t>
            </a:r>
            <a:r>
              <a:rPr lang="ru-RU" sz="1400" dirty="0" smtClean="0">
                <a:solidFill>
                  <a:srgbClr val="00FF00"/>
                </a:solidFill>
              </a:rPr>
              <a:t>грек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немец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FFFF00"/>
                </a:solidFill>
              </a:rPr>
              <a:t>поэты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00FF00"/>
                </a:solidFill>
              </a:rPr>
              <a:t>греки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те </a:t>
            </a:r>
            <a:r>
              <a:rPr lang="ru-RU" sz="1400" dirty="0" smtClean="0">
                <a:solidFill>
                  <a:srgbClr val="FFFF00"/>
                </a:solidFill>
              </a:rPr>
              <a:t>поэты</a:t>
            </a:r>
            <a:r>
              <a:rPr lang="ru-RU" sz="1400" dirty="0" smtClean="0">
                <a:solidFill>
                  <a:schemeClr val="accent3"/>
                </a:solidFill>
              </a:rPr>
              <a:t>,</a:t>
            </a:r>
            <a:r>
              <a:rPr lang="en-US" sz="1400" dirty="0" smtClean="0"/>
              <a:t> </a:t>
            </a:r>
            <a:r>
              <a:rPr lang="ru-RU" sz="1400" dirty="0" smtClean="0"/>
              <a:t>что не </a:t>
            </a:r>
            <a:r>
              <a:rPr lang="ru-RU" sz="1400" dirty="0" smtClean="0">
                <a:solidFill>
                  <a:srgbClr val="00FF00"/>
                </a:solidFill>
              </a:rPr>
              <a:t>греки</a:t>
            </a:r>
            <a:r>
              <a:rPr lang="ru-RU" sz="1400" dirty="0" smtClean="0"/>
              <a:t>,</a:t>
            </a:r>
            <a:r>
              <a:rPr lang="en-US" sz="1400" dirty="0" smtClean="0"/>
              <a:t> </a:t>
            </a:r>
            <a:endParaRPr lang="ru-RU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     не </a:t>
            </a:r>
            <a:r>
              <a:rPr lang="ru-RU" sz="1400" dirty="0" smtClean="0">
                <a:solidFill>
                  <a:srgbClr val="FF66FF"/>
                </a:solidFill>
              </a:rPr>
              <a:t>немцы</a:t>
            </a:r>
            <a:r>
              <a:rPr lang="ru-RU" sz="1400" dirty="0" smtClean="0"/>
              <a:t>,</a:t>
            </a:r>
            <a:r>
              <a:rPr lang="ru-RU" sz="1400" dirty="0" smtClean="0">
                <a:solidFill>
                  <a:srgbClr val="FF9900"/>
                </a:solidFill>
              </a:rPr>
              <a:t> </a:t>
            </a:r>
            <a:r>
              <a:rPr lang="ru-RU" sz="1400" dirty="0" smtClean="0">
                <a:solidFill>
                  <a:schemeClr val="accent3"/>
                </a:solidFill>
              </a:rPr>
              <a:t>как </a:t>
            </a:r>
            <a:r>
              <a:rPr lang="ru-RU" sz="1400" dirty="0" smtClean="0">
                <a:solidFill>
                  <a:srgbClr val="FF9900"/>
                </a:solidFill>
              </a:rPr>
              <a:t>Петрарка</a:t>
            </a:r>
            <a:r>
              <a:rPr lang="ru-RU" sz="1400" dirty="0" smtClean="0"/>
              <a:t>,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     или всё же </a:t>
            </a:r>
            <a:r>
              <a:rPr lang="ru-RU" sz="1400" dirty="0" smtClean="0">
                <a:solidFill>
                  <a:srgbClr val="FF66FF"/>
                </a:solidFill>
              </a:rPr>
              <a:t>немцы</a:t>
            </a:r>
            <a:r>
              <a:rPr lang="ru-RU" sz="1400" dirty="0" smtClean="0"/>
              <a:t>,</a:t>
            </a:r>
            <a:r>
              <a:rPr lang="ru-RU" sz="1400" dirty="0" smtClean="0">
                <a:solidFill>
                  <a:srgbClr val="FF66FF"/>
                </a:solidFill>
              </a:rPr>
              <a:t> </a:t>
            </a:r>
            <a:r>
              <a:rPr lang="ru-RU" sz="1400" dirty="0" smtClean="0"/>
              <a:t>как </a:t>
            </a:r>
            <a:r>
              <a:rPr lang="ru-RU" sz="1400" dirty="0" smtClean="0">
                <a:solidFill>
                  <a:srgbClr val="66FFFF"/>
                </a:solidFill>
              </a:rPr>
              <a:t>Шиллер</a:t>
            </a:r>
            <a:r>
              <a:rPr lang="ru-RU" sz="1400" dirty="0" smtClean="0"/>
              <a:t>?</a:t>
            </a:r>
          </a:p>
          <a:p>
            <a:pPr algn="l">
              <a:lnSpc>
                <a:spcPct val="90000"/>
              </a:lnSpc>
            </a:pPr>
            <a:r>
              <a:rPr lang="en-US" sz="1400" dirty="0" smtClean="0"/>
              <a:t>NB: </a:t>
            </a:r>
            <a:r>
              <a:rPr lang="ru-RU" sz="1400" dirty="0" smtClean="0">
                <a:solidFill>
                  <a:srgbClr val="FF66FF"/>
                </a:solidFill>
              </a:rPr>
              <a:t>Нарушено правило </a:t>
            </a:r>
            <a:r>
              <a:rPr lang="ru-RU" sz="1400" dirty="0" smtClean="0">
                <a:solidFill>
                  <a:srgbClr val="00FFFF"/>
                </a:solidFill>
              </a:rPr>
              <a:t>утвердительной посылки</a:t>
            </a:r>
            <a:r>
              <a:rPr lang="ru-RU" sz="1400" dirty="0" smtClean="0"/>
              <a:t>.</a:t>
            </a:r>
          </a:p>
          <a:p>
            <a:pPr algn="l">
              <a:lnSpc>
                <a:spcPct val="90000"/>
              </a:lnSpc>
            </a:pPr>
            <a:endParaRPr lang="ru-RU" sz="1400" dirty="0" smtClean="0"/>
          </a:p>
        </p:txBody>
      </p:sp>
      <p:sp>
        <p:nvSpPr>
          <p:cNvPr id="523270" name="Oval 6"/>
          <p:cNvSpPr>
            <a:spLocks noChangeAspect="1" noChangeArrowheads="1"/>
          </p:cNvSpPr>
          <p:nvPr/>
        </p:nvSpPr>
        <p:spPr bwMode="auto">
          <a:xfrm>
            <a:off x="2016000" y="3096000"/>
            <a:ext cx="503237" cy="503237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Греки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523281" name="Oval 17"/>
          <p:cNvSpPr>
            <a:spLocks noChangeAspect="1" noChangeArrowheads="1"/>
          </p:cNvSpPr>
          <p:nvPr/>
        </p:nvSpPr>
        <p:spPr bwMode="auto">
          <a:xfrm>
            <a:off x="7056000" y="5040000"/>
            <a:ext cx="1008000" cy="1008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 Поэты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29" name="Oval 6"/>
          <p:cNvSpPr>
            <a:spLocks noChangeAspect="1" noChangeArrowheads="1"/>
          </p:cNvSpPr>
          <p:nvPr/>
        </p:nvSpPr>
        <p:spPr bwMode="auto">
          <a:xfrm>
            <a:off x="540000" y="3168000"/>
            <a:ext cx="503237" cy="503237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Гуси</a:t>
            </a:r>
          </a:p>
        </p:txBody>
      </p:sp>
      <p:sp>
        <p:nvSpPr>
          <p:cNvPr id="31" name="Oval 17"/>
          <p:cNvSpPr>
            <a:spLocks noChangeAspect="1" noChangeArrowheads="1"/>
          </p:cNvSpPr>
          <p:nvPr/>
        </p:nvSpPr>
        <p:spPr bwMode="auto">
          <a:xfrm>
            <a:off x="1188000" y="5616000"/>
            <a:ext cx="288000" cy="288000"/>
          </a:xfrm>
          <a:prstGeom prst="ellipse">
            <a:avLst/>
          </a:prstGeom>
          <a:solidFill>
            <a:srgbClr val="66FF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Р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32" name="Oval 17"/>
          <p:cNvSpPr>
            <a:spLocks noChangeAspect="1" noChangeArrowheads="1"/>
          </p:cNvSpPr>
          <p:nvPr/>
        </p:nvSpPr>
        <p:spPr bwMode="auto">
          <a:xfrm>
            <a:off x="1044000" y="6192000"/>
            <a:ext cx="288000" cy="288000"/>
          </a:xfrm>
          <a:prstGeom prst="ellipse">
            <a:avLst/>
          </a:prstGeom>
          <a:solidFill>
            <a:srgbClr val="FF9900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Д</a:t>
            </a:r>
            <a:endParaRPr lang="ru-RU" sz="1050" dirty="0">
              <a:solidFill>
                <a:srgbClr val="0000CC"/>
              </a:solidFill>
            </a:endParaRPr>
          </a:p>
        </p:txBody>
      </p:sp>
      <p:sp>
        <p:nvSpPr>
          <p:cNvPr id="34" name="Oval 17"/>
          <p:cNvSpPr>
            <a:spLocks noChangeAspect="1" noChangeArrowheads="1"/>
          </p:cNvSpPr>
          <p:nvPr/>
        </p:nvSpPr>
        <p:spPr bwMode="auto">
          <a:xfrm>
            <a:off x="7416000" y="5724000"/>
            <a:ext cx="288000" cy="288000"/>
          </a:xfrm>
          <a:prstGeom prst="ellipse">
            <a:avLst/>
          </a:prstGeom>
          <a:solidFill>
            <a:srgbClr val="FF9900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П</a:t>
            </a:r>
            <a:endParaRPr lang="ru-RU" sz="1050" dirty="0">
              <a:solidFill>
                <a:srgbClr val="0000CC"/>
              </a:solidFill>
            </a:endParaRPr>
          </a:p>
        </p:txBody>
      </p:sp>
      <p:sp>
        <p:nvSpPr>
          <p:cNvPr id="37" name="Oval 17"/>
          <p:cNvSpPr>
            <a:spLocks noChangeAspect="1" noChangeArrowheads="1"/>
          </p:cNvSpPr>
          <p:nvPr/>
        </p:nvSpPr>
        <p:spPr bwMode="auto">
          <a:xfrm>
            <a:off x="7524000" y="5112000"/>
            <a:ext cx="288000" cy="288000"/>
          </a:xfrm>
          <a:prstGeom prst="ellipse">
            <a:avLst/>
          </a:prstGeom>
          <a:solidFill>
            <a:srgbClr val="66FF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Ш</a:t>
            </a:r>
            <a:endParaRPr lang="ru-RU" sz="1100" dirty="0">
              <a:solidFill>
                <a:srgbClr val="0000CC"/>
              </a:solidFill>
            </a:endParaRPr>
          </a:p>
        </p:txBody>
      </p:sp>
      <p:sp>
        <p:nvSpPr>
          <p:cNvPr id="523273" name="Oval 9"/>
          <p:cNvSpPr>
            <a:spLocks noChangeAspect="1" noChangeArrowheads="1"/>
          </p:cNvSpPr>
          <p:nvPr/>
        </p:nvSpPr>
        <p:spPr bwMode="auto">
          <a:xfrm>
            <a:off x="1620000" y="5472000"/>
            <a:ext cx="720000" cy="720001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 smtClean="0">
                <a:solidFill>
                  <a:srgbClr val="0000CC"/>
                </a:solidFill>
              </a:rPr>
              <a:t>Немцы</a:t>
            </a:r>
            <a:r>
              <a:rPr lang="ru-RU" sz="1200" dirty="0" smtClean="0">
                <a:solidFill>
                  <a:srgbClr val="0000CC"/>
                </a:solidFill>
              </a:rPr>
              <a:t> 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523274" name="Oval 10"/>
          <p:cNvSpPr>
            <a:spLocks noChangeAspect="1" noChangeArrowheads="1"/>
          </p:cNvSpPr>
          <p:nvPr/>
        </p:nvSpPr>
        <p:spPr bwMode="auto">
          <a:xfrm>
            <a:off x="6660000" y="4896000"/>
            <a:ext cx="612000" cy="612001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 smtClean="0">
                <a:solidFill>
                  <a:srgbClr val="0000CC"/>
                </a:solidFill>
              </a:rPr>
              <a:t>Греки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23269" name="Oval 5"/>
          <p:cNvSpPr>
            <a:spLocks noChangeAspect="1" noChangeArrowheads="1"/>
          </p:cNvSpPr>
          <p:nvPr/>
        </p:nvSpPr>
        <p:spPr bwMode="auto">
          <a:xfrm>
            <a:off x="1260000" y="3168000"/>
            <a:ext cx="720001" cy="72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120000"/>
              </a:lnSpc>
            </a:pPr>
            <a:r>
              <a:rPr lang="ru-RU" sz="1600" dirty="0" smtClean="0">
                <a:solidFill>
                  <a:srgbClr val="0000CC"/>
                </a:solidFill>
              </a:rPr>
              <a:t>Немцы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6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 lIns="72000" rIns="72000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Паралогизмы первой фигуры</a:t>
            </a:r>
            <a:r>
              <a:rPr lang="ru-RU" sz="2800" b="1" dirty="0" smtClean="0">
                <a:solidFill>
                  <a:schemeClr val="bg1"/>
                </a:solidFill>
              </a:rPr>
              <a:t/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отрицательной меньшей посылки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523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1000"/>
                                        <p:tgtEl>
                                          <p:spTgt spid="523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523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2587 0 " pathEditMode="relative" ptsTypes="AA">
                                      <p:cBhvr>
                                        <p:cTn id="24" dur="2000" spd="-100000" fill="hold"/>
                                        <p:tgtEl>
                                          <p:spTgt spid="5232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6285 0 " pathEditMode="relative" ptsTypes="AA">
                                      <p:cBhvr>
                                        <p:cTn id="36" dur="2000" spd="-100000" fill="hold"/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9" presetClass="entr" presetSubtype="1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0" fill="hold"/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0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7882 -0.0421 " pathEditMode="relative" ptsTypes="AA">
                                      <p:cBhvr>
                                        <p:cTn id="59" dur="10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500"/>
                            </p:stCondLst>
                            <p:childTnLst>
                              <p:par>
                                <p:cTn id="61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3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0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8663 0.0421 " pathEditMode="relative" ptsTypes="AA">
                                      <p:cBhvr>
                                        <p:cTn id="76" dur="100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500"/>
                            </p:stCondLst>
                            <p:childTnLst>
                              <p:par>
                                <p:cTn id="78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3000" fill="hold"/>
                                        <p:tgtEl>
                                          <p:spTgt spid="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build="p"/>
      <p:bldP spid="523281" grpId="0" animBg="1"/>
      <p:bldP spid="523281" grpId="1" animBg="1"/>
      <p:bldP spid="523281" grpId="2" animBg="1"/>
      <p:bldP spid="523281" grpId="3" animBg="1"/>
      <p:bldP spid="34" grpId="0" animBg="1"/>
      <p:bldP spid="34" grpId="1" animBg="1"/>
      <p:bldP spid="37" grpId="0" animBg="1"/>
      <p:bldP spid="37" grpId="1" animBg="1"/>
      <p:bldP spid="523274" grpId="0" animBg="1"/>
    </p:bldLst>
  </p:timing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266" name="Oval 2"/>
          <p:cNvSpPr>
            <a:spLocks noChangeAspect="1" noChangeArrowheads="1"/>
          </p:cNvSpPr>
          <p:nvPr/>
        </p:nvSpPr>
        <p:spPr bwMode="auto">
          <a:xfrm>
            <a:off x="6552000" y="2448000"/>
            <a:ext cx="935038" cy="9350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130000"/>
              </a:lnSpc>
            </a:pPr>
            <a:r>
              <a:rPr lang="en-US" sz="2400" dirty="0" smtClean="0">
                <a:solidFill>
                  <a:srgbClr val="0000CC"/>
                </a:solidFill>
              </a:rPr>
              <a:t>M</a:t>
            </a:r>
            <a:r>
              <a:rPr lang="ru-RU" sz="2400" dirty="0" smtClean="0">
                <a:solidFill>
                  <a:srgbClr val="0000CC"/>
                </a:solidFill>
              </a:rPr>
              <a:t>  </a:t>
            </a:r>
            <a:br>
              <a:rPr lang="ru-RU" sz="2400" dirty="0" smtClean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3271" name="Oval 7"/>
          <p:cNvSpPr>
            <a:spLocks noChangeAspect="1" noChangeArrowheads="1"/>
          </p:cNvSpPr>
          <p:nvPr/>
        </p:nvSpPr>
        <p:spPr bwMode="auto">
          <a:xfrm>
            <a:off x="7056000" y="2409825"/>
            <a:ext cx="1439862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3268" name="Oval 4"/>
          <p:cNvSpPr>
            <a:spLocks noChangeAspect="1" noChangeArrowheads="1"/>
          </p:cNvSpPr>
          <p:nvPr/>
        </p:nvSpPr>
        <p:spPr bwMode="auto">
          <a:xfrm>
            <a:off x="1260000" y="240982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3200" dirty="0" smtClean="0">
                <a:solidFill>
                  <a:srgbClr val="0000CC"/>
                </a:solidFill>
              </a:rPr>
              <a:t> </a:t>
            </a:r>
            <a:r>
              <a:rPr lang="en-US" sz="3200" dirty="0" smtClean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3272" name="Oval 8"/>
          <p:cNvSpPr>
            <a:spLocks noChangeAspect="1" noChangeArrowheads="1"/>
          </p:cNvSpPr>
          <p:nvPr/>
        </p:nvSpPr>
        <p:spPr bwMode="auto">
          <a:xfrm>
            <a:off x="1260000" y="4932000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 </a:t>
            </a:r>
            <a:r>
              <a:rPr lang="en-US" sz="3200" dirty="0" smtClean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3269" name="Oval 5"/>
          <p:cNvSpPr>
            <a:spLocks noChangeAspect="1" noChangeArrowheads="1"/>
          </p:cNvSpPr>
          <p:nvPr/>
        </p:nvSpPr>
        <p:spPr bwMode="auto">
          <a:xfrm>
            <a:off x="864000" y="2843213"/>
            <a:ext cx="935038" cy="9350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120000"/>
              </a:lnSpc>
            </a:pPr>
            <a:r>
              <a:rPr lang="ru-RU" sz="2400" dirty="0" smtClean="0">
                <a:solidFill>
                  <a:srgbClr val="0000CC"/>
                </a:solidFill>
              </a:rPr>
              <a:t>      </a:t>
            </a:r>
            <a:r>
              <a:rPr lang="en-US" sz="2400" dirty="0" smtClean="0">
                <a:solidFill>
                  <a:srgbClr val="0000CC"/>
                </a:solidFill>
              </a:rPr>
              <a:t>M</a:t>
            </a:r>
            <a:r>
              <a:rPr lang="ru-RU" sz="2400" dirty="0" smtClean="0">
                <a:solidFill>
                  <a:srgbClr val="0000CC"/>
                </a:solidFill>
              </a:rPr>
              <a:t>   </a:t>
            </a:r>
            <a:br>
              <a:rPr lang="ru-RU" sz="2400" dirty="0" smtClean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3273" name="Oval 9"/>
          <p:cNvSpPr>
            <a:spLocks noChangeAspect="1" noChangeArrowheads="1"/>
          </p:cNvSpPr>
          <p:nvPr/>
        </p:nvSpPr>
        <p:spPr bwMode="auto">
          <a:xfrm>
            <a:off x="864000" y="5184000"/>
            <a:ext cx="935037" cy="935038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2400" dirty="0" smtClean="0">
                <a:solidFill>
                  <a:srgbClr val="0000CC"/>
                </a:solidFill>
              </a:rPr>
              <a:t>       </a:t>
            </a:r>
            <a:r>
              <a:rPr lang="en-US" sz="2400" dirty="0" smtClean="0">
                <a:solidFill>
                  <a:srgbClr val="0000CC"/>
                </a:solidFill>
              </a:rPr>
              <a:t>M</a:t>
            </a:r>
            <a:r>
              <a:rPr lang="ru-RU" sz="2400" dirty="0" smtClean="0">
                <a:solidFill>
                  <a:srgbClr val="0000CC"/>
                </a:solidFill>
              </a:rPr>
              <a:t>   </a:t>
            </a:r>
            <a:br>
              <a:rPr lang="ru-RU" sz="2400" dirty="0" smtClean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3274" name="Oval 10"/>
          <p:cNvSpPr>
            <a:spLocks noChangeAspect="1" noChangeArrowheads="1"/>
          </p:cNvSpPr>
          <p:nvPr/>
        </p:nvSpPr>
        <p:spPr bwMode="auto">
          <a:xfrm>
            <a:off x="6552000" y="5184000"/>
            <a:ext cx="935037" cy="935038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M</a:t>
            </a:r>
            <a:r>
              <a:rPr lang="ru-RU" sz="2400" dirty="0" smtClean="0">
                <a:solidFill>
                  <a:srgbClr val="0000CC"/>
                </a:solidFill>
              </a:rPr>
              <a:t>   </a:t>
            </a:r>
            <a:br>
              <a:rPr lang="ru-RU" sz="2400" dirty="0" smtClean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3275" name="Oval 11"/>
          <p:cNvSpPr>
            <a:spLocks noChangeAspect="1" noChangeArrowheads="1"/>
          </p:cNvSpPr>
          <p:nvPr/>
        </p:nvSpPr>
        <p:spPr bwMode="auto">
          <a:xfrm>
            <a:off x="6840000" y="2844000"/>
            <a:ext cx="503237" cy="503238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0000CC"/>
                </a:solidFill>
              </a:rPr>
              <a:t>S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3276" name="Oval 12"/>
          <p:cNvSpPr>
            <a:spLocks noChangeAspect="1" noChangeArrowheads="1"/>
          </p:cNvSpPr>
          <p:nvPr/>
        </p:nvSpPr>
        <p:spPr bwMode="auto">
          <a:xfrm>
            <a:off x="1224000" y="5832000"/>
            <a:ext cx="503238" cy="503238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S</a:t>
            </a: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523277" name="Text Box 13"/>
          <p:cNvSpPr txBox="1">
            <a:spLocks noChangeArrowheads="1"/>
          </p:cNvSpPr>
          <p:nvPr/>
        </p:nvSpPr>
        <p:spPr bwMode="auto">
          <a:xfrm>
            <a:off x="1260000" y="1870075"/>
            <a:ext cx="1440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B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RB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A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3278" name="Text Box 14"/>
          <p:cNvSpPr txBox="1">
            <a:spLocks noChangeArrowheads="1"/>
          </p:cNvSpPr>
          <p:nvPr/>
        </p:nvSpPr>
        <p:spPr bwMode="auto">
          <a:xfrm>
            <a:off x="6444000" y="1870075"/>
            <a:ext cx="1440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C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L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NT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3279" name="Text Box 15"/>
          <p:cNvSpPr txBox="1">
            <a:spLocks noChangeArrowheads="1"/>
          </p:cNvSpPr>
          <p:nvPr/>
        </p:nvSpPr>
        <p:spPr bwMode="auto">
          <a:xfrm>
            <a:off x="1440000" y="4392000"/>
            <a:ext cx="108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D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II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3280" name="Text Box 16"/>
          <p:cNvSpPr txBox="1">
            <a:spLocks noChangeArrowheads="1"/>
          </p:cNvSpPr>
          <p:nvPr/>
        </p:nvSpPr>
        <p:spPr bwMode="auto">
          <a:xfrm>
            <a:off x="6624000" y="4392000"/>
            <a:ext cx="108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F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IO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3282" name="Oval 18"/>
          <p:cNvSpPr>
            <a:spLocks noChangeAspect="1" noChangeArrowheads="1"/>
          </p:cNvSpPr>
          <p:nvPr/>
        </p:nvSpPr>
        <p:spPr bwMode="auto">
          <a:xfrm>
            <a:off x="7056000" y="49291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808000" y="2412000"/>
            <a:ext cx="2550314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ru-RU" sz="1400" dirty="0" smtClean="0"/>
              <a:t>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 </a:t>
            </a:r>
            <a:br>
              <a:rPr lang="ru-RU" sz="1400" dirty="0" smtClean="0"/>
            </a:br>
            <a:r>
              <a:rPr lang="ru-RU" sz="1400" dirty="0" smtClean="0"/>
              <a:t>     или 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?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500000" y="3312000"/>
            <a:ext cx="2550314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ru-RU" sz="1400" dirty="0" smtClean="0"/>
              <a:t>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 </a:t>
            </a:r>
            <a:br>
              <a:rPr lang="ru-RU" sz="1400" dirty="0" smtClean="0"/>
            </a:br>
            <a:r>
              <a:rPr lang="ru-RU" sz="1400" dirty="0" smtClean="0"/>
              <a:t>     или 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?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808000" y="4428000"/>
            <a:ext cx="3777894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ru-RU" sz="1400" dirty="0" smtClean="0"/>
              <a:t>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 </a:t>
            </a:r>
            <a:br>
              <a:rPr lang="ru-RU" sz="1400" dirty="0" smtClean="0"/>
            </a:br>
            <a:r>
              <a:rPr lang="ru-RU" sz="1400" dirty="0" smtClean="0"/>
              <a:t>     или 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>
                <a:solidFill>
                  <a:schemeClr val="accent3"/>
                </a:solidFill>
              </a:rPr>
              <a:t>?</a:t>
            </a:r>
          </a:p>
          <a:p>
            <a:pPr algn="l">
              <a:lnSpc>
                <a:spcPct val="90000"/>
              </a:lnSpc>
            </a:pPr>
            <a:r>
              <a:rPr lang="en-US" sz="1400" dirty="0" smtClean="0"/>
              <a:t>NB: </a:t>
            </a:r>
            <a:r>
              <a:rPr lang="ru-RU" sz="1400" dirty="0" smtClean="0">
                <a:solidFill>
                  <a:srgbClr val="FF66FF"/>
                </a:solidFill>
              </a:rPr>
              <a:t>Нарушено правило </a:t>
            </a:r>
            <a:r>
              <a:rPr lang="ru-RU" sz="1400" dirty="0" smtClean="0">
                <a:solidFill>
                  <a:srgbClr val="00FFFF"/>
                </a:solidFill>
              </a:rPr>
              <a:t>общей посылки</a:t>
            </a:r>
            <a:r>
              <a:rPr lang="ru-RU" sz="1400" dirty="0" smtClean="0"/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212000" y="5688000"/>
            <a:ext cx="3777894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ru-RU" sz="1400" dirty="0" smtClean="0"/>
              <a:t>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 </a:t>
            </a:r>
            <a:br>
              <a:rPr lang="ru-RU" sz="1400" dirty="0" smtClean="0"/>
            </a:br>
            <a:r>
              <a:rPr lang="ru-RU" sz="1400" dirty="0" smtClean="0"/>
              <a:t>     или 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>
                <a:solidFill>
                  <a:schemeClr val="accent3"/>
                </a:solidFill>
              </a:rPr>
              <a:t>?</a:t>
            </a:r>
          </a:p>
          <a:p>
            <a:pPr algn="l">
              <a:lnSpc>
                <a:spcPct val="90000"/>
              </a:lnSpc>
            </a:pPr>
            <a:r>
              <a:rPr lang="en-US" sz="1400" dirty="0" smtClean="0"/>
              <a:t>NB: </a:t>
            </a:r>
            <a:r>
              <a:rPr lang="ru-RU" sz="1400" dirty="0" smtClean="0">
                <a:solidFill>
                  <a:srgbClr val="FF66FF"/>
                </a:solidFill>
              </a:rPr>
              <a:t>Нарушено правило </a:t>
            </a:r>
            <a:r>
              <a:rPr lang="ru-RU" sz="1400" dirty="0" smtClean="0">
                <a:solidFill>
                  <a:srgbClr val="00FFFF"/>
                </a:solidFill>
              </a:rPr>
              <a:t>общей посылки</a:t>
            </a:r>
            <a:r>
              <a:rPr lang="ru-RU" sz="1400" dirty="0" smtClean="0"/>
              <a:t>.</a:t>
            </a:r>
          </a:p>
        </p:txBody>
      </p:sp>
      <p:sp>
        <p:nvSpPr>
          <p:cNvPr id="523270" name="Oval 6"/>
          <p:cNvSpPr>
            <a:spLocks noChangeAspect="1" noChangeArrowheads="1"/>
          </p:cNvSpPr>
          <p:nvPr/>
        </p:nvSpPr>
        <p:spPr bwMode="auto">
          <a:xfrm>
            <a:off x="1152000" y="3240000"/>
            <a:ext cx="503237" cy="503237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S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3281" name="Oval 17"/>
          <p:cNvSpPr>
            <a:spLocks noChangeAspect="1" noChangeArrowheads="1"/>
          </p:cNvSpPr>
          <p:nvPr/>
        </p:nvSpPr>
        <p:spPr bwMode="auto">
          <a:xfrm>
            <a:off x="6912000" y="5832000"/>
            <a:ext cx="503238" cy="503238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S</a:t>
            </a:r>
            <a:r>
              <a:rPr lang="ru-RU" sz="1400" dirty="0" smtClean="0">
                <a:solidFill>
                  <a:srgbClr val="0000CC"/>
                </a:solidFill>
              </a:rPr>
              <a:t/>
            </a:r>
            <a:br>
              <a:rPr lang="ru-RU" sz="1400" dirty="0" smtClean="0">
                <a:solidFill>
                  <a:srgbClr val="0000CC"/>
                </a:solidFill>
              </a:rPr>
            </a:br>
            <a:r>
              <a:rPr lang="en-US" sz="1400" dirty="0" smtClean="0">
                <a:solidFill>
                  <a:srgbClr val="0000CC"/>
                </a:solidFill>
              </a:rPr>
              <a:t>    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30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 lIns="72000" rIns="72000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Паралогизмы первой фигуры</a:t>
            </a:r>
            <a:r>
              <a:rPr lang="ru-RU" sz="2800" b="1" dirty="0" smtClean="0">
                <a:solidFill>
                  <a:schemeClr val="bg1"/>
                </a:solidFill>
              </a:rPr>
              <a:t/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частной б</a:t>
            </a:r>
            <a:r>
              <a:rPr lang="fr-FR" sz="2800" b="1" dirty="0" smtClean="0">
                <a:solidFill>
                  <a:schemeClr val="bg1"/>
                </a:solidFill>
                <a:cs typeface="Times New Roman"/>
              </a:rPr>
              <a:t>ó</a:t>
            </a:r>
            <a:r>
              <a:rPr lang="ru-RU" sz="2800" b="1" dirty="0" smtClean="0">
                <a:solidFill>
                  <a:schemeClr val="bg1"/>
                </a:solidFill>
              </a:rPr>
              <a:t>льшей посылки</a:t>
            </a:r>
          </a:p>
        </p:txBody>
      </p:sp>
      <p:cxnSp>
        <p:nvCxnSpPr>
          <p:cNvPr id="32" name="Прямая соединительная линия 31"/>
          <p:cNvCxnSpPr>
            <a:cxnSpLocks noChangeShapeType="1"/>
          </p:cNvCxnSpPr>
          <p:nvPr/>
        </p:nvCxnSpPr>
        <p:spPr bwMode="auto">
          <a:xfrm>
            <a:off x="1260000" y="187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3" name="Прямая соединительная линия 32"/>
          <p:cNvCxnSpPr>
            <a:cxnSpLocks noChangeShapeType="1"/>
          </p:cNvCxnSpPr>
          <p:nvPr/>
        </p:nvCxnSpPr>
        <p:spPr bwMode="auto">
          <a:xfrm rot="-1800000">
            <a:off x="1260000" y="187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4" name="Прямая соединительная линия 33"/>
          <p:cNvCxnSpPr>
            <a:cxnSpLocks noChangeShapeType="1"/>
          </p:cNvCxnSpPr>
          <p:nvPr/>
        </p:nvCxnSpPr>
        <p:spPr bwMode="auto">
          <a:xfrm>
            <a:off x="6444000" y="187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5" name="Прямая соединительная линия 34"/>
          <p:cNvCxnSpPr>
            <a:cxnSpLocks noChangeShapeType="1"/>
          </p:cNvCxnSpPr>
          <p:nvPr/>
        </p:nvCxnSpPr>
        <p:spPr bwMode="auto">
          <a:xfrm rot="-1800000">
            <a:off x="6444000" y="187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>
            <a:off x="1440000" y="4392000"/>
            <a:ext cx="108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7" name="Прямая соединительная линия 36"/>
          <p:cNvCxnSpPr>
            <a:cxnSpLocks noChangeShapeType="1"/>
          </p:cNvCxnSpPr>
          <p:nvPr/>
        </p:nvCxnSpPr>
        <p:spPr bwMode="auto">
          <a:xfrm rot="-2340000">
            <a:off x="1440000" y="4392000"/>
            <a:ext cx="108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>
            <a:off x="6624000" y="4392000"/>
            <a:ext cx="108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40" name="Прямая соединительная линия 39"/>
          <p:cNvCxnSpPr>
            <a:cxnSpLocks noChangeShapeType="1"/>
          </p:cNvCxnSpPr>
          <p:nvPr/>
        </p:nvCxnSpPr>
        <p:spPr bwMode="auto">
          <a:xfrm rot="-2340000">
            <a:off x="6624000" y="4392000"/>
            <a:ext cx="108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23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23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523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523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" dur="1000"/>
                                        <p:tgtEl>
                                          <p:spTgt spid="523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0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8663 0 " pathEditMode="relative" ptsTypes="AA">
                                      <p:cBhvr>
                                        <p:cTn id="31" dur="2000" spd="-100000" fill="hold"/>
                                        <p:tgtEl>
                                          <p:spTgt spid="5232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6302 0 " pathEditMode="relative" ptsTypes="AA">
                                      <p:cBhvr>
                                        <p:cTn id="51" dur="2000" spd="-100000" fill="hold"/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9" presetClass="entr" presetSubtype="1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3000" fill="hold"/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000" fill="hold"/>
                                        <p:tgtEl>
                                          <p:spTgt spid="523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523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3000" fill="hold"/>
                                        <p:tgtEl>
                                          <p:spTgt spid="523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3274" grpId="0" animBg="1"/>
      <p:bldP spid="523282" grpId="0" animBg="1"/>
      <p:bldP spid="22" grpId="0" build="p"/>
      <p:bldP spid="523281" grpId="0" animBg="1"/>
      <p:bldP spid="523281" grpId="1" animBg="1"/>
      <p:bldP spid="523281" grpId="2" animBg="1"/>
      <p:bldP spid="523281" grpId="3" animBg="1"/>
    </p:bldLst>
  </p:timing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Oval 12"/>
          <p:cNvSpPr>
            <a:spLocks noChangeAspect="1" noChangeArrowheads="1"/>
          </p:cNvSpPr>
          <p:nvPr/>
        </p:nvSpPr>
        <p:spPr bwMode="auto">
          <a:xfrm>
            <a:off x="7632000" y="5328000"/>
            <a:ext cx="1008000" cy="1008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/>
            </a:r>
            <a:br>
              <a:rPr lang="ru-RU" sz="1200" dirty="0" smtClean="0">
                <a:solidFill>
                  <a:srgbClr val="0000CC"/>
                </a:solidFill>
              </a:rPr>
            </a:br>
            <a:r>
              <a:rPr lang="ru-RU" sz="1200" dirty="0" smtClean="0">
                <a:solidFill>
                  <a:srgbClr val="0000CC"/>
                </a:solidFill>
              </a:rPr>
              <a:t>Москвичи</a:t>
            </a: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523268" name="Oval 4"/>
          <p:cNvSpPr>
            <a:spLocks noChangeAspect="1" noChangeArrowheads="1"/>
          </p:cNvSpPr>
          <p:nvPr/>
        </p:nvSpPr>
        <p:spPr bwMode="auto">
          <a:xfrm>
            <a:off x="720000" y="2664000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Растения</a:t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400" dirty="0" smtClean="0">
                <a:solidFill>
                  <a:srgbClr val="0000CC"/>
                </a:solidFill>
              </a:rPr>
              <a:t/>
            </a:r>
            <a:br>
              <a:rPr lang="ru-RU" sz="1400" dirty="0" smtClean="0">
                <a:solidFill>
                  <a:srgbClr val="0000CC"/>
                </a:solidFill>
              </a:rPr>
            </a:br>
            <a:r>
              <a:rPr lang="ru-RU" sz="1400" dirty="0" smtClean="0">
                <a:solidFill>
                  <a:srgbClr val="0000CC"/>
                </a:solidFill>
              </a:rPr>
              <a:t/>
            </a:r>
            <a:br>
              <a:rPr lang="ru-RU" sz="1400" dirty="0" smtClean="0">
                <a:solidFill>
                  <a:srgbClr val="0000CC"/>
                </a:solidFill>
              </a:rPr>
            </a:br>
            <a:r>
              <a:rPr lang="ru-RU" sz="1400" dirty="0" smtClean="0">
                <a:solidFill>
                  <a:srgbClr val="0000CC"/>
                </a:solidFill>
              </a:rPr>
              <a:t/>
            </a:r>
            <a:br>
              <a:rPr lang="ru-RU" sz="1400" dirty="0" smtClean="0">
                <a:solidFill>
                  <a:srgbClr val="0000CC"/>
                </a:solidFill>
              </a:rPr>
            </a:b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523269" name="Oval 5"/>
          <p:cNvSpPr>
            <a:spLocks noChangeAspect="1" noChangeArrowheads="1"/>
          </p:cNvSpPr>
          <p:nvPr/>
        </p:nvSpPr>
        <p:spPr bwMode="auto">
          <a:xfrm>
            <a:off x="1188000" y="3132000"/>
            <a:ext cx="936001" cy="936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120000"/>
              </a:lnSpc>
            </a:pPr>
            <a:r>
              <a:rPr lang="ru-RU" sz="1400" dirty="0" smtClean="0">
                <a:solidFill>
                  <a:srgbClr val="0000CC"/>
                </a:solidFill>
              </a:rPr>
              <a:t>Деревья</a:t>
            </a:r>
            <a:br>
              <a:rPr lang="ru-RU" sz="1400" dirty="0" smtClean="0">
                <a:solidFill>
                  <a:srgbClr val="0000CC"/>
                </a:solidFill>
              </a:rPr>
            </a:b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4000" y="1692000"/>
            <a:ext cx="3761222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00FF00"/>
                </a:solidFill>
              </a:rPr>
              <a:t>растения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66FF"/>
                </a:solidFill>
              </a:rPr>
              <a:t>деревья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Всякая </a:t>
            </a:r>
            <a:r>
              <a:rPr lang="ru-RU" sz="1400" dirty="0" smtClean="0">
                <a:solidFill>
                  <a:srgbClr val="FFFF00"/>
                </a:solidFill>
              </a:rPr>
              <a:t>роза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00FF00"/>
                </a:solidFill>
              </a:rPr>
              <a:t>растение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Неужели некоторые </a:t>
            </a:r>
            <a:r>
              <a:rPr lang="ru-RU" sz="1400" dirty="0" smtClean="0">
                <a:solidFill>
                  <a:srgbClr val="FFFF00"/>
                </a:solidFill>
              </a:rPr>
              <a:t>розы</a:t>
            </a:r>
            <a:r>
              <a:rPr lang="ru-RU" sz="1400" dirty="0" smtClean="0"/>
              <a:t> – </a:t>
            </a:r>
            <a:r>
              <a:rPr lang="ru-RU" sz="1400" dirty="0" smtClean="0">
                <a:solidFill>
                  <a:srgbClr val="FF66FF"/>
                </a:solidFill>
              </a:rPr>
              <a:t>деревья</a:t>
            </a:r>
            <a:r>
              <a:rPr lang="ru-RU" sz="1400" dirty="0" smtClean="0"/>
              <a:t>?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Но всякая </a:t>
            </a:r>
            <a:r>
              <a:rPr lang="ru-RU" sz="1400" dirty="0" smtClean="0">
                <a:solidFill>
                  <a:srgbClr val="FFFF00"/>
                </a:solidFill>
              </a:rPr>
              <a:t>ель</a:t>
            </a:r>
            <a:r>
              <a:rPr lang="en-US" sz="1400" dirty="0" smtClean="0"/>
              <a:t> </a:t>
            </a:r>
            <a:r>
              <a:rPr lang="ru-RU" sz="1400" dirty="0" smtClean="0"/>
              <a:t>– тоже </a:t>
            </a:r>
            <a:r>
              <a:rPr lang="ru-RU" sz="1400" dirty="0" smtClean="0">
                <a:solidFill>
                  <a:srgbClr val="00FF00"/>
                </a:solidFill>
              </a:rPr>
              <a:t>растение</a:t>
            </a:r>
            <a:r>
              <a:rPr lang="ru-RU" sz="1400" dirty="0" smtClean="0"/>
              <a:t>,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и всякая </a:t>
            </a:r>
            <a:r>
              <a:rPr lang="ru-RU" sz="1400" dirty="0" smtClean="0">
                <a:solidFill>
                  <a:srgbClr val="FFFF00"/>
                </a:solidFill>
              </a:rPr>
              <a:t>ель</a:t>
            </a:r>
            <a:r>
              <a:rPr lang="ru-RU" sz="1400" dirty="0" smtClean="0"/>
              <a:t> таки </a:t>
            </a:r>
            <a:r>
              <a:rPr lang="ru-RU" sz="1400" dirty="0" smtClean="0">
                <a:solidFill>
                  <a:srgbClr val="FF66FF"/>
                </a:solidFill>
              </a:rPr>
              <a:t>дерево</a:t>
            </a:r>
            <a:r>
              <a:rPr lang="ru-RU" sz="1400" dirty="0" smtClean="0"/>
              <a:t>.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924000" y="2952000"/>
            <a:ext cx="3288529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00FF00"/>
                </a:solidFill>
              </a:rPr>
              <a:t>растения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деревья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Всякая </a:t>
            </a:r>
            <a:r>
              <a:rPr lang="ru-RU" sz="1400" dirty="0" smtClean="0">
                <a:solidFill>
                  <a:srgbClr val="FFFF00"/>
                </a:solidFill>
              </a:rPr>
              <a:t>роза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00FF00"/>
                </a:solidFill>
              </a:rPr>
              <a:t>растение</a:t>
            </a:r>
            <a:r>
              <a:rPr lang="ru-RU" sz="1400" dirty="0" smtClean="0"/>
              <a:t>,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и ни одна </a:t>
            </a:r>
            <a:r>
              <a:rPr lang="ru-RU" sz="1400" dirty="0" smtClean="0">
                <a:solidFill>
                  <a:srgbClr val="FFFF00"/>
                </a:solidFill>
              </a:rPr>
              <a:t>роза</a:t>
            </a:r>
            <a:r>
              <a:rPr lang="ru-RU" sz="1400" dirty="0" smtClean="0"/>
              <a:t> таки не </a:t>
            </a:r>
            <a:r>
              <a:rPr lang="ru-RU" sz="1400" dirty="0" smtClean="0">
                <a:solidFill>
                  <a:srgbClr val="FF66FF"/>
                </a:solidFill>
              </a:rPr>
              <a:t>дерево</a:t>
            </a:r>
            <a:r>
              <a:rPr lang="ru-RU" sz="1400" dirty="0" smtClean="0"/>
              <a:t>.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Но всякая </a:t>
            </a:r>
            <a:r>
              <a:rPr lang="ru-RU" sz="1400" dirty="0" smtClean="0">
                <a:solidFill>
                  <a:srgbClr val="FFFF00"/>
                </a:solidFill>
              </a:rPr>
              <a:t>ель</a:t>
            </a:r>
            <a:r>
              <a:rPr lang="en-US" sz="1400" dirty="0" smtClean="0"/>
              <a:t> </a:t>
            </a:r>
            <a:r>
              <a:rPr lang="ru-RU" sz="1400" dirty="0" smtClean="0"/>
              <a:t>– тоже </a:t>
            </a:r>
            <a:r>
              <a:rPr lang="ru-RU" sz="1400" dirty="0" smtClean="0">
                <a:solidFill>
                  <a:srgbClr val="00FF00"/>
                </a:solidFill>
              </a:rPr>
              <a:t>растение</a:t>
            </a:r>
            <a:r>
              <a:rPr lang="ru-RU" sz="1400" dirty="0" smtClean="0"/>
              <a:t>,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и при этом всякая </a:t>
            </a:r>
            <a:r>
              <a:rPr lang="ru-RU" sz="1400" dirty="0" smtClean="0">
                <a:solidFill>
                  <a:srgbClr val="FFFF00"/>
                </a:solidFill>
              </a:rPr>
              <a:t>ель</a:t>
            </a:r>
            <a:r>
              <a:rPr lang="ru-RU" sz="1400" dirty="0" smtClean="0"/>
              <a:t> – </a:t>
            </a:r>
            <a:r>
              <a:rPr lang="ru-RU" sz="1400" dirty="0" smtClean="0">
                <a:solidFill>
                  <a:srgbClr val="FF66FF"/>
                </a:solidFill>
              </a:rPr>
              <a:t>дерево</a:t>
            </a:r>
            <a:r>
              <a:rPr lang="ru-RU" sz="1400" dirty="0" smtClean="0"/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196000" y="4428000"/>
            <a:ext cx="3777894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00FF00"/>
                </a:solidFill>
              </a:rPr>
              <a:t>студенты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66FF"/>
                </a:solidFill>
              </a:rPr>
              <a:t>изучают логику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FFFF00"/>
                </a:solidFill>
              </a:rPr>
              <a:t>москвичи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00FF00"/>
                </a:solidFill>
              </a:rPr>
              <a:t>студенты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ru-RU" sz="1400" dirty="0" smtClean="0">
                <a:solidFill>
                  <a:srgbClr val="FFFF00"/>
                </a:solidFill>
              </a:rPr>
              <a:t>москвичи</a:t>
            </a:r>
            <a:r>
              <a:rPr lang="ru-RU" sz="1400" dirty="0" smtClean="0"/>
              <a:t> </a:t>
            </a:r>
            <a:r>
              <a:rPr lang="ru-RU" sz="1400" dirty="0" smtClean="0">
                <a:solidFill>
                  <a:srgbClr val="FF66FF"/>
                </a:solidFill>
              </a:rPr>
              <a:t>изучают </a:t>
            </a:r>
            <a:br>
              <a:rPr lang="ru-RU" sz="1400" dirty="0" smtClean="0">
                <a:solidFill>
                  <a:srgbClr val="FF66FF"/>
                </a:solidFill>
              </a:rPr>
            </a:br>
            <a:r>
              <a:rPr lang="ru-RU" sz="1400" dirty="0" smtClean="0">
                <a:solidFill>
                  <a:srgbClr val="FF66FF"/>
                </a:solidFill>
              </a:rPr>
              <a:t>     </a:t>
            </a:r>
            <a:r>
              <a:rPr lang="ru-RU" sz="1400" dirty="0" smtClean="0">
                <a:solidFill>
                  <a:schemeClr val="accent3"/>
                </a:solidFill>
              </a:rPr>
              <a:t>или не</a:t>
            </a:r>
            <a:r>
              <a:rPr lang="ru-RU" sz="1400" dirty="0" smtClean="0">
                <a:solidFill>
                  <a:srgbClr val="FF66FF"/>
                </a:solidFill>
              </a:rPr>
              <a:t> изучают логику</a:t>
            </a:r>
            <a:r>
              <a:rPr lang="ru-RU" sz="1400" dirty="0" smtClean="0"/>
              <a:t>?</a:t>
            </a:r>
            <a:r>
              <a:rPr lang="ru-RU" sz="1400" dirty="0" smtClean="0">
                <a:solidFill>
                  <a:srgbClr val="FF9900"/>
                </a:solidFill>
              </a:rPr>
              <a:t> </a:t>
            </a:r>
            <a:endParaRPr lang="ru-RU" sz="1400" dirty="0" smtClean="0"/>
          </a:p>
          <a:p>
            <a:pPr algn="l">
              <a:lnSpc>
                <a:spcPct val="90000"/>
              </a:lnSpc>
            </a:pPr>
            <a:r>
              <a:rPr lang="en-US" sz="1400" dirty="0" smtClean="0"/>
              <a:t>NB: </a:t>
            </a:r>
            <a:r>
              <a:rPr lang="ru-RU" sz="1400" dirty="0" smtClean="0">
                <a:solidFill>
                  <a:srgbClr val="FF66FF"/>
                </a:solidFill>
              </a:rPr>
              <a:t>Нарушено правило</a:t>
            </a:r>
            <a:r>
              <a:rPr lang="ru-RU" sz="1400" dirty="0" smtClean="0"/>
              <a:t> </a:t>
            </a:r>
            <a:r>
              <a:rPr lang="ru-RU" sz="1400" dirty="0" smtClean="0">
                <a:solidFill>
                  <a:srgbClr val="00FFFF"/>
                </a:solidFill>
              </a:rPr>
              <a:t>общей посылки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22" name="TextBox 21"/>
          <p:cNvSpPr txBox="1"/>
          <p:nvPr/>
        </p:nvSpPr>
        <p:spPr>
          <a:xfrm>
            <a:off x="3132000" y="5688000"/>
            <a:ext cx="3787127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00FF00"/>
                </a:solidFill>
              </a:rPr>
              <a:t>студенты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изучают логику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FFFF00"/>
                </a:solidFill>
              </a:rPr>
              <a:t>москвичи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00FF00"/>
                </a:solidFill>
              </a:rPr>
              <a:t>студенты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ru-RU" sz="1400" dirty="0" smtClean="0">
                <a:solidFill>
                  <a:srgbClr val="FFFF00"/>
                </a:solidFill>
              </a:rPr>
              <a:t>москвичи </a:t>
            </a:r>
            <a:r>
              <a:rPr lang="ru-RU" sz="1400" dirty="0" smtClean="0">
                <a:solidFill>
                  <a:srgbClr val="FF66FF"/>
                </a:solidFill>
              </a:rPr>
              <a:t>изучают </a:t>
            </a:r>
            <a:br>
              <a:rPr lang="ru-RU" sz="1400" dirty="0" smtClean="0">
                <a:solidFill>
                  <a:srgbClr val="FF66FF"/>
                </a:solidFill>
              </a:rPr>
            </a:br>
            <a:r>
              <a:rPr lang="ru-RU" sz="1400" dirty="0" smtClean="0">
                <a:solidFill>
                  <a:srgbClr val="FF66FF"/>
                </a:solidFill>
              </a:rPr>
              <a:t>     </a:t>
            </a:r>
            <a:r>
              <a:rPr lang="ru-RU" sz="1400" dirty="0" smtClean="0">
                <a:solidFill>
                  <a:schemeClr val="accent3"/>
                </a:solidFill>
              </a:rPr>
              <a:t>или не</a:t>
            </a:r>
            <a:r>
              <a:rPr lang="ru-RU" sz="1400" dirty="0" smtClean="0">
                <a:solidFill>
                  <a:srgbClr val="FF66FF"/>
                </a:solidFill>
              </a:rPr>
              <a:t> изучают логику</a:t>
            </a:r>
            <a:r>
              <a:rPr lang="ru-RU" sz="1400" dirty="0" smtClean="0"/>
              <a:t>?</a:t>
            </a:r>
            <a:r>
              <a:rPr lang="ru-RU" sz="1400" dirty="0" smtClean="0">
                <a:solidFill>
                  <a:srgbClr val="FF9900"/>
                </a:solidFill>
              </a:rPr>
              <a:t> </a:t>
            </a:r>
            <a:endParaRPr lang="ru-RU" sz="1400" dirty="0" smtClean="0"/>
          </a:p>
          <a:p>
            <a:pPr algn="l">
              <a:lnSpc>
                <a:spcPct val="90000"/>
              </a:lnSpc>
            </a:pPr>
            <a:r>
              <a:rPr lang="en-US" sz="1400" dirty="0" smtClean="0"/>
              <a:t>NB: </a:t>
            </a:r>
            <a:r>
              <a:rPr lang="ru-RU" sz="1400" dirty="0" smtClean="0">
                <a:solidFill>
                  <a:srgbClr val="FF66FF"/>
                </a:solidFill>
              </a:rPr>
              <a:t>Нарушено правило </a:t>
            </a:r>
            <a:r>
              <a:rPr lang="ru-RU" sz="1400" dirty="0" smtClean="0">
                <a:solidFill>
                  <a:srgbClr val="00FFFF"/>
                </a:solidFill>
              </a:rPr>
              <a:t>общей посылки</a:t>
            </a:r>
            <a:r>
              <a:rPr lang="ru-RU" sz="1400" dirty="0" smtClean="0"/>
              <a:t>.</a:t>
            </a:r>
          </a:p>
        </p:txBody>
      </p:sp>
      <p:sp>
        <p:nvSpPr>
          <p:cNvPr id="523270" name="Oval 6"/>
          <p:cNvSpPr>
            <a:spLocks noChangeAspect="1" noChangeArrowheads="1"/>
          </p:cNvSpPr>
          <p:nvPr/>
        </p:nvSpPr>
        <p:spPr bwMode="auto">
          <a:xfrm>
            <a:off x="1404000" y="3528000"/>
            <a:ext cx="468000" cy="468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100" dirty="0" smtClean="0">
                <a:solidFill>
                  <a:srgbClr val="0000CC"/>
                </a:solidFill>
              </a:rPr>
              <a:t>Ели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27" name="Oval 6"/>
          <p:cNvSpPr>
            <a:spLocks noChangeAspect="1" noChangeArrowheads="1"/>
          </p:cNvSpPr>
          <p:nvPr/>
        </p:nvSpPr>
        <p:spPr bwMode="auto">
          <a:xfrm>
            <a:off x="756000" y="3096000"/>
            <a:ext cx="468000" cy="468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100" dirty="0" smtClean="0">
                <a:solidFill>
                  <a:srgbClr val="0000CC"/>
                </a:solidFill>
              </a:rPr>
              <a:t>Розы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28" name="Oval 4"/>
          <p:cNvSpPr>
            <a:spLocks noChangeAspect="1" noChangeArrowheads="1"/>
          </p:cNvSpPr>
          <p:nvPr/>
        </p:nvSpPr>
        <p:spPr bwMode="auto">
          <a:xfrm>
            <a:off x="6984000" y="2052000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Растения</a:t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400" dirty="0" smtClean="0">
                <a:solidFill>
                  <a:srgbClr val="0000CC"/>
                </a:solidFill>
              </a:rPr>
              <a:t/>
            </a:r>
            <a:br>
              <a:rPr lang="ru-RU" sz="1400" dirty="0" smtClean="0">
                <a:solidFill>
                  <a:srgbClr val="0000CC"/>
                </a:solidFill>
              </a:rPr>
            </a:br>
            <a:r>
              <a:rPr lang="ru-RU" sz="1400" dirty="0" smtClean="0">
                <a:solidFill>
                  <a:srgbClr val="0000CC"/>
                </a:solidFill>
              </a:rPr>
              <a:t/>
            </a:r>
            <a:br>
              <a:rPr lang="ru-RU" sz="1400" dirty="0" smtClean="0">
                <a:solidFill>
                  <a:srgbClr val="0000CC"/>
                </a:solidFill>
              </a:rPr>
            </a:br>
            <a:r>
              <a:rPr lang="ru-RU" sz="1400" dirty="0" smtClean="0">
                <a:solidFill>
                  <a:srgbClr val="0000CC"/>
                </a:solidFill>
              </a:rPr>
              <a:t/>
            </a:r>
            <a:br>
              <a:rPr lang="ru-RU" sz="1400" dirty="0" smtClean="0">
                <a:solidFill>
                  <a:srgbClr val="0000CC"/>
                </a:solidFill>
              </a:rPr>
            </a:b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33" name="Oval 5"/>
          <p:cNvSpPr>
            <a:spLocks noChangeAspect="1" noChangeArrowheads="1"/>
          </p:cNvSpPr>
          <p:nvPr/>
        </p:nvSpPr>
        <p:spPr bwMode="auto">
          <a:xfrm>
            <a:off x="7452000" y="2484000"/>
            <a:ext cx="936001" cy="936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120000"/>
              </a:lnSpc>
            </a:pPr>
            <a:r>
              <a:rPr lang="ru-RU" sz="1400" dirty="0" smtClean="0">
                <a:solidFill>
                  <a:srgbClr val="0000CC"/>
                </a:solidFill>
              </a:rPr>
              <a:t>Деревья</a:t>
            </a:r>
            <a:br>
              <a:rPr lang="ru-RU" sz="1400" dirty="0" smtClean="0">
                <a:solidFill>
                  <a:srgbClr val="0000CC"/>
                </a:solidFill>
              </a:rPr>
            </a:b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35" name="Oval 6"/>
          <p:cNvSpPr>
            <a:spLocks noChangeAspect="1" noChangeArrowheads="1"/>
          </p:cNvSpPr>
          <p:nvPr/>
        </p:nvSpPr>
        <p:spPr bwMode="auto">
          <a:xfrm>
            <a:off x="7020000" y="2484000"/>
            <a:ext cx="468000" cy="468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100" dirty="0" smtClean="0">
                <a:solidFill>
                  <a:srgbClr val="0000CC"/>
                </a:solidFill>
              </a:rPr>
              <a:t>Розы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36" name="Oval 6"/>
          <p:cNvSpPr>
            <a:spLocks noChangeAspect="1" noChangeArrowheads="1"/>
          </p:cNvSpPr>
          <p:nvPr/>
        </p:nvSpPr>
        <p:spPr bwMode="auto">
          <a:xfrm>
            <a:off x="7704000" y="2880000"/>
            <a:ext cx="468000" cy="468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100" dirty="0" smtClean="0">
                <a:solidFill>
                  <a:srgbClr val="0000CC"/>
                </a:solidFill>
              </a:rPr>
              <a:t>Ели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38" name="Oval 8"/>
          <p:cNvSpPr>
            <a:spLocks noChangeAspect="1" noChangeArrowheads="1"/>
          </p:cNvSpPr>
          <p:nvPr/>
        </p:nvSpPr>
        <p:spPr bwMode="auto">
          <a:xfrm>
            <a:off x="720000" y="4643446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CC"/>
                </a:solidFill>
              </a:rPr>
              <a:t>Изучающие</a:t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>логику</a:t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9" name="Oval 9"/>
          <p:cNvSpPr>
            <a:spLocks noChangeAspect="1" noChangeArrowheads="1"/>
          </p:cNvSpPr>
          <p:nvPr/>
        </p:nvSpPr>
        <p:spPr bwMode="auto">
          <a:xfrm>
            <a:off x="540000" y="5364000"/>
            <a:ext cx="935037" cy="935038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 smtClean="0">
                <a:solidFill>
                  <a:srgbClr val="0000CC"/>
                </a:solidFill>
              </a:rPr>
              <a:t>Студенты</a:t>
            </a:r>
            <a:br>
              <a:rPr lang="ru-RU" sz="1400" dirty="0" smtClean="0">
                <a:solidFill>
                  <a:srgbClr val="0000CC"/>
                </a:solidFill>
              </a:rPr>
            </a:b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40" name="Oval 12"/>
          <p:cNvSpPr>
            <a:spLocks noChangeAspect="1" noChangeArrowheads="1"/>
          </p:cNvSpPr>
          <p:nvPr/>
        </p:nvSpPr>
        <p:spPr bwMode="auto">
          <a:xfrm>
            <a:off x="1224000" y="5796000"/>
            <a:ext cx="864000" cy="864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Москвичи</a:t>
            </a: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42" name="Oval 9"/>
          <p:cNvSpPr>
            <a:spLocks noChangeAspect="1" noChangeArrowheads="1"/>
          </p:cNvSpPr>
          <p:nvPr/>
        </p:nvSpPr>
        <p:spPr bwMode="auto">
          <a:xfrm>
            <a:off x="6858016" y="5137168"/>
            <a:ext cx="935037" cy="935038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 smtClean="0">
                <a:solidFill>
                  <a:srgbClr val="0000CC"/>
                </a:solidFill>
              </a:rPr>
              <a:t/>
            </a:r>
            <a:br>
              <a:rPr lang="ru-RU" sz="1400" dirty="0" smtClean="0">
                <a:solidFill>
                  <a:srgbClr val="0000CC"/>
                </a:solidFill>
              </a:rPr>
            </a:br>
            <a:r>
              <a:rPr lang="ru-RU" sz="1400" dirty="0" smtClean="0">
                <a:solidFill>
                  <a:srgbClr val="0000CC"/>
                </a:solidFill>
              </a:rPr>
              <a:t>Студенты</a:t>
            </a:r>
            <a:br>
              <a:rPr lang="ru-RU" sz="1400" dirty="0" smtClean="0">
                <a:solidFill>
                  <a:srgbClr val="0000CC"/>
                </a:solidFill>
              </a:rPr>
            </a:b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41" name="Oval 8"/>
          <p:cNvSpPr>
            <a:spLocks noChangeAspect="1" noChangeArrowheads="1"/>
          </p:cNvSpPr>
          <p:nvPr/>
        </p:nvSpPr>
        <p:spPr bwMode="auto">
          <a:xfrm>
            <a:off x="7204103" y="4032000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en-US" sz="1600" dirty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00CC"/>
                </a:solidFill>
              </a:rPr>
              <a:t>Изучающие</a:t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>логику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5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 lIns="72000" rIns="72000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Паралогизмы первой фигуры</a:t>
            </a:r>
            <a:r>
              <a:rPr lang="ru-RU" sz="2800" b="1" dirty="0" smtClean="0">
                <a:solidFill>
                  <a:schemeClr val="bg1"/>
                </a:solidFill>
              </a:rPr>
              <a:t/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частной б</a:t>
            </a:r>
            <a:r>
              <a:rPr lang="fr-FR" sz="2800" b="1" dirty="0" smtClean="0">
                <a:solidFill>
                  <a:schemeClr val="bg1"/>
                </a:solidFill>
                <a:cs typeface="Times New Roman"/>
              </a:rPr>
              <a:t>ó</a:t>
            </a:r>
            <a:r>
              <a:rPr lang="ru-RU" sz="2800" b="1" dirty="0" smtClean="0">
                <a:solidFill>
                  <a:schemeClr val="bg1"/>
                </a:solidFill>
              </a:rPr>
              <a:t>льшей посылки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5521 -0.10502 " pathEditMode="relative" ptsTypes="AA">
                                      <p:cBhvr>
                                        <p:cTn id="25" dur="20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0" presetClass="path" presetSubtype="0" accel="50000" decel="5000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5503 0 " pathEditMode="relative" ptsTypes="AA">
                                      <p:cBhvr>
                                        <p:cTn id="37" dur="20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9" presetClass="entr" presetSubtype="1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3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3" grpId="1" animBg="1"/>
      <p:bldP spid="43" grpId="2" animBg="1"/>
      <p:bldP spid="43" grpId="3" animBg="1"/>
      <p:bldP spid="43" grpId="4" animBg="1"/>
      <p:bldP spid="22" grpId="0" build="p"/>
      <p:bldP spid="42" grpId="0" animBg="1"/>
      <p:bldP spid="42" grpId="1" animBg="1"/>
      <p:bldP spid="41" grpId="0" animBg="1"/>
      <p:bldP spid="41" grpId="1" animBg="1"/>
    </p:bldLst>
  </p:timing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AutoShape 2"/>
          <p:cNvSpPr>
            <a:spLocks noChangeArrowheads="1"/>
          </p:cNvSpPr>
          <p:nvPr/>
        </p:nvSpPr>
        <p:spPr bwMode="auto">
          <a:xfrm>
            <a:off x="5612400" y="3348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</a:t>
            </a:r>
            <a:r>
              <a:rPr lang="ru-RU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17" name="AutoShape 3"/>
          <p:cNvSpPr>
            <a:spLocks noChangeArrowheads="1"/>
          </p:cNvSpPr>
          <p:nvPr/>
        </p:nvSpPr>
        <p:spPr bwMode="auto">
          <a:xfrm>
            <a:off x="5612400" y="1836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</a:t>
            </a:r>
            <a:r>
              <a:rPr lang="ru-RU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65922" name="AutoShape 2"/>
          <p:cNvSpPr>
            <a:spLocks noChangeArrowheads="1"/>
          </p:cNvSpPr>
          <p:nvPr/>
        </p:nvSpPr>
        <p:spPr bwMode="auto">
          <a:xfrm>
            <a:off x="5613400" y="3348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 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5923" name="AutoShape 3"/>
          <p:cNvSpPr>
            <a:spLocks noChangeArrowheads="1"/>
          </p:cNvSpPr>
          <p:nvPr/>
        </p:nvSpPr>
        <p:spPr bwMode="auto">
          <a:xfrm>
            <a:off x="5612400" y="1836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5924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  не есть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ru-RU" sz="105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485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rgbClr val="FFFF00"/>
                </a:solidFill>
              </a:rPr>
              <a:t>Вторая фигура простого категорического силлогизма</a:t>
            </a:r>
            <a:endParaRPr lang="ru-RU" sz="2800" b="1" dirty="0" smtClean="0">
              <a:solidFill>
                <a:srgbClr val="FFFF00"/>
              </a:solidFill>
            </a:endParaRPr>
          </a:p>
        </p:txBody>
      </p:sp>
      <p:sp>
        <p:nvSpPr>
          <p:cNvPr id="465926" name="Oval 6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27" name="Oval 7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28" name="Rectangle 8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65930" name="Oval 10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>
              <a:lnSpc>
                <a:spcPct val="8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P</a:t>
            </a:r>
            <a:r>
              <a:rPr lang="ru-RU" sz="3200" dirty="0" smtClean="0">
                <a:solidFill>
                  <a:srgbClr val="0000FF"/>
                </a:solidFill>
              </a:rPr>
              <a:t/>
            </a:r>
            <a:br>
              <a:rPr lang="ru-RU" sz="3200" dirty="0" smtClean="0">
                <a:solidFill>
                  <a:srgbClr val="0000FF"/>
                </a:solidFill>
              </a:rPr>
            </a:b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465931" name="Oval 11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32" name="Oval 12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33" name="Oval 13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34" name="Rectangle 14"/>
          <p:cNvSpPr>
            <a:spLocks noChangeArrowheads="1"/>
          </p:cNvSpPr>
          <p:nvPr/>
        </p:nvSpPr>
        <p:spPr bwMode="auto">
          <a:xfrm rot="5400000">
            <a:off x="7704000" y="2664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dirty="0">
                <a:solidFill>
                  <a:srgbClr val="0000FF"/>
                </a:solidFill>
              </a:rPr>
              <a:t>средний</a:t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65935" name="Rectangle 15"/>
          <p:cNvSpPr>
            <a:spLocks noChangeArrowheads="1"/>
          </p:cNvSpPr>
          <p:nvPr/>
        </p:nvSpPr>
        <p:spPr bwMode="auto">
          <a:xfrm rot="-5400000">
            <a:off x="4464000" y="2664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>
              <a:lnSpc>
                <a:spcPct val="7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 есть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не суть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8" name="Rectangle 15"/>
          <p:cNvSpPr txBox="1">
            <a:spLocks noChangeArrowheads="1"/>
          </p:cNvSpPr>
          <p:nvPr/>
        </p:nvSpPr>
        <p:spPr bwMode="auto">
          <a:xfrm>
            <a:off x="180000" y="3708000"/>
            <a:ext cx="3780000" cy="18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lnSpc>
                <a:spcPct val="90000"/>
              </a:lnSpc>
              <a:spcBef>
                <a:spcPct val="20000"/>
              </a:spcBef>
              <a:spcAft>
                <a:spcPts val="400"/>
              </a:spcAft>
              <a:defRPr/>
            </a:pPr>
            <a:r>
              <a:rPr lang="ru-RU" kern="0" dirty="0">
                <a:solidFill>
                  <a:srgbClr val="FFFF00"/>
                </a:solidFill>
              </a:rPr>
              <a:t>Правила второй фигуры</a:t>
            </a:r>
          </a:p>
          <a:p>
            <a:pPr marL="342900" indent="-342900" algn="l">
              <a:lnSpc>
                <a:spcPct val="90000"/>
              </a:lnSpc>
              <a:spcBef>
                <a:spcPct val="20000"/>
              </a:spcBef>
              <a:buFont typeface="Wingdings" pitchFamily="2" charset="2"/>
              <a:buChar char="Ø"/>
              <a:defRPr/>
            </a:pPr>
            <a:r>
              <a:rPr lang="ru-RU" sz="1600" kern="0" dirty="0">
                <a:latin typeface="+mn-lt"/>
              </a:rPr>
              <a:t>Одна из посылок должна быть 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отрицательным</a:t>
            </a:r>
            <a:r>
              <a:rPr lang="ru-RU" sz="1600" kern="0" dirty="0">
                <a:latin typeface="+mn-lt"/>
              </a:rPr>
              <a:t> суждением.</a:t>
            </a:r>
          </a:p>
          <a:p>
            <a:pPr marL="742950" lvl="1" indent="-285750" algn="l">
              <a:lnSpc>
                <a:spcPct val="90000"/>
              </a:lnSpc>
              <a:spcBef>
                <a:spcPct val="20000"/>
              </a:spcBef>
              <a:buFont typeface="Wingdings" pitchFamily="2" charset="2"/>
              <a:buChar char="Ø"/>
              <a:defRPr/>
            </a:pPr>
            <a:r>
              <a:rPr lang="ru-RU" sz="1600" kern="0" dirty="0">
                <a:latin typeface="+mn-lt"/>
              </a:rPr>
              <a:t>Следовательно, и вывод будет 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отрицательным</a:t>
            </a:r>
            <a:r>
              <a:rPr lang="ru-RU" sz="1600" kern="0" dirty="0">
                <a:latin typeface="+mn-lt"/>
              </a:rPr>
              <a:t>.</a:t>
            </a:r>
          </a:p>
          <a:p>
            <a:pPr marL="342900" indent="-342900" algn="l">
              <a:lnSpc>
                <a:spcPct val="90000"/>
              </a:lnSpc>
              <a:spcBef>
                <a:spcPct val="20000"/>
              </a:spcBef>
              <a:buClr>
                <a:schemeClr val="bg1"/>
              </a:buClr>
              <a:buFont typeface="Wingdings" pitchFamily="2" charset="2"/>
              <a:buChar char="Ø"/>
              <a:defRPr/>
            </a:pPr>
            <a:r>
              <a:rPr lang="ru-RU" sz="1600" kern="0" dirty="0">
                <a:solidFill>
                  <a:srgbClr val="66FF33"/>
                </a:solidFill>
                <a:latin typeface="+mn-lt"/>
              </a:rPr>
              <a:t>Б</a:t>
            </a:r>
            <a:r>
              <a:rPr lang="en-US" sz="1600" dirty="0">
                <a:solidFill>
                  <a:srgbClr val="66FF33"/>
                </a:solidFill>
                <a:cs typeface="Arial" charset="0"/>
              </a:rPr>
              <a:t>ó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льшая</a:t>
            </a:r>
            <a:r>
              <a:rPr lang="ru-RU" sz="1600" kern="0" dirty="0">
                <a:latin typeface="+mn-lt"/>
              </a:rPr>
              <a:t> посылка должна быть 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общим</a:t>
            </a:r>
            <a:r>
              <a:rPr lang="ru-RU" sz="1600" kern="0" dirty="0"/>
              <a:t> суждением</a:t>
            </a:r>
            <a:r>
              <a:rPr lang="ru-RU" sz="1600" kern="0" dirty="0" smtClean="0">
                <a:latin typeface="+mn-lt"/>
              </a:rPr>
              <a:t>.</a:t>
            </a:r>
            <a:endParaRPr lang="en-US" sz="1600" kern="0" dirty="0">
              <a:latin typeface="+mn-lt"/>
            </a:endParaRPr>
          </a:p>
        </p:txBody>
      </p:sp>
      <p:sp>
        <p:nvSpPr>
          <p:cNvPr id="465937" name="Text Box 17"/>
          <p:cNvSpPr txBox="1">
            <a:spLocks noChangeArrowheads="1"/>
          </p:cNvSpPr>
          <p:nvPr/>
        </p:nvSpPr>
        <p:spPr bwMode="auto">
          <a:xfrm>
            <a:off x="180000" y="1548000"/>
            <a:ext cx="3744000" cy="198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/>
              <a:t>Второй фигурой простого категорического силлогизма считается фигура, в которой </a:t>
            </a:r>
            <a:r>
              <a:rPr lang="ru-RU" dirty="0" smtClean="0">
                <a:solidFill>
                  <a:srgbClr val="00FFFF"/>
                </a:solidFill>
              </a:rPr>
              <a:t>средний термин </a:t>
            </a:r>
            <a:r>
              <a:rPr lang="ru-RU" dirty="0">
                <a:solidFill>
                  <a:srgbClr val="00FFFF"/>
                </a:solidFill>
              </a:rPr>
              <a:t/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rgbClr val="00FFFF"/>
                </a:solidFill>
              </a:rPr>
              <a:t>является </a:t>
            </a:r>
            <a:r>
              <a:rPr lang="ru-RU" dirty="0" smtClean="0">
                <a:solidFill>
                  <a:srgbClr val="FFFF00"/>
                </a:solidFill>
              </a:rPr>
              <a:t>предикатом </a:t>
            </a:r>
            <a:r>
              <a:rPr lang="ru-RU" dirty="0">
                <a:solidFill>
                  <a:srgbClr val="00FFFF"/>
                </a:solidFill>
              </a:rPr>
              <a:t/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rgbClr val="00FFFF"/>
                </a:solidFill>
              </a:rPr>
              <a:t>в обеих посылках</a:t>
            </a:r>
            <a:r>
              <a:rPr lang="ru-RU" dirty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659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659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465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65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1000"/>
                                        <p:tgtEl>
                                          <p:spTgt spid="465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465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65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65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33872 0 " pathEditMode="relative" ptsTypes="AA">
                                      <p:cBhvr>
                                        <p:cTn id="50" dur="2000" fill="hold"/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00"/>
                            </p:stCondLst>
                            <p:childTnLst>
                              <p:par>
                                <p:cTn id="52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659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659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7" dur="1000"/>
                                        <p:tgtEl>
                                          <p:spTgt spid="465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65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000"/>
                            </p:stCondLst>
                            <p:childTnLst>
                              <p:par>
                                <p:cTn id="7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8" dur="1000"/>
                                        <p:tgtEl>
                                          <p:spTgt spid="465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00"/>
                            </p:stCondLst>
                            <p:childTnLst>
                              <p:par>
                                <p:cTn id="95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9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500"/>
                            </p:stCondLst>
                            <p:childTnLst>
                              <p:par>
                                <p:cTn id="101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500"/>
                            </p:stCondLst>
                            <p:childTnLst>
                              <p:par>
                                <p:cTn id="104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00"/>
                            </p:stCondLst>
                            <p:childTnLst>
                              <p:par>
                                <p:cTn id="107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500"/>
                            </p:stCondLst>
                            <p:childTnLst>
                              <p:par>
                                <p:cTn id="110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4500"/>
                            </p:stCondLst>
                            <p:childTnLst>
                              <p:par>
                                <p:cTn id="113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500"/>
                            </p:stCondLst>
                            <p:childTnLst>
                              <p:par>
                                <p:cTn id="122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3" dur="2000" fill="hold"/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500"/>
                            </p:stCondLst>
                            <p:childTnLst>
                              <p:par>
                                <p:cTn id="131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500"/>
                            </p:stCondLst>
                            <p:childTnLst>
                              <p:par>
                                <p:cTn id="134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5" dur="2000" fill="hold"/>
                                        <p:tgtEl>
                                          <p:spTgt spid="4659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2500"/>
                            </p:stCondLst>
                            <p:childTnLst>
                              <p:par>
                                <p:cTn id="137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9" grpId="1" animBg="1"/>
      <p:bldP spid="17" grpId="0" animBg="1"/>
      <p:bldP spid="17" grpId="1" animBg="1"/>
      <p:bldP spid="465922" grpId="0" animBg="1"/>
      <p:bldP spid="465922" grpId="1" animBg="1"/>
      <p:bldP spid="465922" grpId="2" animBg="1"/>
      <p:bldP spid="465923" grpId="0" animBg="1" autoUpdateAnimBg="0"/>
      <p:bldP spid="465923" grpId="1" animBg="1" autoUpdateAnimBg="0"/>
      <p:bldP spid="465923" grpId="2" animBg="1" autoUpdateAnimBg="0"/>
      <p:bldP spid="465924" grpId="0" animBg="1"/>
      <p:bldP spid="465924" grpId="1" animBg="1"/>
      <p:bldP spid="465926" grpId="0" animBg="1"/>
      <p:bldP spid="465927" grpId="0" animBg="1"/>
      <p:bldP spid="465928" grpId="0" animBg="1"/>
      <p:bldP spid="465930" grpId="0" animBg="1"/>
      <p:bldP spid="465930" grpId="1" animBg="1"/>
      <p:bldP spid="465931" grpId="0" animBg="1"/>
      <p:bldP spid="465932" grpId="0" animBg="1"/>
      <p:bldP spid="465933" grpId="0" animBg="1"/>
      <p:bldP spid="465934" grpId="0" animBg="1"/>
      <p:bldP spid="465934" grpId="1" animBg="1"/>
      <p:bldP spid="465934" grpId="2" animBg="1"/>
      <p:bldP spid="465935" grpId="0" animBg="1"/>
      <p:bldP spid="465935" grpId="1" animBg="1"/>
      <p:bldP spid="18" grpId="0" build="p"/>
      <p:bldP spid="465937" grpId="0" animBg="1"/>
    </p:bldLst>
  </p:timing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8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Вторая фигура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Правила второй фигуры</a:t>
            </a:r>
          </a:p>
        </p:txBody>
      </p:sp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69863" y="1332000"/>
            <a:ext cx="8877300" cy="5292725"/>
          </a:xfrm>
        </p:spPr>
        <p:txBody>
          <a:bodyPr/>
          <a:lstStyle/>
          <a:p>
            <a:pPr eaLnBrk="1" hangingPunct="1">
              <a:lnSpc>
                <a:spcPct val="90000"/>
              </a:lnSpc>
              <a:spcBef>
                <a:spcPts val="400"/>
              </a:spcBef>
              <a:defRPr/>
            </a:pPr>
            <a:r>
              <a:rPr lang="ru-RU" sz="2000" b="1" dirty="0" smtClean="0">
                <a:solidFill>
                  <a:srgbClr val="00FFFF"/>
                </a:solidFill>
              </a:rPr>
              <a:t>Одна из посылок должна быть отрицательным суждением.</a:t>
            </a:r>
            <a:r>
              <a:rPr lang="ru-RU" sz="2000" b="1" dirty="0" smtClean="0">
                <a:solidFill>
                  <a:schemeClr val="bg1"/>
                </a:solidFill>
              </a:rPr>
              <a:t> </a:t>
            </a:r>
          </a:p>
          <a:p>
            <a:pPr lvl="1" eaLnBrk="1" hangingPunct="1">
              <a:lnSpc>
                <a:spcPct val="90000"/>
              </a:lnSpc>
              <a:spcBef>
                <a:spcPts val="400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Средний термин должен быть распределён хотя бы в одной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из посылок (</a:t>
            </a:r>
            <a:r>
              <a:rPr lang="ru-RU" sz="1800" b="1" dirty="0" smtClean="0">
                <a:solidFill>
                  <a:srgbClr val="FFFF00"/>
                </a:solidFill>
              </a:rPr>
              <a:t>правило среднего термина</a:t>
            </a:r>
            <a:r>
              <a:rPr lang="ru-RU" sz="1800" b="1" dirty="0" smtClean="0">
                <a:solidFill>
                  <a:schemeClr val="bg1"/>
                </a:solidFill>
              </a:rPr>
              <a:t>).</a:t>
            </a:r>
          </a:p>
          <a:p>
            <a:pPr lvl="1" eaLnBrk="1" hangingPunct="1">
              <a:lnSpc>
                <a:spcPct val="90000"/>
              </a:lnSpc>
              <a:spcBef>
                <a:spcPts val="400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Но в обеих посылках второй фигуры средний термин является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 фигуры</a:t>
            </a:r>
            <a:r>
              <a:rPr lang="ru-RU" sz="1800" b="1" dirty="0" smtClean="0">
                <a:solidFill>
                  <a:schemeClr val="bg1"/>
                </a:solidFill>
              </a:rPr>
              <a:t>)</a:t>
            </a:r>
            <a:r>
              <a:rPr lang="ru-RU" sz="1800" b="1" dirty="0" smtClean="0">
                <a:solidFill>
                  <a:schemeClr val="accent3"/>
                </a:solidFill>
              </a:rPr>
              <a:t> предикатом, предикаты же распределены в отрицательных суждениях.</a:t>
            </a:r>
          </a:p>
          <a:p>
            <a:pPr lvl="1" eaLnBrk="1" hangingPunct="1">
              <a:lnSpc>
                <a:spcPct val="90000"/>
              </a:lnSpc>
              <a:spcBef>
                <a:spcPts val="400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Следовательно, </a:t>
            </a:r>
            <a:r>
              <a:rPr lang="ru-RU" sz="1800" b="1" dirty="0" smtClean="0">
                <a:solidFill>
                  <a:srgbClr val="00FFFF"/>
                </a:solidFill>
              </a:rPr>
              <a:t>одна из посылок должна быть отрицательным суждением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lvl="1" eaLnBrk="1" hangingPunct="1">
              <a:lnSpc>
                <a:spcPct val="90000"/>
              </a:lnSpc>
              <a:spcBef>
                <a:spcPts val="400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Соответственно, отрицательным должен быть и вывод </a:t>
            </a: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отрицательной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).</a:t>
            </a:r>
          </a:p>
          <a:p>
            <a:pPr eaLnBrk="1" hangingPunct="1">
              <a:lnSpc>
                <a:spcPct val="90000"/>
              </a:lnSpc>
              <a:spcBef>
                <a:spcPts val="400"/>
              </a:spcBef>
              <a:buFont typeface="Arial" pitchFamily="34" charset="0"/>
              <a:buChar char="•"/>
              <a:defRPr/>
            </a:pPr>
            <a:r>
              <a:rPr lang="ru-RU" sz="2000" b="1" dirty="0" smtClean="0">
                <a:solidFill>
                  <a:srgbClr val="00FFFF"/>
                </a:solidFill>
              </a:rPr>
              <a:t>Б</a:t>
            </a:r>
            <a:r>
              <a:rPr lang="en-US" sz="2000" b="1" dirty="0" smtClean="0">
                <a:solidFill>
                  <a:srgbClr val="00FFFF"/>
                </a:solidFill>
                <a:cs typeface="Arial" charset="0"/>
              </a:rPr>
              <a:t>ó</a:t>
            </a:r>
            <a:r>
              <a:rPr lang="ru-RU" sz="2000" b="1" dirty="0" smtClean="0">
                <a:solidFill>
                  <a:srgbClr val="00FFFF"/>
                </a:solidFill>
              </a:rPr>
              <a:t>льшая посылка должна быть общим суждением</a:t>
            </a:r>
            <a:r>
              <a:rPr lang="ru-RU" sz="2000" b="1" dirty="0" smtClean="0">
                <a:solidFill>
                  <a:schemeClr val="bg1"/>
                </a:solidFill>
              </a:rPr>
              <a:t>.</a:t>
            </a:r>
          </a:p>
          <a:p>
            <a:pPr lvl="1" eaLnBrk="1" hangingPunct="1">
              <a:lnSpc>
                <a:spcPct val="90000"/>
              </a:lnSpc>
              <a:spcBef>
                <a:spcPts val="400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Раз вывод – отрицательное суждение,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accent3"/>
                </a:solidFill>
              </a:rPr>
              <a:t>льший термин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</a:t>
            </a:r>
            <a:r>
              <a:rPr lang="ru-RU" sz="1800" b="1" dirty="0" smtClean="0">
                <a:solidFill>
                  <a:schemeClr val="accent3"/>
                </a:solidFill>
              </a:rPr>
              <a:t> – предикат вывода) в выводе будет распределён.</a:t>
            </a:r>
          </a:p>
          <a:p>
            <a:pPr lvl="1" eaLnBrk="1" hangingPunct="1">
              <a:lnSpc>
                <a:spcPct val="90000"/>
              </a:lnSpc>
              <a:spcBef>
                <a:spcPts val="400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В этом случае он </a:t>
            </a: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крайних терминов</a:t>
            </a:r>
            <a:r>
              <a:rPr lang="ru-RU" sz="1800" b="1" dirty="0" smtClean="0">
                <a:solidFill>
                  <a:schemeClr val="bg1"/>
                </a:solidFill>
              </a:rPr>
              <a:t>) должен </a:t>
            </a:r>
            <a:r>
              <a:rPr lang="ru-RU" sz="1800" b="1" dirty="0" smtClean="0">
                <a:solidFill>
                  <a:schemeClr val="accent3"/>
                </a:solidFill>
              </a:rPr>
              <a:t>быть распределён и в посылке 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</a:t>
            </a:r>
            <a:r>
              <a:rPr lang="ru-RU" sz="1800" b="1" dirty="0" smtClean="0">
                <a:solidFill>
                  <a:schemeClr val="accent3"/>
                </a:solidFill>
              </a:rPr>
              <a:t> –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accent3"/>
                </a:solidFill>
              </a:rPr>
              <a:t>льшей).</a:t>
            </a:r>
          </a:p>
          <a:p>
            <a:pPr lvl="1" eaLnBrk="1" hangingPunct="1">
              <a:lnSpc>
                <a:spcPct val="90000"/>
              </a:lnSpc>
              <a:spcBef>
                <a:spcPts val="400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Но во второй фигуре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accent3"/>
                </a:solidFill>
              </a:rPr>
              <a:t>льший термин является </a:t>
            </a: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 фигуры</a:t>
            </a:r>
            <a:r>
              <a:rPr lang="ru-RU" sz="1800" b="1" dirty="0" smtClean="0">
                <a:solidFill>
                  <a:schemeClr val="bg1"/>
                </a:solidFill>
              </a:rPr>
              <a:t>) субъектом б</a:t>
            </a:r>
            <a:r>
              <a:rPr lang="en-US" sz="1800" b="1" dirty="0" smtClean="0">
                <a:solidFill>
                  <a:schemeClr val="bg1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bg1"/>
                </a:solidFill>
              </a:rPr>
              <a:t>льшей посылки, субъекты же распределены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в общих суждениях.</a:t>
            </a:r>
          </a:p>
          <a:p>
            <a:pPr lvl="1" eaLnBrk="1" hangingPunct="1">
              <a:lnSpc>
                <a:spcPct val="90000"/>
              </a:lnSpc>
              <a:spcBef>
                <a:spcPts val="400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Следовательно, </a:t>
            </a:r>
            <a:r>
              <a:rPr lang="ru-RU" sz="1800" b="1" dirty="0" smtClean="0">
                <a:solidFill>
                  <a:srgbClr val="00FFFF"/>
                </a:solidFill>
              </a:rPr>
              <a:t>б</a:t>
            </a:r>
            <a:r>
              <a:rPr lang="en-US" sz="1800" b="1" dirty="0" smtClean="0">
                <a:solidFill>
                  <a:srgbClr val="00FFFF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rgbClr val="00FFFF"/>
                </a:solidFill>
              </a:rPr>
              <a:t>льшая посылка должна быть общим суждением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49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49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495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495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495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495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2" name="AutoShape 2"/>
          <p:cNvSpPr>
            <a:spLocks noChangeArrowheads="1"/>
          </p:cNvSpPr>
          <p:nvPr/>
        </p:nvSpPr>
        <p:spPr bwMode="auto">
          <a:xfrm>
            <a:off x="5613400" y="3348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  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5923" name="AutoShape 3"/>
          <p:cNvSpPr>
            <a:spLocks noChangeArrowheads="1"/>
          </p:cNvSpPr>
          <p:nvPr/>
        </p:nvSpPr>
        <p:spPr bwMode="auto">
          <a:xfrm>
            <a:off x="5613400" y="1836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5924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 не есть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ru-RU" sz="105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5927" name="Oval 7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28" name="Rectangle 8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65931" name="Oval 11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33" name="Oval 13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37" name="Text Box 17"/>
          <p:cNvSpPr txBox="1">
            <a:spLocks noChangeArrowheads="1"/>
          </p:cNvSpPr>
          <p:nvPr/>
        </p:nvSpPr>
        <p:spPr bwMode="auto">
          <a:xfrm>
            <a:off x="180000" y="1368000"/>
            <a:ext cx="3744000" cy="936000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/>
              <a:t>Средний </a:t>
            </a:r>
            <a:r>
              <a:rPr lang="ru-RU" dirty="0" smtClean="0"/>
              <a:t>термин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является </a:t>
            </a:r>
            <a:r>
              <a:rPr lang="ru-RU" dirty="0" smtClean="0">
                <a:solidFill>
                  <a:srgbClr val="00FFFF"/>
                </a:solidFill>
              </a:rPr>
              <a:t>предикатом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в обеих посылках.</a:t>
            </a:r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180000" y="4392000"/>
            <a:ext cx="3744000" cy="2340000"/>
          </a:xfrm>
          <a:prstGeom prst="rect">
            <a:avLst/>
          </a:prstGeom>
          <a:noFill/>
          <a:ln w="9525">
            <a:solidFill>
              <a:schemeClr val="accent3"/>
            </a:solidFill>
            <a:miter lim="800000"/>
            <a:headEnd/>
            <a:tailEnd/>
          </a:ln>
        </p:spPr>
        <p:txBody>
          <a:bodyPr wrap="square" lIns="36000" rIns="36000" bIns="46800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/>
              <a:t>Назначение </a:t>
            </a:r>
            <a:r>
              <a:rPr lang="ru-RU" sz="1600" dirty="0" smtClean="0">
                <a:solidFill>
                  <a:srgbClr val="00FFFF"/>
                </a:solidFill>
              </a:rPr>
              <a:t>второй</a:t>
            </a:r>
            <a:r>
              <a:rPr lang="ru-RU" sz="1600" dirty="0" smtClean="0"/>
              <a:t> фигуры – </a:t>
            </a:r>
            <a:br>
              <a:rPr lang="ru-RU" sz="1600" dirty="0" smtClean="0"/>
            </a:br>
            <a:r>
              <a:rPr lang="ru-RU" sz="1600" dirty="0" smtClean="0"/>
              <a:t>отвержение ложного подчинения, </a:t>
            </a:r>
            <a:br>
              <a:rPr lang="ru-RU" sz="1600" dirty="0" smtClean="0"/>
            </a:br>
            <a:r>
              <a:rPr lang="ru-RU" sz="1600" dirty="0" smtClean="0"/>
              <a:t>в том числе обоснование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неправомерности подведения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данного случая под данное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правило</a:t>
            </a:r>
            <a:r>
              <a:rPr lang="ru-RU" sz="1600" dirty="0" smtClean="0"/>
              <a:t>: в б</a:t>
            </a:r>
            <a:r>
              <a:rPr lang="en-US" sz="1600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600" dirty="0" smtClean="0"/>
              <a:t>льшей (общей) </a:t>
            </a:r>
            <a:br>
              <a:rPr lang="ru-RU" sz="1600" dirty="0" smtClean="0"/>
            </a:br>
            <a:r>
              <a:rPr lang="ru-RU" sz="1600" dirty="0" smtClean="0"/>
              <a:t>посылке правило формулируется, </a:t>
            </a:r>
            <a:br>
              <a:rPr lang="ru-RU" sz="1600" dirty="0" smtClean="0"/>
            </a:br>
            <a:r>
              <a:rPr lang="ru-RU" sz="1600" dirty="0" smtClean="0"/>
              <a:t>меньшая (качеством отличающаяся </a:t>
            </a:r>
            <a:br>
              <a:rPr lang="ru-RU" sz="1600" dirty="0" smtClean="0"/>
            </a:br>
            <a:r>
              <a:rPr lang="ru-RU" sz="1600" dirty="0" smtClean="0"/>
              <a:t>от б</a:t>
            </a:r>
            <a:r>
              <a:rPr lang="en-US" sz="1600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600" dirty="0" smtClean="0"/>
              <a:t>льшей) обосновывает </a:t>
            </a:r>
            <a:br>
              <a:rPr lang="ru-RU" sz="1600" dirty="0" smtClean="0"/>
            </a:br>
            <a:r>
              <a:rPr lang="ru-RU" sz="1600" dirty="0" smtClean="0"/>
              <a:t>неправомерность подведения.</a:t>
            </a:r>
            <a:endParaRPr lang="ru-RU" sz="1600" dirty="0"/>
          </a:p>
        </p:txBody>
      </p:sp>
      <p:sp>
        <p:nvSpPr>
          <p:cNvPr id="2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8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Вторая фигура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Назначение второй фигуры</a:t>
            </a:r>
          </a:p>
        </p:txBody>
      </p:sp>
      <p:sp>
        <p:nvSpPr>
          <p:cNvPr id="18" name="Rectangle 15"/>
          <p:cNvSpPr txBox="1">
            <a:spLocks noChangeArrowheads="1"/>
          </p:cNvSpPr>
          <p:nvPr/>
        </p:nvSpPr>
        <p:spPr bwMode="auto">
          <a:xfrm>
            <a:off x="180000" y="2448000"/>
            <a:ext cx="3744000" cy="18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lnSpc>
                <a:spcPct val="90000"/>
              </a:lnSpc>
              <a:spcBef>
                <a:spcPct val="20000"/>
              </a:spcBef>
              <a:spcAft>
                <a:spcPts val="400"/>
              </a:spcAft>
              <a:defRPr/>
            </a:pPr>
            <a:r>
              <a:rPr lang="ru-RU" kern="0" dirty="0">
                <a:solidFill>
                  <a:srgbClr val="FFFF00"/>
                </a:solidFill>
              </a:rPr>
              <a:t>Правила второй фигуры</a:t>
            </a:r>
          </a:p>
          <a:p>
            <a:pPr marL="342900" indent="-342900" algn="l">
              <a:lnSpc>
                <a:spcPct val="90000"/>
              </a:lnSpc>
              <a:spcBef>
                <a:spcPct val="20000"/>
              </a:spcBef>
              <a:buFont typeface="Wingdings" pitchFamily="2" charset="2"/>
              <a:buChar char="Ø"/>
              <a:defRPr/>
            </a:pPr>
            <a:r>
              <a:rPr lang="ru-RU" sz="1600" kern="0" dirty="0">
                <a:latin typeface="+mn-lt"/>
              </a:rPr>
              <a:t>Одна из посылок должна быть 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отрицательным</a:t>
            </a:r>
            <a:r>
              <a:rPr lang="ru-RU" sz="1600" kern="0" dirty="0">
                <a:latin typeface="+mn-lt"/>
              </a:rPr>
              <a:t> суждением.</a:t>
            </a:r>
          </a:p>
          <a:p>
            <a:pPr marL="742950" lvl="1" indent="-285750" algn="l">
              <a:lnSpc>
                <a:spcPct val="90000"/>
              </a:lnSpc>
              <a:spcBef>
                <a:spcPct val="20000"/>
              </a:spcBef>
              <a:buFont typeface="Wingdings" pitchFamily="2" charset="2"/>
              <a:buChar char="Ø"/>
              <a:defRPr/>
            </a:pPr>
            <a:r>
              <a:rPr lang="ru-RU" sz="1600" kern="0" dirty="0">
                <a:latin typeface="+mn-lt"/>
              </a:rPr>
              <a:t>Следовательно, и вывод будет 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отрицательным</a:t>
            </a:r>
            <a:r>
              <a:rPr lang="ru-RU" sz="1600" kern="0" dirty="0">
                <a:latin typeface="+mn-lt"/>
              </a:rPr>
              <a:t>.</a:t>
            </a:r>
          </a:p>
          <a:p>
            <a:pPr marL="342900" indent="-342900" algn="l">
              <a:lnSpc>
                <a:spcPct val="90000"/>
              </a:lnSpc>
              <a:spcBef>
                <a:spcPct val="20000"/>
              </a:spcBef>
              <a:buClr>
                <a:schemeClr val="bg1"/>
              </a:buClr>
              <a:buFont typeface="Wingdings" pitchFamily="2" charset="2"/>
              <a:buChar char="Ø"/>
              <a:defRPr/>
            </a:pPr>
            <a:r>
              <a:rPr lang="ru-RU" sz="1600" kern="0" dirty="0">
                <a:solidFill>
                  <a:srgbClr val="66FF33"/>
                </a:solidFill>
                <a:latin typeface="+mn-lt"/>
              </a:rPr>
              <a:t>Б</a:t>
            </a:r>
            <a:r>
              <a:rPr lang="en-US" sz="1600" dirty="0">
                <a:solidFill>
                  <a:srgbClr val="66FF33"/>
                </a:solidFill>
                <a:cs typeface="Arial" charset="0"/>
              </a:rPr>
              <a:t>ó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льшая</a:t>
            </a:r>
            <a:r>
              <a:rPr lang="ru-RU" sz="1600" kern="0" dirty="0">
                <a:latin typeface="+mn-lt"/>
              </a:rPr>
              <a:t> посылка должна быть 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общим</a:t>
            </a:r>
            <a:r>
              <a:rPr lang="ru-RU" sz="1600" kern="0" dirty="0"/>
              <a:t> суждением</a:t>
            </a:r>
            <a:r>
              <a:rPr lang="ru-RU" sz="1600" kern="0" dirty="0" smtClean="0">
                <a:latin typeface="+mn-lt"/>
              </a:rPr>
              <a:t>.</a:t>
            </a:r>
            <a:endParaRPr lang="en-US" sz="1600" kern="0" dirty="0">
              <a:latin typeface="+mn-lt"/>
            </a:endParaRPr>
          </a:p>
        </p:txBody>
      </p:sp>
      <p:sp>
        <p:nvSpPr>
          <p:cNvPr id="23" name="Oval 10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>
              <a:lnSpc>
                <a:spcPct val="8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P</a:t>
            </a:r>
            <a:r>
              <a:rPr lang="ru-RU" sz="3200" dirty="0" smtClean="0">
                <a:solidFill>
                  <a:srgbClr val="0000FF"/>
                </a:solidFill>
              </a:rPr>
              <a:t/>
            </a:r>
            <a:br>
              <a:rPr lang="ru-RU" sz="3200" dirty="0" smtClean="0">
                <a:solidFill>
                  <a:srgbClr val="0000FF"/>
                </a:solidFill>
              </a:rPr>
            </a:b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24" name="Oval 12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26" name="Oval 6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19" name="Rectangle 15"/>
          <p:cNvSpPr>
            <a:spLocks noChangeArrowheads="1"/>
          </p:cNvSpPr>
          <p:nvPr/>
        </p:nvSpPr>
        <p:spPr bwMode="auto">
          <a:xfrm rot="-5400000">
            <a:off x="4464000" y="2664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>
              <a:lnSpc>
                <a:spcPct val="7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 есть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не суть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2" name="Rectangle 14"/>
          <p:cNvSpPr>
            <a:spLocks noChangeArrowheads="1"/>
          </p:cNvSpPr>
          <p:nvPr/>
        </p:nvSpPr>
        <p:spPr bwMode="auto">
          <a:xfrm rot="5400000">
            <a:off x="7704000" y="2664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dirty="0">
                <a:solidFill>
                  <a:srgbClr val="0000FF"/>
                </a:solidFill>
              </a:rPr>
              <a:t>средний</a:t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ChangeArrowheads="1"/>
          </p:cNvSpPr>
          <p:nvPr/>
        </p:nvSpPr>
        <p:spPr>
          <a:xfrm>
            <a:off x="467544" y="87510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>
              <a:defRPr/>
            </a:pPr>
            <a:r>
              <a:rPr lang="ru-RU" sz="3200" dirty="0" smtClean="0">
                <a:solidFill>
                  <a:schemeClr val="accent3"/>
                </a:solidFill>
              </a:rPr>
              <a:t>Логические операции с понятиями</a:t>
            </a:r>
          </a:p>
          <a:p>
            <a:pPr>
              <a:defRPr/>
            </a:pPr>
            <a:r>
              <a:rPr lang="ru-RU" sz="2800" kern="0" dirty="0" smtClean="0">
                <a:latin typeface="+mj-lt"/>
                <a:ea typeface="+mj-ea"/>
                <a:cs typeface="+mj-cs"/>
              </a:rPr>
              <a:t>Ограничение понятия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3" name="Овал 2"/>
          <p:cNvSpPr>
            <a:spLocks noChangeArrowheads="1"/>
          </p:cNvSpPr>
          <p:nvPr/>
        </p:nvSpPr>
        <p:spPr bwMode="auto">
          <a:xfrm>
            <a:off x="360363" y="1800225"/>
            <a:ext cx="4319587" cy="4319588"/>
          </a:xfrm>
          <a:prstGeom prst="ellipse">
            <a:avLst/>
          </a:prstGeom>
          <a:solidFill>
            <a:schemeClr val="accent1"/>
          </a:solidFill>
          <a:ln w="38100" cmpd="dbl" algn="ctr">
            <a:solidFill>
              <a:schemeClr val="bg1"/>
            </a:solidFill>
            <a:round/>
            <a:headEnd/>
            <a:tailEnd/>
          </a:ln>
        </p:spPr>
        <p:txBody>
          <a:bodyPr wrap="none"/>
          <a:lstStyle/>
          <a:p>
            <a:pPr algn="l"/>
            <a:r>
              <a:rPr lang="ru-RU" sz="3600" dirty="0">
                <a:solidFill>
                  <a:srgbClr val="0000FF"/>
                </a:solidFill>
              </a:rPr>
              <a:t>  Кошка</a:t>
            </a:r>
          </a:p>
        </p:txBody>
      </p:sp>
      <p:sp>
        <p:nvSpPr>
          <p:cNvPr id="4" name="Овал 3"/>
          <p:cNvSpPr/>
          <p:nvPr/>
        </p:nvSpPr>
        <p:spPr bwMode="auto">
          <a:xfrm>
            <a:off x="1800225" y="3124200"/>
            <a:ext cx="2519363" cy="2519363"/>
          </a:xfrm>
          <a:prstGeom prst="ellipse">
            <a:avLst/>
          </a:prstGeom>
          <a:solidFill>
            <a:srgbClr val="FFCC99"/>
          </a:solidFill>
          <a:ln w="38100" cap="flat" cmpd="dbl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/>
          <a:lstStyle/>
          <a:p>
            <a:pPr>
              <a:defRPr/>
            </a:pPr>
            <a:r>
              <a:rPr lang="ru-RU" dirty="0">
                <a:solidFill>
                  <a:srgbClr val="0000FF"/>
                </a:solidFill>
              </a:rPr>
              <a:t>Чёрная кошка</a:t>
            </a:r>
          </a:p>
        </p:txBody>
      </p:sp>
      <p:sp>
        <p:nvSpPr>
          <p:cNvPr id="5" name="Овал 4"/>
          <p:cNvSpPr/>
          <p:nvPr/>
        </p:nvSpPr>
        <p:spPr bwMode="auto">
          <a:xfrm>
            <a:off x="2519363" y="3959225"/>
            <a:ext cx="1439862" cy="1441450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38100" cap="flat" cmpd="dbl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>
              <a:defRPr/>
            </a:pPr>
            <a:r>
              <a:rPr lang="ru-RU" sz="1400" dirty="0">
                <a:solidFill>
                  <a:srgbClr val="0000FF"/>
                </a:solidFill>
              </a:rPr>
              <a:t>Московская</a:t>
            </a:r>
            <a:br>
              <a:rPr lang="ru-RU" sz="1400" dirty="0">
                <a:solidFill>
                  <a:srgbClr val="0000FF"/>
                </a:solidFill>
              </a:rPr>
            </a:br>
            <a:r>
              <a:rPr lang="ru-RU" sz="1400" dirty="0">
                <a:solidFill>
                  <a:srgbClr val="0000FF"/>
                </a:solidFill>
              </a:rPr>
              <a:t>чёрная кошка</a:t>
            </a:r>
          </a:p>
        </p:txBody>
      </p:sp>
      <p:sp>
        <p:nvSpPr>
          <p:cNvPr id="6" name="Содержимое 3"/>
          <p:cNvSpPr txBox="1">
            <a:spLocks/>
          </p:cNvSpPr>
          <p:nvPr/>
        </p:nvSpPr>
        <p:spPr>
          <a:xfrm>
            <a:off x="4845075" y="1230510"/>
            <a:ext cx="4032250" cy="5364000"/>
          </a:xfrm>
          <a:prstGeom prst="rect">
            <a:avLst/>
          </a:prstGeom>
        </p:spPr>
        <p:txBody>
          <a:bodyPr/>
          <a:lstStyle/>
          <a:p>
            <a:pPr marL="252000" indent="-252000" algn="l" eaLnBrk="0" hangingPunct="0">
              <a:spcBef>
                <a:spcPts val="1200"/>
              </a:spcBef>
              <a:buFontTx/>
              <a:buChar char="•"/>
              <a:defRPr/>
            </a:pPr>
            <a:r>
              <a:rPr lang="ru-RU" kern="0" dirty="0">
                <a:solidFill>
                  <a:schemeClr val="accent3"/>
                </a:solidFill>
                <a:latin typeface="+mn-lt"/>
              </a:rPr>
              <a:t>Понятие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«кошка»</a:t>
            </a:r>
            <a:r>
              <a:rPr lang="ru-RU" kern="0" dirty="0">
                <a:solidFill>
                  <a:schemeClr val="accent3"/>
                </a:solidFill>
                <a:latin typeface="+mn-lt"/>
              </a:rPr>
              <a:t> характеризуется неким </a:t>
            </a:r>
            <a:r>
              <a:rPr lang="ru-RU" kern="0" dirty="0">
                <a:solidFill>
                  <a:srgbClr val="00FF00"/>
                </a:solidFill>
                <a:latin typeface="+mn-lt"/>
              </a:rPr>
              <a:t>набором признаков</a:t>
            </a:r>
            <a:r>
              <a:rPr lang="ru-RU" kern="0" dirty="0">
                <a:latin typeface="+mn-lt"/>
              </a:rPr>
              <a:t>.</a:t>
            </a:r>
          </a:p>
          <a:p>
            <a:pPr marL="252000" indent="-252000" algn="l" eaLnBrk="0" hangingPunct="0">
              <a:spcBef>
                <a:spcPts val="1200"/>
              </a:spcBef>
              <a:buFontTx/>
              <a:buChar char="•"/>
              <a:defRPr/>
            </a:pPr>
            <a:r>
              <a:rPr lang="ru-RU" kern="0" dirty="0">
                <a:solidFill>
                  <a:schemeClr val="accent3"/>
                </a:solidFill>
                <a:latin typeface="+mn-lt"/>
              </a:rPr>
              <a:t>К числу </a:t>
            </a:r>
            <a:r>
              <a:rPr lang="ru-RU" kern="0" dirty="0" smtClean="0">
                <a:solidFill>
                  <a:schemeClr val="accent3"/>
                </a:solidFill>
                <a:latin typeface="+mn-lt"/>
              </a:rPr>
              <a:t>признаков кошки (признаков, присущих </a:t>
            </a:r>
            <a:r>
              <a:rPr lang="ru-RU" kern="0" dirty="0" smtClean="0">
                <a:solidFill>
                  <a:srgbClr val="00FF00"/>
                </a:solidFill>
                <a:latin typeface="+mn-lt"/>
              </a:rPr>
              <a:t>всякой</a:t>
            </a:r>
            <a:r>
              <a:rPr lang="ru-RU" kern="0" dirty="0" smtClean="0">
                <a:solidFill>
                  <a:schemeClr val="accent3"/>
                </a:solidFill>
                <a:latin typeface="+mn-lt"/>
              </a:rPr>
              <a:t> кошке) </a:t>
            </a:r>
            <a:r>
              <a:rPr lang="ru-RU" kern="0" dirty="0">
                <a:solidFill>
                  <a:schemeClr val="accent3"/>
                </a:solidFill>
                <a:latin typeface="+mn-lt"/>
              </a:rPr>
              <a:t>добавляем признак </a:t>
            </a:r>
            <a:r>
              <a:rPr lang="ru-RU" kern="0" dirty="0">
                <a:solidFill>
                  <a:srgbClr val="00FFFF"/>
                </a:solidFill>
                <a:latin typeface="+mn-lt"/>
              </a:rPr>
              <a:t>«чёрная»</a:t>
            </a:r>
            <a:r>
              <a:rPr lang="ru-RU" kern="0" dirty="0">
                <a:latin typeface="+mn-lt"/>
              </a:rPr>
              <a:t>.</a:t>
            </a:r>
            <a:r>
              <a:rPr lang="ru-RU" kern="0" dirty="0">
                <a:solidFill>
                  <a:schemeClr val="accent3"/>
                </a:solidFill>
                <a:latin typeface="+mn-lt"/>
              </a:rPr>
              <a:t> Получаем понятие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«чёрная кошка»</a:t>
            </a:r>
            <a:r>
              <a:rPr lang="ru-RU" kern="0" dirty="0">
                <a:latin typeface="+mn-lt"/>
              </a:rPr>
              <a:t>, </a:t>
            </a:r>
            <a:r>
              <a:rPr lang="ru-RU" kern="0" dirty="0">
                <a:solidFill>
                  <a:schemeClr val="accent3"/>
                </a:solidFill>
                <a:latin typeface="+mn-lt"/>
              </a:rPr>
              <a:t>характеризуемое </a:t>
            </a:r>
            <a:r>
              <a:rPr lang="ru-RU" kern="0" dirty="0">
                <a:solidFill>
                  <a:srgbClr val="00FF00"/>
                </a:solidFill>
                <a:latin typeface="+mn-lt"/>
              </a:rPr>
              <a:t>б</a:t>
            </a:r>
            <a:r>
              <a:rPr lang="en-GB" kern="0" dirty="0">
                <a:solidFill>
                  <a:srgbClr val="00FF00"/>
                </a:solidFill>
                <a:latin typeface="+mn-lt"/>
              </a:rPr>
              <a:t>ó</a:t>
            </a:r>
            <a:r>
              <a:rPr lang="ru-RU" kern="0" dirty="0">
                <a:solidFill>
                  <a:srgbClr val="00FF00"/>
                </a:solidFill>
                <a:latin typeface="+mn-lt"/>
              </a:rPr>
              <a:t>льшим числом </a:t>
            </a:r>
            <a:r>
              <a:rPr lang="ru-RU" kern="0" dirty="0" smtClean="0">
                <a:solidFill>
                  <a:srgbClr val="00FF00"/>
                </a:solidFill>
                <a:latin typeface="+mn-lt"/>
              </a:rPr>
              <a:t>признаков</a:t>
            </a:r>
            <a:r>
              <a:rPr lang="ru-RU" kern="0" dirty="0" smtClean="0">
                <a:latin typeface="+mn-lt"/>
              </a:rPr>
              <a:t>,</a:t>
            </a:r>
            <a:r>
              <a:rPr lang="ru-RU" kern="0" dirty="0" smtClean="0">
                <a:solidFill>
                  <a:schemeClr val="accent3"/>
                </a:solidFill>
                <a:latin typeface="+mn-lt"/>
              </a:rPr>
              <a:t> </a:t>
            </a:r>
            <a:br>
              <a:rPr lang="ru-RU" kern="0" dirty="0" smtClean="0">
                <a:solidFill>
                  <a:schemeClr val="accent3"/>
                </a:solidFill>
                <a:latin typeface="+mn-lt"/>
              </a:rPr>
            </a:br>
            <a:r>
              <a:rPr lang="ru-RU" kern="0" dirty="0" smtClean="0">
                <a:solidFill>
                  <a:schemeClr val="accent3"/>
                </a:solidFill>
                <a:latin typeface="+mn-lt"/>
              </a:rPr>
              <a:t>но </a:t>
            </a:r>
            <a:r>
              <a:rPr lang="ru-RU" kern="0" dirty="0" smtClean="0">
                <a:solidFill>
                  <a:srgbClr val="00FF00"/>
                </a:solidFill>
                <a:latin typeface="+mn-lt"/>
              </a:rPr>
              <a:t>меньшим объёмом</a:t>
            </a:r>
            <a:r>
              <a:rPr lang="ru-RU" kern="0" dirty="0" smtClean="0">
                <a:latin typeface="+mn-lt"/>
              </a:rPr>
              <a:t>.</a:t>
            </a:r>
            <a:endParaRPr lang="ru-RU" kern="0" dirty="0">
              <a:latin typeface="+mn-lt"/>
            </a:endParaRPr>
          </a:p>
          <a:p>
            <a:pPr marL="252000" indent="-252000" algn="l" eaLnBrk="0" hangingPunct="0">
              <a:spcBef>
                <a:spcPts val="1200"/>
              </a:spcBef>
              <a:buFontTx/>
              <a:buChar char="•"/>
              <a:defRPr/>
            </a:pPr>
            <a:r>
              <a:rPr lang="ru-RU" kern="0" dirty="0">
                <a:solidFill>
                  <a:schemeClr val="accent3"/>
                </a:solidFill>
                <a:latin typeface="+mn-lt"/>
              </a:rPr>
              <a:t>К числу признаков «чёрной кошки» добавляем признак </a:t>
            </a:r>
            <a:r>
              <a:rPr lang="ru-RU" kern="0" dirty="0">
                <a:solidFill>
                  <a:srgbClr val="00FFFF"/>
                </a:solidFill>
                <a:latin typeface="+mn-lt"/>
              </a:rPr>
              <a:t>«московская»</a:t>
            </a:r>
            <a:r>
              <a:rPr lang="ru-RU" kern="0" dirty="0">
                <a:latin typeface="+mn-lt"/>
              </a:rPr>
              <a:t>.</a:t>
            </a:r>
            <a:r>
              <a:rPr lang="ru-RU" kern="0" dirty="0">
                <a:solidFill>
                  <a:schemeClr val="accent3"/>
                </a:solidFill>
                <a:latin typeface="+mn-lt"/>
              </a:rPr>
              <a:t> Получаем понятие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«московская чёрная кошка»</a:t>
            </a:r>
            <a:r>
              <a:rPr lang="ru-RU" kern="0" dirty="0">
                <a:latin typeface="+mn-lt"/>
              </a:rPr>
              <a:t>,</a:t>
            </a:r>
            <a:r>
              <a:rPr lang="ru-RU" kern="0" dirty="0">
                <a:solidFill>
                  <a:schemeClr val="accent3"/>
                </a:solidFill>
                <a:latin typeface="+mn-lt"/>
              </a:rPr>
              <a:t> </a:t>
            </a:r>
            <a:r>
              <a:rPr lang="ru-RU" kern="0" dirty="0" smtClean="0">
                <a:solidFill>
                  <a:schemeClr val="accent3"/>
                </a:solidFill>
              </a:rPr>
              <a:t>характеризуемое </a:t>
            </a:r>
            <a:r>
              <a:rPr lang="ru-RU" kern="0" dirty="0">
                <a:solidFill>
                  <a:srgbClr val="00FF00"/>
                </a:solidFill>
              </a:rPr>
              <a:t>ещё б</a:t>
            </a:r>
            <a:r>
              <a:rPr lang="en-GB" kern="0" dirty="0">
                <a:solidFill>
                  <a:srgbClr val="00FF00"/>
                </a:solidFill>
              </a:rPr>
              <a:t>ó</a:t>
            </a:r>
            <a:r>
              <a:rPr lang="ru-RU" kern="0" dirty="0">
                <a:solidFill>
                  <a:srgbClr val="00FF00"/>
                </a:solidFill>
              </a:rPr>
              <a:t>льшим числом </a:t>
            </a:r>
            <a:r>
              <a:rPr lang="ru-RU" kern="0" dirty="0" smtClean="0">
                <a:solidFill>
                  <a:srgbClr val="00FF00"/>
                </a:solidFill>
              </a:rPr>
              <a:t>признаков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br>
              <a:rPr lang="ru-RU" kern="0" dirty="0" smtClean="0">
                <a:solidFill>
                  <a:schemeClr val="accent3"/>
                </a:solidFill>
              </a:rPr>
            </a:br>
            <a:r>
              <a:rPr lang="ru-RU" kern="0" dirty="0" smtClean="0">
                <a:solidFill>
                  <a:schemeClr val="accent3"/>
                </a:solidFill>
              </a:rPr>
              <a:t>и </a:t>
            </a:r>
            <a:r>
              <a:rPr lang="ru-RU" kern="0" dirty="0" smtClean="0">
                <a:solidFill>
                  <a:srgbClr val="00FF00"/>
                </a:solidFill>
              </a:rPr>
              <a:t>ещё меньшим объёмом</a:t>
            </a:r>
            <a:r>
              <a:rPr lang="ru-RU" kern="0" dirty="0" smtClean="0"/>
              <a:t>.</a:t>
            </a:r>
            <a:endParaRPr lang="ru-RU" kern="0" dirty="0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build="p"/>
    </p:bldLst>
  </p:timing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2" name="AutoShape 2"/>
          <p:cNvSpPr>
            <a:spLocks noChangeArrowheads="1"/>
          </p:cNvSpPr>
          <p:nvPr/>
        </p:nvSpPr>
        <p:spPr bwMode="auto">
          <a:xfrm>
            <a:off x="5613400" y="33464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  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5923" name="AutoShape 3"/>
          <p:cNvSpPr>
            <a:spLocks noChangeArrowheads="1"/>
          </p:cNvSpPr>
          <p:nvPr/>
        </p:nvSpPr>
        <p:spPr bwMode="auto">
          <a:xfrm>
            <a:off x="5613400" y="18351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5924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 не есть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ru-RU" sz="105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5927" name="Oval 7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28" name="Rectangle 8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65931" name="Oval 11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33" name="Oval 13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18" name="Rectangle 15"/>
          <p:cNvSpPr txBox="1">
            <a:spLocks noChangeArrowheads="1"/>
          </p:cNvSpPr>
          <p:nvPr/>
        </p:nvSpPr>
        <p:spPr bwMode="auto">
          <a:xfrm>
            <a:off x="360000" y="2556000"/>
            <a:ext cx="3384000" cy="25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ts val="1500"/>
              </a:spcBef>
              <a:spcAft>
                <a:spcPts val="4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</a:rPr>
              <a:t>Модусы </a:t>
            </a:r>
            <a:r>
              <a:rPr lang="ru-RU" kern="0" dirty="0">
                <a:solidFill>
                  <a:srgbClr val="FFFF00"/>
                </a:solidFill>
              </a:rPr>
              <a:t>второй фигуры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C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C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STR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F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ST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latin typeface="+mn-lt"/>
              </a:rPr>
              <a:t>N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B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K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ru-RU" sz="1600" kern="0" dirty="0" smtClean="0">
                <a:solidFill>
                  <a:srgbClr val="FFFF00"/>
                </a:solidFill>
              </a:rPr>
              <a:t>Ослабленные модусы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C</a:t>
            </a:r>
            <a:r>
              <a:rPr lang="en-US" sz="1600" kern="0" dirty="0" smtClean="0">
                <a:solidFill>
                  <a:srgbClr val="00FFFF"/>
                </a:solidFill>
              </a:rPr>
              <a:t>E</a:t>
            </a:r>
            <a:r>
              <a:rPr lang="en-US" sz="1600" kern="0" dirty="0" smtClean="0"/>
              <a:t>S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R</a:t>
            </a:r>
            <a:r>
              <a:rPr lang="en-US" sz="1600" kern="0" dirty="0" smtClean="0">
                <a:solidFill>
                  <a:srgbClr val="00FFFF"/>
                </a:solidFill>
              </a:rPr>
              <a:t>O</a:t>
            </a:r>
            <a:endParaRPr lang="ru-RU" sz="1600" kern="0" dirty="0" smtClean="0">
              <a:solidFill>
                <a:srgbClr val="00FFFF"/>
              </a:solidFill>
            </a:endParaRP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C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M</a:t>
            </a:r>
            <a:r>
              <a:rPr lang="en-US" sz="1600" kern="0" dirty="0" smtClean="0">
                <a:solidFill>
                  <a:srgbClr val="00FFFF"/>
                </a:solidFill>
              </a:rPr>
              <a:t>E</a:t>
            </a:r>
            <a:r>
              <a:rPr lang="en-US" sz="1600" kern="0" dirty="0" smtClean="0"/>
              <a:t>STR</a:t>
            </a:r>
            <a:r>
              <a:rPr lang="en-US" sz="1600" kern="0" dirty="0" smtClean="0">
                <a:solidFill>
                  <a:srgbClr val="00FFFF"/>
                </a:solidFill>
              </a:rPr>
              <a:t>O</a:t>
            </a:r>
            <a:r>
              <a:rPr lang="en-US" sz="1600" kern="0" dirty="0" smtClean="0"/>
              <a:t>S</a:t>
            </a:r>
            <a:endParaRPr lang="en-US" sz="1600" kern="0" dirty="0" smtClean="0">
              <a:solidFill>
                <a:srgbClr val="00FFFF"/>
              </a:solidFill>
            </a:endParaRPr>
          </a:p>
        </p:txBody>
      </p:sp>
      <p:sp>
        <p:nvSpPr>
          <p:cNvPr id="19" name="TextBox 18"/>
          <p:cNvSpPr txBox="1">
            <a:spLocks noChangeArrowheads="1"/>
          </p:cNvSpPr>
          <p:nvPr/>
        </p:nvSpPr>
        <p:spPr bwMode="auto">
          <a:xfrm>
            <a:off x="36000" y="5076000"/>
            <a:ext cx="4104000" cy="165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общей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ru-RU" sz="1600" dirty="0" smtClean="0"/>
              <a:t> посылки </a:t>
            </a:r>
            <a:br>
              <a:rPr lang="ru-RU" sz="1600" dirty="0" smtClean="0"/>
            </a:br>
            <a:r>
              <a:rPr lang="ru-RU" sz="1600" dirty="0" smtClean="0"/>
              <a:t>(отрицательной или утвердительной) </a:t>
            </a:r>
            <a:br>
              <a:rPr lang="ru-RU" sz="1600" dirty="0" smtClean="0"/>
            </a:br>
            <a:r>
              <a:rPr lang="ru-RU" sz="1600" dirty="0" smtClean="0"/>
              <a:t>с </a:t>
            </a:r>
            <a:r>
              <a:rPr lang="ru-RU" sz="1600" dirty="0" smtClean="0">
                <a:solidFill>
                  <a:srgbClr val="00FF00"/>
                </a:solidFill>
              </a:rPr>
              <a:t>противоположной по качеству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/>
              <a:t> (утвердительной или отрицательной) </a:t>
            </a:r>
            <a:r>
              <a:rPr lang="ru-RU" sz="1600" dirty="0" smtClean="0">
                <a:solidFill>
                  <a:srgbClr val="FFCC00"/>
                </a:solidFill>
              </a:rPr>
              <a:t>меньшей</a:t>
            </a:r>
            <a:r>
              <a:rPr lang="ru-RU" sz="1600" dirty="0" smtClean="0"/>
              <a:t> посылкой </a:t>
            </a:r>
            <a:br>
              <a:rPr lang="ru-RU" sz="1600" dirty="0" smtClean="0"/>
            </a:br>
            <a:r>
              <a:rPr lang="ru-RU" sz="1600" dirty="0" smtClean="0"/>
              <a:t>(общей или частной).</a:t>
            </a:r>
            <a:endParaRPr lang="ru-RU" sz="1600" dirty="0"/>
          </a:p>
        </p:txBody>
      </p:sp>
      <p:sp>
        <p:nvSpPr>
          <p:cNvPr id="20" name="Text Box 17"/>
          <p:cNvSpPr txBox="1">
            <a:spLocks noChangeArrowheads="1"/>
          </p:cNvSpPr>
          <p:nvPr/>
        </p:nvSpPr>
        <p:spPr bwMode="auto">
          <a:xfrm>
            <a:off x="180000" y="1368000"/>
            <a:ext cx="3744000" cy="936000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/>
              <a:t>Средний </a:t>
            </a:r>
            <a:r>
              <a:rPr lang="ru-RU" dirty="0" smtClean="0"/>
              <a:t>термин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является </a:t>
            </a:r>
            <a:r>
              <a:rPr lang="ru-RU" dirty="0" smtClean="0">
                <a:solidFill>
                  <a:srgbClr val="00FFFF"/>
                </a:solidFill>
              </a:rPr>
              <a:t>предикатом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в обеих посылках.</a:t>
            </a:r>
          </a:p>
        </p:txBody>
      </p:sp>
      <p:sp>
        <p:nvSpPr>
          <p:cNvPr id="2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8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Вторая фигура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Модусы второй фигуры</a:t>
            </a:r>
          </a:p>
        </p:txBody>
      </p:sp>
      <p:sp>
        <p:nvSpPr>
          <p:cNvPr id="25" name="Oval 10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>
              <a:lnSpc>
                <a:spcPct val="8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P</a:t>
            </a:r>
            <a:r>
              <a:rPr lang="ru-RU" sz="3200" dirty="0" smtClean="0">
                <a:solidFill>
                  <a:srgbClr val="0000FF"/>
                </a:solidFill>
              </a:rPr>
              <a:t/>
            </a:r>
            <a:br>
              <a:rPr lang="ru-RU" sz="3200" dirty="0" smtClean="0">
                <a:solidFill>
                  <a:srgbClr val="0000FF"/>
                </a:solidFill>
              </a:rPr>
            </a:b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26" name="Oval 12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27" name="Oval 6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21" name="Rectangle 15"/>
          <p:cNvSpPr>
            <a:spLocks noChangeArrowheads="1"/>
          </p:cNvSpPr>
          <p:nvPr/>
        </p:nvSpPr>
        <p:spPr bwMode="auto">
          <a:xfrm rot="-5400000">
            <a:off x="4464000" y="2664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>
              <a:lnSpc>
                <a:spcPct val="7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 есть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не суть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3" name="Rectangle 14"/>
          <p:cNvSpPr>
            <a:spLocks noChangeArrowheads="1"/>
          </p:cNvSpPr>
          <p:nvPr/>
        </p:nvSpPr>
        <p:spPr bwMode="auto">
          <a:xfrm rot="5400000">
            <a:off x="7704000" y="2664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dirty="0">
                <a:solidFill>
                  <a:srgbClr val="0000FF"/>
                </a:solidFill>
              </a:rPr>
              <a:t>средний</a:t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uild="p"/>
      <p:bldP spid="19" grpId="0"/>
    </p:bldLst>
  </p:timing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2" name="AutoShape 2"/>
          <p:cNvSpPr>
            <a:spLocks noChangeArrowheads="1"/>
          </p:cNvSpPr>
          <p:nvPr/>
        </p:nvSpPr>
        <p:spPr bwMode="auto">
          <a:xfrm>
            <a:off x="5613400" y="3348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5923" name="AutoShape 3"/>
          <p:cNvSpPr>
            <a:spLocks noChangeArrowheads="1"/>
          </p:cNvSpPr>
          <p:nvPr/>
        </p:nvSpPr>
        <p:spPr bwMode="auto">
          <a:xfrm>
            <a:off x="5612400" y="1836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5924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не есть</a:t>
            </a:r>
          </a:p>
        </p:txBody>
      </p:sp>
      <p:sp>
        <p:nvSpPr>
          <p:cNvPr id="20485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второй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 </a:t>
            </a:r>
            <a:r>
              <a:rPr lang="en-US" sz="2800" b="1" dirty="0" smtClean="0">
                <a:solidFill>
                  <a:schemeClr val="bg1"/>
                </a:solidFill>
              </a:rPr>
              <a:t>C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65926" name="Oval 6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200" dirty="0" smtClean="0">
                <a:solidFill>
                  <a:srgbClr val="0000FF"/>
                </a:solidFill>
              </a:rPr>
              <a:t>ни одно</a:t>
            </a:r>
            <a:br>
              <a:rPr lang="ru-RU" sz="22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27" name="Oval 7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28" name="Rectangle 8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65930" name="Oval 10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Ни одно</a:t>
            </a:r>
            <a:br>
              <a:rPr lang="ru-RU" sz="20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P</a:t>
            </a:r>
            <a:r>
              <a:rPr lang="ru-RU" sz="3200" dirty="0" smtClean="0">
                <a:solidFill>
                  <a:srgbClr val="0000FF"/>
                </a:solidFill>
              </a:rPr>
              <a:t/>
            </a:r>
            <a:br>
              <a:rPr lang="ru-RU" sz="3200" dirty="0" smtClean="0">
                <a:solidFill>
                  <a:srgbClr val="0000FF"/>
                </a:solidFill>
              </a:rPr>
            </a:b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65931" name="Oval 11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32" name="Oval 12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/>
            </a:r>
            <a:br>
              <a:rPr lang="ru-RU" sz="20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33" name="Oval 13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34" name="Rectangle 14"/>
          <p:cNvSpPr>
            <a:spLocks noChangeArrowheads="1"/>
          </p:cNvSpPr>
          <p:nvPr/>
        </p:nvSpPr>
        <p:spPr bwMode="auto">
          <a:xfrm rot="5400000">
            <a:off x="7704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dirty="0">
                <a:solidFill>
                  <a:srgbClr val="0000FF"/>
                </a:solidFill>
              </a:rPr>
              <a:t>средний</a:t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65935" name="Rectangle 15"/>
          <p:cNvSpPr>
            <a:spLocks noChangeArrowheads="1"/>
          </p:cNvSpPr>
          <p:nvPr/>
        </p:nvSpPr>
        <p:spPr bwMode="auto">
          <a:xfrm rot="-5400000">
            <a:off x="4464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r>
              <a:rPr lang="ru-RU" sz="1600" dirty="0" smtClean="0">
                <a:solidFill>
                  <a:srgbClr val="0000CC"/>
                </a:solidFill>
              </a:rPr>
              <a:t>не 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0" name="Rectangle 15"/>
          <p:cNvSpPr txBox="1">
            <a:spLocks noChangeArrowheads="1"/>
          </p:cNvSpPr>
          <p:nvPr/>
        </p:nvSpPr>
        <p:spPr bwMode="auto">
          <a:xfrm>
            <a:off x="360000" y="2556000"/>
            <a:ext cx="3384000" cy="25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ts val="1500"/>
              </a:spcBef>
              <a:spcAft>
                <a:spcPts val="4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</a:rPr>
              <a:t>Модусы </a:t>
            </a:r>
            <a:r>
              <a:rPr lang="ru-RU" kern="0" dirty="0">
                <a:solidFill>
                  <a:srgbClr val="FFFF00"/>
                </a:solidFill>
              </a:rPr>
              <a:t>второй фигуры</a:t>
            </a:r>
          </a:p>
          <a:p>
            <a:pPr marL="342900" indent="-342900" algn="l">
              <a:spcBef>
                <a:spcPct val="20000"/>
              </a:spcBef>
              <a:buFont typeface="Wingdings" pitchFamily="2" charset="2"/>
              <a:buChar char="q"/>
              <a:defRPr/>
            </a:pPr>
            <a:r>
              <a:rPr lang="en-US" sz="1600" kern="0" dirty="0">
                <a:latin typeface="+mn-lt"/>
              </a:rPr>
              <a:t>C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C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STR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F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ST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latin typeface="+mn-lt"/>
              </a:rPr>
              <a:t>N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B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K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ru-RU" sz="1600" kern="0" dirty="0" smtClean="0">
                <a:solidFill>
                  <a:srgbClr val="FFFF00"/>
                </a:solidFill>
              </a:rPr>
              <a:t>Ослабленные модусы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C</a:t>
            </a:r>
            <a:r>
              <a:rPr lang="en-US" sz="1600" kern="0" dirty="0" smtClean="0">
                <a:solidFill>
                  <a:srgbClr val="00FFFF"/>
                </a:solidFill>
              </a:rPr>
              <a:t>E</a:t>
            </a:r>
            <a:r>
              <a:rPr lang="en-US" sz="1600" kern="0" dirty="0" smtClean="0"/>
              <a:t>S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R</a:t>
            </a:r>
            <a:r>
              <a:rPr lang="en-US" sz="1600" kern="0" dirty="0" smtClean="0">
                <a:solidFill>
                  <a:srgbClr val="00FFFF"/>
                </a:solidFill>
              </a:rPr>
              <a:t>O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C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M</a:t>
            </a:r>
            <a:r>
              <a:rPr lang="en-US" sz="1600" kern="0" dirty="0" smtClean="0">
                <a:solidFill>
                  <a:srgbClr val="00FFFF"/>
                </a:solidFill>
              </a:rPr>
              <a:t>E</a:t>
            </a:r>
            <a:r>
              <a:rPr lang="en-US" sz="1600" kern="0" dirty="0" smtClean="0"/>
              <a:t>STR</a:t>
            </a:r>
            <a:r>
              <a:rPr lang="en-US" sz="1600" kern="0" dirty="0" smtClean="0">
                <a:solidFill>
                  <a:srgbClr val="00FFFF"/>
                </a:solidFill>
              </a:rPr>
              <a:t>O</a:t>
            </a:r>
            <a:r>
              <a:rPr lang="en-US" sz="1600" kern="0" dirty="0" smtClean="0"/>
              <a:t>S</a:t>
            </a:r>
          </a:p>
        </p:txBody>
      </p: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36000" y="5076000"/>
            <a:ext cx="4104000" cy="16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общеотрицательной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ru-RU" sz="1600" dirty="0" smtClean="0"/>
              <a:t> посылки</a:t>
            </a:r>
            <a:br>
              <a:rPr lang="ru-RU" sz="1600" dirty="0" smtClean="0"/>
            </a:br>
            <a:r>
              <a:rPr lang="ru-RU" sz="1600" dirty="0" smtClean="0"/>
              <a:t>с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общеутвердительной </a:t>
            </a:r>
            <a:r>
              <a:rPr lang="ru-RU" sz="1600" dirty="0" smtClean="0">
                <a:solidFill>
                  <a:srgbClr val="FFCC00"/>
                </a:solidFill>
              </a:rPr>
              <a:t>меньшей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даёт </a:t>
            </a:r>
            <a:r>
              <a:rPr lang="ru-RU" sz="1600" dirty="0" smtClean="0">
                <a:solidFill>
                  <a:srgbClr val="00FF00"/>
                </a:solidFill>
              </a:rPr>
              <a:t>общеотрицательный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(в ослабленном варианте – частноотрицательный) </a:t>
            </a:r>
            <a:r>
              <a:rPr lang="ru-RU" sz="1600" dirty="0" smtClean="0">
                <a:solidFill>
                  <a:srgbClr val="FFCC00"/>
                </a:solidFill>
              </a:rPr>
              <a:t>вывод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18" name="Text Box 17"/>
          <p:cNvSpPr txBox="1">
            <a:spLocks noChangeArrowheads="1"/>
          </p:cNvSpPr>
          <p:nvPr/>
        </p:nvSpPr>
        <p:spPr bwMode="auto">
          <a:xfrm>
            <a:off x="180000" y="1368000"/>
            <a:ext cx="3744000" cy="936000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/>
              <a:t>Средний </a:t>
            </a:r>
            <a:r>
              <a:rPr lang="ru-RU" dirty="0" smtClean="0"/>
              <a:t>термин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является </a:t>
            </a:r>
            <a:r>
              <a:rPr lang="ru-RU" dirty="0" smtClean="0">
                <a:solidFill>
                  <a:srgbClr val="00FFFF"/>
                </a:solidFill>
              </a:rPr>
              <a:t>предикатом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в обеих посылках.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0" fill="hold"/>
                                        <p:tgtEl>
                                          <p:spTgt spid="2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0" fill="hold"/>
                                        <p:tgtEl>
                                          <p:spTgt spid="2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465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65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465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65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65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9" dur="1000"/>
                                        <p:tgtEl>
                                          <p:spTgt spid="465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33872 0 " pathEditMode="relative" ptsTypes="AA">
                                      <p:cBhvr>
                                        <p:cTn id="59" dur="2000" fill="hold"/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000"/>
                            </p:stCondLst>
                            <p:childTnLst>
                              <p:par>
                                <p:cTn id="61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659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659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6" dur="1000"/>
                                        <p:tgtEl>
                                          <p:spTgt spid="465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500"/>
                            </p:stCondLst>
                            <p:childTnLst>
                              <p:par>
                                <p:cTn id="7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65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000"/>
                            </p:stCondLst>
                            <p:childTnLst>
                              <p:par>
                                <p:cTn id="8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7" dur="1000"/>
                                        <p:tgtEl>
                                          <p:spTgt spid="465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5922" grpId="0" animBg="1"/>
      <p:bldP spid="465923" grpId="0" animBg="1"/>
      <p:bldP spid="465924" grpId="0" animBg="1"/>
      <p:bldP spid="465926" grpId="0" animBg="1"/>
      <p:bldP spid="465927" grpId="0" animBg="1"/>
      <p:bldP spid="465928" grpId="0" animBg="1"/>
      <p:bldP spid="465930" grpId="0" animBg="1"/>
      <p:bldP spid="465931" grpId="0" animBg="1"/>
      <p:bldP spid="465932" grpId="0" animBg="1"/>
      <p:bldP spid="465933" grpId="0" animBg="1"/>
      <p:bldP spid="465934" grpId="0" animBg="1"/>
      <p:bldP spid="465934" grpId="1" animBg="1"/>
      <p:bldP spid="465934" grpId="2" animBg="1"/>
      <p:bldP spid="21" grpId="0"/>
    </p:bldLst>
  </p:timing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2" name="AutoShape 2"/>
          <p:cNvSpPr>
            <a:spLocks noChangeArrowheads="1"/>
          </p:cNvSpPr>
          <p:nvPr/>
        </p:nvSpPr>
        <p:spPr bwMode="auto">
          <a:xfrm>
            <a:off x="5613400" y="3348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5923" name="AutoShape 3"/>
          <p:cNvSpPr>
            <a:spLocks noChangeArrowheads="1"/>
          </p:cNvSpPr>
          <p:nvPr/>
        </p:nvSpPr>
        <p:spPr bwMode="auto">
          <a:xfrm>
            <a:off x="5612400" y="1836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5924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не есть</a:t>
            </a:r>
          </a:p>
        </p:txBody>
      </p:sp>
      <p:sp>
        <p:nvSpPr>
          <p:cNvPr id="20485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второй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 </a:t>
            </a:r>
            <a:r>
              <a:rPr lang="en-US" sz="2800" b="1" dirty="0" smtClean="0">
                <a:solidFill>
                  <a:schemeClr val="bg1"/>
                </a:solidFill>
              </a:rPr>
              <a:t>C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m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str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65926" name="Oval 6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ни одно</a:t>
            </a:r>
            <a:br>
              <a:rPr lang="ru-RU" sz="20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27" name="Oval 7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28" name="Rectangle 8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65930" name="Oval 10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P</a:t>
            </a:r>
            <a:r>
              <a:rPr lang="ru-RU" sz="3200" dirty="0" smtClean="0">
                <a:solidFill>
                  <a:srgbClr val="0000FF"/>
                </a:solidFill>
              </a:rPr>
              <a:t/>
            </a:r>
            <a:br>
              <a:rPr lang="ru-RU" sz="3200" dirty="0" smtClean="0">
                <a:solidFill>
                  <a:srgbClr val="0000FF"/>
                </a:solidFill>
              </a:rPr>
            </a:b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65931" name="Oval 11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32" name="Oval 12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/>
            </a:r>
            <a:br>
              <a:rPr lang="ru-RU" sz="20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Ни одно</a:t>
            </a:r>
            <a:br>
              <a:rPr lang="ru-RU" sz="20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33" name="Oval 13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34" name="Rectangle 14"/>
          <p:cNvSpPr>
            <a:spLocks noChangeArrowheads="1"/>
          </p:cNvSpPr>
          <p:nvPr/>
        </p:nvSpPr>
        <p:spPr bwMode="auto">
          <a:xfrm rot="5400000">
            <a:off x="7704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dirty="0">
                <a:solidFill>
                  <a:srgbClr val="0000FF"/>
                </a:solidFill>
              </a:rPr>
              <a:t>средний</a:t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65935" name="Rectangle 15"/>
          <p:cNvSpPr>
            <a:spLocks noChangeArrowheads="1"/>
          </p:cNvSpPr>
          <p:nvPr/>
        </p:nvSpPr>
        <p:spPr bwMode="auto">
          <a:xfrm rot="-5400000">
            <a:off x="4464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есть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0" name="Rectangle 15"/>
          <p:cNvSpPr txBox="1">
            <a:spLocks noChangeArrowheads="1"/>
          </p:cNvSpPr>
          <p:nvPr/>
        </p:nvSpPr>
        <p:spPr bwMode="auto">
          <a:xfrm>
            <a:off x="360000" y="2556000"/>
            <a:ext cx="3384000" cy="25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ts val="1500"/>
              </a:spcBef>
              <a:spcAft>
                <a:spcPts val="4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</a:rPr>
              <a:t>Модусы </a:t>
            </a:r>
            <a:r>
              <a:rPr lang="ru-RU" kern="0" dirty="0">
                <a:solidFill>
                  <a:srgbClr val="FFFF00"/>
                </a:solidFill>
              </a:rPr>
              <a:t>второй фигуры</a:t>
            </a:r>
          </a:p>
          <a:p>
            <a:pPr marL="342900" indent="-342900" algn="l">
              <a:spcBef>
                <a:spcPct val="20000"/>
              </a:spcBef>
              <a:buFont typeface="Arial" pitchFamily="34" charset="0"/>
              <a:buChar char="•"/>
              <a:defRPr/>
            </a:pPr>
            <a:r>
              <a:rPr lang="en-US" sz="1600" kern="0" dirty="0">
                <a:latin typeface="+mn-lt"/>
              </a:rPr>
              <a:t>C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</a:p>
          <a:p>
            <a:pPr marL="342900" indent="-342900" algn="l">
              <a:spcBef>
                <a:spcPct val="20000"/>
              </a:spcBef>
              <a:buFont typeface="Wingdings" pitchFamily="2" charset="2"/>
              <a:buChar char="q"/>
              <a:defRPr/>
            </a:pPr>
            <a:r>
              <a:rPr lang="en-US" sz="1600" kern="0" dirty="0">
                <a:latin typeface="+mn-lt"/>
              </a:rPr>
              <a:t>C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STR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F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ST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latin typeface="+mn-lt"/>
              </a:rPr>
              <a:t>N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B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K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ru-RU" sz="1600" kern="0" dirty="0" smtClean="0">
                <a:solidFill>
                  <a:srgbClr val="FFFF00"/>
                </a:solidFill>
              </a:rPr>
              <a:t>Ослабленные модусы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C</a:t>
            </a:r>
            <a:r>
              <a:rPr lang="en-US" sz="1600" kern="0" dirty="0" smtClean="0">
                <a:solidFill>
                  <a:srgbClr val="00FFFF"/>
                </a:solidFill>
              </a:rPr>
              <a:t>E</a:t>
            </a:r>
            <a:r>
              <a:rPr lang="en-US" sz="1600" kern="0" dirty="0" smtClean="0"/>
              <a:t>S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R</a:t>
            </a:r>
            <a:r>
              <a:rPr lang="en-US" sz="1600" kern="0" dirty="0" smtClean="0">
                <a:solidFill>
                  <a:srgbClr val="00FFFF"/>
                </a:solidFill>
              </a:rPr>
              <a:t>O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C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M</a:t>
            </a:r>
            <a:r>
              <a:rPr lang="en-US" sz="1600" kern="0" dirty="0" smtClean="0">
                <a:solidFill>
                  <a:srgbClr val="00FFFF"/>
                </a:solidFill>
              </a:rPr>
              <a:t>E</a:t>
            </a:r>
            <a:r>
              <a:rPr lang="en-US" sz="1600" kern="0" dirty="0" smtClean="0"/>
              <a:t>STR</a:t>
            </a:r>
            <a:r>
              <a:rPr lang="en-US" sz="1600" kern="0" dirty="0" smtClean="0">
                <a:solidFill>
                  <a:srgbClr val="00FFFF"/>
                </a:solidFill>
              </a:rPr>
              <a:t>O</a:t>
            </a:r>
            <a:r>
              <a:rPr lang="en-US" sz="1600" kern="0" dirty="0" smtClean="0"/>
              <a:t>S</a:t>
            </a:r>
          </a:p>
        </p:txBody>
      </p: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36000" y="5076000"/>
            <a:ext cx="4104000" cy="16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общеутвердительной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ru-RU" sz="1600" dirty="0" smtClean="0"/>
              <a:t> посылки </a:t>
            </a:r>
            <a:br>
              <a:rPr lang="ru-RU" sz="1600" dirty="0" smtClean="0"/>
            </a:br>
            <a:r>
              <a:rPr lang="ru-RU" sz="1600" dirty="0" smtClean="0"/>
              <a:t>с </a:t>
            </a:r>
            <a:r>
              <a:rPr lang="ru-RU" sz="1600" dirty="0" smtClean="0">
                <a:solidFill>
                  <a:srgbClr val="00FF00"/>
                </a:solidFill>
              </a:rPr>
              <a:t>общеотрицательной </a:t>
            </a:r>
            <a:r>
              <a:rPr lang="ru-RU" sz="1600" dirty="0" smtClean="0">
                <a:solidFill>
                  <a:srgbClr val="FFCC00"/>
                </a:solidFill>
              </a:rPr>
              <a:t>меньшей </a:t>
            </a:r>
            <a:br>
              <a:rPr lang="ru-RU" sz="1600" dirty="0" smtClean="0">
                <a:solidFill>
                  <a:srgbClr val="FFCC00"/>
                </a:solidFill>
              </a:rPr>
            </a:br>
            <a:r>
              <a:rPr lang="ru-RU" sz="1600" dirty="0" smtClean="0"/>
              <a:t>даёт </a:t>
            </a:r>
            <a:r>
              <a:rPr lang="ru-RU" sz="1600" dirty="0" smtClean="0">
                <a:solidFill>
                  <a:srgbClr val="00FF00"/>
                </a:solidFill>
              </a:rPr>
              <a:t>общеотрицательный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(в ослабленном варианте – частноотрицательный) </a:t>
            </a:r>
            <a:r>
              <a:rPr lang="ru-RU" sz="1600" dirty="0" smtClean="0">
                <a:solidFill>
                  <a:srgbClr val="FFCC00"/>
                </a:solidFill>
              </a:rPr>
              <a:t>вывод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18" name="Text Box 17"/>
          <p:cNvSpPr txBox="1">
            <a:spLocks noChangeArrowheads="1"/>
          </p:cNvSpPr>
          <p:nvPr/>
        </p:nvSpPr>
        <p:spPr bwMode="auto">
          <a:xfrm>
            <a:off x="180000" y="1368000"/>
            <a:ext cx="3744000" cy="936000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/>
              <a:t>Средний </a:t>
            </a:r>
            <a:r>
              <a:rPr lang="ru-RU" dirty="0" smtClean="0"/>
              <a:t>термин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является </a:t>
            </a:r>
            <a:r>
              <a:rPr lang="ru-RU" dirty="0" smtClean="0">
                <a:solidFill>
                  <a:srgbClr val="00FFFF"/>
                </a:solidFill>
              </a:rPr>
              <a:t>предикатом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в обеих посылках.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0" fill="hold"/>
                                        <p:tgtEl>
                                          <p:spTgt spid="2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0" fill="hold"/>
                                        <p:tgtEl>
                                          <p:spTgt spid="2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465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65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465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65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65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9" dur="1000"/>
                                        <p:tgtEl>
                                          <p:spTgt spid="465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33872 0 " pathEditMode="relative" ptsTypes="AA">
                                      <p:cBhvr>
                                        <p:cTn id="59" dur="2000" fill="hold"/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000"/>
                            </p:stCondLst>
                            <p:childTnLst>
                              <p:par>
                                <p:cTn id="61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659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659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6" dur="1000"/>
                                        <p:tgtEl>
                                          <p:spTgt spid="465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500"/>
                            </p:stCondLst>
                            <p:childTnLst>
                              <p:par>
                                <p:cTn id="7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65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000"/>
                            </p:stCondLst>
                            <p:childTnLst>
                              <p:par>
                                <p:cTn id="8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7" dur="1000"/>
                                        <p:tgtEl>
                                          <p:spTgt spid="465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5922" grpId="0" animBg="1"/>
      <p:bldP spid="465923" grpId="0" animBg="1"/>
      <p:bldP spid="465924" grpId="0" animBg="1"/>
      <p:bldP spid="465926" grpId="0" animBg="1"/>
      <p:bldP spid="465927" grpId="0" animBg="1"/>
      <p:bldP spid="465928" grpId="0" animBg="1"/>
      <p:bldP spid="465930" grpId="0" animBg="1"/>
      <p:bldP spid="465931" grpId="0" animBg="1"/>
      <p:bldP spid="465932" grpId="0" animBg="1"/>
      <p:bldP spid="465933" grpId="0" animBg="1"/>
      <p:bldP spid="465934" grpId="0" animBg="1"/>
      <p:bldP spid="465934" grpId="1" animBg="1"/>
      <p:bldP spid="465934" grpId="2" animBg="1"/>
      <p:bldP spid="21" grpId="0"/>
    </p:bldLst>
  </p:timing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2" name="AutoShape 2"/>
          <p:cNvSpPr>
            <a:spLocks noChangeArrowheads="1"/>
          </p:cNvSpPr>
          <p:nvPr/>
        </p:nvSpPr>
        <p:spPr bwMode="auto">
          <a:xfrm>
            <a:off x="5613400" y="3348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5923" name="AutoShape 3"/>
          <p:cNvSpPr>
            <a:spLocks noChangeArrowheads="1"/>
          </p:cNvSpPr>
          <p:nvPr/>
        </p:nvSpPr>
        <p:spPr bwMode="auto">
          <a:xfrm>
            <a:off x="5612400" y="1836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5924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485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второй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 </a:t>
            </a:r>
            <a:r>
              <a:rPr lang="en-US" sz="2800" b="1" dirty="0" smtClean="0">
                <a:solidFill>
                  <a:schemeClr val="bg1"/>
                </a:solidFill>
              </a:rPr>
              <a:t>F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st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n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65926" name="Oval 6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 sz="800" dirty="0" smtClean="0">
              <a:solidFill>
                <a:srgbClr val="0000FF"/>
              </a:solidFill>
            </a:endParaRPr>
          </a:p>
          <a:p>
            <a:pPr algn="ctr"/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27" name="Oval 7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28" name="Rectangle 8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65930" name="Oval 10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Ни одно</a:t>
            </a:r>
            <a:br>
              <a:rPr lang="ru-RU" sz="20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P</a:t>
            </a:r>
            <a:r>
              <a:rPr lang="ru-RU" sz="3200" dirty="0" smtClean="0">
                <a:solidFill>
                  <a:srgbClr val="0000FF"/>
                </a:solidFill>
              </a:rPr>
              <a:t/>
            </a:r>
            <a:br>
              <a:rPr lang="ru-RU" sz="3200" dirty="0" smtClean="0">
                <a:solidFill>
                  <a:srgbClr val="0000FF"/>
                </a:solidFill>
              </a:rPr>
            </a:b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65931" name="Oval 11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32" name="Oval 12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en-US" dirty="0" smtClean="0">
                <a:solidFill>
                  <a:srgbClr val="0000FF"/>
                </a:solidFill>
              </a:rPr>
              <a:t/>
            </a:r>
            <a:br>
              <a:rPr lang="en-US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33" name="Oval 13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34" name="Rectangle 14"/>
          <p:cNvSpPr>
            <a:spLocks noChangeArrowheads="1"/>
          </p:cNvSpPr>
          <p:nvPr/>
        </p:nvSpPr>
        <p:spPr bwMode="auto">
          <a:xfrm rot="5400000">
            <a:off x="7704000" y="2698751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dirty="0">
                <a:solidFill>
                  <a:srgbClr val="0000FF"/>
                </a:solidFill>
              </a:rPr>
              <a:t>средний</a:t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65935" name="Rectangle 15"/>
          <p:cNvSpPr>
            <a:spLocks noChangeArrowheads="1"/>
          </p:cNvSpPr>
          <p:nvPr/>
        </p:nvSpPr>
        <p:spPr bwMode="auto">
          <a:xfrm rot="-5400000">
            <a:off x="4464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0" name="Rectangle 15"/>
          <p:cNvSpPr txBox="1">
            <a:spLocks noChangeArrowheads="1"/>
          </p:cNvSpPr>
          <p:nvPr/>
        </p:nvSpPr>
        <p:spPr bwMode="auto">
          <a:xfrm>
            <a:off x="360000" y="2556000"/>
            <a:ext cx="3384000" cy="25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ts val="1500"/>
              </a:spcBef>
              <a:spcAft>
                <a:spcPts val="4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</a:rPr>
              <a:t>Модусы </a:t>
            </a:r>
            <a:r>
              <a:rPr lang="ru-RU" kern="0" dirty="0">
                <a:solidFill>
                  <a:srgbClr val="FFFF00"/>
                </a:solidFill>
              </a:rPr>
              <a:t>второй фигуры</a:t>
            </a:r>
          </a:p>
          <a:p>
            <a:pPr marL="342900" indent="-342900" algn="l">
              <a:spcBef>
                <a:spcPct val="20000"/>
              </a:spcBef>
              <a:buFont typeface="Arial" pitchFamily="34" charset="0"/>
              <a:buChar char="•"/>
              <a:defRPr/>
            </a:pPr>
            <a:r>
              <a:rPr lang="en-US" sz="1600" kern="0" dirty="0">
                <a:latin typeface="+mn-lt"/>
              </a:rPr>
              <a:t>C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C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STR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</a:t>
            </a:r>
          </a:p>
          <a:p>
            <a:pPr marL="342900" indent="-342900" algn="l">
              <a:spcBef>
                <a:spcPct val="20000"/>
              </a:spcBef>
              <a:buFont typeface="Wingdings" pitchFamily="2" charset="2"/>
              <a:buChar char="q"/>
              <a:defRPr/>
            </a:pPr>
            <a:r>
              <a:rPr lang="en-US" sz="1600" kern="0" dirty="0">
                <a:latin typeface="+mn-lt"/>
              </a:rPr>
              <a:t>F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ST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latin typeface="+mn-lt"/>
              </a:rPr>
              <a:t>N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B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K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ru-RU" sz="1600" kern="0" dirty="0" smtClean="0">
                <a:solidFill>
                  <a:srgbClr val="FFFF00"/>
                </a:solidFill>
              </a:rPr>
              <a:t>Ослабленные модусы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C</a:t>
            </a:r>
            <a:r>
              <a:rPr lang="en-US" sz="1600" kern="0" dirty="0" smtClean="0">
                <a:solidFill>
                  <a:srgbClr val="00FFFF"/>
                </a:solidFill>
              </a:rPr>
              <a:t>E</a:t>
            </a:r>
            <a:r>
              <a:rPr lang="en-US" sz="1600" kern="0" dirty="0" smtClean="0"/>
              <a:t>S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R</a:t>
            </a:r>
            <a:r>
              <a:rPr lang="en-US" sz="1600" kern="0" dirty="0" smtClean="0">
                <a:solidFill>
                  <a:srgbClr val="00FFFF"/>
                </a:solidFill>
              </a:rPr>
              <a:t>O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C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M</a:t>
            </a:r>
            <a:r>
              <a:rPr lang="en-US" sz="1600" kern="0" dirty="0" smtClean="0">
                <a:solidFill>
                  <a:srgbClr val="00FFFF"/>
                </a:solidFill>
              </a:rPr>
              <a:t>E</a:t>
            </a:r>
            <a:r>
              <a:rPr lang="en-US" sz="1600" kern="0" dirty="0" smtClean="0"/>
              <a:t>STR</a:t>
            </a:r>
            <a:r>
              <a:rPr lang="en-US" sz="1600" kern="0" dirty="0" smtClean="0">
                <a:solidFill>
                  <a:srgbClr val="00FFFF"/>
                </a:solidFill>
              </a:rPr>
              <a:t>O</a:t>
            </a:r>
            <a:r>
              <a:rPr lang="en-US" sz="1600" kern="0" dirty="0" smtClean="0"/>
              <a:t>S</a:t>
            </a:r>
          </a:p>
        </p:txBody>
      </p: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36000" y="5076000"/>
            <a:ext cx="4104000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общеотрицательной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ru-RU" sz="1600" dirty="0" smtClean="0"/>
              <a:t> посылки</a:t>
            </a:r>
            <a:br>
              <a:rPr lang="ru-RU" sz="1600" dirty="0" smtClean="0"/>
            </a:br>
            <a:r>
              <a:rPr lang="ru-RU" sz="1600" dirty="0" smtClean="0"/>
              <a:t>с </a:t>
            </a:r>
            <a:r>
              <a:rPr lang="ru-RU" sz="1600" dirty="0" smtClean="0">
                <a:solidFill>
                  <a:srgbClr val="00FF00"/>
                </a:solidFill>
              </a:rPr>
              <a:t>частноутвердительной </a:t>
            </a:r>
            <a:r>
              <a:rPr lang="ru-RU" sz="1600" dirty="0" smtClean="0">
                <a:solidFill>
                  <a:srgbClr val="FFCC00"/>
                </a:solidFill>
              </a:rPr>
              <a:t>меньшей</a:t>
            </a:r>
            <a:r>
              <a:rPr lang="ru-RU" sz="1600" dirty="0" smtClean="0"/>
              <a:t> даёт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частноотрицательный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вывод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18" name="Text Box 17"/>
          <p:cNvSpPr txBox="1">
            <a:spLocks noChangeArrowheads="1"/>
          </p:cNvSpPr>
          <p:nvPr/>
        </p:nvSpPr>
        <p:spPr bwMode="auto">
          <a:xfrm>
            <a:off x="180000" y="1368000"/>
            <a:ext cx="3744000" cy="936000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/>
              <a:t>Средний </a:t>
            </a:r>
            <a:r>
              <a:rPr lang="ru-RU" dirty="0" smtClean="0"/>
              <a:t>термин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является </a:t>
            </a:r>
            <a:r>
              <a:rPr lang="ru-RU" dirty="0" smtClean="0">
                <a:solidFill>
                  <a:srgbClr val="00FFFF"/>
                </a:solidFill>
              </a:rPr>
              <a:t>предикатом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в обеих посылках.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1000"/>
                                        <p:tgtEl>
                                          <p:spTgt spid="465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65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465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65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65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465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33872 0 " pathEditMode="relative" ptsTypes="AA">
                                      <p:cBhvr>
                                        <p:cTn id="52" dur="2000" fill="hold"/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659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659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465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500"/>
                            </p:stCondLst>
                            <p:childTnLst>
                              <p:par>
                                <p:cTn id="7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65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000"/>
                            </p:stCondLst>
                            <p:childTnLst>
                              <p:par>
                                <p:cTn id="7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0" dur="1000"/>
                                        <p:tgtEl>
                                          <p:spTgt spid="465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5922" grpId="0" animBg="1"/>
      <p:bldP spid="465923" grpId="0" animBg="1"/>
      <p:bldP spid="465924" grpId="0" animBg="1"/>
      <p:bldP spid="465926" grpId="0" animBg="1"/>
      <p:bldP spid="465927" grpId="0" animBg="1"/>
      <p:bldP spid="465928" grpId="0" animBg="1"/>
      <p:bldP spid="465930" grpId="0" animBg="1"/>
      <p:bldP spid="465931" grpId="0" animBg="1"/>
      <p:bldP spid="465932" grpId="0" animBg="1"/>
      <p:bldP spid="465933" grpId="0" animBg="1"/>
      <p:bldP spid="465934" grpId="0" animBg="1"/>
      <p:bldP spid="465934" grpId="1" animBg="1"/>
      <p:bldP spid="465934" grpId="2" animBg="1"/>
      <p:bldP spid="21" grpId="0"/>
    </p:bldLst>
  </p:timing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2" name="AutoShape 2"/>
          <p:cNvSpPr>
            <a:spLocks noChangeArrowheads="1"/>
          </p:cNvSpPr>
          <p:nvPr/>
        </p:nvSpPr>
        <p:spPr bwMode="auto">
          <a:xfrm>
            <a:off x="5613400" y="3348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5923" name="AutoShape 3"/>
          <p:cNvSpPr>
            <a:spLocks noChangeArrowheads="1"/>
          </p:cNvSpPr>
          <p:nvPr/>
        </p:nvSpPr>
        <p:spPr bwMode="auto">
          <a:xfrm>
            <a:off x="5612400" y="1836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5924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485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второй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 </a:t>
            </a:r>
            <a:r>
              <a:rPr lang="en-US" sz="2800" b="1" dirty="0" smtClean="0">
                <a:solidFill>
                  <a:schemeClr val="bg1"/>
                </a:solidFill>
              </a:rPr>
              <a:t>B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en-US" sz="2800" b="1" dirty="0" smtClean="0">
                <a:solidFill>
                  <a:schemeClr val="bg1"/>
                </a:solidFill>
              </a:rPr>
              <a:t>k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65926" name="Oval 6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800" dirty="0" smtClean="0">
                <a:solidFill>
                  <a:srgbClr val="0000FF"/>
                </a:solidFill>
              </a:rPr>
              <a:t/>
            </a:r>
            <a:br>
              <a:rPr lang="ru-RU" sz="8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27" name="Oval 7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28" name="Rectangle 8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65930" name="Oval 10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P</a:t>
            </a:r>
            <a:r>
              <a:rPr lang="ru-RU" sz="3200" dirty="0" smtClean="0">
                <a:solidFill>
                  <a:srgbClr val="0000FF"/>
                </a:solidFill>
              </a:rPr>
              <a:t/>
            </a:r>
            <a:br>
              <a:rPr lang="ru-RU" sz="3200" dirty="0" smtClean="0">
                <a:solidFill>
                  <a:srgbClr val="0000FF"/>
                </a:solidFill>
              </a:rPr>
            </a:b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65931" name="Oval 11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32" name="Oval 12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en-US" dirty="0" smtClean="0">
                <a:solidFill>
                  <a:srgbClr val="0000FF"/>
                </a:solidFill>
              </a:rPr>
              <a:t/>
            </a:r>
            <a:br>
              <a:rPr lang="en-US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33" name="Oval 13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65934" name="Rectangle 14"/>
          <p:cNvSpPr>
            <a:spLocks noChangeArrowheads="1"/>
          </p:cNvSpPr>
          <p:nvPr/>
        </p:nvSpPr>
        <p:spPr bwMode="auto">
          <a:xfrm rot="5400000">
            <a:off x="7704000" y="2700317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dirty="0">
                <a:solidFill>
                  <a:srgbClr val="0000FF"/>
                </a:solidFill>
              </a:rPr>
              <a:t>средний</a:t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65935" name="Rectangle 15"/>
          <p:cNvSpPr>
            <a:spLocks noChangeArrowheads="1"/>
          </p:cNvSpPr>
          <p:nvPr/>
        </p:nvSpPr>
        <p:spPr bwMode="auto">
          <a:xfrm rot="-5400000">
            <a:off x="4464000" y="2700316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не </a:t>
            </a:r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0" name="Rectangle 15"/>
          <p:cNvSpPr txBox="1">
            <a:spLocks noChangeArrowheads="1"/>
          </p:cNvSpPr>
          <p:nvPr/>
        </p:nvSpPr>
        <p:spPr bwMode="auto">
          <a:xfrm>
            <a:off x="360000" y="2556000"/>
            <a:ext cx="3384000" cy="25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ts val="1500"/>
              </a:spcBef>
              <a:spcAft>
                <a:spcPts val="4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</a:rPr>
              <a:t>Модусы </a:t>
            </a:r>
            <a:r>
              <a:rPr lang="ru-RU" kern="0" dirty="0">
                <a:solidFill>
                  <a:srgbClr val="FFFF00"/>
                </a:solidFill>
              </a:rPr>
              <a:t>второй фигуры</a:t>
            </a:r>
          </a:p>
          <a:p>
            <a:pPr marL="342900" indent="-342900" algn="l">
              <a:spcBef>
                <a:spcPct val="20000"/>
              </a:spcBef>
              <a:buFont typeface="Arial" pitchFamily="34" charset="0"/>
              <a:buChar char="•"/>
              <a:defRPr/>
            </a:pPr>
            <a:r>
              <a:rPr lang="en-US" sz="1600" kern="0" dirty="0">
                <a:latin typeface="+mn-lt"/>
              </a:rPr>
              <a:t>C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C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STR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F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ST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latin typeface="+mn-lt"/>
              </a:rPr>
              <a:t>N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l">
              <a:spcBef>
                <a:spcPct val="20000"/>
              </a:spcBef>
              <a:buFont typeface="Wingdings" pitchFamily="2" charset="2"/>
              <a:buChar char="q"/>
              <a:defRPr/>
            </a:pPr>
            <a:r>
              <a:rPr lang="en-US" sz="1600" kern="0" dirty="0" smtClean="0">
                <a:latin typeface="+mn-lt"/>
              </a:rPr>
              <a:t>B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K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ru-RU" sz="1600" kern="0" dirty="0" smtClean="0">
                <a:solidFill>
                  <a:srgbClr val="FFFF00"/>
                </a:solidFill>
              </a:rPr>
              <a:t>Ослабленные модусы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C</a:t>
            </a:r>
            <a:r>
              <a:rPr lang="en-US" sz="1600" kern="0" dirty="0" smtClean="0">
                <a:solidFill>
                  <a:srgbClr val="00FFFF"/>
                </a:solidFill>
              </a:rPr>
              <a:t>E</a:t>
            </a:r>
            <a:r>
              <a:rPr lang="en-US" sz="1600" kern="0" dirty="0" smtClean="0"/>
              <a:t>S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R</a:t>
            </a:r>
            <a:r>
              <a:rPr lang="en-US" sz="1600" kern="0" dirty="0" smtClean="0">
                <a:solidFill>
                  <a:srgbClr val="00FFFF"/>
                </a:solidFill>
              </a:rPr>
              <a:t>O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C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M</a:t>
            </a:r>
            <a:r>
              <a:rPr lang="en-US" sz="1600" kern="0" dirty="0" smtClean="0">
                <a:solidFill>
                  <a:srgbClr val="00FFFF"/>
                </a:solidFill>
              </a:rPr>
              <a:t>E</a:t>
            </a:r>
            <a:r>
              <a:rPr lang="en-US" sz="1600" kern="0" dirty="0" smtClean="0"/>
              <a:t>STR</a:t>
            </a:r>
            <a:r>
              <a:rPr lang="en-US" sz="1600" kern="0" dirty="0" smtClean="0">
                <a:solidFill>
                  <a:srgbClr val="00FFFF"/>
                </a:solidFill>
              </a:rPr>
              <a:t>O</a:t>
            </a:r>
            <a:r>
              <a:rPr lang="en-US" sz="1600" kern="0" dirty="0" smtClean="0"/>
              <a:t>S</a:t>
            </a:r>
          </a:p>
        </p:txBody>
      </p: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36000" y="5076000"/>
            <a:ext cx="4104000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общеутвердительной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ru-RU" sz="1600" dirty="0" smtClean="0"/>
              <a:t> посылки </a:t>
            </a:r>
            <a:br>
              <a:rPr lang="ru-RU" sz="1600" dirty="0" smtClean="0"/>
            </a:br>
            <a:r>
              <a:rPr lang="ru-RU" sz="1600" dirty="0" smtClean="0"/>
              <a:t>с </a:t>
            </a:r>
            <a:r>
              <a:rPr lang="ru-RU" sz="1600" dirty="0" smtClean="0">
                <a:solidFill>
                  <a:srgbClr val="00FF00"/>
                </a:solidFill>
              </a:rPr>
              <a:t>частноотрицательной </a:t>
            </a:r>
            <a:r>
              <a:rPr lang="ru-RU" sz="1600" dirty="0" smtClean="0">
                <a:solidFill>
                  <a:srgbClr val="FFCC00"/>
                </a:solidFill>
              </a:rPr>
              <a:t>меньшей </a:t>
            </a:r>
            <a:br>
              <a:rPr lang="ru-RU" sz="1600" dirty="0" smtClean="0">
                <a:solidFill>
                  <a:srgbClr val="FFCC00"/>
                </a:solidFill>
              </a:rPr>
            </a:br>
            <a:r>
              <a:rPr lang="ru-RU" sz="1600" dirty="0" smtClean="0"/>
              <a:t>даёт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частноотрицательный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вывод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18" name="Text Box 17"/>
          <p:cNvSpPr txBox="1">
            <a:spLocks noChangeArrowheads="1"/>
          </p:cNvSpPr>
          <p:nvPr/>
        </p:nvSpPr>
        <p:spPr bwMode="auto">
          <a:xfrm>
            <a:off x="180000" y="1368000"/>
            <a:ext cx="3744000" cy="936000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/>
              <a:t>Средний </a:t>
            </a:r>
            <a:r>
              <a:rPr lang="ru-RU" dirty="0" smtClean="0"/>
              <a:t>термин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является </a:t>
            </a:r>
            <a:r>
              <a:rPr lang="ru-RU" dirty="0" smtClean="0">
                <a:solidFill>
                  <a:srgbClr val="00FFFF"/>
                </a:solidFill>
              </a:rPr>
              <a:t>предикатом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в обеих посылках.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465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65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65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" dur="1000"/>
                                        <p:tgtEl>
                                          <p:spTgt spid="465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65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3" dur="1000"/>
                                        <p:tgtEl>
                                          <p:spTgt spid="465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33872 0 " pathEditMode="relative" ptsTypes="AA">
                                      <p:cBhvr>
                                        <p:cTn id="53" dur="2000" fill="hold"/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659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659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0" dur="1000"/>
                                        <p:tgtEl>
                                          <p:spTgt spid="465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500"/>
                            </p:stCondLst>
                            <p:childTnLst>
                              <p:par>
                                <p:cTn id="7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65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000"/>
                            </p:stCondLst>
                            <p:childTnLst>
                              <p:par>
                                <p:cTn id="7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1" dur="1000"/>
                                        <p:tgtEl>
                                          <p:spTgt spid="465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5922" grpId="0" animBg="1"/>
      <p:bldP spid="465923" grpId="0" animBg="1"/>
      <p:bldP spid="465924" grpId="0" animBg="1"/>
      <p:bldP spid="465926" grpId="0" animBg="1"/>
      <p:bldP spid="465927" grpId="0" animBg="1"/>
      <p:bldP spid="465928" grpId="0" animBg="1"/>
      <p:bldP spid="465930" grpId="0" animBg="1"/>
      <p:bldP spid="465931" grpId="0" animBg="1"/>
      <p:bldP spid="465932" grpId="0" animBg="1"/>
      <p:bldP spid="465933" grpId="0" animBg="1"/>
      <p:bldP spid="465934" grpId="0" animBg="1"/>
      <p:bldP spid="465934" grpId="1" animBg="1"/>
      <p:bldP spid="465934" grpId="2" animBg="1"/>
      <p:bldP spid="21" grpId="0"/>
    </p:bldLst>
  </p:timing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292" name="Oval 4"/>
          <p:cNvSpPr>
            <a:spLocks noChangeAspect="1" noChangeArrowheads="1"/>
          </p:cNvSpPr>
          <p:nvPr/>
        </p:nvSpPr>
        <p:spPr bwMode="auto">
          <a:xfrm>
            <a:off x="6156000" y="2808000"/>
            <a:ext cx="576001" cy="57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0000CC"/>
                </a:solidFill>
              </a:rPr>
              <a:t>S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4298" name="Oval 10"/>
          <p:cNvSpPr>
            <a:spLocks noChangeAspect="1" noChangeArrowheads="1"/>
          </p:cNvSpPr>
          <p:nvPr/>
        </p:nvSpPr>
        <p:spPr bwMode="auto">
          <a:xfrm>
            <a:off x="6840000" y="49291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M</a:t>
            </a:r>
            <a:br>
              <a:rPr lang="en-US" sz="3200" dirty="0">
                <a:solidFill>
                  <a:srgbClr val="0000CC"/>
                </a:solidFill>
              </a:rPr>
            </a:br>
            <a:r>
              <a:rPr lang="en-US" sz="3200" dirty="0">
                <a:solidFill>
                  <a:srgbClr val="0000CC"/>
                </a:solidFill>
              </a:rPr>
              <a:t/>
            </a:r>
            <a:br>
              <a:rPr lang="en-US" sz="3200" dirty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4291" name="Oval 3"/>
          <p:cNvSpPr>
            <a:spLocks noChangeAspect="1" noChangeArrowheads="1"/>
          </p:cNvSpPr>
          <p:nvPr/>
        </p:nvSpPr>
        <p:spPr bwMode="auto">
          <a:xfrm>
            <a:off x="6840000" y="2409825"/>
            <a:ext cx="1439862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M</a:t>
            </a:r>
            <a:br>
              <a:rPr lang="en-US" sz="3200" dirty="0">
                <a:solidFill>
                  <a:srgbClr val="0000CC"/>
                </a:solidFill>
              </a:rPr>
            </a:br>
            <a:r>
              <a:rPr lang="en-US" sz="3200" dirty="0">
                <a:solidFill>
                  <a:srgbClr val="0000CC"/>
                </a:solidFill>
              </a:rPr>
              <a:t/>
            </a:r>
            <a:br>
              <a:rPr lang="en-US" sz="3200" dirty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4296" name="Oval 8"/>
          <p:cNvSpPr>
            <a:spLocks noChangeAspect="1" noChangeArrowheads="1"/>
          </p:cNvSpPr>
          <p:nvPr/>
        </p:nvSpPr>
        <p:spPr bwMode="auto">
          <a:xfrm>
            <a:off x="863600" y="240982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M</a:t>
            </a:r>
            <a:r>
              <a:rPr lang="ru-RU" sz="3200" dirty="0">
                <a:solidFill>
                  <a:srgbClr val="0000CC"/>
                </a:solidFill>
              </a:rPr>
              <a:t/>
            </a:r>
            <a:br>
              <a:rPr lang="ru-RU" sz="3200" dirty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4302" name="Text Box 14"/>
          <p:cNvSpPr txBox="1">
            <a:spLocks noChangeArrowheads="1"/>
          </p:cNvSpPr>
          <p:nvPr/>
        </p:nvSpPr>
        <p:spPr bwMode="auto">
          <a:xfrm>
            <a:off x="5544000" y="1870075"/>
            <a:ext cx="2879725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C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M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STR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S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4303" name="Text Box 15"/>
          <p:cNvSpPr txBox="1">
            <a:spLocks noChangeArrowheads="1"/>
          </p:cNvSpPr>
          <p:nvPr/>
        </p:nvSpPr>
        <p:spPr bwMode="auto">
          <a:xfrm>
            <a:off x="719138" y="4389438"/>
            <a:ext cx="287972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F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ST</a:t>
            </a:r>
            <a:r>
              <a:rPr lang="en-US" dirty="0">
                <a:solidFill>
                  <a:srgbClr val="00FFFF"/>
                </a:solidFill>
              </a:rPr>
              <a:t>I</a:t>
            </a:r>
            <a:r>
              <a:rPr lang="en-US" dirty="0"/>
              <a:t>N</a:t>
            </a:r>
            <a:r>
              <a:rPr lang="en-US" dirty="0">
                <a:solidFill>
                  <a:srgbClr val="00FFFF"/>
                </a:solidFill>
              </a:rPr>
              <a:t>O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4304" name="Text Box 16"/>
          <p:cNvSpPr txBox="1">
            <a:spLocks noChangeArrowheads="1"/>
          </p:cNvSpPr>
          <p:nvPr/>
        </p:nvSpPr>
        <p:spPr bwMode="auto">
          <a:xfrm>
            <a:off x="5544000" y="4389438"/>
            <a:ext cx="287972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B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O</a:t>
            </a:r>
            <a:r>
              <a:rPr lang="en-US" dirty="0"/>
              <a:t>K</a:t>
            </a:r>
            <a:r>
              <a:rPr lang="en-US" dirty="0">
                <a:solidFill>
                  <a:srgbClr val="00FFFF"/>
                </a:solidFill>
              </a:rPr>
              <a:t>O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4300" name="Oval 12"/>
          <p:cNvSpPr>
            <a:spLocks noChangeAspect="1" noChangeArrowheads="1"/>
          </p:cNvSpPr>
          <p:nvPr/>
        </p:nvSpPr>
        <p:spPr bwMode="auto">
          <a:xfrm>
            <a:off x="6984000" y="5364163"/>
            <a:ext cx="935037" cy="935037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>
                <a:solidFill>
                  <a:srgbClr val="0000CC"/>
                </a:solidFill>
              </a:rPr>
              <a:t>P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4293" name="Oval 5"/>
          <p:cNvSpPr>
            <a:spLocks noChangeAspect="1" noChangeArrowheads="1"/>
          </p:cNvSpPr>
          <p:nvPr/>
        </p:nvSpPr>
        <p:spPr bwMode="auto">
          <a:xfrm>
            <a:off x="2448000" y="2772000"/>
            <a:ext cx="935038" cy="935037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>
                <a:solidFill>
                  <a:srgbClr val="0000CC"/>
                </a:solidFill>
              </a:rPr>
              <a:t>P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4297" name="Oval 9"/>
          <p:cNvSpPr>
            <a:spLocks noChangeAspect="1" noChangeArrowheads="1"/>
          </p:cNvSpPr>
          <p:nvPr/>
        </p:nvSpPr>
        <p:spPr bwMode="auto">
          <a:xfrm>
            <a:off x="1296000" y="3204000"/>
            <a:ext cx="576001" cy="57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0000CC"/>
                </a:solidFill>
              </a:rPr>
              <a:t>S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4299" name="Oval 11"/>
          <p:cNvSpPr>
            <a:spLocks noChangeAspect="1" noChangeArrowheads="1"/>
          </p:cNvSpPr>
          <p:nvPr/>
        </p:nvSpPr>
        <p:spPr bwMode="auto">
          <a:xfrm>
            <a:off x="7092000" y="2843213"/>
            <a:ext cx="935037" cy="935037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>
                <a:solidFill>
                  <a:srgbClr val="0000CC"/>
                </a:solidFill>
              </a:rPr>
              <a:t>P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4290" name="Oval 2"/>
          <p:cNvSpPr>
            <a:spLocks noChangeAspect="1" noChangeArrowheads="1"/>
          </p:cNvSpPr>
          <p:nvPr/>
        </p:nvSpPr>
        <p:spPr bwMode="auto">
          <a:xfrm>
            <a:off x="863600" y="49291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M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4305" name="Oval 17"/>
          <p:cNvSpPr>
            <a:spLocks noChangeAspect="1" noChangeArrowheads="1"/>
          </p:cNvSpPr>
          <p:nvPr/>
        </p:nvSpPr>
        <p:spPr bwMode="auto">
          <a:xfrm>
            <a:off x="2016000" y="5652000"/>
            <a:ext cx="575999" cy="57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0000CC"/>
                </a:solidFill>
              </a:rPr>
              <a:t>S  </a:t>
            </a:r>
            <a:r>
              <a:rPr lang="en-US" dirty="0" smtClean="0">
                <a:solidFill>
                  <a:srgbClr val="0000CC"/>
                </a:solidFill>
              </a:rPr>
              <a:t>  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4306" name="Oval 18"/>
          <p:cNvSpPr>
            <a:spLocks noChangeAspect="1" noChangeArrowheads="1"/>
          </p:cNvSpPr>
          <p:nvPr/>
        </p:nvSpPr>
        <p:spPr bwMode="auto">
          <a:xfrm>
            <a:off x="2448000" y="5364000"/>
            <a:ext cx="935038" cy="935038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>
                <a:solidFill>
                  <a:srgbClr val="0000CC"/>
                </a:solidFill>
              </a:rPr>
              <a:t>P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988000" y="2052000"/>
            <a:ext cx="2185278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одно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en-US" sz="1400" dirty="0" smtClean="0"/>
              <a:t> </a:t>
            </a:r>
            <a:r>
              <a:rPr lang="ru-RU" sz="1400" dirty="0" smtClean="0"/>
              <a:t>не есть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Ни одно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не 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500000" y="3420000"/>
            <a:ext cx="2185278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Ни одно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не есть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Ни одно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не 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988000" y="4572000"/>
            <a:ext cx="2439450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одно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en-US" sz="1400" dirty="0" smtClean="0"/>
              <a:t> </a:t>
            </a:r>
            <a:r>
              <a:rPr lang="ru-RU" sz="1400" dirty="0" smtClean="0"/>
              <a:t>не есть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500000" y="5760000"/>
            <a:ext cx="2439450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не суть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24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второй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en-US" sz="2800" b="1" dirty="0" smtClean="0">
                <a:solidFill>
                  <a:schemeClr val="bg1"/>
                </a:solidFill>
              </a:rPr>
              <a:t> C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rgbClr val="00FFFF"/>
                </a:solidFill>
              </a:rPr>
              <a:t> </a:t>
            </a:r>
            <a:r>
              <a:rPr lang="en-US" sz="2800" b="1" dirty="0" smtClean="0">
                <a:solidFill>
                  <a:schemeClr val="bg1"/>
                </a:solidFill>
              </a:rPr>
              <a:t>C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m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str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chemeClr val="bg1"/>
                </a:solidFill>
              </a:rPr>
              <a:t> F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st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n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rgbClr val="00FFFF"/>
                </a:solidFill>
              </a:rPr>
              <a:t> </a:t>
            </a:r>
            <a:r>
              <a:rPr lang="en-US" sz="2800" b="1" dirty="0" smtClean="0">
                <a:solidFill>
                  <a:schemeClr val="bg1"/>
                </a:solidFill>
              </a:rPr>
              <a:t>B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en-US" sz="2800" b="1" dirty="0" smtClean="0">
                <a:solidFill>
                  <a:schemeClr val="bg1"/>
                </a:solidFill>
              </a:rPr>
              <a:t>k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25" name="Text Box 13"/>
          <p:cNvSpPr txBox="1">
            <a:spLocks noChangeArrowheads="1"/>
          </p:cNvSpPr>
          <p:nvPr/>
        </p:nvSpPr>
        <p:spPr bwMode="auto">
          <a:xfrm>
            <a:off x="719138" y="1870075"/>
            <a:ext cx="2879725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C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S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E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4294" name="Oval 6"/>
          <p:cNvSpPr>
            <a:spLocks noChangeAspect="1" noChangeArrowheads="1"/>
          </p:cNvSpPr>
          <p:nvPr/>
        </p:nvSpPr>
        <p:spPr bwMode="auto">
          <a:xfrm>
            <a:off x="6588000" y="5292000"/>
            <a:ext cx="575999" cy="57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S</a:t>
            </a:r>
            <a:r>
              <a:rPr lang="ru-RU" dirty="0" smtClean="0">
                <a:solidFill>
                  <a:srgbClr val="0000CC"/>
                </a:solidFill>
              </a:rPr>
              <a:t>    </a:t>
            </a:r>
            <a:endParaRPr lang="ru-RU" dirty="0">
              <a:solidFill>
                <a:srgbClr val="0000CC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24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24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524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524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" dur="1000"/>
                                        <p:tgtEl>
                                          <p:spTgt spid="524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2656 4.44136E-7 L 0.00052 4.44136E-7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3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0" presetClass="path" presetSubtype="0" accel="50000" decel="5000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5504 0 " pathEditMode="relative" ptsTypes="AA">
                                      <p:cBhvr>
                                        <p:cTn id="43" dur="2000" spd="-100000" fill="hold"/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9" presetClass="entr" presetSubtype="1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9" presetClass="entr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4298" grpId="0" animBg="1"/>
      <p:bldP spid="524304" grpId="0"/>
      <p:bldP spid="524300" grpId="0" animBg="1"/>
      <p:bldP spid="524300" grpId="1" animBg="1"/>
      <p:bldP spid="524300" grpId="2" animBg="1"/>
      <p:bldP spid="22" grpId="0" build="p"/>
      <p:bldP spid="524294" grpId="0" animBg="1"/>
      <p:bldP spid="524294" grpId="1" animBg="1"/>
      <p:bldP spid="524294" grpId="2" animBg="1"/>
      <p:bldP spid="524294" grpId="3" animBg="1"/>
      <p:bldP spid="524294" grpId="4" animBg="1"/>
    </p:bldLst>
  </p:timing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292" name="Oval 4"/>
          <p:cNvSpPr>
            <a:spLocks noChangeAspect="1" noChangeArrowheads="1"/>
          </p:cNvSpPr>
          <p:nvPr/>
        </p:nvSpPr>
        <p:spPr bwMode="auto">
          <a:xfrm>
            <a:off x="6156000" y="2808000"/>
            <a:ext cx="576001" cy="57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Галки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524298" name="Oval 10"/>
          <p:cNvSpPr>
            <a:spLocks noChangeAspect="1" noChangeArrowheads="1"/>
          </p:cNvSpPr>
          <p:nvPr/>
        </p:nvSpPr>
        <p:spPr bwMode="auto">
          <a:xfrm>
            <a:off x="6840000" y="49291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CC"/>
                </a:solidFill>
              </a:rPr>
              <a:t>Азиаты</a:t>
            </a:r>
            <a:r>
              <a:rPr lang="en-US" sz="3200" dirty="0">
                <a:solidFill>
                  <a:srgbClr val="0000CC"/>
                </a:solidFill>
              </a:rPr>
              <a:t/>
            </a:r>
            <a:br>
              <a:rPr lang="en-US" sz="3200" dirty="0">
                <a:solidFill>
                  <a:srgbClr val="0000CC"/>
                </a:solidFill>
              </a:rPr>
            </a:br>
            <a:r>
              <a:rPr lang="en-US" sz="3200" dirty="0">
                <a:solidFill>
                  <a:srgbClr val="0000CC"/>
                </a:solidFill>
              </a:rPr>
              <a:t/>
            </a:r>
            <a:br>
              <a:rPr lang="en-US" sz="3200" dirty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4291" name="Oval 3"/>
          <p:cNvSpPr>
            <a:spLocks noChangeAspect="1" noChangeArrowheads="1"/>
          </p:cNvSpPr>
          <p:nvPr/>
        </p:nvSpPr>
        <p:spPr bwMode="auto">
          <a:xfrm>
            <a:off x="6840000" y="2409825"/>
            <a:ext cx="1439862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CC"/>
                </a:solidFill>
              </a:rPr>
              <a:t>Рыбы</a:t>
            </a:r>
            <a:r>
              <a:rPr lang="en-US" sz="3200" dirty="0">
                <a:solidFill>
                  <a:srgbClr val="0000CC"/>
                </a:solidFill>
              </a:rPr>
              <a:t/>
            </a:r>
            <a:br>
              <a:rPr lang="en-US" sz="3200" dirty="0">
                <a:solidFill>
                  <a:srgbClr val="0000CC"/>
                </a:solidFill>
              </a:rPr>
            </a:br>
            <a:r>
              <a:rPr lang="en-US" sz="3200" dirty="0">
                <a:solidFill>
                  <a:srgbClr val="0000CC"/>
                </a:solidFill>
              </a:rPr>
              <a:t/>
            </a:r>
            <a:br>
              <a:rPr lang="en-US" sz="3200" dirty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4296" name="Oval 8"/>
          <p:cNvSpPr>
            <a:spLocks noChangeAspect="1" noChangeArrowheads="1"/>
          </p:cNvSpPr>
          <p:nvPr/>
        </p:nvSpPr>
        <p:spPr bwMode="auto">
          <a:xfrm>
            <a:off x="863600" y="240982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CC"/>
                </a:solidFill>
              </a:rPr>
              <a:t>Птицы</a:t>
            </a:r>
            <a:br>
              <a:rPr lang="ru-RU" dirty="0" smtClean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4302" name="Text Box 14"/>
          <p:cNvSpPr txBox="1">
            <a:spLocks noChangeArrowheads="1"/>
          </p:cNvSpPr>
          <p:nvPr/>
        </p:nvSpPr>
        <p:spPr bwMode="auto">
          <a:xfrm>
            <a:off x="5544000" y="1870075"/>
            <a:ext cx="2879725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C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M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STR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S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4303" name="Text Box 15"/>
          <p:cNvSpPr txBox="1">
            <a:spLocks noChangeArrowheads="1"/>
          </p:cNvSpPr>
          <p:nvPr/>
        </p:nvSpPr>
        <p:spPr bwMode="auto">
          <a:xfrm>
            <a:off x="719138" y="4389438"/>
            <a:ext cx="287972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F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ST</a:t>
            </a:r>
            <a:r>
              <a:rPr lang="en-US" dirty="0">
                <a:solidFill>
                  <a:srgbClr val="00FFFF"/>
                </a:solidFill>
              </a:rPr>
              <a:t>I</a:t>
            </a:r>
            <a:r>
              <a:rPr lang="en-US" dirty="0"/>
              <a:t>N</a:t>
            </a:r>
            <a:r>
              <a:rPr lang="en-US" dirty="0">
                <a:solidFill>
                  <a:srgbClr val="00FFFF"/>
                </a:solidFill>
              </a:rPr>
              <a:t>O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4304" name="Text Box 16"/>
          <p:cNvSpPr txBox="1">
            <a:spLocks noChangeArrowheads="1"/>
          </p:cNvSpPr>
          <p:nvPr/>
        </p:nvSpPr>
        <p:spPr bwMode="auto">
          <a:xfrm>
            <a:off x="5544000" y="4389438"/>
            <a:ext cx="287972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B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O</a:t>
            </a:r>
            <a:r>
              <a:rPr lang="en-US" dirty="0"/>
              <a:t>K</a:t>
            </a:r>
            <a:r>
              <a:rPr lang="en-US" dirty="0">
                <a:solidFill>
                  <a:srgbClr val="00FFFF"/>
                </a:solidFill>
              </a:rPr>
              <a:t>O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4293" name="Oval 5"/>
          <p:cNvSpPr>
            <a:spLocks noChangeAspect="1" noChangeArrowheads="1"/>
          </p:cNvSpPr>
          <p:nvPr/>
        </p:nvSpPr>
        <p:spPr bwMode="auto">
          <a:xfrm>
            <a:off x="2448000" y="2771775"/>
            <a:ext cx="935038" cy="935038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Рыбы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4297" name="Oval 9"/>
          <p:cNvSpPr>
            <a:spLocks noChangeAspect="1" noChangeArrowheads="1"/>
          </p:cNvSpPr>
          <p:nvPr/>
        </p:nvSpPr>
        <p:spPr bwMode="auto">
          <a:xfrm>
            <a:off x="1296000" y="3204000"/>
            <a:ext cx="576001" cy="57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Галки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524299" name="Oval 11"/>
          <p:cNvSpPr>
            <a:spLocks noChangeAspect="1" noChangeArrowheads="1"/>
          </p:cNvSpPr>
          <p:nvPr/>
        </p:nvSpPr>
        <p:spPr bwMode="auto">
          <a:xfrm>
            <a:off x="7092000" y="2843213"/>
            <a:ext cx="935037" cy="935037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Щуки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24290" name="Oval 2"/>
          <p:cNvSpPr>
            <a:spLocks noChangeAspect="1" noChangeArrowheads="1"/>
          </p:cNvSpPr>
          <p:nvPr/>
        </p:nvSpPr>
        <p:spPr bwMode="auto">
          <a:xfrm>
            <a:off x="863600" y="49291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CC"/>
                </a:solidFill>
              </a:rPr>
              <a:t>Немцы</a:t>
            </a:r>
            <a:r>
              <a:rPr lang="ru-RU" dirty="0">
                <a:solidFill>
                  <a:srgbClr val="0000CC"/>
                </a:solidFill>
              </a:rPr>
              <a:t/>
            </a:r>
            <a:br>
              <a:rPr lang="ru-RU" dirty="0">
                <a:solidFill>
                  <a:srgbClr val="0000CC"/>
                </a:solidFill>
              </a:rPr>
            </a:b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4306" name="Oval 18"/>
          <p:cNvSpPr>
            <a:spLocks noChangeAspect="1" noChangeArrowheads="1"/>
          </p:cNvSpPr>
          <p:nvPr/>
        </p:nvSpPr>
        <p:spPr bwMode="auto">
          <a:xfrm>
            <a:off x="2448000" y="5364163"/>
            <a:ext cx="935038" cy="935037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Греки</a:t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400" dirty="0" smtClean="0">
                <a:solidFill>
                  <a:srgbClr val="0000CC"/>
                </a:solidFill>
              </a:rPr>
              <a:t/>
            </a:r>
            <a:br>
              <a:rPr lang="ru-RU" sz="1400" dirty="0" smtClean="0">
                <a:solidFill>
                  <a:srgbClr val="0000CC"/>
                </a:solidFill>
              </a:rPr>
            </a:b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524305" name="Oval 17"/>
          <p:cNvSpPr>
            <a:spLocks noChangeAspect="1" noChangeArrowheads="1"/>
          </p:cNvSpPr>
          <p:nvPr/>
        </p:nvSpPr>
        <p:spPr bwMode="auto">
          <a:xfrm>
            <a:off x="2016000" y="5651500"/>
            <a:ext cx="575999" cy="57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>
                <a:solidFill>
                  <a:srgbClr val="0000CC"/>
                </a:solidFill>
              </a:rPr>
              <a:t>Поэты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988000" y="2052000"/>
            <a:ext cx="2490618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одна </a:t>
            </a:r>
            <a:r>
              <a:rPr lang="ru-RU" sz="1400" dirty="0" smtClean="0">
                <a:solidFill>
                  <a:srgbClr val="FF66FF"/>
                </a:solidFill>
              </a:rPr>
              <a:t>рыба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00FF00"/>
                </a:solidFill>
              </a:rPr>
              <a:t>птица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Всякая </a:t>
            </a:r>
            <a:r>
              <a:rPr lang="ru-RU" sz="1400" dirty="0" smtClean="0">
                <a:solidFill>
                  <a:srgbClr val="FFFF00"/>
                </a:solidFill>
              </a:rPr>
              <a:t>галка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00FF00"/>
                </a:solidFill>
              </a:rPr>
              <a:t>птица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Ни одна </a:t>
            </a:r>
            <a:r>
              <a:rPr lang="ru-RU" sz="1400" dirty="0" smtClean="0">
                <a:solidFill>
                  <a:srgbClr val="FFFF00"/>
                </a:solidFill>
              </a:rPr>
              <a:t>галка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рыба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20" name="TextBox 19"/>
          <p:cNvSpPr txBox="1"/>
          <p:nvPr/>
        </p:nvSpPr>
        <p:spPr>
          <a:xfrm>
            <a:off x="4104000" y="3240000"/>
            <a:ext cx="2458558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Всякая </a:t>
            </a:r>
            <a:r>
              <a:rPr lang="ru-RU" sz="1400" dirty="0" smtClean="0">
                <a:solidFill>
                  <a:srgbClr val="FF66FF"/>
                </a:solidFill>
              </a:rPr>
              <a:t>щука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00FF00"/>
                </a:solidFill>
              </a:rPr>
              <a:t>рыба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Ни одна </a:t>
            </a:r>
            <a:r>
              <a:rPr lang="ru-RU" sz="1400" dirty="0" smtClean="0">
                <a:solidFill>
                  <a:srgbClr val="FFFF00"/>
                </a:solidFill>
              </a:rPr>
              <a:t>галка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00FF00"/>
                </a:solidFill>
              </a:rPr>
              <a:t>рыба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Ни одна </a:t>
            </a:r>
            <a:r>
              <a:rPr lang="ru-RU" sz="1400" dirty="0" smtClean="0">
                <a:solidFill>
                  <a:srgbClr val="FFFF00"/>
                </a:solidFill>
              </a:rPr>
              <a:t>галка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щука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21" name="TextBox 20"/>
          <p:cNvSpPr txBox="1"/>
          <p:nvPr/>
        </p:nvSpPr>
        <p:spPr>
          <a:xfrm>
            <a:off x="2988000" y="4572000"/>
            <a:ext cx="2838085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один </a:t>
            </a:r>
            <a:r>
              <a:rPr lang="ru-RU" sz="1400" dirty="0" smtClean="0">
                <a:solidFill>
                  <a:srgbClr val="FF66FF"/>
                </a:solidFill>
              </a:rPr>
              <a:t>грек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00FF00"/>
                </a:solidFill>
              </a:rPr>
              <a:t>немец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FFFF00"/>
                </a:solidFill>
              </a:rPr>
              <a:t>поэты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00FF00"/>
                </a:solidFill>
              </a:rPr>
              <a:t>немцы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ru-RU" sz="1400" dirty="0" smtClean="0">
                <a:solidFill>
                  <a:srgbClr val="FFFF00"/>
                </a:solidFill>
              </a:rPr>
              <a:t>поэты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греки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22" name="TextBox 21"/>
          <p:cNvSpPr txBox="1"/>
          <p:nvPr/>
        </p:nvSpPr>
        <p:spPr>
          <a:xfrm>
            <a:off x="3960000" y="5760000"/>
            <a:ext cx="304968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Всякий </a:t>
            </a:r>
            <a:r>
              <a:rPr lang="ru-RU" sz="1400" dirty="0" smtClean="0">
                <a:solidFill>
                  <a:srgbClr val="FF66FF"/>
                </a:solidFill>
              </a:rPr>
              <a:t>японец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00FF00"/>
                </a:solidFill>
              </a:rPr>
              <a:t>азиат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FFFF00"/>
                </a:solidFill>
              </a:rPr>
              <a:t>поэты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00FF00"/>
                </a:solidFill>
              </a:rPr>
              <a:t>азиаты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ru-RU" sz="1400" dirty="0" smtClean="0">
                <a:solidFill>
                  <a:srgbClr val="FFFF00"/>
                </a:solidFill>
              </a:rPr>
              <a:t>поэты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японцы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524300" name="Oval 12"/>
          <p:cNvSpPr>
            <a:spLocks noChangeAspect="1" noChangeArrowheads="1"/>
          </p:cNvSpPr>
          <p:nvPr/>
        </p:nvSpPr>
        <p:spPr bwMode="auto">
          <a:xfrm>
            <a:off x="6984000" y="5364163"/>
            <a:ext cx="935037" cy="935037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 smtClean="0">
                <a:solidFill>
                  <a:srgbClr val="0000CC"/>
                </a:solidFill>
              </a:rPr>
              <a:t/>
            </a:r>
            <a:br>
              <a:rPr lang="ru-RU" sz="1400" dirty="0" smtClean="0">
                <a:solidFill>
                  <a:srgbClr val="0000CC"/>
                </a:solidFill>
              </a:rPr>
            </a:br>
            <a:r>
              <a:rPr lang="ru-RU" sz="1400" dirty="0" smtClean="0">
                <a:solidFill>
                  <a:srgbClr val="0000CC"/>
                </a:solidFill>
              </a:rPr>
              <a:t>Японцы</a:t>
            </a: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25" name="Text Box 13"/>
          <p:cNvSpPr txBox="1">
            <a:spLocks noChangeArrowheads="1"/>
          </p:cNvSpPr>
          <p:nvPr/>
        </p:nvSpPr>
        <p:spPr bwMode="auto">
          <a:xfrm>
            <a:off x="719138" y="1870075"/>
            <a:ext cx="2879725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C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S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E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4294" name="Oval 6"/>
          <p:cNvSpPr>
            <a:spLocks noChangeAspect="1" noChangeArrowheads="1"/>
          </p:cNvSpPr>
          <p:nvPr/>
        </p:nvSpPr>
        <p:spPr bwMode="auto">
          <a:xfrm>
            <a:off x="6588000" y="5292000"/>
            <a:ext cx="575999" cy="57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Поэты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26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второй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en-US" sz="2800" b="1" dirty="0" smtClean="0">
                <a:solidFill>
                  <a:schemeClr val="bg1"/>
                </a:solidFill>
              </a:rPr>
              <a:t> C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rgbClr val="00FFFF"/>
                </a:solidFill>
              </a:rPr>
              <a:t> </a:t>
            </a:r>
            <a:r>
              <a:rPr lang="en-US" sz="2800" b="1" dirty="0" smtClean="0">
                <a:solidFill>
                  <a:schemeClr val="bg1"/>
                </a:solidFill>
              </a:rPr>
              <a:t>C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m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str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chemeClr val="bg1"/>
                </a:solidFill>
              </a:rPr>
              <a:t> F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st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n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rgbClr val="00FFFF"/>
                </a:solidFill>
              </a:rPr>
              <a:t> </a:t>
            </a:r>
            <a:r>
              <a:rPr lang="en-US" sz="2800" b="1" dirty="0" smtClean="0">
                <a:solidFill>
                  <a:schemeClr val="bg1"/>
                </a:solidFill>
              </a:rPr>
              <a:t>B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en-US" sz="2800" b="1" dirty="0" smtClean="0">
                <a:solidFill>
                  <a:schemeClr val="bg1"/>
                </a:solidFill>
              </a:rPr>
              <a:t>k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524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1000"/>
                                        <p:tgtEl>
                                          <p:spTgt spid="524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524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2656 4.44136E-7 L 0.00052 4.44136E-7 " pathEditMode="relative" rAng="0" ptsTypes="AA">
                                      <p:cBhvr>
                                        <p:cTn id="25" dur="2000" fill="hold"/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3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0" presetClass="path" presetSubtype="0" accel="50000" decel="5000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8663 0 " pathEditMode="relative" ptsTypes="AA">
                                      <p:cBhvr>
                                        <p:cTn id="37" dur="2000" spd="-100000" fill="hold"/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9" presetClass="entr" presetSubtype="1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3000" fill="hold"/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000" fill="hold"/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9" presetClass="entr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3000" fill="hold"/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4298" grpId="0" animBg="1"/>
      <p:bldP spid="22" grpId="0" build="p"/>
      <p:bldP spid="524300" grpId="0" animBg="1"/>
      <p:bldP spid="524300" grpId="1" animBg="1"/>
      <p:bldP spid="524300" grpId="2" animBg="1"/>
      <p:bldP spid="524294" grpId="0" animBg="1"/>
      <p:bldP spid="524294" grpId="1" animBg="1"/>
      <p:bldP spid="524294" grpId="2" animBg="1"/>
      <p:bldP spid="524294" grpId="3" animBg="1"/>
      <p:bldP spid="524294" grpId="4" animBg="1"/>
    </p:bldLst>
  </p:timing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Oval 4"/>
          <p:cNvSpPr>
            <a:spLocks noChangeAspect="1" noChangeArrowheads="1"/>
          </p:cNvSpPr>
          <p:nvPr/>
        </p:nvSpPr>
        <p:spPr bwMode="auto">
          <a:xfrm>
            <a:off x="6588000" y="3888000"/>
            <a:ext cx="503238" cy="503237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1200" dirty="0" smtClean="0">
                <a:solidFill>
                  <a:srgbClr val="0000CC"/>
                </a:solidFill>
              </a:rPr>
              <a:t/>
            </a:r>
            <a:br>
              <a:rPr lang="en-US" sz="1200" dirty="0" smtClean="0">
                <a:solidFill>
                  <a:srgbClr val="0000CC"/>
                </a:solidFill>
              </a:rPr>
            </a:br>
            <a:r>
              <a:rPr lang="en-US" sz="1600" dirty="0" smtClean="0">
                <a:solidFill>
                  <a:srgbClr val="0000CC"/>
                </a:solidFill>
              </a:rPr>
              <a:t>S    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3" name="Oval 5"/>
          <p:cNvSpPr>
            <a:spLocks noChangeAspect="1" noChangeArrowheads="1"/>
          </p:cNvSpPr>
          <p:nvPr/>
        </p:nvSpPr>
        <p:spPr bwMode="auto">
          <a:xfrm>
            <a:off x="2592000" y="4032000"/>
            <a:ext cx="935038" cy="935037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>
                <a:solidFill>
                  <a:srgbClr val="0000CC"/>
                </a:solidFill>
              </a:rPr>
              <a:t>P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17" name="Oval 2"/>
          <p:cNvSpPr>
            <a:spLocks noChangeAspect="1" noChangeArrowheads="1"/>
          </p:cNvSpPr>
          <p:nvPr/>
        </p:nvSpPr>
        <p:spPr bwMode="auto">
          <a:xfrm>
            <a:off x="6372000" y="1800000"/>
            <a:ext cx="935038" cy="9350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130000"/>
              </a:lnSpc>
            </a:pPr>
            <a:r>
              <a:rPr lang="en-US" sz="2400" dirty="0" smtClean="0">
                <a:solidFill>
                  <a:srgbClr val="0000CC"/>
                </a:solidFill>
              </a:rPr>
              <a:t>M</a:t>
            </a:r>
            <a:r>
              <a:rPr lang="en-US" sz="2400" dirty="0">
                <a:solidFill>
                  <a:srgbClr val="0000CC"/>
                </a:solidFill>
              </a:rPr>
              <a:t/>
            </a:r>
            <a:br>
              <a:rPr lang="en-US" sz="2400" dirty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32775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8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Ослабленные модусы второй фигуры</a:t>
            </a:r>
            <a:r>
              <a:rPr lang="ru-RU" sz="2800" b="1" dirty="0" smtClean="0">
                <a:solidFill>
                  <a:schemeClr val="bg1"/>
                </a:solidFill>
              </a:rPr>
              <a:t/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en-US" sz="2800" b="1" dirty="0" smtClean="0">
                <a:solidFill>
                  <a:schemeClr val="bg1"/>
                </a:solidFill>
              </a:rPr>
              <a:t>C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ru-RU" sz="2800" b="1" dirty="0" smtClean="0">
                <a:solidFill>
                  <a:schemeClr val="bg1"/>
                </a:solidFill>
              </a:rPr>
              <a:t>, </a:t>
            </a:r>
            <a:r>
              <a:rPr lang="en-US" sz="2800" b="1" dirty="0" smtClean="0">
                <a:solidFill>
                  <a:schemeClr val="bg1"/>
                </a:solidFill>
              </a:rPr>
              <a:t>C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m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str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  <p:sp>
        <p:nvSpPr>
          <p:cNvPr id="9" name="Text Box 13"/>
          <p:cNvSpPr txBox="1">
            <a:spLocks noChangeArrowheads="1"/>
          </p:cNvSpPr>
          <p:nvPr/>
        </p:nvSpPr>
        <p:spPr bwMode="auto">
          <a:xfrm>
            <a:off x="360000" y="1440000"/>
            <a:ext cx="1296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/>
          <a:lstStyle/>
          <a:p>
            <a:r>
              <a:rPr lang="en-US" dirty="0" smtClean="0"/>
              <a:t>B</a:t>
            </a:r>
            <a:r>
              <a:rPr lang="en-US" dirty="0" smtClean="0">
                <a:solidFill>
                  <a:srgbClr val="00FFFF"/>
                </a:solidFill>
              </a:rPr>
              <a:t>A</a:t>
            </a:r>
            <a:r>
              <a:rPr lang="en-US" dirty="0" smtClean="0"/>
              <a:t>RB</a:t>
            </a:r>
            <a:r>
              <a:rPr lang="en-US" dirty="0" smtClean="0">
                <a:solidFill>
                  <a:srgbClr val="00FFFF"/>
                </a:solidFill>
              </a:rPr>
              <a:t>A</a:t>
            </a:r>
            <a:r>
              <a:rPr lang="en-US" dirty="0" smtClean="0"/>
              <a:t>R</a:t>
            </a:r>
            <a:r>
              <a:rPr lang="en-US" dirty="0" smtClean="0">
                <a:solidFill>
                  <a:srgbClr val="00FFFF"/>
                </a:solidFill>
              </a:rPr>
              <a:t>I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10" name="Oval 4"/>
          <p:cNvSpPr>
            <a:spLocks noChangeAspect="1" noChangeArrowheads="1"/>
          </p:cNvSpPr>
          <p:nvPr/>
        </p:nvSpPr>
        <p:spPr bwMode="auto">
          <a:xfrm>
            <a:off x="1368000" y="1620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P</a:t>
            </a:r>
            <a:br>
              <a:rPr lang="en-US" sz="3200" dirty="0" smtClean="0">
                <a:solidFill>
                  <a:srgbClr val="0000CC"/>
                </a:solidFill>
              </a:rPr>
            </a:br>
            <a:r>
              <a:rPr lang="en-US" sz="3200" dirty="0" smtClean="0">
                <a:solidFill>
                  <a:srgbClr val="0000CC"/>
                </a:solidFill>
              </a:rPr>
              <a:t/>
            </a:r>
            <a:br>
              <a:rPr lang="en-US" sz="3200" dirty="0" smtClean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11" name="Oval 5"/>
          <p:cNvSpPr>
            <a:spLocks noChangeAspect="1" noChangeArrowheads="1"/>
          </p:cNvSpPr>
          <p:nvPr/>
        </p:nvSpPr>
        <p:spPr bwMode="auto">
          <a:xfrm>
            <a:off x="1548000" y="2052000"/>
            <a:ext cx="935038" cy="9350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120000"/>
              </a:lnSpc>
            </a:pPr>
            <a:r>
              <a:rPr lang="en-US" sz="2400" dirty="0">
                <a:solidFill>
                  <a:srgbClr val="0000CC"/>
                </a:solidFill>
              </a:rPr>
              <a:t>M</a:t>
            </a:r>
            <a:r>
              <a:rPr lang="ru-RU" sz="2400" dirty="0">
                <a:solidFill>
                  <a:srgbClr val="0000CC"/>
                </a:solidFill>
              </a:rPr>
              <a:t/>
            </a:r>
            <a:br>
              <a:rPr lang="ru-RU" sz="2400" dirty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12" name="Oval 6"/>
          <p:cNvSpPr>
            <a:spLocks noChangeAspect="1" noChangeArrowheads="1"/>
          </p:cNvSpPr>
          <p:nvPr/>
        </p:nvSpPr>
        <p:spPr bwMode="auto">
          <a:xfrm>
            <a:off x="1692000" y="2448000"/>
            <a:ext cx="503237" cy="503237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/>
            </a:r>
            <a:br>
              <a:rPr lang="ru-RU" sz="1200" dirty="0" smtClean="0">
                <a:solidFill>
                  <a:srgbClr val="0000CC"/>
                </a:solidFill>
              </a:rPr>
            </a:br>
            <a:r>
              <a:rPr lang="ru-RU" sz="1200" dirty="0" smtClean="0">
                <a:solidFill>
                  <a:srgbClr val="0000CC"/>
                </a:solidFill>
              </a:rPr>
              <a:t> </a:t>
            </a:r>
            <a:r>
              <a:rPr lang="en-US" sz="1600" dirty="0" smtClean="0">
                <a:solidFill>
                  <a:srgbClr val="0000CC"/>
                </a:solidFill>
              </a:rPr>
              <a:t>S</a:t>
            </a:r>
            <a:r>
              <a:rPr lang="ru-RU" sz="1600" dirty="0" smtClean="0">
                <a:solidFill>
                  <a:srgbClr val="0000CC"/>
                </a:solidFill>
              </a:rPr>
              <a:t>     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808000" y="1620000"/>
            <a:ext cx="1898597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200" dirty="0" smtClean="0"/>
              <a:t>Всякое </a:t>
            </a:r>
            <a:r>
              <a:rPr lang="en-US" sz="1200" dirty="0" smtClean="0">
                <a:solidFill>
                  <a:srgbClr val="00FF00"/>
                </a:solidFill>
              </a:rPr>
              <a:t>M</a:t>
            </a:r>
            <a:r>
              <a:rPr lang="en-US" sz="1200" dirty="0" smtClean="0"/>
              <a:t> </a:t>
            </a:r>
            <a:r>
              <a:rPr lang="ru-RU" sz="1200" dirty="0" smtClean="0"/>
              <a:t>есть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Всякое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есть </a:t>
            </a:r>
            <a:r>
              <a:rPr lang="en-US" sz="12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→ Всякое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есть </a:t>
            </a:r>
            <a:r>
              <a:rPr lang="en-US" sz="1200" dirty="0" smtClean="0">
                <a:solidFill>
                  <a:srgbClr val="FF66FF"/>
                </a:solidFill>
              </a:rPr>
              <a:t>P </a:t>
            </a:r>
            <a:r>
              <a:rPr lang="ru-RU" sz="1200" dirty="0" smtClean="0">
                <a:solidFill>
                  <a:srgbClr val="FF66FF"/>
                </a:solidFill>
              </a:rPr>
              <a:t/>
            </a:r>
            <a:br>
              <a:rPr lang="ru-RU" sz="1200" dirty="0" smtClean="0">
                <a:solidFill>
                  <a:srgbClr val="FF66FF"/>
                </a:solidFill>
              </a:rPr>
            </a:br>
            <a:r>
              <a:rPr lang="ru-RU" sz="1200" dirty="0" smtClean="0"/>
              <a:t>→</a:t>
            </a:r>
            <a:r>
              <a:rPr lang="en-US" sz="1200" dirty="0" smtClean="0"/>
              <a:t> </a:t>
            </a:r>
            <a:r>
              <a:rPr lang="ru-RU" sz="1200" dirty="0" smtClean="0"/>
              <a:t>Некоторые</a:t>
            </a:r>
            <a:r>
              <a:rPr lang="en-US" sz="1200" dirty="0" smtClean="0">
                <a:solidFill>
                  <a:srgbClr val="FFFF00"/>
                </a:solidFill>
              </a:rPr>
              <a:t> S</a:t>
            </a:r>
            <a:r>
              <a:rPr lang="en-US" sz="1200" dirty="0" smtClean="0"/>
              <a:t> </a:t>
            </a:r>
            <a:r>
              <a:rPr lang="ru-RU" sz="1200" dirty="0" smtClean="0"/>
              <a:t>суть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  <a:endParaRPr lang="ru-RU" sz="1200" dirty="0">
              <a:solidFill>
                <a:srgbClr val="FF66FF"/>
              </a:solidFill>
            </a:endParaRPr>
          </a:p>
        </p:txBody>
      </p:sp>
      <p:sp>
        <p:nvSpPr>
          <p:cNvPr id="14" name="Хорда 13"/>
          <p:cNvSpPr>
            <a:spLocks noChangeAspect="1"/>
          </p:cNvSpPr>
          <p:nvPr/>
        </p:nvSpPr>
        <p:spPr bwMode="auto">
          <a:xfrm rot="10980000">
            <a:off x="1692000" y="2448000"/>
            <a:ext cx="504000" cy="504000"/>
          </a:xfrm>
          <a:prstGeom prst="chord">
            <a:avLst/>
          </a:prstGeom>
          <a:solidFill>
            <a:srgbClr val="33CC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vert270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32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5" name="Text Box 14"/>
          <p:cNvSpPr txBox="1">
            <a:spLocks noChangeArrowheads="1"/>
          </p:cNvSpPr>
          <p:nvPr/>
        </p:nvSpPr>
        <p:spPr bwMode="auto">
          <a:xfrm>
            <a:off x="5220000" y="1440000"/>
            <a:ext cx="1440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/>
          <a:lstStyle/>
          <a:p>
            <a:r>
              <a:rPr lang="en-US" dirty="0" smtClean="0"/>
              <a:t>C</a:t>
            </a:r>
            <a:r>
              <a:rPr lang="en-US" dirty="0" smtClean="0">
                <a:solidFill>
                  <a:srgbClr val="00FFFF"/>
                </a:solidFill>
              </a:rPr>
              <a:t>E</a:t>
            </a:r>
            <a:r>
              <a:rPr lang="en-US" dirty="0" smtClean="0"/>
              <a:t>L</a:t>
            </a:r>
            <a:r>
              <a:rPr lang="en-US" dirty="0" smtClean="0">
                <a:solidFill>
                  <a:srgbClr val="00FFFF"/>
                </a:solidFill>
              </a:rPr>
              <a:t>A</a:t>
            </a:r>
            <a:r>
              <a:rPr lang="en-US" dirty="0" smtClean="0"/>
              <a:t>R</a:t>
            </a:r>
            <a:r>
              <a:rPr lang="en-US" dirty="0" smtClean="0">
                <a:solidFill>
                  <a:srgbClr val="00FFFF"/>
                </a:solidFill>
              </a:rPr>
              <a:t>O</a:t>
            </a:r>
            <a:r>
              <a:rPr lang="en-US" dirty="0" smtClean="0"/>
              <a:t>NT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16" name="Oval 7"/>
          <p:cNvSpPr>
            <a:spLocks noChangeAspect="1" noChangeArrowheads="1"/>
          </p:cNvSpPr>
          <p:nvPr/>
        </p:nvSpPr>
        <p:spPr bwMode="auto">
          <a:xfrm>
            <a:off x="7416000" y="1620000"/>
            <a:ext cx="1439862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18" name="Oval 11"/>
          <p:cNvSpPr>
            <a:spLocks noChangeAspect="1" noChangeArrowheads="1"/>
          </p:cNvSpPr>
          <p:nvPr/>
        </p:nvSpPr>
        <p:spPr bwMode="auto">
          <a:xfrm>
            <a:off x="6588000" y="2196000"/>
            <a:ext cx="503237" cy="503238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/>
            </a:r>
            <a:br>
              <a:rPr lang="ru-RU" sz="1200" dirty="0" smtClean="0">
                <a:solidFill>
                  <a:srgbClr val="0000CC"/>
                </a:solidFill>
              </a:rPr>
            </a:br>
            <a:r>
              <a:rPr lang="en-US" sz="1600" dirty="0" smtClean="0">
                <a:solidFill>
                  <a:srgbClr val="0000CC"/>
                </a:solidFill>
              </a:rPr>
              <a:t>S</a:t>
            </a:r>
            <a:r>
              <a:rPr lang="ru-RU" sz="1600" dirty="0" smtClean="0">
                <a:solidFill>
                  <a:srgbClr val="0000CC"/>
                </a:solidFill>
              </a:rPr>
              <a:t>    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08000" y="2340000"/>
            <a:ext cx="2119811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200" dirty="0" smtClean="0"/>
              <a:t>Ни одно </a:t>
            </a:r>
            <a:r>
              <a:rPr lang="en-US" sz="1200" dirty="0" smtClean="0">
                <a:solidFill>
                  <a:srgbClr val="00FF00"/>
                </a:solidFill>
              </a:rPr>
              <a:t>M</a:t>
            </a:r>
            <a:r>
              <a:rPr lang="en-US" sz="1200" dirty="0" smtClean="0"/>
              <a:t> </a:t>
            </a:r>
            <a:r>
              <a:rPr lang="ru-RU" sz="1200" dirty="0" smtClean="0"/>
              <a:t>не есть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Всякое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есть </a:t>
            </a:r>
            <a:r>
              <a:rPr lang="en-US" sz="12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→ Ни одно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не есть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  <a:endParaRPr lang="ru-RU" sz="1200" dirty="0" smtClean="0">
              <a:solidFill>
                <a:srgbClr val="FF66FF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→ Некоторые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не суть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  <a:endParaRPr lang="ru-RU" sz="1200" dirty="0" smtClean="0">
              <a:solidFill>
                <a:srgbClr val="FF66FF"/>
              </a:solidFill>
            </a:endParaRPr>
          </a:p>
        </p:txBody>
      </p:sp>
      <p:sp>
        <p:nvSpPr>
          <p:cNvPr id="20" name="Хорда 19"/>
          <p:cNvSpPr>
            <a:spLocks noChangeAspect="1"/>
          </p:cNvSpPr>
          <p:nvPr/>
        </p:nvSpPr>
        <p:spPr bwMode="auto">
          <a:xfrm rot="10980000">
            <a:off x="6588000" y="2196000"/>
            <a:ext cx="504000" cy="504000"/>
          </a:xfrm>
          <a:prstGeom prst="chord">
            <a:avLst/>
          </a:prstGeom>
          <a:solidFill>
            <a:srgbClr val="33CC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vert270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32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1" name="Text Box 13"/>
          <p:cNvSpPr txBox="1">
            <a:spLocks noChangeArrowheads="1"/>
          </p:cNvSpPr>
          <p:nvPr/>
        </p:nvSpPr>
        <p:spPr bwMode="auto">
          <a:xfrm>
            <a:off x="360000" y="3240000"/>
            <a:ext cx="1188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/>
          <a:lstStyle/>
          <a:p>
            <a:r>
              <a:rPr lang="en-US" dirty="0" smtClean="0"/>
              <a:t>C</a:t>
            </a:r>
            <a:r>
              <a:rPr lang="en-US" dirty="0" smtClean="0">
                <a:solidFill>
                  <a:srgbClr val="00FFFF"/>
                </a:solidFill>
              </a:rPr>
              <a:t>E</a:t>
            </a:r>
            <a:r>
              <a:rPr lang="en-US" dirty="0" smtClean="0"/>
              <a:t>S</a:t>
            </a:r>
            <a:r>
              <a:rPr lang="en-US" dirty="0" smtClean="0">
                <a:solidFill>
                  <a:srgbClr val="00FFFF"/>
                </a:solidFill>
              </a:rPr>
              <a:t>A</a:t>
            </a:r>
            <a:r>
              <a:rPr lang="en-US" dirty="0" smtClean="0"/>
              <a:t>R</a:t>
            </a:r>
            <a:r>
              <a:rPr lang="en-US" dirty="0" smtClean="0">
                <a:solidFill>
                  <a:srgbClr val="00FFFF"/>
                </a:solidFill>
              </a:rPr>
              <a:t>O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22" name="Oval 8"/>
          <p:cNvSpPr>
            <a:spLocks noChangeAspect="1" noChangeArrowheads="1"/>
          </p:cNvSpPr>
          <p:nvPr/>
        </p:nvSpPr>
        <p:spPr bwMode="auto">
          <a:xfrm>
            <a:off x="1008000" y="3672000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M</a:t>
            </a:r>
            <a:r>
              <a:rPr lang="ru-RU" sz="3200" dirty="0">
                <a:solidFill>
                  <a:srgbClr val="0000CC"/>
                </a:solidFill>
              </a:rPr>
              <a:t/>
            </a:r>
            <a:br>
              <a:rPr lang="ru-RU" sz="3200" dirty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25" name="Oval 9"/>
          <p:cNvSpPr>
            <a:spLocks noChangeAspect="1" noChangeArrowheads="1"/>
          </p:cNvSpPr>
          <p:nvPr/>
        </p:nvSpPr>
        <p:spPr bwMode="auto">
          <a:xfrm>
            <a:off x="1476000" y="4500000"/>
            <a:ext cx="503238" cy="503237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1200" dirty="0" smtClean="0">
                <a:solidFill>
                  <a:srgbClr val="0000CC"/>
                </a:solidFill>
              </a:rPr>
              <a:t/>
            </a:r>
            <a:br>
              <a:rPr lang="en-US" sz="1200" dirty="0" smtClean="0">
                <a:solidFill>
                  <a:srgbClr val="0000CC"/>
                </a:solidFill>
              </a:rPr>
            </a:br>
            <a:r>
              <a:rPr lang="en-US" sz="1600" dirty="0" smtClean="0">
                <a:solidFill>
                  <a:srgbClr val="0000CC"/>
                </a:solidFill>
              </a:rPr>
              <a:t>S    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376000" y="3240000"/>
            <a:ext cx="2119811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200" dirty="0" smtClean="0"/>
              <a:t>Ни одно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  <a:r>
              <a:rPr lang="en-US" sz="1200" dirty="0" smtClean="0"/>
              <a:t> </a:t>
            </a:r>
            <a:r>
              <a:rPr lang="ru-RU" sz="1200" dirty="0" smtClean="0"/>
              <a:t>не есть </a:t>
            </a:r>
            <a:r>
              <a:rPr lang="en-US" sz="12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Всякое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есть </a:t>
            </a:r>
            <a:r>
              <a:rPr lang="en-US" sz="12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→ Ни одно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не есть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→ Некоторые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не суть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  <a:endParaRPr lang="ru-RU" sz="1200" dirty="0" smtClean="0">
              <a:solidFill>
                <a:srgbClr val="FF66FF"/>
              </a:solidFill>
            </a:endParaRPr>
          </a:p>
        </p:txBody>
      </p:sp>
      <p:sp>
        <p:nvSpPr>
          <p:cNvPr id="27" name="Хорда 26"/>
          <p:cNvSpPr>
            <a:spLocks noChangeAspect="1"/>
          </p:cNvSpPr>
          <p:nvPr/>
        </p:nvSpPr>
        <p:spPr bwMode="auto">
          <a:xfrm rot="10980000">
            <a:off x="1476000" y="4500000"/>
            <a:ext cx="504000" cy="504000"/>
          </a:xfrm>
          <a:prstGeom prst="chord">
            <a:avLst/>
          </a:prstGeom>
          <a:solidFill>
            <a:srgbClr val="33CC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vert270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32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8" name="Text Box 14"/>
          <p:cNvSpPr txBox="1">
            <a:spLocks noChangeArrowheads="1"/>
          </p:cNvSpPr>
          <p:nvPr/>
        </p:nvSpPr>
        <p:spPr bwMode="auto">
          <a:xfrm>
            <a:off x="5364000" y="3240000"/>
            <a:ext cx="1692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/>
          <a:lstStyle/>
          <a:p>
            <a:r>
              <a:rPr lang="en-US" dirty="0" smtClean="0"/>
              <a:t>C</a:t>
            </a:r>
            <a:r>
              <a:rPr lang="en-US" dirty="0" smtClean="0">
                <a:solidFill>
                  <a:srgbClr val="00FFFF"/>
                </a:solidFill>
              </a:rPr>
              <a:t>A</a:t>
            </a:r>
            <a:r>
              <a:rPr lang="en-US" dirty="0" smtClean="0"/>
              <a:t>M</a:t>
            </a:r>
            <a:r>
              <a:rPr lang="en-US" dirty="0" smtClean="0">
                <a:solidFill>
                  <a:srgbClr val="00FFFF"/>
                </a:solidFill>
              </a:rPr>
              <a:t>E</a:t>
            </a:r>
            <a:r>
              <a:rPr lang="en-US" dirty="0" smtClean="0"/>
              <a:t>STR</a:t>
            </a:r>
            <a:r>
              <a:rPr lang="en-US" dirty="0" smtClean="0">
                <a:solidFill>
                  <a:srgbClr val="00FFFF"/>
                </a:solidFill>
              </a:rPr>
              <a:t>O</a:t>
            </a:r>
            <a:r>
              <a:rPr lang="en-US" dirty="0" smtClean="0"/>
              <a:t>S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29" name="Oval 3"/>
          <p:cNvSpPr>
            <a:spLocks noChangeAspect="1" noChangeArrowheads="1"/>
          </p:cNvSpPr>
          <p:nvPr/>
        </p:nvSpPr>
        <p:spPr bwMode="auto">
          <a:xfrm>
            <a:off x="7200000" y="3420000"/>
            <a:ext cx="1439862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M</a:t>
            </a:r>
            <a:br>
              <a:rPr lang="en-US" sz="3200" dirty="0">
                <a:solidFill>
                  <a:srgbClr val="0000CC"/>
                </a:solidFill>
              </a:rPr>
            </a:br>
            <a:r>
              <a:rPr lang="en-US" sz="3200" dirty="0">
                <a:solidFill>
                  <a:srgbClr val="0000CC"/>
                </a:solidFill>
              </a:rPr>
              <a:t/>
            </a:r>
            <a:br>
              <a:rPr lang="en-US" sz="3200" dirty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30" name="Oval 11"/>
          <p:cNvSpPr>
            <a:spLocks noChangeAspect="1" noChangeArrowheads="1"/>
          </p:cNvSpPr>
          <p:nvPr/>
        </p:nvSpPr>
        <p:spPr bwMode="auto">
          <a:xfrm>
            <a:off x="7452000" y="3852000"/>
            <a:ext cx="935037" cy="935037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>
                <a:solidFill>
                  <a:srgbClr val="0000CC"/>
                </a:solidFill>
              </a:rPr>
              <a:t>P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608000" y="4212000"/>
            <a:ext cx="2119811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200" dirty="0" smtClean="0"/>
              <a:t>Всякое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  <a:r>
              <a:rPr lang="en-US" sz="1200" dirty="0" smtClean="0"/>
              <a:t> </a:t>
            </a:r>
            <a:r>
              <a:rPr lang="ru-RU" sz="1200" dirty="0" smtClean="0"/>
              <a:t>есть </a:t>
            </a:r>
            <a:r>
              <a:rPr lang="en-US" sz="12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Ни одно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не есть </a:t>
            </a:r>
            <a:r>
              <a:rPr lang="en-US" sz="12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→ Ни одно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не есть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→ Некоторые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не суть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  <a:endParaRPr lang="ru-RU" sz="1200" dirty="0" smtClean="0">
              <a:solidFill>
                <a:srgbClr val="FF66FF"/>
              </a:solidFill>
            </a:endParaRPr>
          </a:p>
        </p:txBody>
      </p:sp>
      <p:sp>
        <p:nvSpPr>
          <p:cNvPr id="33" name="Хорда 32"/>
          <p:cNvSpPr>
            <a:spLocks noChangeAspect="1"/>
          </p:cNvSpPr>
          <p:nvPr/>
        </p:nvSpPr>
        <p:spPr bwMode="auto">
          <a:xfrm rot="10980000">
            <a:off x="6588000" y="3888000"/>
            <a:ext cx="504000" cy="504000"/>
          </a:xfrm>
          <a:prstGeom prst="chord">
            <a:avLst/>
          </a:prstGeom>
          <a:solidFill>
            <a:srgbClr val="33CC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vert270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32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 rot="-5400000">
            <a:off x="0" y="2160000"/>
            <a:ext cx="900000" cy="576000"/>
          </a:xfrm>
          <a:prstGeom prst="roundRect">
            <a:avLst/>
          </a:prstGeom>
          <a:noFill/>
          <a:ln w="6350" cmpd="dbl"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r>
              <a:rPr lang="ru-RU" sz="1400" dirty="0" smtClean="0"/>
              <a:t>Первая </a:t>
            </a:r>
            <a:br>
              <a:rPr lang="ru-RU" sz="1400" dirty="0" smtClean="0"/>
            </a:br>
            <a:r>
              <a:rPr lang="ru-RU" sz="1400" dirty="0" smtClean="0"/>
              <a:t>фигура</a:t>
            </a:r>
            <a:endParaRPr lang="ru-RU" sz="1400" dirty="0"/>
          </a:p>
        </p:txBody>
      </p:sp>
      <p:sp>
        <p:nvSpPr>
          <p:cNvPr id="39" name="TextBox 38"/>
          <p:cNvSpPr txBox="1"/>
          <p:nvPr/>
        </p:nvSpPr>
        <p:spPr>
          <a:xfrm rot="-5400000">
            <a:off x="0" y="3960000"/>
            <a:ext cx="900000" cy="576000"/>
          </a:xfrm>
          <a:prstGeom prst="roundRect">
            <a:avLst/>
          </a:prstGeom>
          <a:noFill/>
          <a:ln w="6350" cmpd="dbl"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r>
              <a:rPr lang="ru-RU" sz="1400" dirty="0" smtClean="0"/>
              <a:t>Вторая </a:t>
            </a:r>
            <a:br>
              <a:rPr lang="ru-RU" sz="1400" dirty="0" smtClean="0"/>
            </a:br>
            <a:r>
              <a:rPr lang="ru-RU" sz="1400" dirty="0" smtClean="0"/>
              <a:t>фигура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4166 0 " pathEditMode="relative" ptsTypes="AA">
                                      <p:cBhvr>
                                        <p:cTn id="31" dur="20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" presetClass="entr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1822 0 " pathEditMode="relative" rAng="0" ptsTypes="AA">
                                      <p:cBhvr>
                                        <p:cTn id="43" dur="2000" spd="-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9" presetClass="entr" presetSubtype="1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9" presetClass="entr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800" decel="100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500"/>
                            </p:stCondLst>
                            <p:childTnLst>
                              <p:par>
                                <p:cTn id="75" presetID="1" presetClass="exit" presetSubtype="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9" presetClass="entr" presetSubtype="10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9" presetClass="entr" presetSubtype="1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9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1" grpId="1" animBg="1"/>
      <p:bldP spid="31" grpId="2" animBg="1"/>
      <p:bldP spid="31" grpId="3" animBg="1"/>
      <p:bldP spid="31" grpId="4" animBg="1"/>
      <p:bldP spid="31" grpId="5" animBg="1"/>
      <p:bldP spid="31" grpId="6" animBg="1"/>
      <p:bldP spid="28" grpId="0"/>
      <p:bldP spid="29" grpId="0" animBg="1"/>
      <p:bldP spid="30" grpId="0" animBg="1"/>
      <p:bldP spid="30" grpId="1" animBg="1"/>
      <p:bldP spid="30" grpId="2" animBg="1"/>
      <p:bldP spid="30" grpId="3" animBg="1"/>
      <p:bldP spid="32" grpId="0" build="p"/>
      <p:bldP spid="33" grpId="0" animBg="1"/>
      <p:bldP spid="39" grpId="0" animBg="1"/>
      <p:bldP spid="39" grpId="1" animBg="1"/>
    </p:bldLst>
  </p:timing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298" name="Oval 10"/>
          <p:cNvSpPr>
            <a:spLocks noChangeAspect="1" noChangeArrowheads="1"/>
          </p:cNvSpPr>
          <p:nvPr/>
        </p:nvSpPr>
        <p:spPr bwMode="auto">
          <a:xfrm>
            <a:off x="6840000" y="4932000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M</a:t>
            </a:r>
            <a:r>
              <a:rPr lang="en-US" sz="3200" dirty="0">
                <a:solidFill>
                  <a:srgbClr val="0000CC"/>
                </a:solidFill>
              </a:rPr>
              <a:t/>
            </a:r>
            <a:br>
              <a:rPr lang="en-US" sz="3200" dirty="0">
                <a:solidFill>
                  <a:srgbClr val="0000CC"/>
                </a:solidFill>
              </a:rPr>
            </a:br>
            <a:r>
              <a:rPr lang="en-US" sz="3200" dirty="0">
                <a:solidFill>
                  <a:srgbClr val="0000CC"/>
                </a:solidFill>
              </a:rPr>
              <a:t/>
            </a:r>
            <a:br>
              <a:rPr lang="en-US" sz="3200" dirty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4290" name="Oval 2"/>
          <p:cNvSpPr>
            <a:spLocks noChangeAspect="1" noChangeArrowheads="1"/>
          </p:cNvSpPr>
          <p:nvPr/>
        </p:nvSpPr>
        <p:spPr bwMode="auto">
          <a:xfrm>
            <a:off x="864000" y="4932000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M</a:t>
            </a:r>
            <a:r>
              <a:rPr lang="ru-RU" sz="3200" dirty="0" smtClean="0">
                <a:solidFill>
                  <a:srgbClr val="0000CC"/>
                </a:solidFill>
              </a:rPr>
              <a:t/>
            </a:r>
            <a:br>
              <a:rPr lang="ru-RU" sz="3200" dirty="0" smtClean="0">
                <a:solidFill>
                  <a:srgbClr val="0000CC"/>
                </a:solidFill>
              </a:rPr>
            </a:br>
            <a:r>
              <a:rPr lang="ru-RU" sz="3200" dirty="0" smtClean="0">
                <a:solidFill>
                  <a:srgbClr val="0000CC"/>
                </a:solidFill>
              </a:rPr>
              <a:t/>
            </a:r>
            <a:br>
              <a:rPr lang="ru-RU" sz="3200" dirty="0" smtClean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131999" y="4284000"/>
            <a:ext cx="2880000" cy="978729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sz="1600" dirty="0" smtClean="0"/>
              <a:t>Всякое </a:t>
            </a:r>
            <a:r>
              <a:rPr lang="en-US" sz="1600" dirty="0" smtClean="0">
                <a:solidFill>
                  <a:srgbClr val="FF66FF"/>
                </a:solidFill>
              </a:rPr>
              <a:t>P</a:t>
            </a:r>
            <a:r>
              <a:rPr lang="en-US" sz="1600" dirty="0" smtClean="0"/>
              <a:t> </a:t>
            </a:r>
            <a:r>
              <a:rPr lang="ru-RU" sz="1600" dirty="0" smtClean="0"/>
              <a:t>есть </a:t>
            </a:r>
            <a:r>
              <a:rPr lang="en-US" sz="16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600" dirty="0" smtClean="0"/>
              <a:t>Некоторые </a:t>
            </a:r>
            <a:r>
              <a:rPr lang="en-US" sz="1600" dirty="0" smtClean="0">
                <a:solidFill>
                  <a:srgbClr val="FFFF00"/>
                </a:solidFill>
              </a:rPr>
              <a:t>S</a:t>
            </a:r>
            <a:r>
              <a:rPr lang="en-US" sz="1600" dirty="0" smtClean="0"/>
              <a:t> </a:t>
            </a:r>
            <a:r>
              <a:rPr lang="ru-RU" sz="1600" dirty="0" smtClean="0"/>
              <a:t>суть </a:t>
            </a:r>
            <a:r>
              <a:rPr lang="en-US" sz="1600" dirty="0" smtClean="0">
                <a:solidFill>
                  <a:srgbClr val="00FF00"/>
                </a:solidFill>
              </a:rPr>
              <a:t>M</a:t>
            </a:r>
            <a:endParaRPr lang="ru-RU" sz="16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600" dirty="0" smtClean="0"/>
              <a:t>→ Так некоторые </a:t>
            </a:r>
            <a:r>
              <a:rPr lang="en-US" sz="1600" dirty="0" smtClean="0">
                <a:solidFill>
                  <a:srgbClr val="FFFF00"/>
                </a:solidFill>
              </a:rPr>
              <a:t>S</a:t>
            </a:r>
            <a:r>
              <a:rPr lang="en-US" sz="1600" dirty="0" smtClean="0"/>
              <a:t> </a:t>
            </a:r>
            <a:r>
              <a:rPr lang="ru-RU" sz="1600" dirty="0" smtClean="0"/>
              <a:t>суть </a:t>
            </a:r>
            <a:r>
              <a:rPr lang="en-US" sz="1600" dirty="0" smtClean="0">
                <a:solidFill>
                  <a:srgbClr val="FF66FF"/>
                </a:solidFill>
              </a:rPr>
              <a:t>P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     или не суть </a:t>
            </a:r>
            <a:r>
              <a:rPr lang="en-US" sz="1600" dirty="0" smtClean="0">
                <a:solidFill>
                  <a:srgbClr val="FF66FF"/>
                </a:solidFill>
              </a:rPr>
              <a:t>P</a:t>
            </a:r>
            <a:r>
              <a:rPr lang="ru-RU" sz="1600" dirty="0" smtClean="0"/>
              <a:t>?</a:t>
            </a:r>
          </a:p>
        </p:txBody>
      </p:sp>
      <p:sp>
        <p:nvSpPr>
          <p:cNvPr id="524291" name="Oval 3"/>
          <p:cNvSpPr>
            <a:spLocks noChangeAspect="1" noChangeArrowheads="1"/>
          </p:cNvSpPr>
          <p:nvPr/>
        </p:nvSpPr>
        <p:spPr bwMode="auto">
          <a:xfrm>
            <a:off x="6840000" y="2409825"/>
            <a:ext cx="1439862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M</a:t>
            </a:r>
            <a:br>
              <a:rPr lang="en-US" sz="3200" dirty="0">
                <a:solidFill>
                  <a:srgbClr val="0000CC"/>
                </a:solidFill>
              </a:rPr>
            </a:br>
            <a:r>
              <a:rPr lang="en-US" sz="3200" dirty="0">
                <a:solidFill>
                  <a:srgbClr val="0000CC"/>
                </a:solidFill>
              </a:rPr>
              <a:t/>
            </a:r>
            <a:br>
              <a:rPr lang="en-US" sz="3200" dirty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4296" name="Oval 8"/>
          <p:cNvSpPr>
            <a:spLocks noChangeAspect="1" noChangeArrowheads="1"/>
          </p:cNvSpPr>
          <p:nvPr/>
        </p:nvSpPr>
        <p:spPr bwMode="auto">
          <a:xfrm>
            <a:off x="863600" y="240982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M</a:t>
            </a:r>
            <a:r>
              <a:rPr lang="ru-RU" sz="3200" dirty="0" smtClean="0">
                <a:solidFill>
                  <a:srgbClr val="0000CC"/>
                </a:solidFill>
              </a:rPr>
              <a:t> </a:t>
            </a:r>
            <a:br>
              <a:rPr lang="ru-RU" sz="3200" dirty="0" smtClean="0">
                <a:solidFill>
                  <a:srgbClr val="0000CC"/>
                </a:solidFill>
              </a:rPr>
            </a:br>
            <a:r>
              <a:rPr lang="ru-RU" sz="3200" dirty="0">
                <a:solidFill>
                  <a:srgbClr val="0000CC"/>
                </a:solidFill>
              </a:rPr>
              <a:t/>
            </a:r>
            <a:br>
              <a:rPr lang="ru-RU" sz="3200" dirty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4301" name="Text Box 13"/>
          <p:cNvSpPr txBox="1">
            <a:spLocks noChangeArrowheads="1"/>
          </p:cNvSpPr>
          <p:nvPr/>
        </p:nvSpPr>
        <p:spPr bwMode="auto">
          <a:xfrm>
            <a:off x="864000" y="1870075"/>
            <a:ext cx="1440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C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S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E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4302" name="Text Box 14"/>
          <p:cNvSpPr txBox="1">
            <a:spLocks noChangeArrowheads="1"/>
          </p:cNvSpPr>
          <p:nvPr/>
        </p:nvSpPr>
        <p:spPr bwMode="auto">
          <a:xfrm>
            <a:off x="6840000" y="1870075"/>
            <a:ext cx="1440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C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M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STR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S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4303" name="Text Box 15"/>
          <p:cNvSpPr txBox="1">
            <a:spLocks noChangeArrowheads="1"/>
          </p:cNvSpPr>
          <p:nvPr/>
        </p:nvSpPr>
        <p:spPr bwMode="auto">
          <a:xfrm>
            <a:off x="864000" y="4389438"/>
            <a:ext cx="144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F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ST</a:t>
            </a:r>
            <a:r>
              <a:rPr lang="en-US" dirty="0">
                <a:solidFill>
                  <a:srgbClr val="00FFFF"/>
                </a:solidFill>
              </a:rPr>
              <a:t>I</a:t>
            </a:r>
            <a:r>
              <a:rPr lang="en-US" dirty="0"/>
              <a:t>N</a:t>
            </a:r>
            <a:r>
              <a:rPr lang="en-US" dirty="0">
                <a:solidFill>
                  <a:srgbClr val="00FFFF"/>
                </a:solidFill>
              </a:rPr>
              <a:t>O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4304" name="Text Box 16"/>
          <p:cNvSpPr txBox="1">
            <a:spLocks noChangeArrowheads="1"/>
          </p:cNvSpPr>
          <p:nvPr/>
        </p:nvSpPr>
        <p:spPr bwMode="auto">
          <a:xfrm>
            <a:off x="6840000" y="4392000"/>
            <a:ext cx="144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B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O</a:t>
            </a:r>
            <a:r>
              <a:rPr lang="en-US" dirty="0"/>
              <a:t>K</a:t>
            </a:r>
            <a:r>
              <a:rPr lang="en-US" dirty="0">
                <a:solidFill>
                  <a:srgbClr val="00FFFF"/>
                </a:solidFill>
              </a:rPr>
              <a:t>O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4293" name="Oval 5"/>
          <p:cNvSpPr>
            <a:spLocks noChangeAspect="1" noChangeArrowheads="1"/>
          </p:cNvSpPr>
          <p:nvPr/>
        </p:nvSpPr>
        <p:spPr bwMode="auto">
          <a:xfrm>
            <a:off x="1512000" y="2880000"/>
            <a:ext cx="720001" cy="72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>
                <a:solidFill>
                  <a:srgbClr val="0000CC"/>
                </a:solidFill>
              </a:rPr>
              <a:t>P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4297" name="Oval 9"/>
          <p:cNvSpPr>
            <a:spLocks noChangeAspect="1" noChangeArrowheads="1"/>
          </p:cNvSpPr>
          <p:nvPr/>
        </p:nvSpPr>
        <p:spPr bwMode="auto">
          <a:xfrm>
            <a:off x="936000" y="2952000"/>
            <a:ext cx="576000" cy="575999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0000CC"/>
                </a:solidFill>
              </a:rPr>
              <a:t>S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4299" name="Oval 11"/>
          <p:cNvSpPr>
            <a:spLocks noChangeAspect="1" noChangeArrowheads="1"/>
          </p:cNvSpPr>
          <p:nvPr/>
        </p:nvSpPr>
        <p:spPr bwMode="auto">
          <a:xfrm>
            <a:off x="7056000" y="2844000"/>
            <a:ext cx="1008000" cy="1008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P</a:t>
            </a: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84000" y="2052000"/>
            <a:ext cx="2376000" cy="978729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sz="1600" dirty="0" smtClean="0"/>
              <a:t>Всякое </a:t>
            </a:r>
            <a:r>
              <a:rPr lang="en-US" sz="1600" dirty="0" smtClean="0">
                <a:solidFill>
                  <a:srgbClr val="FF66FF"/>
                </a:solidFill>
              </a:rPr>
              <a:t>P</a:t>
            </a:r>
            <a:r>
              <a:rPr lang="en-US" sz="1600" dirty="0" smtClean="0"/>
              <a:t> </a:t>
            </a:r>
            <a:r>
              <a:rPr lang="ru-RU" sz="1600" dirty="0" smtClean="0"/>
              <a:t>есть </a:t>
            </a:r>
            <a:r>
              <a:rPr lang="en-US" sz="16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600" dirty="0" smtClean="0"/>
              <a:t>Всякое </a:t>
            </a:r>
            <a:r>
              <a:rPr lang="en-US" sz="1600" dirty="0" smtClean="0">
                <a:solidFill>
                  <a:srgbClr val="FFFF00"/>
                </a:solidFill>
              </a:rPr>
              <a:t>S</a:t>
            </a:r>
            <a:r>
              <a:rPr lang="en-US" sz="1600" dirty="0" smtClean="0"/>
              <a:t> </a:t>
            </a:r>
            <a:r>
              <a:rPr lang="ru-RU" sz="1600" dirty="0" smtClean="0"/>
              <a:t>есть </a:t>
            </a:r>
            <a:r>
              <a:rPr lang="en-US" sz="1600" dirty="0" smtClean="0">
                <a:solidFill>
                  <a:srgbClr val="00FF00"/>
                </a:solidFill>
              </a:rPr>
              <a:t>M</a:t>
            </a:r>
            <a:endParaRPr lang="ru-RU" sz="16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600" dirty="0" smtClean="0"/>
              <a:t>→ Так всякое </a:t>
            </a:r>
            <a:r>
              <a:rPr lang="en-US" sz="1600" dirty="0" smtClean="0">
                <a:solidFill>
                  <a:srgbClr val="FFFF00"/>
                </a:solidFill>
              </a:rPr>
              <a:t>S</a:t>
            </a:r>
            <a:r>
              <a:rPr lang="ru-RU" sz="1600" dirty="0" smtClean="0"/>
              <a:t> есть </a:t>
            </a:r>
            <a:r>
              <a:rPr lang="en-US" sz="1600" dirty="0" smtClean="0">
                <a:solidFill>
                  <a:srgbClr val="FF66FF"/>
                </a:solidFill>
              </a:rPr>
              <a:t>P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     или не суть </a:t>
            </a:r>
            <a:r>
              <a:rPr lang="en-US" sz="1600" dirty="0" smtClean="0">
                <a:solidFill>
                  <a:srgbClr val="FF66FF"/>
                </a:solidFill>
              </a:rPr>
              <a:t>P</a:t>
            </a:r>
            <a:r>
              <a:rPr lang="ru-RU" sz="1600" dirty="0" smtClean="0"/>
              <a:t>?</a:t>
            </a:r>
            <a:endParaRPr lang="ru-RU" sz="1600" dirty="0"/>
          </a:p>
        </p:txBody>
      </p:sp>
      <p:sp>
        <p:nvSpPr>
          <p:cNvPr id="524292" name="Oval 4"/>
          <p:cNvSpPr>
            <a:spLocks noChangeAspect="1" noChangeArrowheads="1"/>
          </p:cNvSpPr>
          <p:nvPr/>
        </p:nvSpPr>
        <p:spPr bwMode="auto">
          <a:xfrm>
            <a:off x="7308000" y="3276000"/>
            <a:ext cx="503238" cy="503237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0000CC"/>
                </a:solidFill>
              </a:rPr>
              <a:t>S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4300" name="Oval 12"/>
          <p:cNvSpPr>
            <a:spLocks noChangeAspect="1" noChangeArrowheads="1"/>
          </p:cNvSpPr>
          <p:nvPr/>
        </p:nvSpPr>
        <p:spPr bwMode="auto">
          <a:xfrm>
            <a:off x="7056000" y="5364000"/>
            <a:ext cx="1008000" cy="1008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P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4294" name="Oval 6"/>
          <p:cNvSpPr>
            <a:spLocks noChangeAspect="1" noChangeArrowheads="1"/>
          </p:cNvSpPr>
          <p:nvPr/>
        </p:nvSpPr>
        <p:spPr bwMode="auto">
          <a:xfrm>
            <a:off x="6876000" y="5868000"/>
            <a:ext cx="575999" cy="57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CC"/>
                </a:solidFill>
              </a:rPr>
              <a:t>   </a:t>
            </a:r>
            <a:r>
              <a:rPr lang="en-US" dirty="0" smtClean="0">
                <a:solidFill>
                  <a:srgbClr val="0000CC"/>
                </a:solidFill>
              </a:rPr>
              <a:t>S</a:t>
            </a:r>
            <a:r>
              <a:rPr lang="ru-RU" sz="1050" dirty="0" smtClean="0">
                <a:solidFill>
                  <a:srgbClr val="0000CC"/>
                </a:solidFill>
              </a:rPr>
              <a:t/>
            </a:r>
            <a:br>
              <a:rPr lang="ru-RU" sz="1050" dirty="0" smtClean="0">
                <a:solidFill>
                  <a:srgbClr val="0000CC"/>
                </a:solidFill>
              </a:rPr>
            </a:br>
            <a:endParaRPr lang="ru-RU" sz="1200" dirty="0" smtClean="0">
              <a:solidFill>
                <a:srgbClr val="0000CC"/>
              </a:solidFill>
            </a:endParaRPr>
          </a:p>
        </p:txBody>
      </p:sp>
      <p:sp>
        <p:nvSpPr>
          <p:cNvPr id="524306" name="Oval 18"/>
          <p:cNvSpPr>
            <a:spLocks noChangeAspect="1" noChangeArrowheads="1"/>
          </p:cNvSpPr>
          <p:nvPr/>
        </p:nvSpPr>
        <p:spPr bwMode="auto">
          <a:xfrm>
            <a:off x="972000" y="5364000"/>
            <a:ext cx="936000" cy="936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P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4305" name="Oval 17"/>
          <p:cNvSpPr>
            <a:spLocks noChangeAspect="1" noChangeArrowheads="1"/>
          </p:cNvSpPr>
          <p:nvPr/>
        </p:nvSpPr>
        <p:spPr bwMode="auto">
          <a:xfrm>
            <a:off x="1944000" y="5616000"/>
            <a:ext cx="575999" cy="57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S</a:t>
            </a:r>
            <a:r>
              <a:rPr lang="ru-RU" dirty="0" smtClean="0">
                <a:solidFill>
                  <a:srgbClr val="0000CC"/>
                </a:solidFill>
              </a:rPr>
              <a:t>   </a:t>
            </a:r>
            <a:endParaRPr lang="ru-RU" sz="1000" dirty="0">
              <a:solidFill>
                <a:srgbClr val="0000CC"/>
              </a:solidFill>
            </a:endParaRPr>
          </a:p>
        </p:txBody>
      </p:sp>
      <p:sp>
        <p:nvSpPr>
          <p:cNvPr id="30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 lIns="72000" rIns="72000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Паралогизмы второй фигуры</a:t>
            </a:r>
            <a:r>
              <a:rPr lang="ru-RU" sz="2800" b="1" dirty="0" smtClean="0">
                <a:solidFill>
                  <a:schemeClr val="bg1"/>
                </a:solidFill>
              </a:rPr>
              <a:t/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двух утвердительных посылок</a:t>
            </a:r>
          </a:p>
        </p:txBody>
      </p:sp>
      <p:cxnSp>
        <p:nvCxnSpPr>
          <p:cNvPr id="31" name="Прямая соединительная линия 30"/>
          <p:cNvCxnSpPr>
            <a:cxnSpLocks noChangeShapeType="1"/>
          </p:cNvCxnSpPr>
          <p:nvPr/>
        </p:nvCxnSpPr>
        <p:spPr bwMode="auto">
          <a:xfrm>
            <a:off x="864000" y="187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2" name="Прямая соединительная линия 31"/>
          <p:cNvCxnSpPr>
            <a:cxnSpLocks noChangeShapeType="1"/>
          </p:cNvCxnSpPr>
          <p:nvPr/>
        </p:nvCxnSpPr>
        <p:spPr bwMode="auto">
          <a:xfrm rot="-1800000">
            <a:off x="864000" y="187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3" name="Прямая соединительная линия 32"/>
          <p:cNvCxnSpPr>
            <a:cxnSpLocks noChangeShapeType="1"/>
          </p:cNvCxnSpPr>
          <p:nvPr/>
        </p:nvCxnSpPr>
        <p:spPr bwMode="auto">
          <a:xfrm>
            <a:off x="6840000" y="187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4" name="Прямая соединительная линия 33"/>
          <p:cNvCxnSpPr>
            <a:cxnSpLocks noChangeShapeType="1"/>
          </p:cNvCxnSpPr>
          <p:nvPr/>
        </p:nvCxnSpPr>
        <p:spPr bwMode="auto">
          <a:xfrm rot="-1800000">
            <a:off x="6840000" y="187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5" name="Прямая соединительная линия 34"/>
          <p:cNvCxnSpPr>
            <a:cxnSpLocks noChangeShapeType="1"/>
          </p:cNvCxnSpPr>
          <p:nvPr/>
        </p:nvCxnSpPr>
        <p:spPr bwMode="auto">
          <a:xfrm>
            <a:off x="864000" y="439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 rot="-1800000">
            <a:off x="864000" y="439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7" name="Прямая соединительная линия 36"/>
          <p:cNvCxnSpPr>
            <a:cxnSpLocks noChangeShapeType="1"/>
          </p:cNvCxnSpPr>
          <p:nvPr/>
        </p:nvCxnSpPr>
        <p:spPr bwMode="auto">
          <a:xfrm>
            <a:off x="6840000" y="439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 rot="-1800000">
            <a:off x="6840000" y="439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24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24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24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24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" dur="1000"/>
                                        <p:tgtEl>
                                          <p:spTgt spid="524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524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524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524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524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" dur="1000"/>
                                        <p:tgtEl>
                                          <p:spTgt spid="524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9445 0 " pathEditMode="relative" ptsTypes="AA">
                                      <p:cBhvr>
                                        <p:cTn id="46" dur="2000" spd="-100000" fill="hold"/>
                                        <p:tgtEl>
                                          <p:spTgt spid="5243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7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9462 0 " pathEditMode="relative" ptsTypes="AA">
                                      <p:cBhvr>
                                        <p:cTn id="48" dur="2000" spd="-100000" fill="hold"/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0" presetClass="path" presetSubtype="0" accel="50000" decel="5000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1024 0 " pathEditMode="relative" ptsTypes="AA">
                                      <p:cBhvr>
                                        <p:cTn id="70" dur="2000" spd="-100000" fill="hold"/>
                                        <p:tgtEl>
                                          <p:spTgt spid="5243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1" presetID="0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9462 0 " pathEditMode="relative" ptsTypes="AA">
                                      <p:cBhvr>
                                        <p:cTn id="72" dur="2000" spd="-100000" fill="hold"/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3000" fill="hold"/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000" fill="hold"/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9" presetClass="entr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3000" fill="hold"/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3000" fill="hold"/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500"/>
                            </p:stCondLst>
                            <p:childTnLst>
                              <p:par>
                                <p:cTn id="97" presetID="19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524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524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3000" fill="hold"/>
                                        <p:tgtEl>
                                          <p:spTgt spid="524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3000" fill="hold"/>
                                        <p:tgtEl>
                                          <p:spTgt spid="524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build="p"/>
      <p:bldP spid="524300" grpId="0" animBg="1"/>
      <p:bldP spid="524300" grpId="1" animBg="1"/>
      <p:bldP spid="524300" grpId="2" animBg="1"/>
      <p:bldP spid="524294" grpId="0" animBg="1"/>
      <p:bldP spid="524294" grpId="1" animBg="1"/>
      <p:bldP spid="524294" grpId="2" animBg="1"/>
      <p:bldP spid="524306" grpId="0" animBg="1"/>
      <p:bldP spid="524306" grpId="1" animBg="1"/>
      <p:bldP spid="524306" grpId="2" animBg="1"/>
      <p:bldP spid="524305" grpId="0" animBg="1"/>
      <p:bldP spid="524305" grpId="1" animBg="1"/>
      <p:bldP spid="524305" grpId="2" animBg="1"/>
      <p:bldP spid="524305" grpId="3" animBg="1"/>
    </p:bldLst>
  </p:timing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290" name="Oval 2"/>
          <p:cNvSpPr>
            <a:spLocks noChangeAspect="1" noChangeArrowheads="1"/>
          </p:cNvSpPr>
          <p:nvPr/>
        </p:nvSpPr>
        <p:spPr bwMode="auto">
          <a:xfrm>
            <a:off x="684000" y="4752000"/>
            <a:ext cx="1656001" cy="1656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CC"/>
                </a:solidFill>
              </a:rPr>
              <a:t>Чётные</a:t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>числа</a:t>
            </a:r>
            <a:endParaRPr lang="ru-RU" sz="2000" dirty="0" smtClean="0">
              <a:solidFill>
                <a:srgbClr val="0000CC"/>
              </a:solidFill>
            </a:endParaRPr>
          </a:p>
          <a:p>
            <a:pPr algn="ctr">
              <a:lnSpc>
                <a:spcPct val="80000"/>
              </a:lnSpc>
            </a:pPr>
            <a:r>
              <a:rPr lang="ru-RU" sz="2000" dirty="0" smtClean="0">
                <a:solidFill>
                  <a:srgbClr val="0000CC"/>
                </a:solidFill>
              </a:rPr>
              <a:t/>
            </a:r>
            <a:br>
              <a:rPr lang="ru-RU" sz="2000" dirty="0" smtClean="0">
                <a:solidFill>
                  <a:srgbClr val="0000CC"/>
                </a:solidFill>
              </a:rPr>
            </a:br>
            <a:r>
              <a:rPr lang="ru-RU" sz="2000" dirty="0" smtClean="0">
                <a:solidFill>
                  <a:srgbClr val="0000CC"/>
                </a:solidFill>
              </a:rPr>
              <a:t/>
            </a:r>
            <a:br>
              <a:rPr lang="ru-RU" sz="2000" dirty="0" smtClean="0">
                <a:solidFill>
                  <a:srgbClr val="0000CC"/>
                </a:solidFill>
              </a:rPr>
            </a:br>
            <a:r>
              <a:rPr lang="ru-RU" sz="2000" dirty="0" smtClean="0">
                <a:solidFill>
                  <a:srgbClr val="0000CC"/>
                </a:solidFill>
              </a:rPr>
              <a:t/>
            </a:r>
            <a:br>
              <a:rPr lang="ru-RU" sz="2000" dirty="0" smtClean="0">
                <a:solidFill>
                  <a:srgbClr val="0000CC"/>
                </a:solidFill>
              </a:rPr>
            </a:b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524306" name="Oval 18"/>
          <p:cNvSpPr>
            <a:spLocks noChangeAspect="1" noChangeArrowheads="1"/>
          </p:cNvSpPr>
          <p:nvPr/>
        </p:nvSpPr>
        <p:spPr bwMode="auto">
          <a:xfrm>
            <a:off x="828000" y="5364000"/>
            <a:ext cx="936000" cy="936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200" dirty="0" smtClean="0">
                <a:solidFill>
                  <a:srgbClr val="0000CC"/>
                </a:solidFill>
              </a:rPr>
              <a:t>Числа,</a:t>
            </a:r>
            <a:br>
              <a:rPr lang="ru-RU" sz="1200" dirty="0" smtClean="0">
                <a:solidFill>
                  <a:srgbClr val="0000CC"/>
                </a:solidFill>
              </a:rPr>
            </a:br>
            <a:r>
              <a:rPr lang="ru-RU" sz="1200" dirty="0" smtClean="0">
                <a:solidFill>
                  <a:srgbClr val="0000CC"/>
                </a:solidFill>
              </a:rPr>
              <a:t>кратные</a:t>
            </a:r>
          </a:p>
          <a:p>
            <a:pPr algn="ctr">
              <a:lnSpc>
                <a:spcPct val="90000"/>
              </a:lnSpc>
            </a:pPr>
            <a:r>
              <a:rPr lang="ru-RU" sz="1200" dirty="0" smtClean="0">
                <a:solidFill>
                  <a:srgbClr val="0000CC"/>
                </a:solidFill>
              </a:rPr>
              <a:t>четырём</a:t>
            </a: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411999" y="4032000"/>
            <a:ext cx="4320000" cy="1061829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ru-RU" sz="1400" dirty="0" smtClean="0">
                <a:solidFill>
                  <a:srgbClr val="FF66FF"/>
                </a:solidFill>
              </a:rPr>
              <a:t>число, кратное четырём</a:t>
            </a:r>
            <a:r>
              <a:rPr lang="ru-RU" sz="1400" dirty="0" smtClean="0"/>
              <a:t>,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чётное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FFFF00"/>
                </a:solidFill>
              </a:rPr>
              <a:t>числа, кратные трём</a:t>
            </a:r>
            <a:r>
              <a:rPr lang="ru-RU" sz="1400" dirty="0" smtClean="0"/>
              <a:t>,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чётные</a:t>
            </a:r>
            <a:r>
              <a:rPr lang="ru-RU" sz="1400" dirty="0" smtClean="0"/>
              <a:t>.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чётные</a:t>
            </a:r>
            <a:r>
              <a:rPr lang="ru-RU" sz="1400" dirty="0" smtClean="0">
                <a:solidFill>
                  <a:srgbClr val="FFFF00"/>
                </a:solidFill>
              </a:rPr>
              <a:t> числа, кратные трём</a:t>
            </a:r>
            <a:r>
              <a:rPr lang="ru-RU" sz="1400" dirty="0" smtClean="0"/>
              <a:t>,</a:t>
            </a:r>
            <a:r>
              <a:rPr lang="en-US" sz="1400" dirty="0" smtClean="0"/>
              <a:t> </a:t>
            </a:r>
            <a:r>
              <a:rPr lang="ru-RU" sz="1400" dirty="0" smtClean="0"/>
              <a:t/>
            </a:r>
            <a:br>
              <a:rPr lang="ru-RU" sz="1400" dirty="0" smtClean="0"/>
            </a:br>
            <a:r>
              <a:rPr lang="ru-RU" sz="1400" dirty="0" smtClean="0"/>
              <a:t>     действительно </a:t>
            </a:r>
            <a:r>
              <a:rPr lang="ru-RU" sz="1400" dirty="0" smtClean="0">
                <a:solidFill>
                  <a:srgbClr val="FF66FF"/>
                </a:solidFill>
              </a:rPr>
              <a:t>кратны четырём</a:t>
            </a:r>
            <a:r>
              <a:rPr lang="ru-RU" sz="1400" dirty="0" smtClean="0"/>
              <a:t>,</a:t>
            </a:r>
            <a:r>
              <a:rPr lang="ru-RU" sz="1400" dirty="0" smtClean="0">
                <a:solidFill>
                  <a:srgbClr val="FF66FF"/>
                </a:solidFill>
              </a:rPr>
              <a:t> </a:t>
            </a:r>
            <a:r>
              <a:rPr lang="ru-RU" sz="1400" dirty="0" smtClean="0"/>
              <a:t>как </a:t>
            </a:r>
            <a:r>
              <a:rPr lang="ru-RU" sz="1400" dirty="0" smtClean="0">
                <a:solidFill>
                  <a:srgbClr val="00FFFF"/>
                </a:solidFill>
              </a:rPr>
              <a:t>12</a:t>
            </a:r>
            <a:r>
              <a:rPr lang="ru-RU" sz="1400" dirty="0" smtClean="0"/>
              <a:t> и </a:t>
            </a:r>
            <a:r>
              <a:rPr lang="ru-RU" sz="1400" dirty="0" smtClean="0">
                <a:solidFill>
                  <a:srgbClr val="00FFFF"/>
                </a:solidFill>
              </a:rPr>
              <a:t>24</a:t>
            </a:r>
            <a:r>
              <a:rPr lang="ru-RU" sz="1400" dirty="0" smtClean="0"/>
              <a:t>,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>
                <a:solidFill>
                  <a:srgbClr val="00FFFF"/>
                </a:solidFill>
              </a:rPr>
              <a:t>     </a:t>
            </a:r>
            <a:r>
              <a:rPr lang="ru-RU" sz="1400" dirty="0" smtClean="0"/>
              <a:t>но некоторые не </a:t>
            </a:r>
            <a:r>
              <a:rPr lang="ru-RU" sz="1400" dirty="0" smtClean="0">
                <a:solidFill>
                  <a:srgbClr val="FF66FF"/>
                </a:solidFill>
              </a:rPr>
              <a:t>кратны четырём</a:t>
            </a:r>
            <a:r>
              <a:rPr lang="ru-RU" sz="1400" dirty="0" smtClean="0"/>
              <a:t>,</a:t>
            </a:r>
            <a:r>
              <a:rPr lang="ru-RU" sz="1400" dirty="0" smtClean="0">
                <a:solidFill>
                  <a:srgbClr val="FF66FF"/>
                </a:solidFill>
              </a:rPr>
              <a:t> </a:t>
            </a:r>
            <a:r>
              <a:rPr lang="ru-RU" sz="1400" dirty="0" smtClean="0"/>
              <a:t>как </a:t>
            </a:r>
            <a:r>
              <a:rPr lang="ru-RU" sz="1400" dirty="0" smtClean="0">
                <a:solidFill>
                  <a:srgbClr val="FF9900"/>
                </a:solidFill>
              </a:rPr>
              <a:t>6</a:t>
            </a:r>
            <a:r>
              <a:rPr lang="ru-RU" sz="1400" dirty="0" smtClean="0"/>
              <a:t> и </a:t>
            </a:r>
            <a:r>
              <a:rPr lang="ru-RU" sz="1400" dirty="0" smtClean="0">
                <a:solidFill>
                  <a:srgbClr val="FF9900"/>
                </a:solidFill>
              </a:rPr>
              <a:t>18</a:t>
            </a:r>
            <a:r>
              <a:rPr lang="ru-RU" sz="1400" dirty="0" smtClean="0"/>
              <a:t>.</a:t>
            </a:r>
          </a:p>
        </p:txBody>
      </p:sp>
      <p:sp>
        <p:nvSpPr>
          <p:cNvPr id="524291" name="Oval 3"/>
          <p:cNvSpPr>
            <a:spLocks noChangeAspect="1" noChangeArrowheads="1"/>
          </p:cNvSpPr>
          <p:nvPr/>
        </p:nvSpPr>
        <p:spPr bwMode="auto">
          <a:xfrm>
            <a:off x="6624000" y="2052000"/>
            <a:ext cx="1655999" cy="1656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CC"/>
                </a:solidFill>
              </a:rPr>
              <a:t>Имеющие</a:t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>клюв</a:t>
            </a:r>
          </a:p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24296" name="Oval 8"/>
          <p:cNvSpPr>
            <a:spLocks noChangeAspect="1" noChangeArrowheads="1"/>
          </p:cNvSpPr>
          <p:nvPr/>
        </p:nvSpPr>
        <p:spPr bwMode="auto">
          <a:xfrm>
            <a:off x="863599" y="2052000"/>
            <a:ext cx="1656000" cy="1656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CC"/>
                </a:solidFill>
              </a:rPr>
              <a:t>Имеющие</a:t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>клюв</a:t>
            </a:r>
          </a:p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24293" name="Oval 5"/>
          <p:cNvSpPr>
            <a:spLocks noChangeAspect="1" noChangeArrowheads="1"/>
          </p:cNvSpPr>
          <p:nvPr/>
        </p:nvSpPr>
        <p:spPr bwMode="auto">
          <a:xfrm>
            <a:off x="1908000" y="2700000"/>
            <a:ext cx="576000" cy="575999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Птицы</a:t>
            </a: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524297" name="Oval 9"/>
          <p:cNvSpPr>
            <a:spLocks noChangeAspect="1" noChangeArrowheads="1"/>
          </p:cNvSpPr>
          <p:nvPr/>
        </p:nvSpPr>
        <p:spPr bwMode="auto">
          <a:xfrm>
            <a:off x="1008000" y="2700000"/>
            <a:ext cx="864001" cy="864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Черепахи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524299" name="Oval 11"/>
          <p:cNvSpPr>
            <a:spLocks noChangeAspect="1" noChangeArrowheads="1"/>
          </p:cNvSpPr>
          <p:nvPr/>
        </p:nvSpPr>
        <p:spPr bwMode="auto">
          <a:xfrm>
            <a:off x="6948000" y="2664000"/>
            <a:ext cx="1008000" cy="1008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 smtClean="0">
                <a:solidFill>
                  <a:srgbClr val="0000CC"/>
                </a:solidFill>
              </a:rPr>
              <a:t>Птицы</a:t>
            </a:r>
            <a:br>
              <a:rPr lang="ru-RU" sz="14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880000" y="2052000"/>
            <a:ext cx="3384000" cy="1061829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Всякая </a:t>
            </a:r>
            <a:r>
              <a:rPr lang="ru-RU" sz="1400" dirty="0" smtClean="0">
                <a:solidFill>
                  <a:srgbClr val="FF66FF"/>
                </a:solidFill>
              </a:rPr>
              <a:t>птица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имеет клюв</a:t>
            </a:r>
            <a:r>
              <a:rPr lang="ru-RU" sz="1400" dirty="0" smtClean="0"/>
              <a:t>. 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Всякая </a:t>
            </a:r>
            <a:r>
              <a:rPr lang="ru-RU" sz="1400" dirty="0" smtClean="0">
                <a:solidFill>
                  <a:srgbClr val="FFFF00"/>
                </a:solidFill>
              </a:rPr>
              <a:t>черепаха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имеет клюв</a:t>
            </a:r>
            <a:r>
              <a:rPr lang="ru-RU" sz="1400" dirty="0" smtClean="0"/>
              <a:t>. 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Неужели всякая </a:t>
            </a:r>
            <a:r>
              <a:rPr lang="ru-RU" sz="1400" dirty="0" smtClean="0">
                <a:solidFill>
                  <a:srgbClr val="FFFF00"/>
                </a:solidFill>
              </a:rPr>
              <a:t>черепаха</a:t>
            </a:r>
            <a:r>
              <a:rPr lang="ru-RU" sz="1400" dirty="0" smtClean="0"/>
              <a:t> – </a:t>
            </a:r>
            <a:r>
              <a:rPr lang="ru-RU" sz="1400" dirty="0" smtClean="0">
                <a:solidFill>
                  <a:srgbClr val="FF66FF"/>
                </a:solidFill>
              </a:rPr>
              <a:t>птица</a:t>
            </a:r>
            <a:r>
              <a:rPr lang="ru-RU" sz="1400" dirty="0" smtClean="0"/>
              <a:t>?</a:t>
            </a:r>
            <a:r>
              <a:rPr lang="ru-RU" sz="1400" dirty="0" smtClean="0">
                <a:solidFill>
                  <a:srgbClr val="FF66FF"/>
                </a:solidFill>
              </a:rPr>
              <a:t> 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Но всякая </a:t>
            </a:r>
            <a:r>
              <a:rPr lang="ru-RU" sz="1400" dirty="0" smtClean="0">
                <a:solidFill>
                  <a:srgbClr val="FFFF00"/>
                </a:solidFill>
              </a:rPr>
              <a:t>утка</a:t>
            </a:r>
            <a:r>
              <a:rPr lang="en-US" sz="1400" dirty="0" smtClean="0"/>
              <a:t> </a:t>
            </a:r>
            <a:r>
              <a:rPr lang="ru-RU" sz="1400" dirty="0" smtClean="0"/>
              <a:t>тоже </a:t>
            </a:r>
            <a:r>
              <a:rPr lang="ru-RU" sz="1400" dirty="0" smtClean="0">
                <a:solidFill>
                  <a:srgbClr val="00FF00"/>
                </a:solidFill>
              </a:rPr>
              <a:t>имеет клюв</a:t>
            </a:r>
            <a:r>
              <a:rPr lang="ru-RU" sz="1400" dirty="0" smtClean="0"/>
              <a:t>, 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и всякая </a:t>
            </a:r>
            <a:r>
              <a:rPr lang="ru-RU" sz="1400" dirty="0" smtClean="0">
                <a:solidFill>
                  <a:srgbClr val="FFFF00"/>
                </a:solidFill>
              </a:rPr>
              <a:t>утка</a:t>
            </a:r>
            <a:r>
              <a:rPr lang="ru-RU" sz="1400" dirty="0" smtClean="0"/>
              <a:t> таки </a:t>
            </a:r>
            <a:r>
              <a:rPr lang="ru-RU" sz="1400" dirty="0" smtClean="0">
                <a:solidFill>
                  <a:srgbClr val="FF66FF"/>
                </a:solidFill>
              </a:rPr>
              <a:t>птица</a:t>
            </a:r>
            <a:r>
              <a:rPr lang="ru-RU" sz="1400" dirty="0" smtClean="0"/>
              <a:t>.</a:t>
            </a:r>
          </a:p>
        </p:txBody>
      </p:sp>
      <p:sp>
        <p:nvSpPr>
          <p:cNvPr id="524292" name="Oval 4"/>
          <p:cNvSpPr>
            <a:spLocks noChangeAspect="1" noChangeArrowheads="1"/>
          </p:cNvSpPr>
          <p:nvPr/>
        </p:nvSpPr>
        <p:spPr bwMode="auto">
          <a:xfrm>
            <a:off x="7200000" y="3060000"/>
            <a:ext cx="504001" cy="504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 smtClean="0">
                <a:solidFill>
                  <a:srgbClr val="0000CC"/>
                </a:solidFill>
              </a:rPr>
              <a:t>Утки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26" name="Oval 17"/>
          <p:cNvSpPr>
            <a:spLocks noChangeAspect="1" noChangeArrowheads="1"/>
          </p:cNvSpPr>
          <p:nvPr/>
        </p:nvSpPr>
        <p:spPr bwMode="auto">
          <a:xfrm>
            <a:off x="1836000" y="5220000"/>
            <a:ext cx="791999" cy="792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200" dirty="0" smtClean="0">
                <a:solidFill>
                  <a:srgbClr val="0000CC"/>
                </a:solidFill>
              </a:rPr>
              <a:t>Числа,</a:t>
            </a:r>
            <a:br>
              <a:rPr lang="ru-RU" sz="1200" dirty="0" smtClean="0">
                <a:solidFill>
                  <a:srgbClr val="0000CC"/>
                </a:solidFill>
              </a:rPr>
            </a:br>
            <a:r>
              <a:rPr lang="ru-RU" sz="1200" dirty="0" smtClean="0">
                <a:solidFill>
                  <a:srgbClr val="0000CC"/>
                </a:solidFill>
              </a:rPr>
              <a:t>кратные</a:t>
            </a:r>
            <a:br>
              <a:rPr lang="ru-RU" sz="1200" dirty="0" smtClean="0">
                <a:solidFill>
                  <a:srgbClr val="0000CC"/>
                </a:solidFill>
              </a:rPr>
            </a:br>
            <a:r>
              <a:rPr lang="ru-RU" sz="1200" dirty="0" smtClean="0">
                <a:solidFill>
                  <a:srgbClr val="0000CC"/>
                </a:solidFill>
              </a:rPr>
              <a:t>трём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28" name="Oval 2"/>
          <p:cNvSpPr>
            <a:spLocks noChangeAspect="1" noChangeArrowheads="1"/>
          </p:cNvSpPr>
          <p:nvPr/>
        </p:nvSpPr>
        <p:spPr bwMode="auto">
          <a:xfrm>
            <a:off x="6804000" y="4752000"/>
            <a:ext cx="1656001" cy="1656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CC"/>
                </a:solidFill>
              </a:rPr>
              <a:t>Чётные</a:t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>числа</a:t>
            </a:r>
            <a:r>
              <a:rPr lang="ru-RU" sz="2000" dirty="0" smtClean="0">
                <a:solidFill>
                  <a:srgbClr val="0000CC"/>
                </a:solidFill>
              </a:rPr>
              <a:t/>
            </a:r>
            <a:br>
              <a:rPr lang="ru-RU" sz="2000" dirty="0" smtClean="0">
                <a:solidFill>
                  <a:srgbClr val="0000CC"/>
                </a:solidFill>
              </a:rPr>
            </a:br>
            <a:r>
              <a:rPr lang="ru-RU" sz="2000" dirty="0" smtClean="0">
                <a:solidFill>
                  <a:srgbClr val="0000CC"/>
                </a:solidFill>
              </a:rPr>
              <a:t/>
            </a:r>
            <a:br>
              <a:rPr lang="ru-RU" sz="2000" dirty="0" smtClean="0">
                <a:solidFill>
                  <a:srgbClr val="0000CC"/>
                </a:solidFill>
              </a:rPr>
            </a:br>
            <a:r>
              <a:rPr lang="ru-RU" sz="2000" dirty="0" smtClean="0">
                <a:solidFill>
                  <a:srgbClr val="0000CC"/>
                </a:solidFill>
              </a:rPr>
              <a:t/>
            </a:r>
            <a:br>
              <a:rPr lang="ru-RU" sz="2000" dirty="0" smtClean="0">
                <a:solidFill>
                  <a:srgbClr val="0000CC"/>
                </a:solidFill>
              </a:rPr>
            </a:br>
            <a:r>
              <a:rPr lang="ru-RU" sz="2000" dirty="0" smtClean="0">
                <a:solidFill>
                  <a:srgbClr val="0000CC"/>
                </a:solidFill>
              </a:rPr>
              <a:t/>
            </a:r>
            <a:br>
              <a:rPr lang="ru-RU" sz="2000" dirty="0" smtClean="0">
                <a:solidFill>
                  <a:srgbClr val="0000CC"/>
                </a:solidFill>
              </a:rPr>
            </a:b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29" name="Oval 18"/>
          <p:cNvSpPr>
            <a:spLocks noChangeAspect="1" noChangeArrowheads="1"/>
          </p:cNvSpPr>
          <p:nvPr/>
        </p:nvSpPr>
        <p:spPr bwMode="auto">
          <a:xfrm>
            <a:off x="7272000" y="5364000"/>
            <a:ext cx="1008000" cy="1008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200" dirty="0" smtClean="0">
                <a:solidFill>
                  <a:srgbClr val="0000CC"/>
                </a:solidFill>
              </a:rPr>
              <a:t>Числа,</a:t>
            </a:r>
            <a:br>
              <a:rPr lang="ru-RU" sz="1200" dirty="0" smtClean="0">
                <a:solidFill>
                  <a:srgbClr val="0000CC"/>
                </a:solidFill>
              </a:rPr>
            </a:br>
            <a:r>
              <a:rPr lang="ru-RU" sz="1200" dirty="0" smtClean="0">
                <a:solidFill>
                  <a:srgbClr val="0000CC"/>
                </a:solidFill>
              </a:rPr>
              <a:t>кратные</a:t>
            </a:r>
            <a:br>
              <a:rPr lang="ru-RU" sz="1200" dirty="0" smtClean="0">
                <a:solidFill>
                  <a:srgbClr val="0000CC"/>
                </a:solidFill>
              </a:rPr>
            </a:br>
            <a:r>
              <a:rPr lang="ru-RU" sz="1200" dirty="0" smtClean="0">
                <a:solidFill>
                  <a:srgbClr val="0000CC"/>
                </a:solidFill>
              </a:rPr>
              <a:t>четырём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30" name="Oval 17"/>
          <p:cNvSpPr>
            <a:spLocks noChangeAspect="1" noChangeArrowheads="1"/>
          </p:cNvSpPr>
          <p:nvPr/>
        </p:nvSpPr>
        <p:spPr bwMode="auto">
          <a:xfrm>
            <a:off x="6660000" y="5256000"/>
            <a:ext cx="791999" cy="792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200" dirty="0" smtClean="0">
                <a:solidFill>
                  <a:srgbClr val="0000CC"/>
                </a:solidFill>
              </a:rPr>
              <a:t>Числа,</a:t>
            </a:r>
            <a:br>
              <a:rPr lang="ru-RU" sz="1200" dirty="0" smtClean="0">
                <a:solidFill>
                  <a:srgbClr val="0000CC"/>
                </a:solidFill>
              </a:rPr>
            </a:br>
            <a:r>
              <a:rPr lang="ru-RU" sz="1200" dirty="0" smtClean="0">
                <a:solidFill>
                  <a:srgbClr val="0000CC"/>
                </a:solidFill>
              </a:rPr>
              <a:t>кратные,</a:t>
            </a:r>
            <a:br>
              <a:rPr lang="ru-RU" sz="1200" dirty="0" smtClean="0">
                <a:solidFill>
                  <a:srgbClr val="0000CC"/>
                </a:solidFill>
              </a:rPr>
            </a:br>
            <a:r>
              <a:rPr lang="ru-RU" sz="1200" dirty="0" smtClean="0">
                <a:solidFill>
                  <a:srgbClr val="0000CC"/>
                </a:solidFill>
              </a:rPr>
              <a:t>трём</a:t>
            </a:r>
            <a:endParaRPr lang="ru-RU" sz="1100" dirty="0">
              <a:solidFill>
                <a:srgbClr val="0000CC"/>
              </a:solidFill>
            </a:endParaRPr>
          </a:p>
        </p:txBody>
      </p:sp>
      <p:sp>
        <p:nvSpPr>
          <p:cNvPr id="20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 lIns="72000" rIns="72000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Паралогизмы второй фигуры</a:t>
            </a:r>
            <a:r>
              <a:rPr lang="ru-RU" sz="2800" b="1" dirty="0" smtClean="0">
                <a:solidFill>
                  <a:schemeClr val="bg1"/>
                </a:solidFill>
              </a:rPr>
              <a:t/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двух утвердительных посылок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524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1000"/>
                                        <p:tgtEl>
                                          <p:spTgt spid="524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8889 0 " pathEditMode="relative" ptsTypes="AA">
                                      <p:cBhvr>
                                        <p:cTn id="36" dur="2000" spd="-100000" fill="hold"/>
                                        <p:tgtEl>
                                          <p:spTgt spid="5243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7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20486 0 " pathEditMode="relative" ptsTypes="AA">
                                      <p:cBhvr>
                                        <p:cTn id="38" dur="2000" spd="-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0" presetClass="path" presetSubtype="0" accel="50000" decel="5000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1025 0 " pathEditMode="relative" ptsTypes="AA">
                                      <p:cBhvr>
                                        <p:cTn id="52" dur="200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3" presetID="0" presetClass="path" presetSubtype="0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8663 0 " pathEditMode="relative" ptsTypes="AA">
                                      <p:cBhvr>
                                        <p:cTn id="54" dur="20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9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9" presetClass="entr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3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19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3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3000" fill="hold"/>
                                        <p:tgtEl>
                                          <p:spTgt spid="524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000" fill="hold"/>
                                        <p:tgtEl>
                                          <p:spTgt spid="524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4306" grpId="0" animBg="1"/>
      <p:bldP spid="524306" grpId="1" animBg="1"/>
      <p:bldP spid="524306" grpId="2" animBg="1"/>
      <p:bldP spid="21" grpId="0" build="p"/>
      <p:bldP spid="26" grpId="0" animBg="1"/>
      <p:bldP spid="26" grpId="1" animBg="1"/>
      <p:bldP spid="26" grpId="2" animBg="1"/>
      <p:bldP spid="26" grpId="3" animBg="1"/>
      <p:bldP spid="29" grpId="0" animBg="1"/>
      <p:bldP spid="29" grpId="1" animBg="1"/>
      <p:bldP spid="29" grpId="2" animBg="1"/>
      <p:bldP spid="30" grpId="0" animBg="1"/>
      <p:bldP spid="30" grpId="1" animBg="1"/>
      <p:bldP spid="30" grpId="2" animBg="1"/>
      <p:bldP spid="30" grpId="3" animBg="1"/>
      <p:bldP spid="30" grpId="4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вал 2"/>
          <p:cNvSpPr>
            <a:spLocks noChangeArrowheads="1"/>
          </p:cNvSpPr>
          <p:nvPr/>
        </p:nvSpPr>
        <p:spPr bwMode="auto">
          <a:xfrm>
            <a:off x="360363" y="1800225"/>
            <a:ext cx="4319587" cy="4319588"/>
          </a:xfrm>
          <a:prstGeom prst="ellipse">
            <a:avLst/>
          </a:prstGeom>
          <a:solidFill>
            <a:schemeClr val="accent1"/>
          </a:solidFill>
          <a:ln w="38100" cmpd="dbl" algn="ctr">
            <a:solidFill>
              <a:schemeClr val="bg1"/>
            </a:solidFill>
            <a:round/>
            <a:headEnd/>
            <a:tailEnd/>
          </a:ln>
        </p:spPr>
        <p:txBody>
          <a:bodyPr wrap="none"/>
          <a:lstStyle/>
          <a:p>
            <a:pPr algn="l"/>
            <a:r>
              <a:rPr lang="ru-RU" sz="3600" b="1" baseline="0" dirty="0">
                <a:solidFill>
                  <a:srgbClr val="0000FF"/>
                </a:solidFill>
              </a:rPr>
              <a:t>  Кошка</a:t>
            </a:r>
          </a:p>
        </p:txBody>
      </p:sp>
      <p:sp>
        <p:nvSpPr>
          <p:cNvPr id="4" name="Овал 3"/>
          <p:cNvSpPr/>
          <p:nvPr/>
        </p:nvSpPr>
        <p:spPr bwMode="auto">
          <a:xfrm>
            <a:off x="1800225" y="3124200"/>
            <a:ext cx="2519363" cy="2519363"/>
          </a:xfrm>
          <a:prstGeom prst="ellipse">
            <a:avLst/>
          </a:prstGeom>
          <a:solidFill>
            <a:srgbClr val="FFCC99"/>
          </a:solidFill>
          <a:ln w="38100" cap="flat" cmpd="dbl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/>
          <a:lstStyle/>
          <a:p>
            <a:pPr algn="ctr">
              <a:defRPr/>
            </a:pPr>
            <a:r>
              <a:rPr lang="ru-RU" sz="1800" b="1" baseline="0" dirty="0">
                <a:solidFill>
                  <a:srgbClr val="0000FF"/>
                </a:solidFill>
              </a:rPr>
              <a:t>Чёрная кошка</a:t>
            </a:r>
          </a:p>
        </p:txBody>
      </p:sp>
      <p:sp>
        <p:nvSpPr>
          <p:cNvPr id="5" name="Овал 4"/>
          <p:cNvSpPr/>
          <p:nvPr/>
        </p:nvSpPr>
        <p:spPr bwMode="auto">
          <a:xfrm>
            <a:off x="2519363" y="3959225"/>
            <a:ext cx="1439862" cy="1441450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38100" cap="flat" cmpd="dbl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r>
              <a:rPr lang="ru-RU" sz="1400" b="1" baseline="0" dirty="0">
                <a:solidFill>
                  <a:srgbClr val="0000FF"/>
                </a:solidFill>
              </a:rPr>
              <a:t>Московская</a:t>
            </a:r>
            <a:br>
              <a:rPr lang="ru-RU" sz="1400" b="1" baseline="0" dirty="0">
                <a:solidFill>
                  <a:srgbClr val="0000FF"/>
                </a:solidFill>
              </a:rPr>
            </a:br>
            <a:r>
              <a:rPr lang="ru-RU" sz="1400" b="1" baseline="0" dirty="0">
                <a:solidFill>
                  <a:srgbClr val="0000FF"/>
                </a:solidFill>
              </a:rPr>
              <a:t>чёрная кошка</a:t>
            </a:r>
          </a:p>
        </p:txBody>
      </p:sp>
      <p:sp>
        <p:nvSpPr>
          <p:cNvPr id="6" name="Содержимое 3"/>
          <p:cNvSpPr txBox="1">
            <a:spLocks/>
          </p:cNvSpPr>
          <p:nvPr/>
        </p:nvSpPr>
        <p:spPr>
          <a:xfrm>
            <a:off x="4932000" y="1440000"/>
            <a:ext cx="4032250" cy="5292000"/>
          </a:xfrm>
          <a:prstGeom prst="rect">
            <a:avLst/>
          </a:prstGeom>
        </p:spPr>
        <p:txBody>
          <a:bodyPr/>
          <a:lstStyle/>
          <a:p>
            <a:pPr marL="252000" indent="-252000" algn="l" eaLnBrk="0" hangingPunct="0">
              <a:spcBef>
                <a:spcPts val="1200"/>
              </a:spcBef>
              <a:buFontTx/>
              <a:buChar char="•"/>
              <a:defRPr/>
            </a:pPr>
            <a:r>
              <a:rPr lang="ru-RU" sz="1800" b="1" kern="0" baseline="0" dirty="0" smtClean="0">
                <a:solidFill>
                  <a:schemeClr val="accent3"/>
                </a:solidFill>
                <a:latin typeface="+mn-lt"/>
              </a:rPr>
              <a:t>В понятии </a:t>
            </a:r>
            <a:r>
              <a:rPr lang="ru-RU" sz="1800" b="1" kern="0" baseline="0" dirty="0" smtClean="0">
                <a:solidFill>
                  <a:srgbClr val="FFFF00"/>
                </a:solidFill>
                <a:latin typeface="+mn-lt"/>
              </a:rPr>
              <a:t>«московская чёрная кошка»</a:t>
            </a:r>
            <a:r>
              <a:rPr lang="ru-RU" sz="1800" b="1" kern="0" baseline="0" dirty="0" smtClean="0">
                <a:solidFill>
                  <a:schemeClr val="accent3"/>
                </a:solidFill>
                <a:latin typeface="+mn-lt"/>
              </a:rPr>
              <a:t> мыслятся, помимо </a:t>
            </a:r>
            <a:r>
              <a:rPr lang="ru-RU" sz="1800" b="1" kern="0" baseline="0" dirty="0" smtClean="0">
                <a:solidFill>
                  <a:srgbClr val="00FF00"/>
                </a:solidFill>
                <a:latin typeface="+mn-lt"/>
              </a:rPr>
              <a:t>признаков, присущих всякой кошке</a:t>
            </a:r>
            <a:r>
              <a:rPr lang="ru-RU" sz="1800" b="1" kern="0" baseline="0" dirty="0" smtClean="0">
                <a:latin typeface="+mn-lt"/>
              </a:rPr>
              <a:t>, </a:t>
            </a:r>
            <a:r>
              <a:rPr lang="ru-RU" sz="1800" b="1" kern="0" baseline="0" dirty="0" smtClean="0">
                <a:solidFill>
                  <a:schemeClr val="accent3"/>
                </a:solidFill>
                <a:latin typeface="+mn-lt"/>
              </a:rPr>
              <a:t>ещё и </a:t>
            </a:r>
            <a:r>
              <a:rPr lang="ru-RU" sz="1800" b="1" kern="0" baseline="0" dirty="0" smtClean="0">
                <a:solidFill>
                  <a:srgbClr val="00FFFF"/>
                </a:solidFill>
                <a:latin typeface="+mn-lt"/>
              </a:rPr>
              <a:t>специфический цвет шерсти</a:t>
            </a:r>
            <a:r>
              <a:rPr lang="ru-RU" sz="1800" b="1" kern="0" baseline="0" dirty="0" smtClean="0">
                <a:solidFill>
                  <a:schemeClr val="accent3"/>
                </a:solidFill>
                <a:latin typeface="+mn-lt"/>
              </a:rPr>
              <a:t> и </a:t>
            </a:r>
            <a:r>
              <a:rPr lang="ru-RU" sz="1800" b="1" kern="0" baseline="0" dirty="0" smtClean="0">
                <a:solidFill>
                  <a:srgbClr val="00FFFF"/>
                </a:solidFill>
                <a:latin typeface="+mn-lt"/>
              </a:rPr>
              <a:t>место проживания</a:t>
            </a:r>
            <a:r>
              <a:rPr lang="ru-RU" sz="1800" b="1" kern="0" baseline="0" dirty="0" smtClean="0">
                <a:latin typeface="+mn-lt"/>
              </a:rPr>
              <a:t>.</a:t>
            </a:r>
            <a:endParaRPr lang="ru-RU" sz="1800" b="1" kern="0" baseline="0" dirty="0">
              <a:latin typeface="+mn-lt"/>
            </a:endParaRPr>
          </a:p>
          <a:p>
            <a:pPr marL="252000" indent="-252000" algn="l" eaLnBrk="0" hangingPunct="0">
              <a:spcBef>
                <a:spcPts val="1200"/>
              </a:spcBef>
              <a:buFontTx/>
              <a:buChar char="•"/>
              <a:defRPr/>
            </a:pPr>
            <a:r>
              <a:rPr lang="ru-RU" sz="1800" b="1" kern="0" baseline="0" dirty="0" smtClean="0">
                <a:solidFill>
                  <a:schemeClr val="accent3"/>
                </a:solidFill>
                <a:latin typeface="+mn-lt"/>
              </a:rPr>
              <a:t>Отвлекаясь от </a:t>
            </a:r>
            <a:r>
              <a:rPr lang="ru-RU" sz="1800" b="1" kern="0" baseline="0" dirty="0" smtClean="0">
                <a:solidFill>
                  <a:srgbClr val="00FFFF"/>
                </a:solidFill>
                <a:latin typeface="+mn-lt"/>
              </a:rPr>
              <a:t>места проживания</a:t>
            </a:r>
            <a:r>
              <a:rPr lang="ru-RU" sz="1800" b="1" kern="0" baseline="0" dirty="0" smtClean="0">
                <a:latin typeface="+mn-lt"/>
              </a:rPr>
              <a:t>,</a:t>
            </a:r>
            <a:r>
              <a:rPr lang="ru-RU" sz="1800" b="1" kern="0" baseline="0" dirty="0" smtClean="0">
                <a:solidFill>
                  <a:schemeClr val="accent3"/>
                </a:solidFill>
                <a:latin typeface="+mn-lt"/>
              </a:rPr>
              <a:t> получаем понятие </a:t>
            </a:r>
            <a:r>
              <a:rPr lang="ru-RU" sz="1800" b="1" kern="0" baseline="0" dirty="0">
                <a:solidFill>
                  <a:srgbClr val="FFFF00"/>
                </a:solidFill>
                <a:latin typeface="+mn-lt"/>
              </a:rPr>
              <a:t>«чёрная кошка»</a:t>
            </a:r>
            <a:r>
              <a:rPr lang="ru-RU" sz="1800" b="1" kern="0" baseline="0" dirty="0">
                <a:latin typeface="+mn-lt"/>
              </a:rPr>
              <a:t>,</a:t>
            </a:r>
            <a:r>
              <a:rPr lang="ru-RU" sz="1800" b="1" kern="0" baseline="0" dirty="0">
                <a:solidFill>
                  <a:schemeClr val="accent3"/>
                </a:solidFill>
                <a:latin typeface="+mn-lt"/>
              </a:rPr>
              <a:t> характеризуемое </a:t>
            </a:r>
            <a:r>
              <a:rPr lang="ru-RU" sz="1800" b="1" kern="0" baseline="0" dirty="0" smtClean="0">
                <a:solidFill>
                  <a:srgbClr val="00FF00"/>
                </a:solidFill>
              </a:rPr>
              <a:t>меньшим</a:t>
            </a:r>
            <a:r>
              <a:rPr lang="ru-RU" sz="1800" b="1" kern="0" baseline="0" dirty="0" smtClean="0">
                <a:solidFill>
                  <a:srgbClr val="00FF00"/>
                </a:solidFill>
                <a:latin typeface="+mn-lt"/>
              </a:rPr>
              <a:t> </a:t>
            </a:r>
            <a:r>
              <a:rPr lang="ru-RU" sz="1800" b="1" kern="0" baseline="0" dirty="0">
                <a:solidFill>
                  <a:srgbClr val="00FF00"/>
                </a:solidFill>
                <a:latin typeface="+mn-lt"/>
              </a:rPr>
              <a:t>числом </a:t>
            </a:r>
            <a:r>
              <a:rPr lang="ru-RU" sz="1800" b="1" kern="0" baseline="0" dirty="0" smtClean="0">
                <a:solidFill>
                  <a:srgbClr val="00FF00"/>
                </a:solidFill>
                <a:latin typeface="+mn-lt"/>
              </a:rPr>
              <a:t>признаков</a:t>
            </a:r>
            <a:r>
              <a:rPr lang="ru-RU" sz="1800" b="1" kern="0" baseline="0" dirty="0" smtClean="0">
                <a:latin typeface="+mn-lt"/>
              </a:rPr>
              <a:t>,</a:t>
            </a:r>
            <a:r>
              <a:rPr lang="ru-RU" sz="1800" b="1" kern="0" baseline="0" dirty="0" smtClean="0">
                <a:solidFill>
                  <a:schemeClr val="accent3"/>
                </a:solidFill>
                <a:latin typeface="+mn-lt"/>
              </a:rPr>
              <a:t> </a:t>
            </a:r>
            <a:br>
              <a:rPr lang="ru-RU" sz="1800" b="1" kern="0" baseline="0" dirty="0" smtClean="0">
                <a:solidFill>
                  <a:schemeClr val="accent3"/>
                </a:solidFill>
                <a:latin typeface="+mn-lt"/>
              </a:rPr>
            </a:br>
            <a:r>
              <a:rPr lang="ru-RU" sz="1800" b="1" kern="0" baseline="0" dirty="0" smtClean="0">
                <a:solidFill>
                  <a:schemeClr val="accent3"/>
                </a:solidFill>
                <a:latin typeface="+mn-lt"/>
              </a:rPr>
              <a:t>но </a:t>
            </a:r>
            <a:r>
              <a:rPr lang="ru-RU" sz="1800" b="1" kern="0" baseline="0" dirty="0" smtClean="0">
                <a:solidFill>
                  <a:srgbClr val="00FF00"/>
                </a:solidFill>
              </a:rPr>
              <a:t>б</a:t>
            </a:r>
            <a:r>
              <a:rPr lang="en-GB" sz="1800" b="1" kern="0" baseline="0" dirty="0" smtClean="0">
                <a:solidFill>
                  <a:srgbClr val="00FF00"/>
                </a:solidFill>
              </a:rPr>
              <a:t>ó</a:t>
            </a:r>
            <a:r>
              <a:rPr lang="ru-RU" sz="1800" b="1" kern="0" baseline="0" dirty="0" smtClean="0">
                <a:solidFill>
                  <a:srgbClr val="00FF00"/>
                </a:solidFill>
              </a:rPr>
              <a:t>льшим </a:t>
            </a:r>
            <a:r>
              <a:rPr lang="ru-RU" sz="1800" b="1" kern="0" baseline="0" dirty="0" smtClean="0">
                <a:solidFill>
                  <a:srgbClr val="00FF00"/>
                </a:solidFill>
                <a:latin typeface="+mn-lt"/>
              </a:rPr>
              <a:t>объёмом</a:t>
            </a:r>
            <a:r>
              <a:rPr lang="ru-RU" sz="1800" b="1" kern="0" baseline="0" dirty="0" smtClean="0">
                <a:latin typeface="+mn-lt"/>
              </a:rPr>
              <a:t>.</a:t>
            </a:r>
            <a:endParaRPr lang="ru-RU" sz="1800" b="1" kern="0" baseline="0" dirty="0">
              <a:latin typeface="+mn-lt"/>
            </a:endParaRPr>
          </a:p>
          <a:p>
            <a:pPr marL="252000" indent="-252000" algn="l" eaLnBrk="0" hangingPunct="0">
              <a:spcBef>
                <a:spcPts val="1200"/>
              </a:spcBef>
              <a:buFontTx/>
              <a:buChar char="•"/>
              <a:defRPr/>
            </a:pPr>
            <a:r>
              <a:rPr lang="ru-RU" sz="1800" b="1" kern="0" baseline="0" dirty="0" smtClean="0">
                <a:solidFill>
                  <a:schemeClr val="accent3"/>
                </a:solidFill>
                <a:latin typeface="+mn-lt"/>
              </a:rPr>
              <a:t>Отвлекаясь от </a:t>
            </a:r>
            <a:r>
              <a:rPr lang="ru-RU" sz="1800" b="1" kern="0" baseline="0" dirty="0" smtClean="0">
                <a:solidFill>
                  <a:srgbClr val="00FFFF"/>
                </a:solidFill>
                <a:latin typeface="+mn-lt"/>
              </a:rPr>
              <a:t>цвета шерсти</a:t>
            </a:r>
            <a:r>
              <a:rPr lang="ru-RU" sz="1800" b="1" kern="0" baseline="0" dirty="0" smtClean="0">
                <a:latin typeface="+mn-lt"/>
              </a:rPr>
              <a:t>,</a:t>
            </a:r>
            <a:r>
              <a:rPr lang="ru-RU" sz="1800" b="1" kern="0" baseline="0" dirty="0" smtClean="0">
                <a:solidFill>
                  <a:schemeClr val="accent3"/>
                </a:solidFill>
                <a:latin typeface="+mn-lt"/>
              </a:rPr>
              <a:t> получаем общее понятие </a:t>
            </a:r>
            <a:r>
              <a:rPr lang="ru-RU" sz="1800" b="1" kern="0" baseline="0" dirty="0" smtClean="0">
                <a:solidFill>
                  <a:srgbClr val="FFFF00"/>
                </a:solidFill>
                <a:latin typeface="+mn-lt"/>
              </a:rPr>
              <a:t>«кошка</a:t>
            </a:r>
            <a:r>
              <a:rPr lang="ru-RU" sz="1800" b="1" kern="0" baseline="0" dirty="0">
                <a:solidFill>
                  <a:srgbClr val="FFFF00"/>
                </a:solidFill>
                <a:latin typeface="+mn-lt"/>
              </a:rPr>
              <a:t>»</a:t>
            </a:r>
            <a:r>
              <a:rPr lang="ru-RU" sz="1800" b="1" kern="0" baseline="0" dirty="0">
                <a:latin typeface="+mn-lt"/>
              </a:rPr>
              <a:t>,</a:t>
            </a:r>
            <a:r>
              <a:rPr lang="ru-RU" sz="1800" b="1" kern="0" baseline="0" dirty="0">
                <a:solidFill>
                  <a:schemeClr val="accent3"/>
                </a:solidFill>
                <a:latin typeface="+mn-lt"/>
              </a:rPr>
              <a:t> </a:t>
            </a:r>
            <a:r>
              <a:rPr lang="ru-RU" sz="1800" b="1" kern="0" baseline="0" dirty="0" smtClean="0">
                <a:solidFill>
                  <a:schemeClr val="accent3"/>
                </a:solidFill>
              </a:rPr>
              <a:t>характеризуемое </a:t>
            </a:r>
            <a:r>
              <a:rPr lang="ru-RU" sz="1800" b="1" kern="0" baseline="0" dirty="0" smtClean="0">
                <a:solidFill>
                  <a:srgbClr val="00FF00"/>
                </a:solidFill>
              </a:rPr>
              <a:t>ещё меньшим числом признаков</a:t>
            </a:r>
            <a:r>
              <a:rPr lang="ru-RU" sz="1800" b="1" kern="0" baseline="0" dirty="0" smtClean="0">
                <a:solidFill>
                  <a:schemeClr val="accent3"/>
                </a:solidFill>
              </a:rPr>
              <a:t> </a:t>
            </a:r>
            <a:br>
              <a:rPr lang="ru-RU" sz="1800" b="1" kern="0" baseline="0" dirty="0" smtClean="0">
                <a:solidFill>
                  <a:schemeClr val="accent3"/>
                </a:solidFill>
              </a:rPr>
            </a:br>
            <a:r>
              <a:rPr lang="ru-RU" sz="1800" b="1" kern="0" baseline="0" dirty="0" smtClean="0">
                <a:solidFill>
                  <a:schemeClr val="accent3"/>
                </a:solidFill>
              </a:rPr>
              <a:t>и </a:t>
            </a:r>
            <a:r>
              <a:rPr lang="ru-RU" sz="1800" b="1" kern="0" baseline="0" dirty="0" smtClean="0">
                <a:solidFill>
                  <a:srgbClr val="00FF00"/>
                </a:solidFill>
              </a:rPr>
              <a:t>ещё б</a:t>
            </a:r>
            <a:r>
              <a:rPr lang="en-GB" sz="1800" b="1" kern="0" baseline="0" dirty="0" smtClean="0">
                <a:solidFill>
                  <a:srgbClr val="00FF00"/>
                </a:solidFill>
              </a:rPr>
              <a:t>ó</a:t>
            </a:r>
            <a:r>
              <a:rPr lang="ru-RU" sz="1800" b="1" kern="0" baseline="0" dirty="0" smtClean="0">
                <a:solidFill>
                  <a:srgbClr val="00FF00"/>
                </a:solidFill>
              </a:rPr>
              <a:t>льшим объёмом</a:t>
            </a:r>
            <a:r>
              <a:rPr lang="ru-RU" sz="1800" b="1" kern="0" baseline="0" dirty="0" smtClean="0"/>
              <a:t>.</a:t>
            </a:r>
            <a:endParaRPr lang="ru-RU" sz="1800" b="1" kern="0" baseline="0" dirty="0">
              <a:latin typeface="+mn-lt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467544" y="84810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>
              <a:defRPr/>
            </a:pPr>
            <a:r>
              <a:rPr lang="ru-RU" sz="3200" dirty="0" smtClean="0">
                <a:solidFill>
                  <a:schemeClr val="accent3"/>
                </a:solidFill>
              </a:rPr>
              <a:t>Логические операции с понятиями</a:t>
            </a:r>
          </a:p>
          <a:p>
            <a:pPr>
              <a:defRPr/>
            </a:pPr>
            <a:r>
              <a:rPr lang="ru-RU" sz="2800" kern="0" dirty="0" smtClean="0">
                <a:latin typeface="+mj-lt"/>
                <a:ea typeface="+mj-ea"/>
                <a:cs typeface="+mj-cs"/>
              </a:rPr>
              <a:t>Обобщение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2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2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2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39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build="p"/>
    </p:bldLst>
  </p:timing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294" name="Oval 6"/>
          <p:cNvSpPr>
            <a:spLocks noChangeAspect="1" noChangeArrowheads="1"/>
          </p:cNvSpPr>
          <p:nvPr/>
        </p:nvSpPr>
        <p:spPr bwMode="auto">
          <a:xfrm>
            <a:off x="6768000" y="5904000"/>
            <a:ext cx="503237" cy="503238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>  </a:t>
            </a:r>
            <a:r>
              <a:rPr lang="en-US" dirty="0" smtClean="0">
                <a:solidFill>
                  <a:srgbClr val="0000CC"/>
                </a:solidFill>
              </a:rPr>
              <a:t>S</a:t>
            </a:r>
            <a:r>
              <a:rPr lang="ru-RU" dirty="0" smtClean="0">
                <a:solidFill>
                  <a:srgbClr val="0000CC"/>
                </a:solidFill>
              </a:rPr>
              <a:t>    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448000" y="4320000"/>
            <a:ext cx="3777894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en-US" sz="1400" dirty="0" smtClean="0"/>
              <a:t> </a:t>
            </a:r>
            <a:r>
              <a:rPr lang="ru-RU" sz="1400" dirty="0" smtClean="0"/>
              <a:t>не суть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endParaRPr lang="ru-RU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ru-RU" sz="1400" dirty="0" smtClean="0"/>
              <a:t>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 </a:t>
            </a:r>
            <a:br>
              <a:rPr lang="ru-RU" sz="1400" dirty="0" smtClean="0"/>
            </a:br>
            <a:r>
              <a:rPr lang="ru-RU" sz="1400" dirty="0" smtClean="0"/>
              <a:t>     или 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?</a:t>
            </a:r>
          </a:p>
          <a:p>
            <a:pPr algn="l">
              <a:lnSpc>
                <a:spcPct val="90000"/>
              </a:lnSpc>
            </a:pPr>
            <a:r>
              <a:rPr lang="en-US" sz="1400" dirty="0" smtClean="0"/>
              <a:t>NB: </a:t>
            </a:r>
            <a:r>
              <a:rPr lang="ru-RU" sz="1400" dirty="0" smtClean="0">
                <a:solidFill>
                  <a:srgbClr val="FF66FF"/>
                </a:solidFill>
              </a:rPr>
              <a:t>Нарушено правило </a:t>
            </a:r>
            <a:r>
              <a:rPr lang="ru-RU" sz="1400" dirty="0" smtClean="0">
                <a:solidFill>
                  <a:srgbClr val="00FFFF"/>
                </a:solidFill>
              </a:rPr>
              <a:t>общей посылки</a:t>
            </a:r>
            <a:r>
              <a:rPr lang="ru-RU" sz="1400" dirty="0" smtClean="0"/>
              <a:t>.</a:t>
            </a:r>
          </a:p>
        </p:txBody>
      </p:sp>
      <p:sp>
        <p:nvSpPr>
          <p:cNvPr id="524306" name="Oval 18"/>
          <p:cNvSpPr>
            <a:spLocks noChangeAspect="1" noChangeArrowheads="1"/>
          </p:cNvSpPr>
          <p:nvPr/>
        </p:nvSpPr>
        <p:spPr bwMode="auto">
          <a:xfrm>
            <a:off x="1872000" y="5436000"/>
            <a:ext cx="864000" cy="864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2400" dirty="0" smtClean="0">
                <a:solidFill>
                  <a:srgbClr val="0000CC"/>
                </a:solidFill>
              </a:rPr>
              <a:t>    </a:t>
            </a:r>
            <a:r>
              <a:rPr lang="en-US" sz="2400" dirty="0" smtClean="0">
                <a:solidFill>
                  <a:srgbClr val="0000CC"/>
                </a:solidFill>
              </a:rPr>
              <a:t>P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4291" name="Oval 3"/>
          <p:cNvSpPr>
            <a:spLocks noChangeAspect="1" noChangeArrowheads="1"/>
          </p:cNvSpPr>
          <p:nvPr/>
        </p:nvSpPr>
        <p:spPr bwMode="auto">
          <a:xfrm>
            <a:off x="6840000" y="2412000"/>
            <a:ext cx="1439862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M</a:t>
            </a:r>
            <a:r>
              <a:rPr lang="en-US" sz="3200" dirty="0">
                <a:solidFill>
                  <a:srgbClr val="0000CC"/>
                </a:solidFill>
              </a:rPr>
              <a:t/>
            </a:r>
            <a:br>
              <a:rPr lang="en-US" sz="3200" dirty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4296" name="Oval 8"/>
          <p:cNvSpPr>
            <a:spLocks noChangeAspect="1" noChangeArrowheads="1"/>
          </p:cNvSpPr>
          <p:nvPr/>
        </p:nvSpPr>
        <p:spPr bwMode="auto">
          <a:xfrm>
            <a:off x="863600" y="2412000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M</a:t>
            </a:r>
            <a:r>
              <a:rPr lang="ru-RU" sz="3200" dirty="0">
                <a:solidFill>
                  <a:srgbClr val="0000CC"/>
                </a:solidFill>
              </a:rPr>
              <a:t/>
            </a:r>
            <a:br>
              <a:rPr lang="ru-RU" sz="3200" dirty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4301" name="Text Box 13"/>
          <p:cNvSpPr txBox="1">
            <a:spLocks noChangeArrowheads="1"/>
          </p:cNvSpPr>
          <p:nvPr/>
        </p:nvSpPr>
        <p:spPr bwMode="auto">
          <a:xfrm>
            <a:off x="864000" y="1870075"/>
            <a:ext cx="1440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C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S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E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4302" name="Text Box 14"/>
          <p:cNvSpPr txBox="1">
            <a:spLocks noChangeArrowheads="1"/>
          </p:cNvSpPr>
          <p:nvPr/>
        </p:nvSpPr>
        <p:spPr bwMode="auto">
          <a:xfrm>
            <a:off x="6840000" y="1870075"/>
            <a:ext cx="1440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C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M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STR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S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4303" name="Text Box 15"/>
          <p:cNvSpPr txBox="1">
            <a:spLocks noChangeArrowheads="1"/>
          </p:cNvSpPr>
          <p:nvPr/>
        </p:nvSpPr>
        <p:spPr bwMode="auto">
          <a:xfrm>
            <a:off x="864000" y="4392000"/>
            <a:ext cx="144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F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ST</a:t>
            </a:r>
            <a:r>
              <a:rPr lang="en-US" dirty="0">
                <a:solidFill>
                  <a:srgbClr val="00FFFF"/>
                </a:solidFill>
              </a:rPr>
              <a:t>I</a:t>
            </a:r>
            <a:r>
              <a:rPr lang="en-US" dirty="0"/>
              <a:t>N</a:t>
            </a:r>
            <a:r>
              <a:rPr lang="en-US" dirty="0">
                <a:solidFill>
                  <a:srgbClr val="00FFFF"/>
                </a:solidFill>
              </a:rPr>
              <a:t>O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4304" name="Text Box 16"/>
          <p:cNvSpPr txBox="1">
            <a:spLocks noChangeArrowheads="1"/>
          </p:cNvSpPr>
          <p:nvPr/>
        </p:nvSpPr>
        <p:spPr bwMode="auto">
          <a:xfrm>
            <a:off x="6840000" y="4389438"/>
            <a:ext cx="144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/>
              <a:t>B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O</a:t>
            </a:r>
            <a:r>
              <a:rPr lang="en-US" dirty="0"/>
              <a:t>K</a:t>
            </a:r>
            <a:r>
              <a:rPr lang="en-US" dirty="0">
                <a:solidFill>
                  <a:srgbClr val="00FFFF"/>
                </a:solidFill>
              </a:rPr>
              <a:t>O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4293" name="Oval 5"/>
          <p:cNvSpPr>
            <a:spLocks noChangeAspect="1" noChangeArrowheads="1"/>
          </p:cNvSpPr>
          <p:nvPr/>
        </p:nvSpPr>
        <p:spPr bwMode="auto">
          <a:xfrm>
            <a:off x="1835999" y="2664000"/>
            <a:ext cx="1008000" cy="1007999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2400" dirty="0" smtClean="0">
                <a:solidFill>
                  <a:srgbClr val="0000CC"/>
                </a:solidFill>
              </a:rPr>
              <a:t>    </a:t>
            </a:r>
            <a:r>
              <a:rPr lang="en-US" sz="2400" dirty="0" smtClean="0">
                <a:solidFill>
                  <a:srgbClr val="0000CC"/>
                </a:solidFill>
              </a:rPr>
              <a:t>P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4297" name="Oval 9"/>
          <p:cNvSpPr>
            <a:spLocks noChangeAspect="1" noChangeArrowheads="1"/>
          </p:cNvSpPr>
          <p:nvPr/>
        </p:nvSpPr>
        <p:spPr bwMode="auto">
          <a:xfrm>
            <a:off x="1620000" y="3096000"/>
            <a:ext cx="503238" cy="503237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0000CC"/>
                </a:solidFill>
              </a:rPr>
              <a:t>S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4299" name="Oval 11"/>
          <p:cNvSpPr>
            <a:spLocks noChangeAspect="1" noChangeArrowheads="1"/>
          </p:cNvSpPr>
          <p:nvPr/>
        </p:nvSpPr>
        <p:spPr bwMode="auto">
          <a:xfrm>
            <a:off x="6480000" y="2700000"/>
            <a:ext cx="864000" cy="864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2400" dirty="0" smtClean="0">
                <a:solidFill>
                  <a:srgbClr val="0000CC"/>
                </a:solidFill>
              </a:rPr>
              <a:t>      </a:t>
            </a:r>
            <a:r>
              <a:rPr lang="en-US" sz="2400" dirty="0" smtClean="0">
                <a:solidFill>
                  <a:srgbClr val="0000CC"/>
                </a:solidFill>
              </a:rPr>
              <a:t>P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4290" name="Oval 2"/>
          <p:cNvSpPr>
            <a:spLocks noChangeAspect="1" noChangeArrowheads="1"/>
          </p:cNvSpPr>
          <p:nvPr/>
        </p:nvSpPr>
        <p:spPr bwMode="auto">
          <a:xfrm>
            <a:off x="864000" y="4932000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M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4305" name="Oval 17"/>
          <p:cNvSpPr>
            <a:spLocks noChangeAspect="1" noChangeArrowheads="1"/>
          </p:cNvSpPr>
          <p:nvPr/>
        </p:nvSpPr>
        <p:spPr bwMode="auto">
          <a:xfrm>
            <a:off x="1692000" y="5940000"/>
            <a:ext cx="503237" cy="503238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S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br>
              <a:rPr lang="ru-RU" dirty="0" smtClean="0">
                <a:solidFill>
                  <a:srgbClr val="0000CC"/>
                </a:solidFill>
              </a:rPr>
            </a:b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700000" y="2160000"/>
            <a:ext cx="2550314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en-US" sz="1400" dirty="0" smtClean="0"/>
              <a:t> </a:t>
            </a:r>
            <a:r>
              <a:rPr lang="ru-RU" sz="1400" dirty="0" smtClean="0"/>
              <a:t>не суть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endParaRPr lang="ru-RU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ru-RU" sz="1400" dirty="0" smtClean="0"/>
              <a:t>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 </a:t>
            </a:r>
            <a:br>
              <a:rPr lang="ru-RU" sz="1400" dirty="0" smtClean="0"/>
            </a:br>
            <a:r>
              <a:rPr lang="ru-RU" sz="1400" dirty="0" smtClean="0"/>
              <a:t>     или 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?</a:t>
            </a:r>
            <a:endParaRPr lang="ru-RU" sz="1400" dirty="0"/>
          </a:p>
        </p:txBody>
      </p:sp>
      <p:sp>
        <p:nvSpPr>
          <p:cNvPr id="22" name="TextBox 21"/>
          <p:cNvSpPr txBox="1"/>
          <p:nvPr/>
        </p:nvSpPr>
        <p:spPr>
          <a:xfrm>
            <a:off x="3672000" y="5688000"/>
            <a:ext cx="3777894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не суть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endParaRPr lang="ru-RU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ru-RU" sz="1400" dirty="0" smtClean="0">
                <a:solidFill>
                  <a:schemeClr val="accent3"/>
                </a:solidFill>
              </a:rPr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 </a:t>
            </a:r>
            <a:br>
              <a:rPr lang="ru-RU" sz="1400" dirty="0" smtClean="0"/>
            </a:br>
            <a:r>
              <a:rPr lang="ru-RU" sz="1400" dirty="0" smtClean="0"/>
              <a:t>     или 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?</a:t>
            </a:r>
          </a:p>
          <a:p>
            <a:pPr algn="l">
              <a:lnSpc>
                <a:spcPct val="90000"/>
              </a:lnSpc>
            </a:pPr>
            <a:r>
              <a:rPr lang="en-US" sz="1400" dirty="0" smtClean="0"/>
              <a:t>NB: </a:t>
            </a:r>
            <a:r>
              <a:rPr lang="ru-RU" sz="1400" dirty="0" smtClean="0">
                <a:solidFill>
                  <a:srgbClr val="FF66FF"/>
                </a:solidFill>
              </a:rPr>
              <a:t>Нарушено правило </a:t>
            </a:r>
            <a:r>
              <a:rPr lang="ru-RU" sz="1400" dirty="0" smtClean="0">
                <a:solidFill>
                  <a:srgbClr val="00FFFF"/>
                </a:solidFill>
              </a:rPr>
              <a:t>общей посылки</a:t>
            </a:r>
            <a:r>
              <a:rPr lang="ru-RU" sz="1400" dirty="0" smtClean="0"/>
              <a:t>.</a:t>
            </a:r>
          </a:p>
        </p:txBody>
      </p:sp>
      <p:sp>
        <p:nvSpPr>
          <p:cNvPr id="524292" name="Oval 4"/>
          <p:cNvSpPr>
            <a:spLocks noChangeAspect="1" noChangeArrowheads="1"/>
          </p:cNvSpPr>
          <p:nvPr/>
        </p:nvSpPr>
        <p:spPr bwMode="auto">
          <a:xfrm>
            <a:off x="6228000" y="2878138"/>
            <a:ext cx="503238" cy="503237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0000CC"/>
                </a:solidFill>
              </a:rPr>
              <a:t>S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4298" name="Oval 10"/>
          <p:cNvSpPr>
            <a:spLocks noChangeAspect="1" noChangeArrowheads="1"/>
          </p:cNvSpPr>
          <p:nvPr/>
        </p:nvSpPr>
        <p:spPr bwMode="auto">
          <a:xfrm>
            <a:off x="6840000" y="4932000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3200" dirty="0" smtClean="0">
                <a:solidFill>
                  <a:srgbClr val="0000CC"/>
                </a:solidFill>
              </a:rPr>
              <a:t>   </a:t>
            </a:r>
            <a:r>
              <a:rPr lang="en-US" sz="3200" dirty="0" smtClean="0">
                <a:solidFill>
                  <a:srgbClr val="0000CC"/>
                </a:solidFill>
              </a:rPr>
              <a:t>M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4300" name="Oval 12"/>
          <p:cNvSpPr>
            <a:spLocks noChangeAspect="1" noChangeArrowheads="1"/>
          </p:cNvSpPr>
          <p:nvPr/>
        </p:nvSpPr>
        <p:spPr bwMode="auto">
          <a:xfrm>
            <a:off x="6444000" y="5364000"/>
            <a:ext cx="792000" cy="792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2400" dirty="0" smtClean="0">
                <a:solidFill>
                  <a:srgbClr val="0000CC"/>
                </a:solidFill>
              </a:rPr>
              <a:t>       </a:t>
            </a:r>
            <a:r>
              <a:rPr lang="en-US" sz="2400" dirty="0" smtClean="0">
                <a:solidFill>
                  <a:srgbClr val="0000CC"/>
                </a:solidFill>
              </a:rPr>
              <a:t>P</a:t>
            </a:r>
            <a:r>
              <a:rPr lang="ru-RU" sz="2400" dirty="0" smtClean="0">
                <a:solidFill>
                  <a:srgbClr val="0000CC"/>
                </a:solidFill>
              </a:rPr>
              <a:t>   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888000" y="3240000"/>
            <a:ext cx="2550314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Ни одно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не есть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endParaRPr lang="ru-RU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ru-RU" sz="1400" dirty="0" smtClean="0"/>
              <a:t>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 </a:t>
            </a:r>
            <a:br>
              <a:rPr lang="ru-RU" sz="1400" dirty="0" smtClean="0"/>
            </a:br>
            <a:r>
              <a:rPr lang="ru-RU" sz="1400" dirty="0" smtClean="0"/>
              <a:t>     или 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?</a:t>
            </a:r>
            <a:endParaRPr lang="ru-RU" sz="1400" dirty="0"/>
          </a:p>
        </p:txBody>
      </p:sp>
      <p:cxnSp>
        <p:nvCxnSpPr>
          <p:cNvPr id="28" name="Прямая соединительная линия 27"/>
          <p:cNvCxnSpPr>
            <a:cxnSpLocks noChangeShapeType="1"/>
          </p:cNvCxnSpPr>
          <p:nvPr/>
        </p:nvCxnSpPr>
        <p:spPr bwMode="auto">
          <a:xfrm>
            <a:off x="864000" y="187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29" name="Прямая соединительная линия 28"/>
          <p:cNvCxnSpPr>
            <a:cxnSpLocks noChangeShapeType="1"/>
          </p:cNvCxnSpPr>
          <p:nvPr/>
        </p:nvCxnSpPr>
        <p:spPr bwMode="auto">
          <a:xfrm rot="-1800000">
            <a:off x="864000" y="187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1" name="Прямая соединительная линия 30"/>
          <p:cNvCxnSpPr>
            <a:cxnSpLocks noChangeShapeType="1"/>
          </p:cNvCxnSpPr>
          <p:nvPr/>
        </p:nvCxnSpPr>
        <p:spPr bwMode="auto">
          <a:xfrm>
            <a:off x="6840000" y="187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2" name="Прямая соединительная линия 31"/>
          <p:cNvCxnSpPr>
            <a:cxnSpLocks noChangeShapeType="1"/>
          </p:cNvCxnSpPr>
          <p:nvPr/>
        </p:nvCxnSpPr>
        <p:spPr bwMode="auto">
          <a:xfrm rot="-1800000">
            <a:off x="6840000" y="187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3" name="Прямая соединительная линия 32"/>
          <p:cNvCxnSpPr>
            <a:cxnSpLocks noChangeShapeType="1"/>
          </p:cNvCxnSpPr>
          <p:nvPr/>
        </p:nvCxnSpPr>
        <p:spPr bwMode="auto">
          <a:xfrm>
            <a:off x="864000" y="439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4" name="Прямая соединительная линия 33"/>
          <p:cNvCxnSpPr>
            <a:cxnSpLocks noChangeShapeType="1"/>
          </p:cNvCxnSpPr>
          <p:nvPr/>
        </p:nvCxnSpPr>
        <p:spPr bwMode="auto">
          <a:xfrm rot="-1800000">
            <a:off x="864000" y="439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sp>
        <p:nvSpPr>
          <p:cNvPr id="36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 lIns="72000" rIns="72000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Паралогизмы второй фигуры</a:t>
            </a:r>
            <a:r>
              <a:rPr lang="ru-RU" sz="2800" b="1" dirty="0" smtClean="0">
                <a:solidFill>
                  <a:schemeClr val="bg1"/>
                </a:solidFill>
              </a:rPr>
              <a:t/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частной б</a:t>
            </a:r>
            <a:r>
              <a:rPr lang="fr-FR" sz="2800" b="1" dirty="0" smtClean="0">
                <a:solidFill>
                  <a:schemeClr val="bg1"/>
                </a:solidFill>
                <a:cs typeface="Times New Roman"/>
              </a:rPr>
              <a:t>ó</a:t>
            </a:r>
            <a:r>
              <a:rPr lang="ru-RU" sz="2800" b="1" dirty="0" smtClean="0">
                <a:solidFill>
                  <a:schemeClr val="bg1"/>
                </a:solidFill>
              </a:rPr>
              <a:t>льшей посылки</a:t>
            </a:r>
          </a:p>
        </p:txBody>
      </p:sp>
      <p:cxnSp>
        <p:nvCxnSpPr>
          <p:cNvPr id="37" name="Прямая соединительная линия 36"/>
          <p:cNvCxnSpPr>
            <a:cxnSpLocks noChangeShapeType="1"/>
          </p:cNvCxnSpPr>
          <p:nvPr/>
        </p:nvCxnSpPr>
        <p:spPr bwMode="auto">
          <a:xfrm>
            <a:off x="6840000" y="439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 rot="-1800000">
            <a:off x="6840000" y="4392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24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24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1000"/>
                                        <p:tgtEl>
                                          <p:spTgt spid="524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1000"/>
                                        <p:tgtEl>
                                          <p:spTgt spid="524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524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0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7084 0 " pathEditMode="relative" ptsTypes="AA">
                                      <p:cBhvr>
                                        <p:cTn id="29" dur="2000" spd="-100000" fill="hold"/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3941 -0.06292 " pathEditMode="relative" ptsTypes="AA">
                                      <p:cBhvr>
                                        <p:cTn id="49" dur="2000" spd="-100000" fill="hold"/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9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0" fill="hold"/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0" fill="hold"/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3000" fill="hold"/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30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0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4294" grpId="0" animBg="1"/>
      <p:bldP spid="524294" grpId="1" animBg="1"/>
      <p:bldP spid="524294" grpId="2" animBg="1"/>
      <p:bldP spid="22" grpId="0" build="p"/>
      <p:bldP spid="524300" grpId="0" animBg="1"/>
      <p:bldP spid="524300" grpId="1" animBg="1"/>
      <p:bldP spid="524300" grpId="2" animBg="1"/>
    </p:bldLst>
  </p:timing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292" name="Oval 4"/>
          <p:cNvSpPr>
            <a:spLocks noChangeAspect="1" noChangeArrowheads="1"/>
          </p:cNvSpPr>
          <p:nvPr/>
        </p:nvSpPr>
        <p:spPr bwMode="auto">
          <a:xfrm>
            <a:off x="7920000" y="2376000"/>
            <a:ext cx="792001" cy="792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Студенты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524293" name="Oval 5"/>
          <p:cNvSpPr>
            <a:spLocks noChangeAspect="1" noChangeArrowheads="1"/>
          </p:cNvSpPr>
          <p:nvPr/>
        </p:nvSpPr>
        <p:spPr bwMode="auto">
          <a:xfrm>
            <a:off x="1368000" y="3168000"/>
            <a:ext cx="1008000" cy="1007999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 smtClean="0">
                <a:solidFill>
                  <a:srgbClr val="0000CC"/>
                </a:solidFill>
              </a:rPr>
              <a:t>Москвичи</a:t>
            </a: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524306" name="Oval 18"/>
          <p:cNvSpPr>
            <a:spLocks noChangeAspect="1" noChangeArrowheads="1"/>
          </p:cNvSpPr>
          <p:nvPr/>
        </p:nvSpPr>
        <p:spPr bwMode="auto">
          <a:xfrm>
            <a:off x="1116000" y="5688000"/>
            <a:ext cx="1008000" cy="1008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 smtClean="0">
                <a:solidFill>
                  <a:srgbClr val="0000CC"/>
                </a:solidFill>
              </a:rPr>
              <a:t>Москвичи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524294" name="Oval 6"/>
          <p:cNvSpPr>
            <a:spLocks noChangeAspect="1" noChangeArrowheads="1"/>
          </p:cNvSpPr>
          <p:nvPr/>
        </p:nvSpPr>
        <p:spPr bwMode="auto">
          <a:xfrm>
            <a:off x="7344000" y="5544000"/>
            <a:ext cx="791999" cy="792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Студенты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160000" y="4248000"/>
            <a:ext cx="3798412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FF66FF"/>
                </a:solidFill>
              </a:rPr>
              <a:t>москвичи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00FF00"/>
                </a:solidFill>
              </a:rPr>
              <a:t>изучают логику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FFFF00"/>
                </a:solidFill>
              </a:rPr>
              <a:t>студенты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изучают логику</a:t>
            </a:r>
            <a:r>
              <a:rPr lang="ru-RU" sz="1400" dirty="0" smtClean="0"/>
              <a:t>.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ru-RU" sz="1400" dirty="0" smtClean="0">
                <a:solidFill>
                  <a:srgbClr val="FFFF00"/>
                </a:solidFill>
              </a:rPr>
              <a:t>студенты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66FF"/>
                </a:solidFill>
              </a:rPr>
              <a:t>москвичи </a:t>
            </a:r>
            <a:br>
              <a:rPr lang="ru-RU" sz="1400" dirty="0" smtClean="0">
                <a:solidFill>
                  <a:srgbClr val="FF66FF"/>
                </a:solidFill>
              </a:rPr>
            </a:br>
            <a:r>
              <a:rPr lang="ru-RU" sz="1400" dirty="0" smtClean="0">
                <a:solidFill>
                  <a:srgbClr val="FF66FF"/>
                </a:solidFill>
              </a:rPr>
              <a:t>     </a:t>
            </a:r>
            <a:r>
              <a:rPr lang="ru-RU" sz="1400" dirty="0" smtClean="0"/>
              <a:t>или не </a:t>
            </a:r>
            <a:r>
              <a:rPr lang="ru-RU" sz="1400" dirty="0" smtClean="0">
                <a:solidFill>
                  <a:srgbClr val="FF66FF"/>
                </a:solidFill>
              </a:rPr>
              <a:t>москвичи</a:t>
            </a:r>
            <a:r>
              <a:rPr lang="ru-RU" sz="1400" dirty="0" smtClean="0"/>
              <a:t>?</a:t>
            </a:r>
          </a:p>
          <a:p>
            <a:pPr algn="l">
              <a:lnSpc>
                <a:spcPct val="90000"/>
              </a:lnSpc>
            </a:pPr>
            <a:r>
              <a:rPr lang="en-US" sz="1400" dirty="0" smtClean="0"/>
              <a:t>NB: </a:t>
            </a:r>
            <a:r>
              <a:rPr lang="ru-RU" sz="1400" dirty="0" smtClean="0">
                <a:solidFill>
                  <a:srgbClr val="FF66FF"/>
                </a:solidFill>
              </a:rPr>
              <a:t>Нарушено правило </a:t>
            </a:r>
            <a:r>
              <a:rPr lang="ru-RU" sz="1400" dirty="0" smtClean="0">
                <a:solidFill>
                  <a:srgbClr val="00FFFF"/>
                </a:solidFill>
              </a:rPr>
              <a:t>общей посылки</a:t>
            </a:r>
            <a:r>
              <a:rPr lang="ru-RU" sz="1400" dirty="0" smtClean="0"/>
              <a:t>.</a:t>
            </a:r>
          </a:p>
        </p:txBody>
      </p:sp>
      <p:sp>
        <p:nvSpPr>
          <p:cNvPr id="524291" name="Oval 3"/>
          <p:cNvSpPr>
            <a:spLocks noChangeAspect="1" noChangeArrowheads="1"/>
          </p:cNvSpPr>
          <p:nvPr/>
        </p:nvSpPr>
        <p:spPr bwMode="auto">
          <a:xfrm>
            <a:off x="6408000" y="1908000"/>
            <a:ext cx="1439862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Пенсионеры</a:t>
            </a: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524296" name="Oval 8"/>
          <p:cNvSpPr>
            <a:spLocks noChangeAspect="1" noChangeArrowheads="1"/>
          </p:cNvSpPr>
          <p:nvPr/>
        </p:nvSpPr>
        <p:spPr bwMode="auto">
          <a:xfrm>
            <a:off x="684000" y="2052000"/>
            <a:ext cx="1440000" cy="144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CC"/>
                </a:solidFill>
              </a:rPr>
              <a:t>Изучающие</a:t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>логику</a:t>
            </a:r>
            <a:r>
              <a:rPr lang="ru-RU" sz="1100" dirty="0" smtClean="0">
                <a:solidFill>
                  <a:srgbClr val="0000CC"/>
                </a:solidFill>
              </a:rPr>
              <a:t/>
            </a:r>
            <a:br>
              <a:rPr lang="ru-RU" sz="1100" dirty="0" smtClean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4299" name="Oval 11"/>
          <p:cNvSpPr>
            <a:spLocks noChangeAspect="1" noChangeArrowheads="1"/>
          </p:cNvSpPr>
          <p:nvPr/>
        </p:nvSpPr>
        <p:spPr bwMode="auto">
          <a:xfrm>
            <a:off x="7307999" y="2843999"/>
            <a:ext cx="1008000" cy="1008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 smtClean="0">
                <a:solidFill>
                  <a:srgbClr val="0000CC"/>
                </a:solidFill>
              </a:rPr>
              <a:t>Москвичи</a:t>
            </a: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524290" name="Oval 2"/>
          <p:cNvSpPr>
            <a:spLocks noChangeAspect="1" noChangeArrowheads="1"/>
          </p:cNvSpPr>
          <p:nvPr/>
        </p:nvSpPr>
        <p:spPr bwMode="auto">
          <a:xfrm>
            <a:off x="684000" y="457200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CC"/>
                </a:solidFill>
              </a:rPr>
              <a:t>Изучающие</a:t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>логику</a:t>
            </a:r>
          </a:p>
          <a:p>
            <a:pPr algn="ctr"/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160000" y="2052000"/>
            <a:ext cx="3798412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FF66FF"/>
                </a:solidFill>
              </a:rPr>
              <a:t>москвичи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00FF00"/>
                </a:solidFill>
              </a:rPr>
              <a:t>изучают логику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Все </a:t>
            </a:r>
            <a:r>
              <a:rPr lang="ru-RU" sz="1400" dirty="0" smtClean="0">
                <a:solidFill>
                  <a:srgbClr val="FFFF00"/>
                </a:solidFill>
              </a:rPr>
              <a:t>студенты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изучают логику</a:t>
            </a:r>
            <a:r>
              <a:rPr lang="ru-RU" sz="1400" dirty="0" smtClean="0"/>
              <a:t>.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ru-RU" sz="1400" dirty="0" smtClean="0">
                <a:solidFill>
                  <a:srgbClr val="FFFF00"/>
                </a:solidFill>
              </a:rPr>
              <a:t>студенты</a:t>
            </a:r>
            <a:r>
              <a:rPr lang="ru-RU" sz="1400" dirty="0" smtClean="0"/>
              <a:t> – </a:t>
            </a:r>
            <a:r>
              <a:rPr lang="ru-RU" sz="1400" dirty="0" smtClean="0">
                <a:solidFill>
                  <a:srgbClr val="FF66FF"/>
                </a:solidFill>
              </a:rPr>
              <a:t>москвичи </a:t>
            </a:r>
            <a:br>
              <a:rPr lang="ru-RU" sz="1400" dirty="0" smtClean="0">
                <a:solidFill>
                  <a:srgbClr val="FF66FF"/>
                </a:solidFill>
              </a:rPr>
            </a:br>
            <a:r>
              <a:rPr lang="ru-RU" sz="1400" dirty="0" smtClean="0">
                <a:solidFill>
                  <a:srgbClr val="FF66FF"/>
                </a:solidFill>
              </a:rPr>
              <a:t>     </a:t>
            </a:r>
            <a:r>
              <a:rPr lang="ru-RU" sz="1400" dirty="0" smtClean="0"/>
              <a:t>или не </a:t>
            </a:r>
            <a:r>
              <a:rPr lang="ru-RU" sz="1400" dirty="0" smtClean="0">
                <a:solidFill>
                  <a:srgbClr val="FF66FF"/>
                </a:solidFill>
              </a:rPr>
              <a:t>москвичи</a:t>
            </a:r>
            <a:r>
              <a:rPr lang="ru-RU" sz="1400" dirty="0" smtClean="0"/>
              <a:t>?</a:t>
            </a:r>
            <a:endParaRPr lang="ru-RU" sz="1400" dirty="0"/>
          </a:p>
        </p:txBody>
      </p:sp>
      <p:sp>
        <p:nvSpPr>
          <p:cNvPr id="22" name="TextBox 21"/>
          <p:cNvSpPr txBox="1"/>
          <p:nvPr/>
        </p:nvSpPr>
        <p:spPr>
          <a:xfrm>
            <a:off x="3240000" y="5652000"/>
            <a:ext cx="3787127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FF66FF"/>
                </a:solidFill>
              </a:rPr>
              <a:t>москвичи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изучают логику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FFFF00"/>
                </a:solidFill>
              </a:rPr>
              <a:t>студенты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00FF00"/>
                </a:solidFill>
              </a:rPr>
              <a:t>изучают логику</a:t>
            </a:r>
            <a:r>
              <a:rPr lang="ru-RU" sz="1400" dirty="0" smtClean="0"/>
              <a:t>.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ru-RU" sz="1400" dirty="0" smtClean="0">
                <a:solidFill>
                  <a:srgbClr val="FFFF00"/>
                </a:solidFill>
              </a:rPr>
              <a:t>студенты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66FF"/>
                </a:solidFill>
              </a:rPr>
              <a:t>москвичи</a:t>
            </a:r>
            <a:r>
              <a:rPr lang="ru-RU" sz="1400" dirty="0" smtClean="0"/>
              <a:t> </a:t>
            </a:r>
            <a:br>
              <a:rPr lang="ru-RU" sz="1400" dirty="0" smtClean="0"/>
            </a:br>
            <a:r>
              <a:rPr lang="ru-RU" sz="1400" dirty="0" smtClean="0"/>
              <a:t>     или не </a:t>
            </a:r>
            <a:r>
              <a:rPr lang="ru-RU" sz="1400" dirty="0" smtClean="0">
                <a:solidFill>
                  <a:srgbClr val="FF66FF"/>
                </a:solidFill>
              </a:rPr>
              <a:t>москвичи</a:t>
            </a:r>
            <a:r>
              <a:rPr lang="ru-RU" sz="1400" dirty="0" smtClean="0"/>
              <a:t>?</a:t>
            </a:r>
          </a:p>
          <a:p>
            <a:pPr algn="l">
              <a:lnSpc>
                <a:spcPct val="90000"/>
              </a:lnSpc>
            </a:pPr>
            <a:r>
              <a:rPr lang="en-US" sz="1400" dirty="0" smtClean="0"/>
              <a:t>NB: </a:t>
            </a:r>
            <a:r>
              <a:rPr lang="ru-RU" sz="1400" dirty="0" smtClean="0">
                <a:solidFill>
                  <a:srgbClr val="FF66FF"/>
                </a:solidFill>
              </a:rPr>
              <a:t>Нарушено правило </a:t>
            </a:r>
            <a:r>
              <a:rPr lang="ru-RU" sz="1400" dirty="0" smtClean="0">
                <a:solidFill>
                  <a:srgbClr val="00FFFF"/>
                </a:solidFill>
              </a:rPr>
              <a:t>общей посылки</a:t>
            </a:r>
            <a:r>
              <a:rPr lang="ru-RU" sz="1400" dirty="0" smtClean="0"/>
              <a:t>.</a:t>
            </a:r>
          </a:p>
        </p:txBody>
      </p:sp>
      <p:sp>
        <p:nvSpPr>
          <p:cNvPr id="524298" name="Oval 10"/>
          <p:cNvSpPr>
            <a:spLocks noChangeAspect="1" noChangeArrowheads="1"/>
          </p:cNvSpPr>
          <p:nvPr/>
        </p:nvSpPr>
        <p:spPr bwMode="auto">
          <a:xfrm>
            <a:off x="6552000" y="4356000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CC"/>
                </a:solidFill>
              </a:rPr>
              <a:t>Изучающие</a:t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>логику</a:t>
            </a:r>
            <a:br>
              <a:rPr lang="ru-RU" sz="1600" dirty="0" smtClean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4300" name="Oval 12"/>
          <p:cNvSpPr>
            <a:spLocks noChangeAspect="1" noChangeArrowheads="1"/>
          </p:cNvSpPr>
          <p:nvPr/>
        </p:nvSpPr>
        <p:spPr bwMode="auto">
          <a:xfrm>
            <a:off x="7524000" y="4824000"/>
            <a:ext cx="1008000" cy="1008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 smtClean="0">
                <a:solidFill>
                  <a:srgbClr val="0000CC"/>
                </a:solidFill>
              </a:rPr>
              <a:t>Москвичи</a:t>
            </a: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240000" y="3132000"/>
            <a:ext cx="3726469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FF66FF"/>
                </a:solidFill>
              </a:rPr>
              <a:t>москвичи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00FF00"/>
                </a:solidFill>
              </a:rPr>
              <a:t>пенсионеры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Ни один </a:t>
            </a:r>
            <a:r>
              <a:rPr lang="ru-RU" sz="1400" dirty="0" smtClean="0">
                <a:solidFill>
                  <a:srgbClr val="FFFF00"/>
                </a:solidFill>
              </a:rPr>
              <a:t>студент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00FF00"/>
                </a:solidFill>
              </a:rPr>
              <a:t>пенсионер</a:t>
            </a:r>
            <a:r>
              <a:rPr lang="ru-RU" sz="1400" dirty="0" smtClean="0"/>
              <a:t>.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ru-RU" sz="1400" dirty="0" smtClean="0">
                <a:solidFill>
                  <a:srgbClr val="FFFF00"/>
                </a:solidFill>
              </a:rPr>
              <a:t>студенты</a:t>
            </a:r>
            <a:r>
              <a:rPr lang="ru-RU" sz="1400" dirty="0" smtClean="0"/>
              <a:t> – </a:t>
            </a:r>
            <a:r>
              <a:rPr lang="ru-RU" sz="1400" dirty="0" smtClean="0">
                <a:solidFill>
                  <a:srgbClr val="FF66FF"/>
                </a:solidFill>
              </a:rPr>
              <a:t>москвичи </a:t>
            </a:r>
            <a:br>
              <a:rPr lang="ru-RU" sz="1400" dirty="0" smtClean="0">
                <a:solidFill>
                  <a:srgbClr val="FF66FF"/>
                </a:solidFill>
              </a:rPr>
            </a:br>
            <a:r>
              <a:rPr lang="ru-RU" sz="1400" dirty="0" smtClean="0">
                <a:solidFill>
                  <a:srgbClr val="FF66FF"/>
                </a:solidFill>
              </a:rPr>
              <a:t>     </a:t>
            </a:r>
            <a:r>
              <a:rPr lang="ru-RU" sz="1400" dirty="0" smtClean="0"/>
              <a:t>или не </a:t>
            </a:r>
            <a:r>
              <a:rPr lang="ru-RU" sz="1400" dirty="0" smtClean="0">
                <a:solidFill>
                  <a:srgbClr val="FF66FF"/>
                </a:solidFill>
              </a:rPr>
              <a:t>москвичи</a:t>
            </a:r>
            <a:r>
              <a:rPr lang="ru-RU" sz="1400" dirty="0" smtClean="0"/>
              <a:t>?</a:t>
            </a:r>
            <a:endParaRPr lang="ru-RU" sz="1400" dirty="0"/>
          </a:p>
        </p:txBody>
      </p:sp>
      <p:sp>
        <p:nvSpPr>
          <p:cNvPr id="524297" name="Oval 9"/>
          <p:cNvSpPr>
            <a:spLocks noChangeAspect="1" noChangeArrowheads="1"/>
          </p:cNvSpPr>
          <p:nvPr/>
        </p:nvSpPr>
        <p:spPr bwMode="auto">
          <a:xfrm>
            <a:off x="1116000" y="2772000"/>
            <a:ext cx="720001" cy="72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100" dirty="0" smtClean="0">
                <a:solidFill>
                  <a:srgbClr val="0000CC"/>
                </a:solidFill>
              </a:rPr>
              <a:t>Студенты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524305" name="Oval 17"/>
          <p:cNvSpPr>
            <a:spLocks noChangeAspect="1" noChangeArrowheads="1"/>
          </p:cNvSpPr>
          <p:nvPr/>
        </p:nvSpPr>
        <p:spPr bwMode="auto">
          <a:xfrm>
            <a:off x="1620000" y="5256000"/>
            <a:ext cx="792000" cy="792001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Студенты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24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 lIns="72000" rIns="72000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Паралогизмы второй фигуры</a:t>
            </a:r>
            <a:r>
              <a:rPr lang="ru-RU" sz="2800" b="1" dirty="0" smtClean="0">
                <a:solidFill>
                  <a:schemeClr val="bg1"/>
                </a:solidFill>
              </a:rPr>
              <a:t/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частной б</a:t>
            </a:r>
            <a:r>
              <a:rPr lang="fr-FR" sz="2800" b="1" dirty="0" smtClean="0">
                <a:solidFill>
                  <a:schemeClr val="bg1"/>
                </a:solidFill>
                <a:cs typeface="Times New Roman"/>
              </a:rPr>
              <a:t>ó</a:t>
            </a:r>
            <a:r>
              <a:rPr lang="ru-RU" sz="2800" b="1" dirty="0" smtClean="0">
                <a:solidFill>
                  <a:schemeClr val="bg1"/>
                </a:solidFill>
              </a:rPr>
              <a:t>льшей посылки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524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1000"/>
                                        <p:tgtEl>
                                          <p:spTgt spid="524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524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7864 0 " pathEditMode="relative" ptsTypes="AA">
                                      <p:cBhvr>
                                        <p:cTn id="25" dur="2000" spd="-100000" fill="hold"/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316 -0.10479 " pathEditMode="relative" ptsTypes="AA">
                                      <p:cBhvr>
                                        <p:cTn id="35" dur="2000" spd="-100000" fill="hold"/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3000" fill="hold"/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524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4294" grpId="0" animBg="1"/>
      <p:bldP spid="524294" grpId="1" animBg="1"/>
      <p:bldP spid="22" grpId="0" build="p"/>
      <p:bldP spid="524300" grpId="0" animBg="1"/>
      <p:bldP spid="524300" grpId="1" animBg="1"/>
    </p:bldLst>
  </p:timing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AutoShape 2"/>
          <p:cNvSpPr>
            <a:spLocks noChangeArrowheads="1"/>
          </p:cNvSpPr>
          <p:nvPr/>
        </p:nvSpPr>
        <p:spPr bwMode="auto">
          <a:xfrm>
            <a:off x="5613400" y="33464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8755" name="AutoShape 3"/>
          <p:cNvSpPr>
            <a:spLocks noChangeArrowheads="1"/>
          </p:cNvSpPr>
          <p:nvPr/>
        </p:nvSpPr>
        <p:spPr bwMode="auto">
          <a:xfrm>
            <a:off x="5613400" y="18351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 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8756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(не)</a:t>
            </a:r>
            <a:r>
              <a:rPr lang="ru-RU" sz="1000" dirty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24581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rgbClr val="FFFF00"/>
                </a:solidFill>
              </a:rPr>
              <a:t>Третья фигура простого категорического силлогизма</a:t>
            </a:r>
            <a:endParaRPr lang="ru-RU" sz="2800" b="1" dirty="0" smtClean="0">
              <a:solidFill>
                <a:srgbClr val="FFFF00"/>
              </a:solidFill>
            </a:endParaRPr>
          </a:p>
        </p:txBody>
      </p:sp>
      <p:sp>
        <p:nvSpPr>
          <p:cNvPr id="458758" name="Oval 6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800" dirty="0">
                <a:solidFill>
                  <a:srgbClr val="0000FF"/>
                </a:solidFill>
              </a:rPr>
              <a:t/>
            </a:r>
            <a:br>
              <a:rPr lang="ru-RU" sz="800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59" name="Oval 7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0" name="Rectangle 8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58763" name="Oval 11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5" name="Oval 13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7" name="Rectangle 15"/>
          <p:cNvSpPr>
            <a:spLocks noChangeArrowheads="1"/>
          </p:cNvSpPr>
          <p:nvPr/>
        </p:nvSpPr>
        <p:spPr bwMode="auto">
          <a:xfrm rot="-5400000">
            <a:off x="7704000" y="2736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vert="horz"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(не)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58769" name="Text Box 17"/>
          <p:cNvSpPr txBox="1">
            <a:spLocks noChangeArrowheads="1"/>
          </p:cNvSpPr>
          <p:nvPr/>
        </p:nvSpPr>
        <p:spPr bwMode="auto">
          <a:xfrm>
            <a:off x="180000" y="1547999"/>
            <a:ext cx="3744000" cy="198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/>
              <a:t>Третьей фигурой простого категорического силлогизма считается фигура, в которой </a:t>
            </a:r>
            <a:r>
              <a:rPr lang="ru-RU" dirty="0" smtClean="0">
                <a:solidFill>
                  <a:srgbClr val="00FFFF"/>
                </a:solidFill>
              </a:rPr>
              <a:t>средний термин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является </a:t>
            </a:r>
            <a:r>
              <a:rPr lang="ru-RU" dirty="0" smtClean="0">
                <a:solidFill>
                  <a:srgbClr val="FFFF00"/>
                </a:solidFill>
              </a:rPr>
              <a:t>субъектом </a:t>
            </a:r>
            <a:r>
              <a:rPr lang="ru-RU" dirty="0">
                <a:solidFill>
                  <a:srgbClr val="00FFFF"/>
                </a:solidFill>
              </a:rPr>
              <a:t/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rgbClr val="00FFFF"/>
                </a:solidFill>
              </a:rPr>
              <a:t>в обеих посылках</a:t>
            </a:r>
            <a:r>
              <a:rPr lang="ru-RU" dirty="0"/>
              <a:t>.</a:t>
            </a:r>
          </a:p>
        </p:txBody>
      </p:sp>
      <p:sp>
        <p:nvSpPr>
          <p:cNvPr id="18" name="Rectangle 16"/>
          <p:cNvSpPr txBox="1">
            <a:spLocks noChangeArrowheads="1"/>
          </p:cNvSpPr>
          <p:nvPr/>
        </p:nvSpPr>
        <p:spPr bwMode="auto">
          <a:xfrm>
            <a:off x="360000" y="3708000"/>
            <a:ext cx="3384000" cy="140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lnSpc>
                <a:spcPct val="90000"/>
              </a:lnSpc>
              <a:spcBef>
                <a:spcPct val="20000"/>
              </a:spcBef>
              <a:spcAft>
                <a:spcPts val="600"/>
              </a:spcAft>
              <a:defRPr/>
            </a:pPr>
            <a:r>
              <a:rPr lang="ru-RU" kern="0" dirty="0">
                <a:solidFill>
                  <a:srgbClr val="FFFF00"/>
                </a:solidFill>
              </a:rPr>
              <a:t>Правила третьей фигуры</a:t>
            </a:r>
            <a:endParaRPr lang="ru-RU" kern="0" dirty="0">
              <a:latin typeface="+mn-lt"/>
            </a:endParaRPr>
          </a:p>
          <a:p>
            <a:pPr marL="342900" indent="-342900" algn="l">
              <a:lnSpc>
                <a:spcPct val="90000"/>
              </a:lnSpc>
              <a:spcBef>
                <a:spcPct val="20000"/>
              </a:spcBef>
              <a:buClr>
                <a:schemeClr val="bg1"/>
              </a:buClr>
              <a:buFont typeface="Wingdings" pitchFamily="2" charset="2"/>
              <a:buChar char="Ø"/>
              <a:defRPr/>
            </a:pPr>
            <a:r>
              <a:rPr lang="ru-RU" sz="1600" kern="0" dirty="0">
                <a:solidFill>
                  <a:srgbClr val="00FF00"/>
                </a:solidFill>
                <a:latin typeface="+mn-lt"/>
              </a:rPr>
              <a:t>Меньшая</a:t>
            </a:r>
            <a:r>
              <a:rPr lang="ru-RU" sz="1600" kern="0" dirty="0">
                <a:latin typeface="+mn-lt"/>
              </a:rPr>
              <a:t> посылка должна быть 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утвердительным</a:t>
            </a:r>
            <a:r>
              <a:rPr lang="ru-RU" sz="1600" kern="0" dirty="0">
                <a:latin typeface="+mn-lt"/>
              </a:rPr>
              <a:t> суждением.</a:t>
            </a:r>
          </a:p>
          <a:p>
            <a:pPr marL="342900" indent="-342900" algn="l">
              <a:lnSpc>
                <a:spcPct val="90000"/>
              </a:lnSpc>
              <a:spcBef>
                <a:spcPct val="20000"/>
              </a:spcBef>
              <a:buClr>
                <a:schemeClr val="bg1"/>
              </a:buClr>
              <a:buFont typeface="Wingdings" pitchFamily="2" charset="2"/>
              <a:buChar char="Ø"/>
              <a:defRPr/>
            </a:pPr>
            <a:r>
              <a:rPr lang="ru-RU" sz="1600" kern="0" dirty="0">
                <a:solidFill>
                  <a:srgbClr val="00FF00"/>
                </a:solidFill>
                <a:latin typeface="+mn-lt"/>
              </a:rPr>
              <a:t>Вывод</a:t>
            </a:r>
            <a:r>
              <a:rPr lang="ru-RU" sz="1600" kern="0" dirty="0">
                <a:latin typeface="+mn-lt"/>
              </a:rPr>
              <a:t> – 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частное</a:t>
            </a:r>
            <a:r>
              <a:rPr lang="ru-RU" sz="1600" kern="0" dirty="0">
                <a:latin typeface="+mn-lt"/>
              </a:rPr>
              <a:t> суждение</a:t>
            </a:r>
            <a:r>
              <a:rPr lang="ru-RU" sz="1600" kern="0" dirty="0" smtClean="0">
                <a:latin typeface="+mn-lt"/>
              </a:rPr>
              <a:t>.</a:t>
            </a:r>
            <a:endParaRPr lang="ru-RU" sz="1600" kern="0" dirty="0"/>
          </a:p>
        </p:txBody>
      </p:sp>
      <p:sp>
        <p:nvSpPr>
          <p:cNvPr id="17" name="Oval 10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>
              <a:lnSpc>
                <a:spcPct val="75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r>
              <a:rPr lang="ru-RU" sz="3200" dirty="0" smtClean="0">
                <a:solidFill>
                  <a:srgbClr val="0000FF"/>
                </a:solidFill>
              </a:rPr>
              <a:t/>
            </a:r>
            <a:br>
              <a:rPr lang="ru-RU" sz="3200" dirty="0" smtClean="0">
                <a:solidFill>
                  <a:srgbClr val="0000FF"/>
                </a:solidFill>
              </a:rPr>
            </a:b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19" name="Oval 12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 algn="ctr">
              <a:lnSpc>
                <a:spcPct val="90000"/>
              </a:lnSpc>
            </a:pPr>
            <a:endParaRPr lang="ru-RU" sz="2000" dirty="0" smtClean="0">
              <a:solidFill>
                <a:srgbClr val="0000FF"/>
              </a:solidFill>
            </a:endParaRPr>
          </a:p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6" name="Rectangle 14"/>
          <p:cNvSpPr>
            <a:spLocks noChangeArrowheads="1"/>
          </p:cNvSpPr>
          <p:nvPr/>
        </p:nvSpPr>
        <p:spPr bwMode="auto">
          <a:xfrm rot="-5400000">
            <a:off x="4464000" y="2736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средний</a:t>
            </a:r>
            <a:r>
              <a:rPr lang="ru-RU" sz="1600" dirty="0">
                <a:solidFill>
                  <a:srgbClr val="0000FF"/>
                </a:solidFill>
              </a:rPr>
              <a:t/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587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587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58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1000"/>
                                        <p:tgtEl>
                                          <p:spTgt spid="458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58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58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34653 0 " pathEditMode="relative" ptsTypes="AA">
                                      <p:cBhvr>
                                        <p:cTn id="50" dur="2000" fill="hold"/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00"/>
                            </p:stCondLst>
                            <p:childTnLst>
                              <p:par>
                                <p:cTn id="52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587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587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587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587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7" dur="1000"/>
                                        <p:tgtEl>
                                          <p:spTgt spid="458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58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000"/>
                            </p:stCondLst>
                            <p:childTnLst>
                              <p:par>
                                <p:cTn id="7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8" dur="1000"/>
                                        <p:tgtEl>
                                          <p:spTgt spid="458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3" dur="2000" fill="hold"/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00"/>
                            </p:stCondLst>
                            <p:childTnLst>
                              <p:par>
                                <p:cTn id="101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2" dur="2000" fill="hold"/>
                                        <p:tgtEl>
                                          <p:spTgt spid="4587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8754" grpId="0" animBg="1"/>
      <p:bldP spid="458754" grpId="1" animBg="1"/>
      <p:bldP spid="458755" grpId="0" animBg="1"/>
      <p:bldP spid="458756" grpId="0" animBg="1"/>
      <p:bldP spid="458758" grpId="0" animBg="1"/>
      <p:bldP spid="458758" grpId="1" animBg="1"/>
      <p:bldP spid="458759" grpId="0" animBg="1"/>
      <p:bldP spid="458760" grpId="0" animBg="1"/>
      <p:bldP spid="458763" grpId="0" animBg="1"/>
      <p:bldP spid="458765" grpId="0" animBg="1"/>
      <p:bldP spid="458767" grpId="0" animBg="1"/>
      <p:bldP spid="458769" grpId="0" animBg="1"/>
      <p:bldP spid="18" grpId="0" build="p"/>
      <p:bldP spid="17" grpId="0" animBg="1"/>
      <p:bldP spid="19" grpId="0" animBg="1"/>
      <p:bldP spid="458766" grpId="0" animBg="1"/>
      <p:bldP spid="458766" grpId="1" animBg="1"/>
      <p:bldP spid="458766" grpId="2" animBg="1"/>
    </p:bldLst>
  </p:timing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8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Третья фигура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Правила третьей фигуры</a:t>
            </a:r>
          </a:p>
        </p:txBody>
      </p:sp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69863" y="1332000"/>
            <a:ext cx="8877300" cy="5292725"/>
          </a:xfrm>
        </p:spPr>
        <p:txBody>
          <a:bodyPr/>
          <a:lstStyle/>
          <a:p>
            <a:pPr eaLnBrk="1" hangingPunct="1">
              <a:defRPr/>
            </a:pPr>
            <a:r>
              <a:rPr lang="ru-RU" sz="2000" b="1" dirty="0" smtClean="0">
                <a:solidFill>
                  <a:srgbClr val="00FFFF"/>
                </a:solidFill>
              </a:rPr>
              <a:t>Меньшая посылка должна быть утвердительным суждением.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Допустим, что меньшая посылка – отрицательное суждение</a:t>
            </a:r>
            <a:r>
              <a:rPr lang="ru-RU" sz="1800" b="1" dirty="0" smtClean="0">
                <a:solidFill>
                  <a:schemeClr val="accent3"/>
                </a:solidFill>
              </a:rPr>
              <a:t>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Тогда </a:t>
            </a: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отрицательной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)</a:t>
            </a:r>
            <a:r>
              <a:rPr lang="ru-RU" sz="1800" b="1" dirty="0" smtClean="0">
                <a:solidFill>
                  <a:schemeClr val="accent3"/>
                </a:solidFill>
              </a:rPr>
              <a:t> отрицательным будет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 вывод.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Следовательно,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accent3"/>
                </a:solidFill>
              </a:rPr>
              <a:t>льший термин 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</a:t>
            </a:r>
            <a:r>
              <a:rPr lang="ru-RU" sz="1800" b="1" dirty="0" smtClean="0">
                <a:solidFill>
                  <a:schemeClr val="accent3"/>
                </a:solidFill>
              </a:rPr>
              <a:t> – предикат вывода) в выводе будет распределён.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В этом случае он должен </a:t>
            </a: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крайних терминов</a:t>
            </a:r>
            <a:r>
              <a:rPr lang="ru-RU" sz="1800" b="1" dirty="0" smtClean="0">
                <a:solidFill>
                  <a:schemeClr val="bg1"/>
                </a:solidFill>
              </a:rPr>
              <a:t>) </a:t>
            </a:r>
            <a:r>
              <a:rPr lang="ru-RU" sz="1800" b="1" dirty="0" smtClean="0">
                <a:solidFill>
                  <a:schemeClr val="accent3"/>
                </a:solidFill>
              </a:rPr>
              <a:t>быть распределён и в посылке 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</a:t>
            </a:r>
            <a:r>
              <a:rPr lang="ru-RU" sz="1800" b="1" dirty="0" smtClean="0">
                <a:solidFill>
                  <a:schemeClr val="accent3"/>
                </a:solidFill>
              </a:rPr>
              <a:t> –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err="1" smtClean="0">
                <a:solidFill>
                  <a:schemeClr val="accent3"/>
                </a:solidFill>
              </a:rPr>
              <a:t>льшей</a:t>
            </a:r>
            <a:r>
              <a:rPr lang="ru-RU" sz="1800" b="1" dirty="0" smtClean="0">
                <a:solidFill>
                  <a:schemeClr val="accent3"/>
                </a:solidFill>
              </a:rPr>
              <a:t>).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Но в третьей фигуре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accent3"/>
                </a:solidFill>
              </a:rPr>
              <a:t>льший термин является </a:t>
            </a: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 фигуры</a:t>
            </a:r>
            <a:r>
              <a:rPr lang="ru-RU" sz="1800" b="1" dirty="0" smtClean="0">
                <a:solidFill>
                  <a:schemeClr val="bg1"/>
                </a:solidFill>
              </a:rPr>
              <a:t>)</a:t>
            </a:r>
            <a:r>
              <a:rPr lang="ru-RU" sz="1800" b="1" dirty="0" smtClean="0">
                <a:solidFill>
                  <a:schemeClr val="accent3"/>
                </a:solidFill>
              </a:rPr>
              <a:t> предикатом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accent3"/>
                </a:solidFill>
              </a:rPr>
              <a:t>льшей посылки, предикаты же распределены в отрицательных суждениях.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Следовательно,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accent3"/>
                </a:solidFill>
              </a:rPr>
              <a:t>льшая посылка должна быть отрицательным суждением.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Но тогда обе посылки окажутся отрицательными суждениями,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что противоречит </a:t>
            </a:r>
            <a:r>
              <a:rPr lang="ru-RU" sz="1800" b="1" dirty="0" smtClean="0">
                <a:solidFill>
                  <a:srgbClr val="FFFF00"/>
                </a:solidFill>
              </a:rPr>
              <a:t>правилу утвердительной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Следовательно, исходное допущение неверно, и </a:t>
            </a:r>
            <a:r>
              <a:rPr lang="ru-RU" sz="1800" b="1" dirty="0" smtClean="0">
                <a:solidFill>
                  <a:srgbClr val="00FFFF"/>
                </a:solidFill>
              </a:rPr>
              <a:t>меньшая посылка должна быть утвердительным суждением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49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49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495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495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69863" y="1332000"/>
            <a:ext cx="8877300" cy="5292725"/>
          </a:xfrm>
        </p:spPr>
        <p:txBody>
          <a:bodyPr/>
          <a:lstStyle/>
          <a:p>
            <a:pPr eaLnBrk="1" hangingPunct="1">
              <a:spcBef>
                <a:spcPts val="432"/>
              </a:spcBef>
              <a:defRPr/>
            </a:pPr>
            <a:r>
              <a:rPr lang="ru-RU" sz="2000" b="1" dirty="0" smtClean="0">
                <a:solidFill>
                  <a:srgbClr val="00FFFF"/>
                </a:solidFill>
              </a:rPr>
              <a:t>Вывод –</a:t>
            </a:r>
            <a:r>
              <a:rPr lang="ru-RU" sz="2000" b="1" dirty="0" smtClean="0">
                <a:solidFill>
                  <a:schemeClr val="bg1"/>
                </a:solidFill>
              </a:rPr>
              <a:t> </a:t>
            </a:r>
            <a:r>
              <a:rPr lang="ru-RU" sz="2000" b="1" dirty="0" smtClean="0">
                <a:solidFill>
                  <a:srgbClr val="00FFFF"/>
                </a:solidFill>
              </a:rPr>
              <a:t>частное суждение.</a:t>
            </a:r>
            <a:endParaRPr lang="ru-RU" sz="2000" b="1" dirty="0" smtClean="0">
              <a:solidFill>
                <a:schemeClr val="bg1"/>
              </a:solidFill>
            </a:endParaRPr>
          </a:p>
          <a:p>
            <a:pPr lvl="1" eaLnBrk="1" hangingPunct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Поскольку доказано, что меньшая посылка – утвердительное суждение, меньший термин 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 третьей фигуры</a:t>
            </a:r>
            <a:r>
              <a:rPr lang="ru-RU" sz="1800" b="1" dirty="0" smtClean="0">
                <a:solidFill>
                  <a:schemeClr val="accent3"/>
                </a:solidFill>
              </a:rPr>
              <a:t> – предикат меньшей посылки) в ней не распределён.</a:t>
            </a:r>
          </a:p>
          <a:p>
            <a:pPr lvl="1" eaLnBrk="1" hangingPunct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В таком случае он не может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крайних терминов</a:t>
            </a:r>
            <a:r>
              <a:rPr lang="ru-RU" sz="1800" b="1" dirty="0" smtClean="0">
                <a:solidFill>
                  <a:schemeClr val="bg1"/>
                </a:solidFill>
              </a:rPr>
              <a:t>)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быть распределён и в выводе.</a:t>
            </a:r>
          </a:p>
          <a:p>
            <a:pPr lvl="1" eaLnBrk="1" hangingPunct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Коль скоро субъект вывода не распределён, </a:t>
            </a:r>
            <a:r>
              <a:rPr lang="ru-RU" sz="1800" b="1" dirty="0" smtClean="0">
                <a:solidFill>
                  <a:srgbClr val="00FFFF"/>
                </a:solidFill>
              </a:rPr>
              <a:t>вывод – суждение частное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8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Третья фигура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Правила третьей фигуры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AutoShape 2"/>
          <p:cNvSpPr>
            <a:spLocks noChangeArrowheads="1"/>
          </p:cNvSpPr>
          <p:nvPr/>
        </p:nvSpPr>
        <p:spPr bwMode="auto">
          <a:xfrm>
            <a:off x="5613400" y="33464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8755" name="AutoShape 3"/>
          <p:cNvSpPr>
            <a:spLocks noChangeArrowheads="1"/>
          </p:cNvSpPr>
          <p:nvPr/>
        </p:nvSpPr>
        <p:spPr bwMode="auto">
          <a:xfrm>
            <a:off x="5613400" y="18351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  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8756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4581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Третья фигура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Назначение третьей фигуры</a:t>
            </a:r>
          </a:p>
        </p:txBody>
      </p:sp>
      <p:sp>
        <p:nvSpPr>
          <p:cNvPr id="458758" name="Oval 6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800" dirty="0">
                <a:solidFill>
                  <a:srgbClr val="0000FF"/>
                </a:solidFill>
              </a:rPr>
              <a:t/>
            </a:r>
            <a:br>
              <a:rPr lang="ru-RU" sz="800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59" name="Oval 7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0" name="Rectangle 8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58763" name="Oval 11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5" name="Oval 13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9" name="Text Box 17"/>
          <p:cNvSpPr txBox="1">
            <a:spLocks noChangeArrowheads="1"/>
          </p:cNvSpPr>
          <p:nvPr/>
        </p:nvSpPr>
        <p:spPr bwMode="auto">
          <a:xfrm>
            <a:off x="180000" y="1368000"/>
            <a:ext cx="3744000" cy="925513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/>
              <a:t>Средний термин</a:t>
            </a:r>
            <a:br>
              <a:rPr lang="ru-RU" dirty="0"/>
            </a:br>
            <a:r>
              <a:rPr lang="ru-RU" dirty="0"/>
              <a:t>является </a:t>
            </a:r>
            <a:r>
              <a:rPr lang="ru-RU" dirty="0">
                <a:solidFill>
                  <a:srgbClr val="00FFFF"/>
                </a:solidFill>
              </a:rPr>
              <a:t>субъектом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в обеих посылках.</a:t>
            </a:r>
          </a:p>
        </p:txBody>
      </p:sp>
      <p:sp>
        <p:nvSpPr>
          <p:cNvPr id="18" name="Rectangle 16"/>
          <p:cNvSpPr txBox="1">
            <a:spLocks noChangeArrowheads="1"/>
          </p:cNvSpPr>
          <p:nvPr/>
        </p:nvSpPr>
        <p:spPr bwMode="auto">
          <a:xfrm>
            <a:off x="360000" y="2448000"/>
            <a:ext cx="3384000" cy="140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lnSpc>
                <a:spcPct val="90000"/>
              </a:lnSpc>
              <a:spcBef>
                <a:spcPct val="20000"/>
              </a:spcBef>
              <a:spcAft>
                <a:spcPts val="600"/>
              </a:spcAft>
              <a:defRPr/>
            </a:pPr>
            <a:r>
              <a:rPr lang="ru-RU" kern="0" dirty="0">
                <a:solidFill>
                  <a:srgbClr val="FFFF00"/>
                </a:solidFill>
              </a:rPr>
              <a:t>Правила третьей фигуры</a:t>
            </a:r>
            <a:endParaRPr lang="ru-RU" kern="0" dirty="0">
              <a:latin typeface="+mn-lt"/>
            </a:endParaRPr>
          </a:p>
          <a:p>
            <a:pPr marL="342900" indent="-342900" algn="l">
              <a:lnSpc>
                <a:spcPct val="90000"/>
              </a:lnSpc>
              <a:spcBef>
                <a:spcPct val="20000"/>
              </a:spcBef>
              <a:buClr>
                <a:schemeClr val="bg1"/>
              </a:buClr>
              <a:buFont typeface="Wingdings" pitchFamily="2" charset="2"/>
              <a:buChar char="Ø"/>
              <a:defRPr/>
            </a:pPr>
            <a:r>
              <a:rPr lang="ru-RU" sz="1600" kern="0" dirty="0">
                <a:solidFill>
                  <a:srgbClr val="00FF00"/>
                </a:solidFill>
                <a:latin typeface="+mn-lt"/>
              </a:rPr>
              <a:t>Меньшая</a:t>
            </a:r>
            <a:r>
              <a:rPr lang="ru-RU" sz="1600" kern="0" dirty="0">
                <a:latin typeface="+mn-lt"/>
              </a:rPr>
              <a:t> посылка </a:t>
            </a:r>
            <a:r>
              <a:rPr lang="ru-RU" sz="1600" kern="0" dirty="0" smtClean="0">
                <a:latin typeface="+mn-lt"/>
              </a:rPr>
              <a:t>должна </a:t>
            </a:r>
            <a:r>
              <a:rPr lang="ru-RU" sz="1600" kern="0" dirty="0">
                <a:latin typeface="+mn-lt"/>
              </a:rPr>
              <a:t>быть </a:t>
            </a:r>
            <a:r>
              <a:rPr lang="ru-RU" sz="1600" kern="0" dirty="0" smtClean="0">
                <a:solidFill>
                  <a:srgbClr val="00FF00"/>
                </a:solidFill>
                <a:latin typeface="+mn-lt"/>
              </a:rPr>
              <a:t>утвердительным</a:t>
            </a:r>
            <a:r>
              <a:rPr lang="ru-RU" sz="1600" kern="0" dirty="0" smtClean="0">
                <a:latin typeface="+mn-lt"/>
              </a:rPr>
              <a:t> суждением</a:t>
            </a:r>
            <a:r>
              <a:rPr lang="ru-RU" sz="1600" kern="0" dirty="0">
                <a:latin typeface="+mn-lt"/>
              </a:rPr>
              <a:t>.</a:t>
            </a:r>
          </a:p>
          <a:p>
            <a:pPr marL="342900" indent="-342900" algn="l">
              <a:lnSpc>
                <a:spcPct val="90000"/>
              </a:lnSpc>
              <a:spcBef>
                <a:spcPct val="20000"/>
              </a:spcBef>
              <a:buClr>
                <a:schemeClr val="bg1"/>
              </a:buClr>
              <a:buFont typeface="Wingdings" pitchFamily="2" charset="2"/>
              <a:buChar char="Ø"/>
              <a:defRPr/>
            </a:pPr>
            <a:r>
              <a:rPr lang="ru-RU" sz="1600" kern="0" dirty="0">
                <a:solidFill>
                  <a:srgbClr val="66FF33"/>
                </a:solidFill>
                <a:latin typeface="+mn-lt"/>
              </a:rPr>
              <a:t>Вывод</a:t>
            </a:r>
            <a:r>
              <a:rPr lang="ru-RU" sz="1600" kern="0" dirty="0">
                <a:latin typeface="+mn-lt"/>
              </a:rPr>
              <a:t> – </a:t>
            </a:r>
            <a:r>
              <a:rPr lang="ru-RU" sz="1600" kern="0" dirty="0">
                <a:solidFill>
                  <a:srgbClr val="66FF33"/>
                </a:solidFill>
                <a:latin typeface="+mn-lt"/>
              </a:rPr>
              <a:t>частное</a:t>
            </a:r>
            <a:r>
              <a:rPr lang="ru-RU" sz="1600" kern="0" dirty="0">
                <a:latin typeface="+mn-lt"/>
              </a:rPr>
              <a:t> суждение</a:t>
            </a:r>
            <a:r>
              <a:rPr lang="ru-RU" sz="1600" kern="0" dirty="0" smtClean="0">
                <a:latin typeface="+mn-lt"/>
              </a:rPr>
              <a:t>.</a:t>
            </a:r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180000" y="3960000"/>
            <a:ext cx="3744000" cy="2808000"/>
          </a:xfrm>
          <a:prstGeom prst="rect">
            <a:avLst/>
          </a:prstGeom>
          <a:noFill/>
          <a:ln w="9525">
            <a:solidFill>
              <a:schemeClr val="accent3"/>
            </a:solidFill>
            <a:miter lim="800000"/>
            <a:headEnd/>
            <a:tailEnd/>
          </a:ln>
        </p:spPr>
        <p:txBody>
          <a:bodyPr wrap="square" lIns="36000" rIns="36000" bIns="46800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/>
              <a:t>Назначение </a:t>
            </a:r>
            <a:r>
              <a:rPr lang="ru-RU" sz="1600" dirty="0" smtClean="0">
                <a:solidFill>
                  <a:srgbClr val="00FFFF"/>
                </a:solidFill>
              </a:rPr>
              <a:t>третьей</a:t>
            </a:r>
            <a:r>
              <a:rPr lang="ru-RU" sz="1600" dirty="0" smtClean="0"/>
              <a:t> фигуры – </a:t>
            </a:r>
            <a:br>
              <a:rPr lang="ru-RU" sz="1600" dirty="0" smtClean="0"/>
            </a:br>
            <a:r>
              <a:rPr lang="ru-RU" sz="1600" dirty="0" smtClean="0"/>
              <a:t>демонстрация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неправомерности обобщений</a:t>
            </a:r>
            <a:r>
              <a:rPr lang="ru-RU" sz="1600" dirty="0" smtClean="0"/>
              <a:t>: </a:t>
            </a:r>
            <a:br>
              <a:rPr lang="ru-RU" sz="1600" dirty="0" smtClean="0"/>
            </a:br>
            <a:r>
              <a:rPr lang="ru-RU" sz="1600" dirty="0" smtClean="0"/>
              <a:t>меньшая (утвердительная) </a:t>
            </a:r>
            <a:br>
              <a:rPr lang="ru-RU" sz="1600" dirty="0" smtClean="0"/>
            </a:br>
            <a:r>
              <a:rPr lang="ru-RU" sz="1600" dirty="0" smtClean="0"/>
              <a:t>посылка приписывает субъекту </a:t>
            </a:r>
            <a:br>
              <a:rPr lang="ru-RU" sz="1600" dirty="0" smtClean="0"/>
            </a:br>
            <a:r>
              <a:rPr lang="ru-RU" sz="1600" dirty="0" smtClean="0"/>
              <a:t>предикат, отличный от того, что </a:t>
            </a:r>
            <a:br>
              <a:rPr lang="ru-RU" sz="1600" dirty="0" smtClean="0"/>
            </a:br>
            <a:r>
              <a:rPr lang="ru-RU" sz="1600" dirty="0" smtClean="0"/>
              <a:t>приписывается (или отрицается) </a:t>
            </a:r>
            <a:br>
              <a:rPr lang="ru-RU" sz="1600" dirty="0" smtClean="0"/>
            </a:br>
            <a:r>
              <a:rPr lang="ru-RU" sz="1600" dirty="0" smtClean="0"/>
              <a:t>б</a:t>
            </a:r>
            <a:r>
              <a:rPr lang="en-GB" sz="1600" dirty="0" smtClean="0"/>
              <a:t>ó</a:t>
            </a:r>
            <a:r>
              <a:rPr lang="ru-RU" sz="1600" dirty="0" smtClean="0"/>
              <a:t>льшей, тем самым либо выводя </a:t>
            </a:r>
            <a:br>
              <a:rPr lang="ru-RU" sz="1600" dirty="0" smtClean="0"/>
            </a:br>
            <a:r>
              <a:rPr lang="ru-RU" sz="1600" dirty="0" smtClean="0"/>
              <a:t>часть объёма меньшего термина </a:t>
            </a:r>
            <a:br>
              <a:rPr lang="ru-RU" sz="1600" dirty="0" smtClean="0"/>
            </a:br>
            <a:r>
              <a:rPr lang="ru-RU" sz="1600" dirty="0" smtClean="0"/>
              <a:t>из подчинения б</a:t>
            </a:r>
            <a:r>
              <a:rPr lang="en-GB" sz="1600" dirty="0" smtClean="0"/>
              <a:t>ó</a:t>
            </a:r>
            <a:r>
              <a:rPr lang="ru-RU" sz="1600" dirty="0" smtClean="0"/>
              <a:t>льшему, либо </a:t>
            </a:r>
            <a:br>
              <a:rPr lang="ru-RU" sz="1600" dirty="0" smtClean="0"/>
            </a:br>
            <a:r>
              <a:rPr lang="ru-RU" sz="1600" dirty="0" smtClean="0"/>
              <a:t>утверждая исключительно частный </a:t>
            </a:r>
            <a:br>
              <a:rPr lang="ru-RU" sz="1600" dirty="0" smtClean="0"/>
            </a:br>
            <a:r>
              <a:rPr lang="ru-RU" sz="1600" dirty="0" smtClean="0"/>
              <a:t>характер такого подчинения.</a:t>
            </a:r>
            <a:endParaRPr lang="ru-RU" sz="1600" dirty="0"/>
          </a:p>
        </p:txBody>
      </p:sp>
      <p:sp>
        <p:nvSpPr>
          <p:cNvPr id="20" name="Oval 12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 algn="ctr">
              <a:lnSpc>
                <a:spcPct val="90000"/>
              </a:lnSpc>
            </a:pPr>
            <a:endParaRPr lang="ru-RU" sz="2000" dirty="0" smtClean="0">
              <a:solidFill>
                <a:srgbClr val="0000FF"/>
              </a:solidFill>
            </a:endParaRPr>
          </a:p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22" name="Rectangle 15"/>
          <p:cNvSpPr>
            <a:spLocks noChangeArrowheads="1"/>
          </p:cNvSpPr>
          <p:nvPr/>
        </p:nvSpPr>
        <p:spPr bwMode="auto">
          <a:xfrm rot="-5400000">
            <a:off x="7704000" y="2736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vert="horz"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(не)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3" name="Oval 10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>
              <a:lnSpc>
                <a:spcPct val="75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r>
              <a:rPr lang="ru-RU" sz="3200" dirty="0" smtClean="0">
                <a:solidFill>
                  <a:srgbClr val="0000FF"/>
                </a:solidFill>
              </a:rPr>
              <a:t/>
            </a:r>
            <a:br>
              <a:rPr lang="ru-RU" sz="3200" dirty="0" smtClean="0">
                <a:solidFill>
                  <a:srgbClr val="0000FF"/>
                </a:solidFill>
              </a:rPr>
            </a:b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21" name="Rectangle 14"/>
          <p:cNvSpPr>
            <a:spLocks noChangeArrowheads="1"/>
          </p:cNvSpPr>
          <p:nvPr/>
        </p:nvSpPr>
        <p:spPr bwMode="auto">
          <a:xfrm rot="-5400000">
            <a:off x="4464000" y="2736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средний</a:t>
            </a:r>
            <a:r>
              <a:rPr lang="ru-RU" sz="1600" dirty="0">
                <a:solidFill>
                  <a:srgbClr val="0000FF"/>
                </a:solidFill>
              </a:rPr>
              <a:t/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</p:bldLst>
  </p:timing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AutoShape 2"/>
          <p:cNvSpPr>
            <a:spLocks noChangeArrowheads="1"/>
          </p:cNvSpPr>
          <p:nvPr/>
        </p:nvSpPr>
        <p:spPr bwMode="auto">
          <a:xfrm>
            <a:off x="5613400" y="33464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8755" name="AutoShape 3"/>
          <p:cNvSpPr>
            <a:spLocks noChangeArrowheads="1"/>
          </p:cNvSpPr>
          <p:nvPr/>
        </p:nvSpPr>
        <p:spPr bwMode="auto">
          <a:xfrm>
            <a:off x="5613400" y="18351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  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8756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4581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Третья фигура 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Модусы третьей фигуры</a:t>
            </a:r>
          </a:p>
        </p:txBody>
      </p:sp>
      <p:sp>
        <p:nvSpPr>
          <p:cNvPr id="458758" name="Oval 6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 sz="800" dirty="0" smtClean="0">
              <a:solidFill>
                <a:srgbClr val="0000FF"/>
              </a:solidFill>
            </a:endParaRPr>
          </a:p>
          <a:p>
            <a:pPr algn="ctr"/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59" name="Oval 7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0" name="Rectangle 8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58763" name="Oval 11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5" name="Oval 13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18" name="Rectangle 16"/>
          <p:cNvSpPr txBox="1">
            <a:spLocks noChangeArrowheads="1"/>
          </p:cNvSpPr>
          <p:nvPr/>
        </p:nvSpPr>
        <p:spPr bwMode="auto">
          <a:xfrm>
            <a:off x="360000" y="2556000"/>
            <a:ext cx="3384000" cy="219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ts val="1800"/>
              </a:spcBef>
              <a:spcAft>
                <a:spcPts val="6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</a:rPr>
              <a:t>Модусы третьей фигуры</a:t>
            </a:r>
            <a:endParaRPr lang="ru-RU" kern="0" dirty="0" smtClean="0"/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PT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M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T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F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latin typeface="+mn-lt"/>
              </a:rPr>
              <a:t>L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PT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N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B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C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RD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F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N</a:t>
            </a:r>
            <a:endParaRPr lang="ru-RU" sz="1600" kern="0" dirty="0">
              <a:latin typeface="+mn-lt"/>
            </a:endParaRPr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36000" y="4896000"/>
            <a:ext cx="4104000" cy="18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общей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en-US" sz="1600" dirty="0" smtClean="0"/>
              <a:t> </a:t>
            </a:r>
            <a:r>
              <a:rPr lang="ru-RU" sz="1600" dirty="0" smtClean="0"/>
              <a:t>посылки</a:t>
            </a:r>
            <a:r>
              <a:rPr lang="en-US" sz="1600" dirty="0" smtClean="0"/>
              <a:t> </a:t>
            </a:r>
            <a:r>
              <a:rPr lang="ru-RU" sz="1600" dirty="0" smtClean="0"/>
              <a:t>(утвердительной или</a:t>
            </a:r>
            <a:r>
              <a:rPr lang="en-US" sz="1600" dirty="0" smtClean="0"/>
              <a:t> </a:t>
            </a:r>
            <a:r>
              <a:rPr lang="ru-RU" sz="1600" dirty="0" smtClean="0"/>
              <a:t>отрицательной)</a:t>
            </a:r>
            <a:r>
              <a:rPr lang="en-US" sz="1600" dirty="0" smtClean="0"/>
              <a:t> </a:t>
            </a:r>
            <a:r>
              <a:rPr lang="ru-RU" sz="1600" dirty="0" smtClean="0"/>
              <a:t>с </a:t>
            </a:r>
            <a:r>
              <a:rPr lang="ru-RU" sz="1600" dirty="0" smtClean="0">
                <a:solidFill>
                  <a:srgbClr val="00FF00"/>
                </a:solidFill>
              </a:rPr>
              <a:t>утвердительной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меньшей</a:t>
            </a:r>
            <a:r>
              <a:rPr lang="ru-RU" sz="1600" dirty="0" smtClean="0"/>
              <a:t> посылкой</a:t>
            </a:r>
            <a:r>
              <a:rPr lang="en-US" sz="1600" dirty="0" smtClean="0"/>
              <a:t> </a:t>
            </a:r>
            <a:r>
              <a:rPr lang="ru-RU" sz="1600" dirty="0" smtClean="0"/>
              <a:t>(общей или</a:t>
            </a:r>
            <a:r>
              <a:rPr lang="en-US" sz="1600" dirty="0" smtClean="0"/>
              <a:t> </a:t>
            </a:r>
            <a:r>
              <a:rPr lang="ru-RU" sz="1600" dirty="0" smtClean="0"/>
              <a:t>частной) 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/>
              <a:t>и </a:t>
            </a:r>
            <a:r>
              <a:rPr lang="ru-RU" sz="1600" dirty="0" smtClean="0">
                <a:solidFill>
                  <a:srgbClr val="00FF00"/>
                </a:solidFill>
              </a:rPr>
              <a:t>частной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en-US" sz="1600" dirty="0" smtClean="0"/>
              <a:t> </a:t>
            </a:r>
            <a:r>
              <a:rPr lang="ru-RU" sz="1600" dirty="0" smtClean="0"/>
              <a:t>посылки 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/>
              <a:t>(утвердительной или отрицательной) с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меньшей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180000" y="1368000"/>
            <a:ext cx="3744000" cy="925513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/>
              <a:t>Средний термин</a:t>
            </a:r>
            <a:br>
              <a:rPr lang="ru-RU" dirty="0"/>
            </a:br>
            <a:r>
              <a:rPr lang="ru-RU" dirty="0"/>
              <a:t>является </a:t>
            </a:r>
            <a:r>
              <a:rPr lang="ru-RU" dirty="0">
                <a:solidFill>
                  <a:srgbClr val="00FFFF"/>
                </a:solidFill>
              </a:rPr>
              <a:t>субъектом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в обеих посылках.</a:t>
            </a:r>
          </a:p>
        </p:txBody>
      </p:sp>
      <p:sp>
        <p:nvSpPr>
          <p:cNvPr id="23" name="Rectangle 15"/>
          <p:cNvSpPr>
            <a:spLocks noChangeArrowheads="1"/>
          </p:cNvSpPr>
          <p:nvPr/>
        </p:nvSpPr>
        <p:spPr bwMode="auto">
          <a:xfrm rot="-5400000">
            <a:off x="7704000" y="2736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vert="horz"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(не)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0" name="Oval 10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>
              <a:lnSpc>
                <a:spcPct val="75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r>
              <a:rPr lang="ru-RU" sz="3200" dirty="0" smtClean="0">
                <a:solidFill>
                  <a:srgbClr val="0000FF"/>
                </a:solidFill>
              </a:rPr>
              <a:t/>
            </a:r>
            <a:br>
              <a:rPr lang="ru-RU" sz="3200" dirty="0" smtClean="0">
                <a:solidFill>
                  <a:srgbClr val="0000FF"/>
                </a:solidFill>
              </a:rPr>
            </a:b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25" name="Oval 12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 algn="ctr">
              <a:lnSpc>
                <a:spcPct val="90000"/>
              </a:lnSpc>
            </a:pPr>
            <a:endParaRPr lang="ru-RU" sz="2000" dirty="0" smtClean="0">
              <a:solidFill>
                <a:srgbClr val="0000FF"/>
              </a:solidFill>
            </a:endParaRPr>
          </a:p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22" name="Rectangle 14"/>
          <p:cNvSpPr>
            <a:spLocks noChangeArrowheads="1"/>
          </p:cNvSpPr>
          <p:nvPr/>
        </p:nvSpPr>
        <p:spPr bwMode="auto">
          <a:xfrm rot="-5400000">
            <a:off x="4464000" y="2736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средний</a:t>
            </a:r>
            <a:r>
              <a:rPr lang="ru-RU" sz="1600" dirty="0">
                <a:solidFill>
                  <a:srgbClr val="0000FF"/>
                </a:solidFill>
              </a:rPr>
              <a:t/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uiExpand="1" build="p"/>
      <p:bldP spid="17" grpId="0"/>
    </p:bldLst>
  </p:timing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AutoShape 2"/>
          <p:cNvSpPr>
            <a:spLocks noChangeArrowheads="1"/>
          </p:cNvSpPr>
          <p:nvPr/>
        </p:nvSpPr>
        <p:spPr bwMode="auto">
          <a:xfrm>
            <a:off x="5613400" y="33464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8755" name="AutoShape 3"/>
          <p:cNvSpPr>
            <a:spLocks noChangeArrowheads="1"/>
          </p:cNvSpPr>
          <p:nvPr/>
        </p:nvSpPr>
        <p:spPr bwMode="auto">
          <a:xfrm>
            <a:off x="5613400" y="18351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8756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4581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третьей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 </a:t>
            </a:r>
            <a:r>
              <a:rPr lang="en-US" sz="2800" b="1" dirty="0" smtClean="0">
                <a:solidFill>
                  <a:schemeClr val="bg1"/>
                </a:solidFill>
              </a:rPr>
              <a:t>D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pt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58758" name="Oval 6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800" dirty="0" smtClean="0">
                <a:solidFill>
                  <a:srgbClr val="0000FF"/>
                </a:solidFill>
              </a:rPr>
              <a:t/>
            </a:r>
            <a:br>
              <a:rPr lang="ru-RU" sz="8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59" name="Oval 7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0" name="Rectangle 8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58762" name="Oval 10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 smtClean="0">
              <a:solidFill>
                <a:srgbClr val="0000FF"/>
              </a:solidFill>
            </a:endParaRPr>
          </a:p>
          <a:p>
            <a:pPr algn="ctr"/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458763" name="Oval 11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4" name="Oval 12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200" dirty="0" smtClean="0">
                <a:solidFill>
                  <a:srgbClr val="0000FF"/>
                </a:solidFill>
              </a:rPr>
              <a:t/>
            </a:r>
            <a:br>
              <a:rPr lang="ru-RU" sz="12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5" name="Oval 13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6" name="Rectangle 14"/>
          <p:cNvSpPr>
            <a:spLocks noChangeArrowheads="1"/>
          </p:cNvSpPr>
          <p:nvPr/>
        </p:nvSpPr>
        <p:spPr bwMode="auto">
          <a:xfrm rot="-5400000">
            <a:off x="4464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dirty="0">
                <a:solidFill>
                  <a:srgbClr val="0000FF"/>
                </a:solidFill>
              </a:rPr>
              <a:t>средний</a:t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58767" name="Rectangle 15"/>
          <p:cNvSpPr>
            <a:spLocks noChangeArrowheads="1"/>
          </p:cNvSpPr>
          <p:nvPr/>
        </p:nvSpPr>
        <p:spPr bwMode="auto">
          <a:xfrm rot="-5400000">
            <a:off x="7704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7" name="Rectangle 16"/>
          <p:cNvSpPr txBox="1">
            <a:spLocks noChangeArrowheads="1"/>
          </p:cNvSpPr>
          <p:nvPr/>
        </p:nvSpPr>
        <p:spPr bwMode="auto">
          <a:xfrm>
            <a:off x="360000" y="2556000"/>
            <a:ext cx="3384000" cy="219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ts val="1800"/>
              </a:spcBef>
              <a:spcAft>
                <a:spcPts val="6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</a:rPr>
              <a:t>Модусы третьей фигуры</a:t>
            </a:r>
            <a:endParaRPr lang="ru-RU" kern="0" dirty="0" smtClean="0"/>
          </a:p>
          <a:p>
            <a:pPr marL="342900" indent="-342900" algn="l">
              <a:spcBef>
                <a:spcPct val="20000"/>
              </a:spcBef>
              <a:buFont typeface="Wingdings" pitchFamily="2" charset="2"/>
              <a:buChar char="q"/>
              <a:defRPr/>
            </a:pPr>
            <a:r>
              <a:rPr lang="en-US" sz="1600" kern="0" dirty="0" smtClean="0">
                <a:latin typeface="+mn-lt"/>
              </a:rPr>
              <a:t>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PT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M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T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F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latin typeface="+mn-lt"/>
              </a:rPr>
              <a:t>L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PT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N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B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C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RD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F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N</a:t>
            </a:r>
            <a:endParaRPr lang="ru-RU" sz="1600" kern="0" dirty="0">
              <a:latin typeface="+mn-lt"/>
            </a:endParaRPr>
          </a:p>
        </p:txBody>
      </p:sp>
      <p:sp>
        <p:nvSpPr>
          <p:cNvPr id="19" name="TextBox 18"/>
          <p:cNvSpPr txBox="1">
            <a:spLocks noChangeArrowheads="1"/>
          </p:cNvSpPr>
          <p:nvPr/>
        </p:nvSpPr>
        <p:spPr bwMode="auto">
          <a:xfrm>
            <a:off x="36000" y="4896000"/>
            <a:ext cx="4104000" cy="18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общеутвердительной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en-US" sz="1600" dirty="0" smtClean="0"/>
              <a:t> </a:t>
            </a:r>
            <a:r>
              <a:rPr lang="ru-RU" sz="1600" dirty="0" smtClean="0"/>
              <a:t>посылки</a:t>
            </a:r>
            <a:r>
              <a:rPr lang="en-US" sz="1600" dirty="0" smtClean="0"/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с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общеутвердительной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меньшей </a:t>
            </a:r>
            <a:br>
              <a:rPr lang="ru-RU" sz="1600" dirty="0" smtClean="0">
                <a:solidFill>
                  <a:srgbClr val="FFCC00"/>
                </a:solidFill>
              </a:rPr>
            </a:br>
            <a:r>
              <a:rPr lang="ru-RU" sz="1600" dirty="0" smtClean="0"/>
              <a:t>даёт 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/>
              <a:t>(с учётом правила частного вывода) </a:t>
            </a:r>
            <a:r>
              <a:rPr lang="ru-RU" sz="1600" dirty="0" smtClean="0">
                <a:solidFill>
                  <a:srgbClr val="00FF00"/>
                </a:solidFill>
              </a:rPr>
              <a:t>частноутвердительный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вывод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18" name="Text Box 17"/>
          <p:cNvSpPr txBox="1">
            <a:spLocks noChangeArrowheads="1"/>
          </p:cNvSpPr>
          <p:nvPr/>
        </p:nvSpPr>
        <p:spPr bwMode="auto">
          <a:xfrm>
            <a:off x="180000" y="1368000"/>
            <a:ext cx="3744000" cy="925513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/>
              <a:t>Средний термин</a:t>
            </a:r>
            <a:br>
              <a:rPr lang="ru-RU" dirty="0"/>
            </a:br>
            <a:r>
              <a:rPr lang="ru-RU" dirty="0"/>
              <a:t>является </a:t>
            </a:r>
            <a:r>
              <a:rPr lang="ru-RU" dirty="0">
                <a:solidFill>
                  <a:srgbClr val="00FFFF"/>
                </a:solidFill>
              </a:rPr>
              <a:t>субъектом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в обеих посылках.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1000"/>
                                        <p:tgtEl>
                                          <p:spTgt spid="458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58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458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58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58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458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34653 0 " pathEditMode="relative" ptsTypes="AA">
                                      <p:cBhvr>
                                        <p:cTn id="52" dur="2000" fill="hold"/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587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587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587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587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458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500"/>
                            </p:stCondLst>
                            <p:childTnLst>
                              <p:par>
                                <p:cTn id="7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58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000"/>
                            </p:stCondLst>
                            <p:childTnLst>
                              <p:par>
                                <p:cTn id="7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0" dur="1000"/>
                                        <p:tgtEl>
                                          <p:spTgt spid="458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8754" grpId="0" animBg="1"/>
      <p:bldP spid="458755" grpId="0" animBg="1"/>
      <p:bldP spid="458756" grpId="0" animBg="1"/>
      <p:bldP spid="458758" grpId="0" animBg="1"/>
      <p:bldP spid="458759" grpId="0" animBg="1"/>
      <p:bldP spid="458760" grpId="0" animBg="1"/>
      <p:bldP spid="458762" grpId="0" animBg="1"/>
      <p:bldP spid="458763" grpId="0" animBg="1"/>
      <p:bldP spid="458764" grpId="0" animBg="1"/>
      <p:bldP spid="458765" grpId="0" animBg="1"/>
      <p:bldP spid="458766" grpId="0" animBg="1"/>
      <p:bldP spid="458766" grpId="1" animBg="1"/>
      <p:bldP spid="458766" grpId="2" animBg="1"/>
      <p:bldP spid="19" grpId="0"/>
    </p:bldLst>
  </p:timing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AutoShape 2"/>
          <p:cNvSpPr>
            <a:spLocks noChangeArrowheads="1"/>
          </p:cNvSpPr>
          <p:nvPr/>
        </p:nvSpPr>
        <p:spPr bwMode="auto">
          <a:xfrm>
            <a:off x="5613400" y="33464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8755" name="AutoShape 3"/>
          <p:cNvSpPr>
            <a:spLocks noChangeArrowheads="1"/>
          </p:cNvSpPr>
          <p:nvPr/>
        </p:nvSpPr>
        <p:spPr bwMode="auto">
          <a:xfrm>
            <a:off x="5613400" y="18351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8756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4581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третьей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 </a:t>
            </a:r>
            <a:r>
              <a:rPr lang="en-US" sz="2800" b="1" dirty="0" smtClean="0">
                <a:solidFill>
                  <a:schemeClr val="bg1"/>
                </a:solidFill>
              </a:rPr>
              <a:t>D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m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58758" name="Oval 6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800" dirty="0">
                <a:solidFill>
                  <a:srgbClr val="0000FF"/>
                </a:solidFill>
              </a:rPr>
              <a:t/>
            </a:r>
            <a:br>
              <a:rPr lang="ru-RU" sz="800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59" name="Oval 7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0" name="Rectangle 8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58762" name="Oval 10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 sz="800" dirty="0" smtClean="0">
              <a:solidFill>
                <a:srgbClr val="0000FF"/>
              </a:solidFill>
            </a:endParaRPr>
          </a:p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r>
              <a:rPr lang="ru-RU" sz="3200" dirty="0" smtClean="0">
                <a:solidFill>
                  <a:srgbClr val="0000FF"/>
                </a:solidFill>
              </a:rPr>
              <a:t/>
            </a:r>
            <a:br>
              <a:rPr lang="ru-RU" sz="3200" dirty="0" smtClean="0">
                <a:solidFill>
                  <a:srgbClr val="0000FF"/>
                </a:solidFill>
              </a:rPr>
            </a:br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458763" name="Oval 11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4" name="Oval 12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200" dirty="0" smtClean="0">
                <a:solidFill>
                  <a:srgbClr val="0000FF"/>
                </a:solidFill>
              </a:rPr>
              <a:t/>
            </a:r>
            <a:br>
              <a:rPr lang="ru-RU" sz="12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5" name="Oval 13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6" name="Rectangle 14"/>
          <p:cNvSpPr>
            <a:spLocks noChangeArrowheads="1"/>
          </p:cNvSpPr>
          <p:nvPr/>
        </p:nvSpPr>
        <p:spPr bwMode="auto">
          <a:xfrm rot="-5400000">
            <a:off x="4464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dirty="0">
                <a:solidFill>
                  <a:srgbClr val="0000FF"/>
                </a:solidFill>
              </a:rPr>
              <a:t>средний</a:t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58767" name="Rectangle 15"/>
          <p:cNvSpPr>
            <a:spLocks noChangeArrowheads="1"/>
          </p:cNvSpPr>
          <p:nvPr/>
        </p:nvSpPr>
        <p:spPr bwMode="auto">
          <a:xfrm rot="-5400000">
            <a:off x="7704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17" name="Rectangle 16"/>
          <p:cNvSpPr txBox="1">
            <a:spLocks noChangeArrowheads="1"/>
          </p:cNvSpPr>
          <p:nvPr/>
        </p:nvSpPr>
        <p:spPr bwMode="auto">
          <a:xfrm>
            <a:off x="360000" y="2556000"/>
            <a:ext cx="3384000" cy="219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ts val="1800"/>
              </a:spcBef>
              <a:spcAft>
                <a:spcPts val="6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</a:rPr>
              <a:t>Модусы третьей фигуры</a:t>
            </a:r>
            <a:endParaRPr lang="ru-RU" kern="0" dirty="0" smtClean="0"/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PT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</a:p>
          <a:p>
            <a:pPr marL="342900" indent="-342900" algn="l">
              <a:spcBef>
                <a:spcPct val="20000"/>
              </a:spcBef>
              <a:buFont typeface="Wingdings" pitchFamily="2" charset="2"/>
              <a:buChar char="q"/>
              <a:defRPr/>
            </a:pPr>
            <a:r>
              <a:rPr lang="en-US" sz="1600" kern="0" dirty="0" smtClean="0">
                <a:latin typeface="+mn-lt"/>
              </a:rPr>
              <a:t>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M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T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F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latin typeface="+mn-lt"/>
              </a:rPr>
              <a:t>L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PT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N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B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C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RD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F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N</a:t>
            </a:r>
            <a:endParaRPr lang="ru-RU" sz="1600" kern="0" dirty="0">
              <a:latin typeface="+mn-lt"/>
            </a:endParaRPr>
          </a:p>
        </p:txBody>
      </p:sp>
      <p:sp>
        <p:nvSpPr>
          <p:cNvPr id="19" name="TextBox 18"/>
          <p:cNvSpPr txBox="1">
            <a:spLocks noChangeArrowheads="1"/>
          </p:cNvSpPr>
          <p:nvPr/>
        </p:nvSpPr>
        <p:spPr bwMode="auto">
          <a:xfrm>
            <a:off x="36000" y="4896000"/>
            <a:ext cx="4104000" cy="18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частноутвердительной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en-US" sz="1600" dirty="0" smtClean="0"/>
              <a:t> </a:t>
            </a:r>
            <a:r>
              <a:rPr lang="ru-RU" sz="1600" dirty="0" smtClean="0"/>
              <a:t>посылки</a:t>
            </a:r>
            <a:r>
              <a:rPr lang="en-US" sz="1600" dirty="0" smtClean="0"/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с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общеутвердительной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меньшей </a:t>
            </a:r>
            <a:br>
              <a:rPr lang="ru-RU" sz="1600" dirty="0" smtClean="0">
                <a:solidFill>
                  <a:srgbClr val="FFCC00"/>
                </a:solidFill>
              </a:rPr>
            </a:br>
            <a:r>
              <a:rPr lang="ru-RU" sz="1600" dirty="0" smtClean="0"/>
              <a:t>даёт 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частноутвердительный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вывод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18" name="Text Box 17"/>
          <p:cNvSpPr txBox="1">
            <a:spLocks noChangeArrowheads="1"/>
          </p:cNvSpPr>
          <p:nvPr/>
        </p:nvSpPr>
        <p:spPr bwMode="auto">
          <a:xfrm>
            <a:off x="180000" y="1368000"/>
            <a:ext cx="3744000" cy="925513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/>
              <a:t>Средний термин</a:t>
            </a:r>
            <a:br>
              <a:rPr lang="ru-RU" dirty="0"/>
            </a:br>
            <a:r>
              <a:rPr lang="ru-RU" dirty="0"/>
              <a:t>является </a:t>
            </a:r>
            <a:r>
              <a:rPr lang="ru-RU" dirty="0">
                <a:solidFill>
                  <a:srgbClr val="00FFFF"/>
                </a:solidFill>
              </a:rPr>
              <a:t>субъектом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в обеих посылках.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1000"/>
                                        <p:tgtEl>
                                          <p:spTgt spid="458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58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458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58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58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458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34653 0 " pathEditMode="relative" ptsTypes="AA">
                                      <p:cBhvr>
                                        <p:cTn id="52" dur="2000" fill="hold"/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587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587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587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587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458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500"/>
                            </p:stCondLst>
                            <p:childTnLst>
                              <p:par>
                                <p:cTn id="7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58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000"/>
                            </p:stCondLst>
                            <p:childTnLst>
                              <p:par>
                                <p:cTn id="7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0" dur="1000"/>
                                        <p:tgtEl>
                                          <p:spTgt spid="458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8754" grpId="0" animBg="1"/>
      <p:bldP spid="458755" grpId="0" animBg="1"/>
      <p:bldP spid="458756" grpId="0" animBg="1"/>
      <p:bldP spid="458758" grpId="0" animBg="1"/>
      <p:bldP spid="458759" grpId="0" animBg="1"/>
      <p:bldP spid="458760" grpId="0" animBg="1"/>
      <p:bldP spid="458762" grpId="0" animBg="1"/>
      <p:bldP spid="458763" grpId="0" animBg="1"/>
      <p:bldP spid="458764" grpId="0" animBg="1"/>
      <p:bldP spid="458765" grpId="0" animBg="1"/>
      <p:bldP spid="458766" grpId="0" animBg="1"/>
      <p:bldP spid="458766" grpId="1" animBg="1"/>
      <p:bldP spid="458766" grpId="2" animBg="1"/>
      <p:bldP spid="458767" grpId="0" animBg="1"/>
      <p:bldP spid="19" grpId="0"/>
    </p:bldLst>
  </p:timing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AutoShape 2"/>
          <p:cNvSpPr>
            <a:spLocks noChangeArrowheads="1"/>
          </p:cNvSpPr>
          <p:nvPr/>
        </p:nvSpPr>
        <p:spPr bwMode="auto">
          <a:xfrm>
            <a:off x="5613400" y="33464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8755" name="AutoShape 3"/>
          <p:cNvSpPr>
            <a:spLocks noChangeArrowheads="1"/>
          </p:cNvSpPr>
          <p:nvPr/>
        </p:nvSpPr>
        <p:spPr bwMode="auto">
          <a:xfrm>
            <a:off x="5613400" y="18351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8756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4581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третьей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 </a:t>
            </a:r>
            <a:r>
              <a:rPr lang="en-US" sz="2800" b="1" dirty="0" smtClean="0">
                <a:solidFill>
                  <a:schemeClr val="bg1"/>
                </a:solidFill>
              </a:rPr>
              <a:t>D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t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58758" name="Oval 6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800" dirty="0">
                <a:solidFill>
                  <a:srgbClr val="0000FF"/>
                </a:solidFill>
              </a:rPr>
              <a:t/>
            </a:r>
            <a:br>
              <a:rPr lang="ru-RU" sz="800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59" name="Oval 7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0" name="Rectangle 8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58762" name="Oval 10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r>
              <a:rPr lang="ru-RU" sz="3200" dirty="0" smtClean="0">
                <a:solidFill>
                  <a:srgbClr val="0000FF"/>
                </a:solidFill>
              </a:rPr>
              <a:t/>
            </a:r>
            <a:br>
              <a:rPr lang="ru-RU" sz="3200" dirty="0" smtClean="0">
                <a:solidFill>
                  <a:srgbClr val="0000FF"/>
                </a:solidFill>
              </a:rPr>
            </a:br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458763" name="Oval 11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4" name="Oval 12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800" dirty="0" smtClean="0">
                <a:solidFill>
                  <a:srgbClr val="0000FF"/>
                </a:solidFill>
              </a:rPr>
              <a:t/>
            </a:r>
            <a:br>
              <a:rPr lang="ru-RU" sz="800" dirty="0" smtClean="0">
                <a:solidFill>
                  <a:srgbClr val="0000FF"/>
                </a:solidFill>
              </a:rPr>
            </a:br>
            <a:r>
              <a:rPr lang="ru-RU" sz="800" dirty="0" smtClean="0">
                <a:solidFill>
                  <a:srgbClr val="0000FF"/>
                </a:solidFill>
              </a:rPr>
              <a:t/>
            </a:r>
            <a:br>
              <a:rPr lang="ru-RU" sz="8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5" name="Oval 13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6" name="Rectangle 14"/>
          <p:cNvSpPr>
            <a:spLocks noChangeArrowheads="1"/>
          </p:cNvSpPr>
          <p:nvPr/>
        </p:nvSpPr>
        <p:spPr bwMode="auto">
          <a:xfrm rot="-5400000">
            <a:off x="4464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dirty="0">
                <a:solidFill>
                  <a:srgbClr val="0000FF"/>
                </a:solidFill>
              </a:rPr>
              <a:t>средний</a:t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58767" name="Rectangle 15"/>
          <p:cNvSpPr>
            <a:spLocks noChangeArrowheads="1"/>
          </p:cNvSpPr>
          <p:nvPr/>
        </p:nvSpPr>
        <p:spPr bwMode="auto">
          <a:xfrm rot="-5400000">
            <a:off x="7704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суть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17" name="Rectangle 16"/>
          <p:cNvSpPr txBox="1">
            <a:spLocks noChangeArrowheads="1"/>
          </p:cNvSpPr>
          <p:nvPr/>
        </p:nvSpPr>
        <p:spPr bwMode="auto">
          <a:xfrm>
            <a:off x="360000" y="2556000"/>
            <a:ext cx="3384000" cy="219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ts val="1800"/>
              </a:spcBef>
              <a:spcAft>
                <a:spcPts val="6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</a:rPr>
              <a:t>Модусы третьей фигуры</a:t>
            </a:r>
            <a:endParaRPr lang="ru-RU" kern="0" dirty="0" smtClean="0"/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PT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M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</a:p>
          <a:p>
            <a:pPr marL="342900" indent="-342900" algn="l">
              <a:spcBef>
                <a:spcPct val="20000"/>
              </a:spcBef>
              <a:buFont typeface="Wingdings" pitchFamily="2" charset="2"/>
              <a:buChar char="q"/>
              <a:defRPr/>
            </a:pPr>
            <a:r>
              <a:rPr lang="en-US" sz="1600" kern="0" dirty="0" smtClean="0">
                <a:latin typeface="+mn-lt"/>
              </a:rPr>
              <a:t>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T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F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latin typeface="+mn-lt"/>
              </a:rPr>
              <a:t>L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PT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N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B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C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RD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F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N</a:t>
            </a:r>
            <a:endParaRPr lang="ru-RU" sz="1600" kern="0" dirty="0">
              <a:latin typeface="+mn-lt"/>
            </a:endParaRPr>
          </a:p>
        </p:txBody>
      </p:sp>
      <p:sp>
        <p:nvSpPr>
          <p:cNvPr id="19" name="TextBox 18"/>
          <p:cNvSpPr txBox="1">
            <a:spLocks noChangeArrowheads="1"/>
          </p:cNvSpPr>
          <p:nvPr/>
        </p:nvSpPr>
        <p:spPr bwMode="auto">
          <a:xfrm>
            <a:off x="36000" y="4896000"/>
            <a:ext cx="4104000" cy="18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общеутвердительной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en-US" sz="1600" dirty="0" smtClean="0"/>
              <a:t> </a:t>
            </a:r>
            <a:r>
              <a:rPr lang="ru-RU" sz="1600" dirty="0" smtClean="0"/>
              <a:t>посылки</a:t>
            </a:r>
            <a:r>
              <a:rPr lang="en-US" sz="1600" dirty="0" smtClean="0"/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с </a:t>
            </a:r>
            <a:r>
              <a:rPr lang="ru-RU" sz="1600" dirty="0" smtClean="0">
                <a:solidFill>
                  <a:srgbClr val="00FF00"/>
                </a:solidFill>
              </a:rPr>
              <a:t>частноутвердительной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меньшей </a:t>
            </a:r>
            <a:r>
              <a:rPr lang="ru-RU" sz="1600" dirty="0" smtClean="0"/>
              <a:t>даёт 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частноутвердительный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вывод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18" name="Text Box 17"/>
          <p:cNvSpPr txBox="1">
            <a:spLocks noChangeArrowheads="1"/>
          </p:cNvSpPr>
          <p:nvPr/>
        </p:nvSpPr>
        <p:spPr bwMode="auto">
          <a:xfrm>
            <a:off x="180000" y="1368000"/>
            <a:ext cx="3744000" cy="925513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/>
              <a:t>Средний термин</a:t>
            </a:r>
            <a:br>
              <a:rPr lang="ru-RU" dirty="0"/>
            </a:br>
            <a:r>
              <a:rPr lang="ru-RU" dirty="0"/>
              <a:t>является </a:t>
            </a:r>
            <a:r>
              <a:rPr lang="ru-RU" dirty="0">
                <a:solidFill>
                  <a:srgbClr val="00FFFF"/>
                </a:solidFill>
              </a:rPr>
              <a:t>субъектом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в обеих посылках.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1000"/>
                                        <p:tgtEl>
                                          <p:spTgt spid="458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58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458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58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58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458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34653 0 " pathEditMode="relative" ptsTypes="AA">
                                      <p:cBhvr>
                                        <p:cTn id="52" dur="2000" fill="hold"/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587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587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587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587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458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500"/>
                            </p:stCondLst>
                            <p:childTnLst>
                              <p:par>
                                <p:cTn id="7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58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000"/>
                            </p:stCondLst>
                            <p:childTnLst>
                              <p:par>
                                <p:cTn id="7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0" dur="1000"/>
                                        <p:tgtEl>
                                          <p:spTgt spid="458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8754" grpId="0" animBg="1"/>
      <p:bldP spid="458755" grpId="0" animBg="1"/>
      <p:bldP spid="458756" grpId="0" animBg="1"/>
      <p:bldP spid="458758" grpId="0" animBg="1"/>
      <p:bldP spid="458759" grpId="0" animBg="1"/>
      <p:bldP spid="458760" grpId="0" animBg="1"/>
      <p:bldP spid="458762" grpId="0" animBg="1"/>
      <p:bldP spid="458763" grpId="0" animBg="1"/>
      <p:bldP spid="458764" grpId="0" animBg="1"/>
      <p:bldP spid="458765" grpId="0" animBg="1"/>
      <p:bldP spid="458766" grpId="0" animBg="1"/>
      <p:bldP spid="458766" grpId="1" animBg="1"/>
      <p:bldP spid="458766" grpId="2" animBg="1"/>
      <p:bldP spid="458767" grpId="0" animBg="1"/>
      <p:bldP spid="19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>
              <a:defRPr/>
            </a:pPr>
            <a:r>
              <a:rPr lang="ru-RU" sz="3200" dirty="0" smtClean="0">
                <a:solidFill>
                  <a:schemeClr val="accent3"/>
                </a:solidFill>
              </a:rPr>
              <a:t>Понятие как форма мышления </a:t>
            </a:r>
            <a:r>
              <a:rPr lang="ru-RU" sz="2800" kern="0" dirty="0" smtClean="0">
                <a:latin typeface="+mj-lt"/>
                <a:ea typeface="+mj-ea"/>
                <a:cs typeface="+mj-cs"/>
              </a:rPr>
              <a:t>Логические отношения между понятиями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1728000" y="2063351"/>
            <a:ext cx="5688000" cy="129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kern="0" dirty="0" smtClean="0">
                <a:solidFill>
                  <a:srgbClr val="FFFF00"/>
                </a:solidFill>
              </a:rPr>
              <a:t>Логические отношения между понятиями</a:t>
            </a:r>
            <a:r>
              <a:rPr lang="ru-RU" dirty="0" smtClean="0"/>
              <a:t>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определяются наличием или отсутствием общих элементов в их объёмах.</a:t>
            </a:r>
            <a:endParaRPr lang="ru-RU" dirty="0"/>
          </a:p>
        </p:txBody>
      </p:sp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1332000" y="4005064"/>
            <a:ext cx="6480000" cy="198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pPr>
              <a:spcAft>
                <a:spcPts val="1200"/>
              </a:spcAft>
            </a:pPr>
            <a:r>
              <a:rPr lang="ru-RU" sz="1600" kern="0" dirty="0" smtClean="0"/>
              <a:t>Логические отношения между </a:t>
            </a:r>
            <a:r>
              <a:rPr lang="ru-RU" sz="1600" kern="0" dirty="0" smtClean="0">
                <a:solidFill>
                  <a:srgbClr val="FFFF00"/>
                </a:solidFill>
              </a:rPr>
              <a:t>понятиями</a:t>
            </a:r>
            <a:r>
              <a:rPr lang="ru-RU" sz="1600" dirty="0" smtClean="0"/>
              <a:t> следует отличать от одноимённых логических отношений между </a:t>
            </a:r>
            <a:r>
              <a:rPr lang="ru-RU" sz="1600" dirty="0" smtClean="0">
                <a:solidFill>
                  <a:srgbClr val="FFFF00"/>
                </a:solidFill>
              </a:rPr>
              <a:t>суждениями</a:t>
            </a:r>
            <a:r>
              <a:rPr lang="ru-RU" sz="1600" dirty="0" smtClean="0"/>
              <a:t>.</a:t>
            </a:r>
          </a:p>
          <a:p>
            <a:r>
              <a:rPr lang="ru-RU" sz="1600" dirty="0" smtClean="0"/>
              <a:t>Хотя по </a:t>
            </a:r>
            <a:r>
              <a:rPr lang="ru-RU" sz="1600" dirty="0" smtClean="0">
                <a:solidFill>
                  <a:srgbClr val="00FF00"/>
                </a:solidFill>
              </a:rPr>
              <a:t>содержанию</a:t>
            </a:r>
            <a:r>
              <a:rPr lang="ru-RU" sz="1600" dirty="0" smtClean="0"/>
              <a:t> (смыслу) эти два понятия, а именно: </a:t>
            </a:r>
            <a:r>
              <a:rPr lang="ru-RU" sz="1600" dirty="0" smtClean="0">
                <a:solidFill>
                  <a:srgbClr val="FFFF00"/>
                </a:solidFill>
              </a:rPr>
              <a:t>логическое отношение между понятиями</a:t>
            </a:r>
            <a:r>
              <a:rPr lang="ru-RU" sz="1600" dirty="0" smtClean="0"/>
              <a:t> и одноимённое </a:t>
            </a:r>
            <a:r>
              <a:rPr lang="ru-RU" sz="1600" dirty="0" smtClean="0">
                <a:solidFill>
                  <a:srgbClr val="FFFF00"/>
                </a:solidFill>
              </a:rPr>
              <a:t>логическое отношение между суждениями</a:t>
            </a:r>
            <a:r>
              <a:rPr lang="ru-RU" sz="1600" dirty="0" smtClean="0"/>
              <a:t> </a:t>
            </a:r>
            <a:r>
              <a:rPr lang="en-US" sz="1600" dirty="0" smtClean="0"/>
              <a:t>– </a:t>
            </a:r>
            <a:r>
              <a:rPr lang="ru-RU" sz="1600" dirty="0" smtClean="0"/>
              <a:t>в чём-то между собой сходны, их </a:t>
            </a:r>
            <a:r>
              <a:rPr lang="ru-RU" sz="1600" dirty="0" smtClean="0">
                <a:solidFill>
                  <a:srgbClr val="00FF00"/>
                </a:solidFill>
              </a:rPr>
              <a:t>объёмы</a:t>
            </a:r>
            <a:r>
              <a:rPr lang="ru-RU" sz="1600" dirty="0" smtClean="0"/>
              <a:t> общих элементов не имеют, </a:t>
            </a:r>
            <a:br>
              <a:rPr lang="ru-RU" sz="1600" dirty="0" smtClean="0"/>
            </a:br>
            <a:r>
              <a:rPr lang="ru-RU" sz="1600" dirty="0" smtClean="0"/>
              <a:t>т. е. </a:t>
            </a:r>
            <a:r>
              <a:rPr lang="ru-RU" sz="1600" dirty="0" smtClean="0">
                <a:solidFill>
                  <a:srgbClr val="00FFFF"/>
                </a:solidFill>
              </a:rPr>
              <a:t>сами эти понятия несовместимы</a:t>
            </a:r>
            <a:r>
              <a:rPr lang="ru-RU" sz="1600" dirty="0" smtClean="0"/>
              <a:t>.</a:t>
            </a:r>
            <a:endParaRPr lang="en-US" sz="16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build="p"/>
    </p:bldLst>
  </p:timing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AutoShape 2"/>
          <p:cNvSpPr>
            <a:spLocks noChangeArrowheads="1"/>
          </p:cNvSpPr>
          <p:nvPr/>
        </p:nvSpPr>
        <p:spPr bwMode="auto">
          <a:xfrm>
            <a:off x="5613400" y="33464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8755" name="AutoShape 3"/>
          <p:cNvSpPr>
            <a:spLocks noChangeArrowheads="1"/>
          </p:cNvSpPr>
          <p:nvPr/>
        </p:nvSpPr>
        <p:spPr bwMode="auto">
          <a:xfrm>
            <a:off x="5613400" y="18351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</a:t>
            </a:r>
            <a:r>
              <a:rPr lang="ru-RU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458756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</a:t>
            </a:r>
            <a:r>
              <a:rPr lang="ru-RU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24581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третьей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 </a:t>
            </a:r>
            <a:r>
              <a:rPr lang="en-US" sz="2800" b="1" dirty="0" smtClean="0">
                <a:solidFill>
                  <a:schemeClr val="bg1"/>
                </a:solidFill>
              </a:rPr>
              <a:t>F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l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pt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en-US" sz="2800" b="1" dirty="0" smtClean="0">
                <a:solidFill>
                  <a:schemeClr val="bg1"/>
                </a:solidFill>
              </a:rPr>
              <a:t>n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58758" name="Oval 6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800" dirty="0">
                <a:solidFill>
                  <a:srgbClr val="0000FF"/>
                </a:solidFill>
              </a:rPr>
              <a:t/>
            </a:r>
            <a:br>
              <a:rPr lang="ru-RU" sz="800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59" name="Oval 7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0" name="Rectangle 8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58762" name="Oval 10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Ни одно</a:t>
            </a:r>
            <a:br>
              <a:rPr lang="ru-RU" sz="20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r>
              <a:rPr lang="ru-RU" sz="3200" dirty="0" smtClean="0">
                <a:solidFill>
                  <a:srgbClr val="0000FF"/>
                </a:solidFill>
              </a:rPr>
              <a:t/>
            </a:r>
            <a:br>
              <a:rPr lang="ru-RU" sz="3200" dirty="0" smtClean="0">
                <a:solidFill>
                  <a:srgbClr val="0000FF"/>
                </a:solidFill>
              </a:rPr>
            </a:br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458763" name="Oval 11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4" name="Oval 12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endParaRPr lang="ru-RU" sz="1200" dirty="0" smtClean="0">
              <a:solidFill>
                <a:srgbClr val="0000FF"/>
              </a:solidFill>
            </a:endParaRPr>
          </a:p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5" name="Oval 13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6" name="Rectangle 14"/>
          <p:cNvSpPr>
            <a:spLocks noChangeArrowheads="1"/>
          </p:cNvSpPr>
          <p:nvPr/>
        </p:nvSpPr>
        <p:spPr bwMode="auto">
          <a:xfrm rot="-5400000">
            <a:off x="453575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dirty="0">
                <a:solidFill>
                  <a:srgbClr val="0000FF"/>
                </a:solidFill>
              </a:rPr>
              <a:t>средний</a:t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58767" name="Rectangle 15"/>
          <p:cNvSpPr>
            <a:spLocks noChangeArrowheads="1"/>
          </p:cNvSpPr>
          <p:nvPr/>
        </p:nvSpPr>
        <p:spPr bwMode="auto">
          <a:xfrm rot="-5400000">
            <a:off x="7704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7" name="Rectangle 16"/>
          <p:cNvSpPr txBox="1">
            <a:spLocks noChangeArrowheads="1"/>
          </p:cNvSpPr>
          <p:nvPr/>
        </p:nvSpPr>
        <p:spPr bwMode="auto">
          <a:xfrm>
            <a:off x="360000" y="2556000"/>
            <a:ext cx="3384000" cy="219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ts val="1800"/>
              </a:spcBef>
              <a:spcAft>
                <a:spcPts val="6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</a:rPr>
              <a:t>Модусы третьей фигуры</a:t>
            </a:r>
            <a:endParaRPr lang="ru-RU" kern="0" dirty="0" smtClean="0"/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PT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M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T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</a:p>
          <a:p>
            <a:pPr marL="342900" indent="-342900" algn="l">
              <a:spcBef>
                <a:spcPct val="20000"/>
              </a:spcBef>
              <a:buFont typeface="Wingdings" pitchFamily="2" charset="2"/>
              <a:buChar char="q"/>
              <a:defRPr/>
            </a:pPr>
            <a:r>
              <a:rPr lang="en-US" sz="1600" kern="0" dirty="0" smtClean="0">
                <a:latin typeface="+mn-lt"/>
              </a:rPr>
              <a:t>F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latin typeface="+mn-lt"/>
              </a:rPr>
              <a:t>L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PT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N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B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C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RD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F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N</a:t>
            </a:r>
            <a:endParaRPr lang="ru-RU" sz="1600" kern="0" dirty="0">
              <a:latin typeface="+mn-lt"/>
            </a:endParaRPr>
          </a:p>
        </p:txBody>
      </p:sp>
      <p:sp>
        <p:nvSpPr>
          <p:cNvPr id="19" name="TextBox 18"/>
          <p:cNvSpPr txBox="1">
            <a:spLocks noChangeArrowheads="1"/>
          </p:cNvSpPr>
          <p:nvPr/>
        </p:nvSpPr>
        <p:spPr bwMode="auto">
          <a:xfrm>
            <a:off x="36000" y="4896000"/>
            <a:ext cx="4104000" cy="18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общеотрицательной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en-US" sz="1600" dirty="0" smtClean="0"/>
              <a:t> </a:t>
            </a:r>
            <a:r>
              <a:rPr lang="ru-RU" sz="1600" dirty="0" smtClean="0"/>
              <a:t>посылки</a:t>
            </a:r>
            <a:r>
              <a:rPr lang="en-US" sz="1600" dirty="0" smtClean="0"/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с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общеутвердительной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меньшей </a:t>
            </a:r>
            <a:br>
              <a:rPr lang="ru-RU" sz="1600" dirty="0" smtClean="0">
                <a:solidFill>
                  <a:srgbClr val="FFCC00"/>
                </a:solidFill>
              </a:rPr>
            </a:br>
            <a:r>
              <a:rPr lang="ru-RU" sz="1600" dirty="0" smtClean="0"/>
              <a:t>даёт 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/>
              <a:t>(с учётом правила частного вывода) </a:t>
            </a:r>
            <a:r>
              <a:rPr lang="ru-RU" sz="1600" dirty="0" smtClean="0">
                <a:solidFill>
                  <a:srgbClr val="00FF00"/>
                </a:solidFill>
              </a:rPr>
              <a:t>частноотрицательный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вывод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18" name="Text Box 17"/>
          <p:cNvSpPr txBox="1">
            <a:spLocks noChangeArrowheads="1"/>
          </p:cNvSpPr>
          <p:nvPr/>
        </p:nvSpPr>
        <p:spPr bwMode="auto">
          <a:xfrm>
            <a:off x="180000" y="1368000"/>
            <a:ext cx="3744000" cy="925513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/>
              <a:t>Средний термин</a:t>
            </a:r>
            <a:br>
              <a:rPr lang="ru-RU" dirty="0"/>
            </a:br>
            <a:r>
              <a:rPr lang="ru-RU" dirty="0"/>
              <a:t>является </a:t>
            </a:r>
            <a:r>
              <a:rPr lang="ru-RU" dirty="0">
                <a:solidFill>
                  <a:srgbClr val="00FFFF"/>
                </a:solidFill>
              </a:rPr>
              <a:t>субъектом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в обеих посылках.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1000"/>
                                        <p:tgtEl>
                                          <p:spTgt spid="458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58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458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58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58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458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34653 0 " pathEditMode="relative" ptsTypes="AA">
                                      <p:cBhvr>
                                        <p:cTn id="52" dur="2000" fill="hold"/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587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587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587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587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458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500"/>
                            </p:stCondLst>
                            <p:childTnLst>
                              <p:par>
                                <p:cTn id="7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58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000"/>
                            </p:stCondLst>
                            <p:childTnLst>
                              <p:par>
                                <p:cTn id="7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0" dur="1000"/>
                                        <p:tgtEl>
                                          <p:spTgt spid="458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8754" grpId="0" animBg="1"/>
      <p:bldP spid="458755" grpId="0" animBg="1"/>
      <p:bldP spid="458756" grpId="0" animBg="1"/>
      <p:bldP spid="458758" grpId="0" animBg="1"/>
      <p:bldP spid="458759" grpId="0" animBg="1"/>
      <p:bldP spid="458760" grpId="0" animBg="1"/>
      <p:bldP spid="458762" grpId="0" animBg="1"/>
      <p:bldP spid="458763" grpId="0" animBg="1"/>
      <p:bldP spid="458764" grpId="0" animBg="1"/>
      <p:bldP spid="458765" grpId="0" animBg="1"/>
      <p:bldP spid="458766" grpId="0" animBg="1"/>
      <p:bldP spid="458766" grpId="1" animBg="1"/>
      <p:bldP spid="458766" grpId="2" animBg="1"/>
      <p:bldP spid="458767" grpId="0" animBg="1"/>
      <p:bldP spid="19" grpId="0"/>
    </p:bldLst>
  </p:timing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AutoShape 2"/>
          <p:cNvSpPr>
            <a:spLocks noChangeArrowheads="1"/>
          </p:cNvSpPr>
          <p:nvPr/>
        </p:nvSpPr>
        <p:spPr bwMode="auto">
          <a:xfrm>
            <a:off x="5613400" y="33464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8755" name="AutoShape 3"/>
          <p:cNvSpPr>
            <a:spLocks noChangeArrowheads="1"/>
          </p:cNvSpPr>
          <p:nvPr/>
        </p:nvSpPr>
        <p:spPr bwMode="auto">
          <a:xfrm>
            <a:off x="5613400" y="18351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8756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</a:t>
            </a:r>
            <a:r>
              <a:rPr lang="ru-RU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24581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третьей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 </a:t>
            </a:r>
            <a:r>
              <a:rPr lang="en-US" sz="2800" b="1" dirty="0" smtClean="0">
                <a:solidFill>
                  <a:schemeClr val="bg1"/>
                </a:solidFill>
              </a:rPr>
              <a:t>B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en-US" sz="2800" b="1" dirty="0" smtClean="0">
                <a:solidFill>
                  <a:schemeClr val="bg1"/>
                </a:solidFill>
              </a:rPr>
              <a:t>c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rd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58758" name="Oval 6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800" dirty="0">
                <a:solidFill>
                  <a:srgbClr val="0000FF"/>
                </a:solidFill>
              </a:rPr>
              <a:t/>
            </a:r>
            <a:br>
              <a:rPr lang="ru-RU" sz="800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59" name="Oval 7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0" name="Rectangle 8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58762" name="Oval 10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r>
              <a:rPr lang="ru-RU" sz="3200" dirty="0" smtClean="0">
                <a:solidFill>
                  <a:srgbClr val="0000FF"/>
                </a:solidFill>
              </a:rPr>
              <a:t/>
            </a:r>
            <a:br>
              <a:rPr lang="ru-RU" sz="3200" dirty="0" smtClean="0">
                <a:solidFill>
                  <a:srgbClr val="0000FF"/>
                </a:solidFill>
              </a:rPr>
            </a:br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458763" name="Oval 11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4" name="Oval 12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200" dirty="0" smtClean="0">
                <a:solidFill>
                  <a:srgbClr val="0000FF"/>
                </a:solidFill>
              </a:rPr>
              <a:t/>
            </a:r>
            <a:br>
              <a:rPr lang="ru-RU" sz="12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5" name="Oval 13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6" name="Rectangle 14"/>
          <p:cNvSpPr>
            <a:spLocks noChangeArrowheads="1"/>
          </p:cNvSpPr>
          <p:nvPr/>
        </p:nvSpPr>
        <p:spPr bwMode="auto">
          <a:xfrm rot="-5400000">
            <a:off x="4464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dirty="0">
                <a:solidFill>
                  <a:srgbClr val="0000FF"/>
                </a:solidFill>
              </a:rPr>
              <a:t>средний</a:t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58767" name="Rectangle 15"/>
          <p:cNvSpPr>
            <a:spLocks noChangeArrowheads="1"/>
          </p:cNvSpPr>
          <p:nvPr/>
        </p:nvSpPr>
        <p:spPr bwMode="auto">
          <a:xfrm rot="-5400000">
            <a:off x="7704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7" name="Rectangle 16"/>
          <p:cNvSpPr txBox="1">
            <a:spLocks noChangeArrowheads="1"/>
          </p:cNvSpPr>
          <p:nvPr/>
        </p:nvSpPr>
        <p:spPr bwMode="auto">
          <a:xfrm>
            <a:off x="360000" y="2556000"/>
            <a:ext cx="3384000" cy="219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ts val="1800"/>
              </a:spcBef>
              <a:spcAft>
                <a:spcPts val="6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</a:rPr>
              <a:t>Модусы третьей фигуры</a:t>
            </a:r>
            <a:endParaRPr lang="ru-RU" kern="0" dirty="0" smtClean="0"/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PT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M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T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F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latin typeface="+mn-lt"/>
              </a:rPr>
              <a:t>L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PT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N</a:t>
            </a:r>
          </a:p>
          <a:p>
            <a:pPr marL="342900" indent="-342900" algn="l">
              <a:spcBef>
                <a:spcPct val="20000"/>
              </a:spcBef>
              <a:buFont typeface="Wingdings" pitchFamily="2" charset="2"/>
              <a:buChar char="q"/>
              <a:defRPr/>
            </a:pPr>
            <a:r>
              <a:rPr lang="en-US" sz="1600" kern="0" dirty="0" smtClean="0">
                <a:latin typeface="+mn-lt"/>
              </a:rPr>
              <a:t>B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C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RD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F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N</a:t>
            </a:r>
            <a:endParaRPr lang="ru-RU" sz="1600" kern="0" dirty="0">
              <a:latin typeface="+mn-lt"/>
            </a:endParaRPr>
          </a:p>
        </p:txBody>
      </p:sp>
      <p:sp>
        <p:nvSpPr>
          <p:cNvPr id="19" name="TextBox 18"/>
          <p:cNvSpPr txBox="1">
            <a:spLocks noChangeArrowheads="1"/>
          </p:cNvSpPr>
          <p:nvPr/>
        </p:nvSpPr>
        <p:spPr bwMode="auto">
          <a:xfrm>
            <a:off x="36000" y="4896000"/>
            <a:ext cx="4104000" cy="18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частноотрицательной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en-US" sz="1600" dirty="0" smtClean="0"/>
              <a:t> </a:t>
            </a:r>
            <a:r>
              <a:rPr lang="ru-RU" sz="1600" dirty="0" smtClean="0"/>
              <a:t>посылки</a:t>
            </a:r>
            <a:r>
              <a:rPr lang="en-US" sz="1600" dirty="0" smtClean="0"/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с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общеутвердительной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меньшей </a:t>
            </a:r>
            <a:br>
              <a:rPr lang="ru-RU" sz="1600" dirty="0" smtClean="0">
                <a:solidFill>
                  <a:srgbClr val="FFCC00"/>
                </a:solidFill>
              </a:rPr>
            </a:br>
            <a:r>
              <a:rPr lang="ru-RU" sz="1600" dirty="0" smtClean="0"/>
              <a:t>даёт 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частноотрицательный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вывод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18" name="Text Box 17"/>
          <p:cNvSpPr txBox="1">
            <a:spLocks noChangeArrowheads="1"/>
          </p:cNvSpPr>
          <p:nvPr/>
        </p:nvSpPr>
        <p:spPr bwMode="auto">
          <a:xfrm>
            <a:off x="180000" y="1368000"/>
            <a:ext cx="3744000" cy="925513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/>
              <a:t>Средний термин</a:t>
            </a:r>
            <a:br>
              <a:rPr lang="ru-RU" dirty="0"/>
            </a:br>
            <a:r>
              <a:rPr lang="ru-RU" dirty="0"/>
              <a:t>является </a:t>
            </a:r>
            <a:r>
              <a:rPr lang="ru-RU" dirty="0">
                <a:solidFill>
                  <a:srgbClr val="00FFFF"/>
                </a:solidFill>
              </a:rPr>
              <a:t>субъектом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в обеих посылках.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1000"/>
                                        <p:tgtEl>
                                          <p:spTgt spid="458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58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458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58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58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458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34653 0 " pathEditMode="relative" ptsTypes="AA">
                                      <p:cBhvr>
                                        <p:cTn id="52" dur="2000" fill="hold"/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587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587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587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587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458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500"/>
                            </p:stCondLst>
                            <p:childTnLst>
                              <p:par>
                                <p:cTn id="7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58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000"/>
                            </p:stCondLst>
                            <p:childTnLst>
                              <p:par>
                                <p:cTn id="7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0" dur="1000"/>
                                        <p:tgtEl>
                                          <p:spTgt spid="458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8754" grpId="0" animBg="1"/>
      <p:bldP spid="458755" grpId="0" animBg="1"/>
      <p:bldP spid="458756" grpId="0" animBg="1"/>
      <p:bldP spid="458758" grpId="0" animBg="1"/>
      <p:bldP spid="458759" grpId="0" animBg="1"/>
      <p:bldP spid="458760" grpId="0" animBg="1"/>
      <p:bldP spid="458762" grpId="0" animBg="1"/>
      <p:bldP spid="458763" grpId="0" animBg="1"/>
      <p:bldP spid="458764" grpId="0" animBg="1"/>
      <p:bldP spid="458765" grpId="0" animBg="1"/>
      <p:bldP spid="458766" grpId="0" animBg="1"/>
      <p:bldP spid="458766" grpId="1" animBg="1"/>
      <p:bldP spid="458766" grpId="2" animBg="1"/>
      <p:bldP spid="458767" grpId="0" animBg="1"/>
      <p:bldP spid="19" grpId="0"/>
    </p:bldLst>
  </p:timing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AutoShape 2"/>
          <p:cNvSpPr>
            <a:spLocks noChangeArrowheads="1"/>
          </p:cNvSpPr>
          <p:nvPr/>
        </p:nvSpPr>
        <p:spPr bwMode="auto">
          <a:xfrm>
            <a:off x="5613400" y="33464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8755" name="AutoShape 3"/>
          <p:cNvSpPr>
            <a:spLocks noChangeArrowheads="1"/>
          </p:cNvSpPr>
          <p:nvPr/>
        </p:nvSpPr>
        <p:spPr bwMode="auto">
          <a:xfrm>
            <a:off x="5613400" y="18351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</a:t>
            </a:r>
            <a:r>
              <a:rPr lang="ru-RU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458756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</a:t>
            </a:r>
            <a:r>
              <a:rPr lang="ru-RU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24581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третьей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 </a:t>
            </a:r>
            <a:r>
              <a:rPr lang="en-US" sz="2800" b="1" dirty="0" smtClean="0">
                <a:solidFill>
                  <a:schemeClr val="bg1"/>
                </a:solidFill>
              </a:rPr>
              <a:t>F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en-US" sz="2800" b="1" dirty="0" smtClean="0">
                <a:solidFill>
                  <a:schemeClr val="bg1"/>
                </a:solidFill>
              </a:rPr>
              <a:t>n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58758" name="Oval 6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800" dirty="0">
                <a:solidFill>
                  <a:srgbClr val="0000FF"/>
                </a:solidFill>
              </a:rPr>
              <a:t/>
            </a:r>
            <a:br>
              <a:rPr lang="ru-RU" sz="800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59" name="Oval 7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0" name="Rectangle 8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58762" name="Oval 10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Ни одно</a:t>
            </a:r>
            <a:r>
              <a:rPr lang="ru-RU" sz="2200" dirty="0" smtClean="0">
                <a:solidFill>
                  <a:srgbClr val="0000FF"/>
                </a:solidFill>
              </a:rPr>
              <a:t/>
            </a:r>
            <a:br>
              <a:rPr lang="ru-RU" sz="22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 smtClean="0">
              <a:solidFill>
                <a:srgbClr val="0000FF"/>
              </a:solidFill>
            </a:endParaRPr>
          </a:p>
          <a:p>
            <a:pPr algn="ctr"/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458763" name="Oval 11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4" name="Oval 12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 sz="800" dirty="0" smtClean="0">
              <a:solidFill>
                <a:srgbClr val="0000FF"/>
              </a:solidFill>
            </a:endParaRPr>
          </a:p>
          <a:p>
            <a:pPr algn="ctr">
              <a:lnSpc>
                <a:spcPct val="90000"/>
              </a:lnSpc>
            </a:pPr>
            <a:r>
              <a:rPr lang="ru-RU" sz="1200" dirty="0" smtClean="0">
                <a:solidFill>
                  <a:srgbClr val="0000FF"/>
                </a:solidFill>
              </a:rPr>
              <a:t/>
            </a:r>
            <a:br>
              <a:rPr lang="ru-RU" sz="12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5" name="Oval 13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58766" name="Rectangle 14"/>
          <p:cNvSpPr>
            <a:spLocks noChangeArrowheads="1"/>
          </p:cNvSpPr>
          <p:nvPr/>
        </p:nvSpPr>
        <p:spPr bwMode="auto">
          <a:xfrm rot="-5400000">
            <a:off x="4464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dirty="0">
                <a:solidFill>
                  <a:srgbClr val="0000FF"/>
                </a:solidFill>
              </a:rPr>
              <a:t>средний</a:t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58767" name="Rectangle 15"/>
          <p:cNvSpPr>
            <a:spLocks noChangeArrowheads="1"/>
          </p:cNvSpPr>
          <p:nvPr/>
        </p:nvSpPr>
        <p:spPr bwMode="auto">
          <a:xfrm rot="-5400000">
            <a:off x="7663969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 суть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7" name="Rectangle 16"/>
          <p:cNvSpPr txBox="1">
            <a:spLocks noChangeArrowheads="1"/>
          </p:cNvSpPr>
          <p:nvPr/>
        </p:nvSpPr>
        <p:spPr bwMode="auto">
          <a:xfrm>
            <a:off x="360000" y="2556000"/>
            <a:ext cx="3384000" cy="219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ts val="1800"/>
              </a:spcBef>
              <a:spcAft>
                <a:spcPts val="6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</a:rPr>
              <a:t>Модусы третьей фигуры</a:t>
            </a:r>
            <a:endParaRPr lang="ru-RU" kern="0" dirty="0" smtClean="0"/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PT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M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T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F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latin typeface="+mn-lt"/>
              </a:rPr>
              <a:t>L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PT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N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>
                <a:latin typeface="+mn-lt"/>
              </a:rPr>
              <a:t>B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C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 smtClean="0">
                <a:latin typeface="+mn-lt"/>
              </a:rPr>
              <a:t>RD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l">
              <a:spcBef>
                <a:spcPct val="20000"/>
              </a:spcBef>
              <a:buFont typeface="Wingdings" pitchFamily="2" charset="2"/>
              <a:buChar char="q"/>
              <a:defRPr/>
            </a:pPr>
            <a:r>
              <a:rPr lang="en-US" sz="1600" kern="0" dirty="0" smtClean="0">
                <a:latin typeface="+mn-lt"/>
              </a:rPr>
              <a:t>F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latin typeface="+mn-lt"/>
              </a:rPr>
              <a:t>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latin typeface="+mn-lt"/>
              </a:rPr>
              <a:t>N</a:t>
            </a:r>
            <a:endParaRPr lang="ru-RU" sz="1600" kern="0" dirty="0">
              <a:latin typeface="+mn-lt"/>
            </a:endParaRPr>
          </a:p>
        </p:txBody>
      </p:sp>
      <p:sp>
        <p:nvSpPr>
          <p:cNvPr id="19" name="TextBox 18"/>
          <p:cNvSpPr txBox="1">
            <a:spLocks noChangeArrowheads="1"/>
          </p:cNvSpPr>
          <p:nvPr/>
        </p:nvSpPr>
        <p:spPr bwMode="auto">
          <a:xfrm>
            <a:off x="36000" y="4896000"/>
            <a:ext cx="4104000" cy="18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общеотрицательной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en-US" sz="1600" dirty="0" smtClean="0"/>
              <a:t> </a:t>
            </a:r>
            <a:r>
              <a:rPr lang="ru-RU" sz="1600" dirty="0" smtClean="0"/>
              <a:t>посылки</a:t>
            </a:r>
            <a:r>
              <a:rPr lang="en-US" sz="1600" dirty="0" smtClean="0"/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с </a:t>
            </a:r>
            <a:r>
              <a:rPr lang="ru-RU" sz="1600" dirty="0" smtClean="0">
                <a:solidFill>
                  <a:srgbClr val="00FF00"/>
                </a:solidFill>
              </a:rPr>
              <a:t>частноутвердительной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меньшей </a:t>
            </a:r>
            <a:r>
              <a:rPr lang="ru-RU" sz="1600" dirty="0" smtClean="0"/>
              <a:t>даёт 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частноотрицательный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вывод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18" name="Text Box 17"/>
          <p:cNvSpPr txBox="1">
            <a:spLocks noChangeArrowheads="1"/>
          </p:cNvSpPr>
          <p:nvPr/>
        </p:nvSpPr>
        <p:spPr bwMode="auto">
          <a:xfrm>
            <a:off x="180000" y="1368000"/>
            <a:ext cx="3744000" cy="925513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/>
              <a:t>Средний термин</a:t>
            </a:r>
            <a:br>
              <a:rPr lang="ru-RU" dirty="0"/>
            </a:br>
            <a:r>
              <a:rPr lang="ru-RU" dirty="0"/>
              <a:t>является </a:t>
            </a:r>
            <a:r>
              <a:rPr lang="ru-RU" dirty="0">
                <a:solidFill>
                  <a:srgbClr val="00FFFF"/>
                </a:solidFill>
              </a:rPr>
              <a:t>субъектом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в обеих посылках.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1000"/>
                                        <p:tgtEl>
                                          <p:spTgt spid="458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587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58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458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58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587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58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458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34653 0 " pathEditMode="relative" ptsTypes="AA">
                                      <p:cBhvr>
                                        <p:cTn id="52" dur="2000" fill="hold"/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587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587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587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587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458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500"/>
                            </p:stCondLst>
                            <p:childTnLst>
                              <p:par>
                                <p:cTn id="7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587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58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000"/>
                            </p:stCondLst>
                            <p:childTnLst>
                              <p:par>
                                <p:cTn id="7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0" dur="1000"/>
                                        <p:tgtEl>
                                          <p:spTgt spid="458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8754" grpId="0" animBg="1"/>
      <p:bldP spid="458755" grpId="0" animBg="1"/>
      <p:bldP spid="458756" grpId="0" animBg="1"/>
      <p:bldP spid="458758" grpId="0" animBg="1"/>
      <p:bldP spid="458759" grpId="0" animBg="1"/>
      <p:bldP spid="458760" grpId="0" animBg="1"/>
      <p:bldP spid="458762" grpId="0" animBg="1"/>
      <p:bldP spid="458763" grpId="0" animBg="1"/>
      <p:bldP spid="458764" grpId="0" animBg="1"/>
      <p:bldP spid="458765" grpId="0" animBg="1"/>
      <p:bldP spid="458766" grpId="0" animBg="1"/>
      <p:bldP spid="458766" grpId="1" animBg="1"/>
      <p:bldP spid="458766" grpId="2" animBg="1"/>
      <p:bldP spid="458767" grpId="0" animBg="1"/>
      <p:bldP spid="19" grpId="0"/>
    </p:bldLst>
  </p:timing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38" name="Oval 26"/>
          <p:cNvSpPr>
            <a:spLocks noChangeAspect="1" noChangeArrowheads="1"/>
          </p:cNvSpPr>
          <p:nvPr/>
        </p:nvSpPr>
        <p:spPr bwMode="auto">
          <a:xfrm>
            <a:off x="7164000" y="5110163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</a:t>
            </a:r>
            <a:endParaRPr lang="ru-RU" sz="3200" dirty="0" smtClean="0">
              <a:solidFill>
                <a:srgbClr val="0000CC"/>
              </a:solidFill>
            </a:endParaRPr>
          </a:p>
          <a:p>
            <a:pPr algn="ctr"/>
            <a:endParaRPr lang="ru-RU" sz="3200" dirty="0" smtClean="0">
              <a:solidFill>
                <a:srgbClr val="0000CC"/>
              </a:solidFill>
            </a:endParaRPr>
          </a:p>
          <a:p>
            <a:pPr algn="ctr"/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5322" name="Oval 10"/>
          <p:cNvSpPr>
            <a:spLocks noChangeAspect="1" noChangeArrowheads="1"/>
          </p:cNvSpPr>
          <p:nvPr/>
        </p:nvSpPr>
        <p:spPr bwMode="auto">
          <a:xfrm>
            <a:off x="7164000" y="3492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</a:t>
            </a:r>
            <a:endParaRPr lang="ru-RU" sz="3200" dirty="0" smtClean="0">
              <a:solidFill>
                <a:srgbClr val="0000CC"/>
              </a:solidFill>
            </a:endParaRPr>
          </a:p>
          <a:p>
            <a:pPr algn="ctr"/>
            <a:endParaRPr lang="ru-RU" sz="3200" dirty="0" smtClean="0">
              <a:solidFill>
                <a:srgbClr val="0000CC"/>
              </a:solidFill>
            </a:endParaRPr>
          </a:p>
          <a:p>
            <a:pPr algn="ctr"/>
            <a:endParaRPr lang="ru-RU" sz="3200" dirty="0" smtClean="0">
              <a:solidFill>
                <a:srgbClr val="0000CC"/>
              </a:solidFill>
            </a:endParaRPr>
          </a:p>
        </p:txBody>
      </p:sp>
      <p:sp>
        <p:nvSpPr>
          <p:cNvPr id="525337" name="Oval 25"/>
          <p:cNvSpPr>
            <a:spLocks noChangeAspect="1" noChangeArrowheads="1"/>
          </p:cNvSpPr>
          <p:nvPr/>
        </p:nvSpPr>
        <p:spPr bwMode="auto">
          <a:xfrm>
            <a:off x="7164000" y="18700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</a:t>
            </a:r>
            <a:br>
              <a:rPr lang="en-US" sz="3200" dirty="0" smtClean="0">
                <a:solidFill>
                  <a:srgbClr val="0000CC"/>
                </a:solidFill>
              </a:rPr>
            </a:br>
            <a:r>
              <a:rPr lang="en-US" sz="3200" dirty="0" smtClean="0">
                <a:solidFill>
                  <a:srgbClr val="0000CC"/>
                </a:solidFill>
              </a:rPr>
              <a:t/>
            </a:r>
            <a:br>
              <a:rPr lang="en-US" sz="3200" dirty="0" smtClean="0">
                <a:solidFill>
                  <a:srgbClr val="0000CC"/>
                </a:solidFill>
              </a:rPr>
            </a:br>
            <a:endParaRPr lang="ru-RU" sz="3200" dirty="0" smtClean="0">
              <a:solidFill>
                <a:srgbClr val="0000CC"/>
              </a:solidFill>
            </a:endParaRPr>
          </a:p>
        </p:txBody>
      </p:sp>
      <p:sp>
        <p:nvSpPr>
          <p:cNvPr id="525333" name="Oval 21"/>
          <p:cNvSpPr>
            <a:spLocks noChangeAspect="1" noChangeArrowheads="1"/>
          </p:cNvSpPr>
          <p:nvPr/>
        </p:nvSpPr>
        <p:spPr bwMode="auto">
          <a:xfrm>
            <a:off x="8172000" y="5616000"/>
            <a:ext cx="720000" cy="72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P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5314" name="Oval 2"/>
          <p:cNvSpPr>
            <a:spLocks noChangeAspect="1" noChangeArrowheads="1"/>
          </p:cNvSpPr>
          <p:nvPr/>
        </p:nvSpPr>
        <p:spPr bwMode="auto">
          <a:xfrm>
            <a:off x="6984000" y="5724000"/>
            <a:ext cx="503237" cy="5032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M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5318" name="Oval 6"/>
          <p:cNvSpPr>
            <a:spLocks noChangeAspect="1" noChangeArrowheads="1"/>
          </p:cNvSpPr>
          <p:nvPr/>
        </p:nvSpPr>
        <p:spPr bwMode="auto">
          <a:xfrm>
            <a:off x="1440000" y="18700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</a:t>
            </a:r>
            <a:r>
              <a:rPr lang="ru-RU" sz="3200" dirty="0" smtClean="0">
                <a:solidFill>
                  <a:srgbClr val="0000CC"/>
                </a:solidFill>
              </a:rPr>
              <a:t/>
            </a:r>
            <a:br>
              <a:rPr lang="ru-RU" sz="3200" dirty="0" smtClean="0">
                <a:solidFill>
                  <a:srgbClr val="0000CC"/>
                </a:solidFill>
              </a:rPr>
            </a:br>
            <a:r>
              <a:rPr lang="ru-RU" sz="3200" dirty="0" smtClean="0">
                <a:solidFill>
                  <a:srgbClr val="0000CC"/>
                </a:solidFill>
              </a:rPr>
              <a:t/>
            </a:r>
            <a:br>
              <a:rPr lang="ru-RU" sz="3200" dirty="0" smtClean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5319" name="Oval 7"/>
          <p:cNvSpPr>
            <a:spLocks noChangeAspect="1" noChangeArrowheads="1"/>
          </p:cNvSpPr>
          <p:nvPr/>
        </p:nvSpPr>
        <p:spPr bwMode="auto">
          <a:xfrm>
            <a:off x="1692000" y="2340000"/>
            <a:ext cx="935038" cy="935038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P</a:t>
            </a:r>
            <a:r>
              <a:rPr lang="ru-RU" sz="1200" dirty="0">
                <a:solidFill>
                  <a:srgbClr val="0000CC"/>
                </a:solidFill>
              </a:rPr>
              <a:t/>
            </a:r>
            <a:br>
              <a:rPr lang="ru-RU" sz="1200" dirty="0">
                <a:solidFill>
                  <a:srgbClr val="0000CC"/>
                </a:solidFill>
              </a:rPr>
            </a:br>
            <a:r>
              <a:rPr lang="ru-RU" sz="1400" dirty="0">
                <a:solidFill>
                  <a:srgbClr val="0000CC"/>
                </a:solidFill>
              </a:rPr>
              <a:t/>
            </a:r>
            <a:br>
              <a:rPr lang="ru-RU" sz="1400" dirty="0">
                <a:solidFill>
                  <a:srgbClr val="0000CC"/>
                </a:solidFill>
              </a:rPr>
            </a:b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525320" name="Oval 8"/>
          <p:cNvSpPr>
            <a:spLocks noChangeAspect="1" noChangeArrowheads="1"/>
          </p:cNvSpPr>
          <p:nvPr/>
        </p:nvSpPr>
        <p:spPr bwMode="auto">
          <a:xfrm>
            <a:off x="1908000" y="2700000"/>
            <a:ext cx="503237" cy="5032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M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5321" name="Oval 9"/>
          <p:cNvSpPr>
            <a:spLocks noChangeAspect="1" noChangeArrowheads="1"/>
          </p:cNvSpPr>
          <p:nvPr/>
        </p:nvSpPr>
        <p:spPr bwMode="auto">
          <a:xfrm>
            <a:off x="1440000" y="3492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</a:t>
            </a:r>
            <a:br>
              <a:rPr lang="en-US" sz="3200" dirty="0" smtClean="0">
                <a:solidFill>
                  <a:srgbClr val="0000CC"/>
                </a:solidFill>
              </a:rPr>
            </a:br>
            <a:endParaRPr lang="ru-RU" sz="3200" dirty="0" smtClean="0">
              <a:solidFill>
                <a:srgbClr val="0000CC"/>
              </a:solidFill>
            </a:endParaRPr>
          </a:p>
          <a:p>
            <a:pPr algn="ctr"/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5323" name="Oval 11"/>
          <p:cNvSpPr>
            <a:spLocks noChangeAspect="1" noChangeArrowheads="1"/>
          </p:cNvSpPr>
          <p:nvPr/>
        </p:nvSpPr>
        <p:spPr bwMode="auto">
          <a:xfrm>
            <a:off x="7848000" y="2376000"/>
            <a:ext cx="684000" cy="684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P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5324" name="Oval 12"/>
          <p:cNvSpPr>
            <a:spLocks noChangeAspect="1" noChangeArrowheads="1"/>
          </p:cNvSpPr>
          <p:nvPr/>
        </p:nvSpPr>
        <p:spPr bwMode="auto">
          <a:xfrm>
            <a:off x="1800000" y="3924000"/>
            <a:ext cx="936000" cy="936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70000"/>
              </a:lnSpc>
            </a:pPr>
            <a:r>
              <a:rPr lang="ru-RU" sz="2400" dirty="0" smtClean="0">
                <a:solidFill>
                  <a:srgbClr val="0000CC"/>
                </a:solidFill>
              </a:rPr>
              <a:t> </a:t>
            </a:r>
            <a:r>
              <a:rPr lang="en-US" sz="2400" dirty="0" smtClean="0">
                <a:solidFill>
                  <a:srgbClr val="0000CC"/>
                </a:solidFill>
              </a:rPr>
              <a:t> P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5326" name="Oval 14"/>
          <p:cNvSpPr>
            <a:spLocks noChangeAspect="1" noChangeArrowheads="1"/>
          </p:cNvSpPr>
          <p:nvPr/>
        </p:nvSpPr>
        <p:spPr bwMode="auto">
          <a:xfrm>
            <a:off x="1620000" y="4212000"/>
            <a:ext cx="503237" cy="5032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M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5327" name="Text Box 15"/>
          <p:cNvSpPr txBox="1">
            <a:spLocks noChangeArrowheads="1"/>
          </p:cNvSpPr>
          <p:nvPr/>
        </p:nvSpPr>
        <p:spPr bwMode="auto">
          <a:xfrm>
            <a:off x="432000" y="1690688"/>
            <a:ext cx="144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en-US" dirty="0"/>
              <a:t>D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PT</a:t>
            </a:r>
            <a:r>
              <a:rPr lang="en-US" dirty="0">
                <a:solidFill>
                  <a:srgbClr val="00FFFF"/>
                </a:solidFill>
              </a:rPr>
              <a:t>I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5328" name="Text Box 16"/>
          <p:cNvSpPr txBox="1">
            <a:spLocks noChangeArrowheads="1"/>
          </p:cNvSpPr>
          <p:nvPr/>
        </p:nvSpPr>
        <p:spPr bwMode="auto">
          <a:xfrm>
            <a:off x="5976000" y="1690688"/>
            <a:ext cx="144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en-US" dirty="0"/>
              <a:t>F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L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PT</a:t>
            </a:r>
            <a:r>
              <a:rPr lang="en-US" dirty="0">
                <a:solidFill>
                  <a:srgbClr val="00FFFF"/>
                </a:solidFill>
              </a:rPr>
              <a:t>O</a:t>
            </a:r>
            <a:r>
              <a:rPr lang="en-US" dirty="0"/>
              <a:t>N</a:t>
            </a:r>
            <a:endParaRPr lang="ru-RU" dirty="0"/>
          </a:p>
        </p:txBody>
      </p:sp>
      <p:sp>
        <p:nvSpPr>
          <p:cNvPr id="525329" name="Text Box 17"/>
          <p:cNvSpPr txBox="1">
            <a:spLocks noChangeArrowheads="1"/>
          </p:cNvSpPr>
          <p:nvPr/>
        </p:nvSpPr>
        <p:spPr bwMode="auto">
          <a:xfrm>
            <a:off x="432000" y="3312000"/>
            <a:ext cx="144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en-US" dirty="0"/>
              <a:t>D</a:t>
            </a:r>
            <a:r>
              <a:rPr lang="en-US" dirty="0">
                <a:solidFill>
                  <a:srgbClr val="00FFFF"/>
                </a:solidFill>
              </a:rPr>
              <a:t>I</a:t>
            </a:r>
            <a:r>
              <a:rPr lang="en-US" dirty="0"/>
              <a:t>S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M</a:t>
            </a:r>
            <a:r>
              <a:rPr lang="en-US" dirty="0">
                <a:solidFill>
                  <a:srgbClr val="00FFFF"/>
                </a:solidFill>
              </a:rPr>
              <a:t>I</a:t>
            </a:r>
            <a:r>
              <a:rPr lang="en-US" dirty="0"/>
              <a:t>S</a:t>
            </a:r>
            <a:endParaRPr lang="ru-RU" dirty="0"/>
          </a:p>
        </p:txBody>
      </p:sp>
      <p:sp>
        <p:nvSpPr>
          <p:cNvPr id="525330" name="Text Box 18"/>
          <p:cNvSpPr txBox="1">
            <a:spLocks noChangeArrowheads="1"/>
          </p:cNvSpPr>
          <p:nvPr/>
        </p:nvSpPr>
        <p:spPr bwMode="auto">
          <a:xfrm>
            <a:off x="5976000" y="3312000"/>
            <a:ext cx="144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en-US" dirty="0"/>
              <a:t>B</a:t>
            </a:r>
            <a:r>
              <a:rPr lang="en-US" dirty="0">
                <a:solidFill>
                  <a:srgbClr val="00FFFF"/>
                </a:solidFill>
              </a:rPr>
              <a:t>O</a:t>
            </a:r>
            <a:r>
              <a:rPr lang="en-US" dirty="0"/>
              <a:t>C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RD</a:t>
            </a:r>
            <a:r>
              <a:rPr lang="en-US" dirty="0">
                <a:solidFill>
                  <a:srgbClr val="00FFFF"/>
                </a:solidFill>
              </a:rPr>
              <a:t>O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5331" name="Oval 19"/>
          <p:cNvSpPr>
            <a:spLocks noChangeAspect="1" noChangeArrowheads="1"/>
          </p:cNvSpPr>
          <p:nvPr/>
        </p:nvSpPr>
        <p:spPr bwMode="auto">
          <a:xfrm>
            <a:off x="1440000" y="5110163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</a:t>
            </a:r>
            <a:br>
              <a:rPr lang="en-US" sz="3200" dirty="0" smtClean="0">
                <a:solidFill>
                  <a:srgbClr val="0000CC"/>
                </a:solidFill>
              </a:rPr>
            </a:br>
            <a:r>
              <a:rPr lang="en-US" sz="3200" dirty="0" smtClean="0">
                <a:solidFill>
                  <a:srgbClr val="0000CC"/>
                </a:solidFill>
              </a:rPr>
              <a:t/>
            </a:r>
            <a:br>
              <a:rPr lang="en-US" sz="3200" dirty="0" smtClean="0">
                <a:solidFill>
                  <a:srgbClr val="0000CC"/>
                </a:solidFill>
              </a:rPr>
            </a:br>
            <a:endParaRPr lang="ru-RU" sz="3200" dirty="0" smtClean="0">
              <a:solidFill>
                <a:srgbClr val="0000CC"/>
              </a:solidFill>
            </a:endParaRPr>
          </a:p>
        </p:txBody>
      </p:sp>
      <p:sp>
        <p:nvSpPr>
          <p:cNvPr id="525332" name="Oval 20"/>
          <p:cNvSpPr>
            <a:spLocks noChangeAspect="1" noChangeArrowheads="1"/>
          </p:cNvSpPr>
          <p:nvPr/>
        </p:nvSpPr>
        <p:spPr bwMode="auto">
          <a:xfrm>
            <a:off x="1116000" y="5508000"/>
            <a:ext cx="935038" cy="935037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P</a:t>
            </a:r>
            <a:r>
              <a:rPr lang="en-US" sz="1200" dirty="0" smtClean="0">
                <a:solidFill>
                  <a:srgbClr val="0000CC"/>
                </a:solidFill>
              </a:rPr>
              <a:t/>
            </a:r>
            <a:br>
              <a:rPr lang="en-US" sz="1200" dirty="0" smtClean="0">
                <a:solidFill>
                  <a:srgbClr val="0000CC"/>
                </a:solidFill>
              </a:rPr>
            </a:br>
            <a:r>
              <a:rPr lang="en-US" sz="1200" dirty="0" smtClean="0">
                <a:solidFill>
                  <a:srgbClr val="0000CC"/>
                </a:solidFill>
              </a:rPr>
              <a:t/>
            </a:r>
            <a:br>
              <a:rPr lang="en-US" sz="1200" dirty="0" smtClean="0">
                <a:solidFill>
                  <a:srgbClr val="0000CC"/>
                </a:solidFill>
              </a:rPr>
            </a:br>
            <a:r>
              <a:rPr lang="ru-RU" sz="1200" dirty="0">
                <a:solidFill>
                  <a:srgbClr val="0000CC"/>
                </a:solidFill>
              </a:rPr>
              <a:t/>
            </a:r>
            <a:br>
              <a:rPr lang="ru-RU" sz="1200" dirty="0">
                <a:solidFill>
                  <a:srgbClr val="0000CC"/>
                </a:solidFill>
              </a:rPr>
            </a:b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525334" name="Oval 22"/>
          <p:cNvSpPr>
            <a:spLocks noChangeAspect="1" noChangeArrowheads="1"/>
          </p:cNvSpPr>
          <p:nvPr/>
        </p:nvSpPr>
        <p:spPr bwMode="auto">
          <a:xfrm>
            <a:off x="1296000" y="5868000"/>
            <a:ext cx="503237" cy="503238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M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5335" name="Text Box 23"/>
          <p:cNvSpPr txBox="1">
            <a:spLocks noChangeArrowheads="1"/>
          </p:cNvSpPr>
          <p:nvPr/>
        </p:nvSpPr>
        <p:spPr bwMode="auto">
          <a:xfrm>
            <a:off x="432000" y="4932000"/>
            <a:ext cx="144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en-US" dirty="0"/>
              <a:t>D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T</a:t>
            </a:r>
            <a:r>
              <a:rPr lang="en-US" dirty="0">
                <a:solidFill>
                  <a:srgbClr val="00FFFF"/>
                </a:solidFill>
              </a:rPr>
              <a:t>I</a:t>
            </a:r>
            <a:r>
              <a:rPr lang="en-US" dirty="0"/>
              <a:t>S</a:t>
            </a:r>
            <a:r>
              <a:rPr lang="en-US" dirty="0">
                <a:solidFill>
                  <a:srgbClr val="00FFFF"/>
                </a:solidFill>
              </a:rPr>
              <a:t>I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5336" name="Text Box 24"/>
          <p:cNvSpPr txBox="1">
            <a:spLocks noChangeArrowheads="1"/>
          </p:cNvSpPr>
          <p:nvPr/>
        </p:nvSpPr>
        <p:spPr bwMode="auto">
          <a:xfrm>
            <a:off x="5976000" y="4932000"/>
            <a:ext cx="144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en-US" dirty="0"/>
              <a:t>F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I</a:t>
            </a:r>
            <a:r>
              <a:rPr lang="en-US" dirty="0"/>
              <a:t>S</a:t>
            </a:r>
            <a:r>
              <a:rPr lang="en-US" dirty="0">
                <a:solidFill>
                  <a:srgbClr val="00FFFF"/>
                </a:solidFill>
              </a:rPr>
              <a:t>O</a:t>
            </a:r>
            <a:r>
              <a:rPr lang="en-US" dirty="0"/>
              <a:t>N</a:t>
            </a:r>
            <a:endParaRPr lang="ru-RU" dirty="0"/>
          </a:p>
        </p:txBody>
      </p:sp>
      <p:sp>
        <p:nvSpPr>
          <p:cNvPr id="27" name="TextBox 26"/>
          <p:cNvSpPr txBox="1"/>
          <p:nvPr/>
        </p:nvSpPr>
        <p:spPr>
          <a:xfrm>
            <a:off x="2880000" y="1872000"/>
            <a:ext cx="2181366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есть</a:t>
            </a:r>
            <a:r>
              <a:rPr lang="en-US" sz="1400" dirty="0" smtClean="0"/>
              <a:t>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endParaRPr lang="en-US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4788000" y="2628000"/>
            <a:ext cx="2439450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одно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не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endParaRPr lang="en-US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880000" y="3492000"/>
            <a:ext cx="2181366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endParaRPr lang="en-US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788000" y="4248000"/>
            <a:ext cx="2439450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не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endParaRPr lang="en-US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880000" y="5112000"/>
            <a:ext cx="2181366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endParaRPr lang="en-US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788000" y="5868000"/>
            <a:ext cx="2439450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одно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не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endParaRPr lang="en-US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525325" name="Oval 13"/>
          <p:cNvSpPr>
            <a:spLocks noChangeAspect="1" noChangeArrowheads="1"/>
          </p:cNvSpPr>
          <p:nvPr/>
        </p:nvSpPr>
        <p:spPr bwMode="auto">
          <a:xfrm>
            <a:off x="7272000" y="2484000"/>
            <a:ext cx="503237" cy="5032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M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34" name="Rectangle 5"/>
          <p:cNvSpPr>
            <a:spLocks noGrp="1" noChangeArrowheads="1"/>
          </p:cNvSpPr>
          <p:nvPr>
            <p:ph type="title"/>
          </p:nvPr>
        </p:nvSpPr>
        <p:spPr>
          <a:xfrm>
            <a:off x="72000" y="274638"/>
            <a:ext cx="90000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третьей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en-US" sz="2800" b="1" dirty="0" smtClean="0">
                <a:solidFill>
                  <a:schemeClr val="bg1"/>
                </a:solidFill>
              </a:rPr>
              <a:t>D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pt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rgbClr val="00FFFF"/>
                </a:solidFill>
              </a:rPr>
              <a:t> </a:t>
            </a:r>
            <a:r>
              <a:rPr lang="en-US" sz="2800" b="1" dirty="0" smtClean="0">
                <a:solidFill>
                  <a:schemeClr val="bg1"/>
                </a:solidFill>
              </a:rPr>
              <a:t>D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m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chemeClr val="bg1"/>
                </a:solidFill>
              </a:rPr>
              <a:t> D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t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rgbClr val="00FFFF"/>
                </a:solidFill>
              </a:rPr>
              <a:t> </a:t>
            </a:r>
            <a:r>
              <a:rPr lang="en-US" sz="2800" b="1" dirty="0" smtClean="0">
                <a:solidFill>
                  <a:schemeClr val="bg1"/>
                </a:solidFill>
              </a:rPr>
              <a:t>F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l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pt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en-US" sz="2800" b="1" dirty="0" smtClean="0">
                <a:solidFill>
                  <a:schemeClr val="bg1"/>
                </a:solidFill>
              </a:rPr>
              <a:t>n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chemeClr val="bg1"/>
                </a:solidFill>
              </a:rPr>
              <a:t> B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en-US" sz="2800" b="1" dirty="0" smtClean="0">
                <a:solidFill>
                  <a:schemeClr val="bg1"/>
                </a:solidFill>
              </a:rPr>
              <a:t>c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rd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ru-RU" sz="2800" b="1" dirty="0" smtClean="0">
                <a:solidFill>
                  <a:srgbClr val="00FFFF"/>
                </a:solidFill>
              </a:rPr>
              <a:t> </a:t>
            </a:r>
            <a:r>
              <a:rPr lang="en-US" sz="2800" b="1" dirty="0" smtClean="0">
                <a:solidFill>
                  <a:schemeClr val="bg1"/>
                </a:solidFill>
              </a:rPr>
              <a:t>F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en-US" sz="2800" b="1" dirty="0" smtClean="0">
                <a:solidFill>
                  <a:schemeClr val="bg1"/>
                </a:solidFill>
              </a:rPr>
              <a:t>n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525315" name="Oval 3"/>
          <p:cNvSpPr>
            <a:spLocks noChangeAspect="1" noChangeArrowheads="1"/>
          </p:cNvSpPr>
          <p:nvPr/>
        </p:nvSpPr>
        <p:spPr bwMode="auto">
          <a:xfrm>
            <a:off x="7704000" y="3960000"/>
            <a:ext cx="720001" cy="72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P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5316" name="Oval 4"/>
          <p:cNvSpPr>
            <a:spLocks noChangeAspect="1" noChangeArrowheads="1"/>
          </p:cNvSpPr>
          <p:nvPr/>
        </p:nvSpPr>
        <p:spPr bwMode="auto">
          <a:xfrm>
            <a:off x="7416000" y="4284000"/>
            <a:ext cx="503237" cy="5032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M  </a:t>
            </a:r>
            <a:endParaRPr lang="ru-RU" dirty="0">
              <a:solidFill>
                <a:srgbClr val="0000CC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25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25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1000"/>
                                        <p:tgtEl>
                                          <p:spTgt spid="525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1000"/>
                                        <p:tgtEl>
                                          <p:spTgt spid="525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525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3385 0 " pathEditMode="relative" ptsTypes="AA">
                                      <p:cBhvr>
                                        <p:cTn id="29" dur="2000" spd="-100000" fill="hold"/>
                                        <p:tgtEl>
                                          <p:spTgt spid="5253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0" presetClass="path" presetSubtype="0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18889 " pathEditMode="relative" ptsTypes="AA">
                                      <p:cBhvr>
                                        <p:cTn id="42" dur="2000" spd="-100000" fill="hold"/>
                                        <p:tgtEl>
                                          <p:spTgt spid="5253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19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0" fill="hold"/>
                                        <p:tgtEl>
                                          <p:spTgt spid="5253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5253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5338" grpId="0" animBg="1"/>
      <p:bldP spid="525338" grpId="1" animBg="1"/>
      <p:bldP spid="525338" grpId="2" animBg="1"/>
      <p:bldP spid="525338" grpId="3" animBg="1"/>
      <p:bldP spid="525333" grpId="0" animBg="1"/>
      <p:bldP spid="525333" grpId="1" animBg="1"/>
      <p:bldP spid="525333" grpId="2" animBg="1"/>
      <p:bldP spid="525314" grpId="0" animBg="1"/>
      <p:bldP spid="525314" grpId="1" animBg="1"/>
      <p:bldP spid="32" grpId="0" build="p"/>
    </p:bldLst>
  </p:timing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38" name="Oval 26"/>
          <p:cNvSpPr>
            <a:spLocks noChangeAspect="1" noChangeArrowheads="1"/>
          </p:cNvSpPr>
          <p:nvPr/>
        </p:nvSpPr>
        <p:spPr bwMode="auto">
          <a:xfrm>
            <a:off x="7164000" y="5110163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CC"/>
                </a:solidFill>
              </a:rPr>
              <a:t>Белые</a:t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5322" name="Oval 10"/>
          <p:cNvSpPr>
            <a:spLocks noChangeAspect="1" noChangeArrowheads="1"/>
          </p:cNvSpPr>
          <p:nvPr/>
        </p:nvSpPr>
        <p:spPr bwMode="auto">
          <a:xfrm>
            <a:off x="7164000" y="3492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CC"/>
                </a:solidFill>
              </a:rPr>
              <a:t>Люди</a:t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5337" name="Oval 25"/>
          <p:cNvSpPr>
            <a:spLocks noChangeAspect="1" noChangeArrowheads="1"/>
          </p:cNvSpPr>
          <p:nvPr/>
        </p:nvSpPr>
        <p:spPr bwMode="auto">
          <a:xfrm>
            <a:off x="7164000" y="18700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CC"/>
                </a:solidFill>
              </a:rPr>
              <a:t>Цветы</a:t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5314" name="Oval 2"/>
          <p:cNvSpPr>
            <a:spLocks noChangeAspect="1" noChangeArrowheads="1"/>
          </p:cNvSpPr>
          <p:nvPr/>
        </p:nvSpPr>
        <p:spPr bwMode="auto">
          <a:xfrm>
            <a:off x="6984000" y="5724000"/>
            <a:ext cx="503237" cy="5032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>
                <a:solidFill>
                  <a:srgbClr val="0000CC"/>
                </a:solidFill>
              </a:rPr>
              <a:t>Гуси</a:t>
            </a:r>
          </a:p>
        </p:txBody>
      </p:sp>
      <p:sp>
        <p:nvSpPr>
          <p:cNvPr id="525318" name="Oval 6"/>
          <p:cNvSpPr>
            <a:spLocks noChangeAspect="1" noChangeArrowheads="1"/>
          </p:cNvSpPr>
          <p:nvPr/>
        </p:nvSpPr>
        <p:spPr bwMode="auto">
          <a:xfrm>
            <a:off x="1440000" y="18700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00CC"/>
                </a:solidFill>
              </a:rPr>
              <a:t>Смертные</a:t>
            </a:r>
            <a:r>
              <a:rPr lang="en-US" dirty="0">
                <a:solidFill>
                  <a:srgbClr val="0000CC"/>
                </a:solidFill>
              </a:rPr>
              <a:t/>
            </a:r>
            <a:br>
              <a:rPr lang="en-US" dirty="0">
                <a:solidFill>
                  <a:srgbClr val="0000CC"/>
                </a:solidFill>
              </a:rPr>
            </a:br>
            <a:r>
              <a:rPr lang="ru-RU" dirty="0">
                <a:solidFill>
                  <a:srgbClr val="0000CC"/>
                </a:solidFill>
              </a:rPr>
              <a:t/>
            </a:r>
            <a:br>
              <a:rPr lang="ru-RU" dirty="0">
                <a:solidFill>
                  <a:srgbClr val="0000CC"/>
                </a:solidFill>
              </a:rPr>
            </a:br>
            <a:r>
              <a:rPr lang="ru-RU" dirty="0">
                <a:solidFill>
                  <a:srgbClr val="0000CC"/>
                </a:solidFill>
              </a:rPr>
              <a:t/>
            </a:r>
            <a:br>
              <a:rPr lang="ru-RU" dirty="0">
                <a:solidFill>
                  <a:srgbClr val="0000CC"/>
                </a:solidFill>
              </a:rPr>
            </a:b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5319" name="Oval 7"/>
          <p:cNvSpPr>
            <a:spLocks noChangeAspect="1" noChangeArrowheads="1"/>
          </p:cNvSpPr>
          <p:nvPr/>
        </p:nvSpPr>
        <p:spPr bwMode="auto">
          <a:xfrm>
            <a:off x="1692000" y="2304000"/>
            <a:ext cx="935038" cy="935038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Люди</a:t>
            </a:r>
            <a:r>
              <a:rPr lang="ru-RU" sz="1200" dirty="0">
                <a:solidFill>
                  <a:srgbClr val="0000CC"/>
                </a:solidFill>
              </a:rPr>
              <a:t/>
            </a:r>
            <a:br>
              <a:rPr lang="ru-RU" sz="1200" dirty="0">
                <a:solidFill>
                  <a:srgbClr val="0000CC"/>
                </a:solidFill>
              </a:rPr>
            </a:br>
            <a:r>
              <a:rPr lang="ru-RU" sz="1200" dirty="0">
                <a:solidFill>
                  <a:srgbClr val="0000CC"/>
                </a:solidFill>
              </a:rPr>
              <a:t/>
            </a:r>
            <a:br>
              <a:rPr lang="ru-RU" sz="1200" dirty="0">
                <a:solidFill>
                  <a:srgbClr val="0000CC"/>
                </a:solidFill>
              </a:rPr>
            </a:b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5320" name="Oval 8"/>
          <p:cNvSpPr>
            <a:spLocks noChangeAspect="1" noChangeArrowheads="1"/>
          </p:cNvSpPr>
          <p:nvPr/>
        </p:nvSpPr>
        <p:spPr bwMode="auto">
          <a:xfrm>
            <a:off x="1908000" y="2700000"/>
            <a:ext cx="503237" cy="5032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>
                <a:solidFill>
                  <a:srgbClr val="0000CC"/>
                </a:solidFill>
              </a:rPr>
              <a:t>Греки</a:t>
            </a:r>
          </a:p>
        </p:txBody>
      </p:sp>
      <p:sp>
        <p:nvSpPr>
          <p:cNvPr id="525321" name="Oval 9"/>
          <p:cNvSpPr>
            <a:spLocks noChangeAspect="1" noChangeArrowheads="1"/>
          </p:cNvSpPr>
          <p:nvPr/>
        </p:nvSpPr>
        <p:spPr bwMode="auto">
          <a:xfrm>
            <a:off x="1440000" y="3492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CC"/>
                </a:solidFill>
              </a:rPr>
              <a:t>Люди</a:t>
            </a:r>
          </a:p>
          <a:p>
            <a:pPr algn="ctr"/>
            <a:r>
              <a:rPr lang="en-US" sz="1600" dirty="0">
                <a:solidFill>
                  <a:srgbClr val="0000CC"/>
                </a:solidFill>
              </a:rPr>
              <a:t/>
            </a:r>
            <a:br>
              <a:rPr lang="en-US" sz="1600" dirty="0">
                <a:solidFill>
                  <a:srgbClr val="0000CC"/>
                </a:solidFill>
              </a:rPr>
            </a:br>
            <a:r>
              <a:rPr lang="en-US" sz="1600" dirty="0">
                <a:solidFill>
                  <a:srgbClr val="0000CC"/>
                </a:solidFill>
              </a:rPr>
              <a:t/>
            </a:r>
            <a:br>
              <a:rPr lang="en-US" sz="1600" dirty="0">
                <a:solidFill>
                  <a:srgbClr val="0000CC"/>
                </a:solidFill>
              </a:rPr>
            </a:br>
            <a:endParaRPr lang="ru-RU" sz="1600" dirty="0" smtClean="0">
              <a:solidFill>
                <a:srgbClr val="0000CC"/>
              </a:solidFill>
            </a:endParaRPr>
          </a:p>
          <a:p>
            <a:pPr algn="ctr"/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25323" name="Oval 11"/>
          <p:cNvSpPr>
            <a:spLocks noChangeAspect="1" noChangeArrowheads="1"/>
          </p:cNvSpPr>
          <p:nvPr/>
        </p:nvSpPr>
        <p:spPr bwMode="auto">
          <a:xfrm>
            <a:off x="7848000" y="2376000"/>
            <a:ext cx="684000" cy="684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65000"/>
              </a:lnSpc>
            </a:pPr>
            <a:r>
              <a:rPr lang="ru-RU" sz="1200" dirty="0" smtClean="0">
                <a:solidFill>
                  <a:srgbClr val="0000CC"/>
                </a:solidFill>
              </a:rPr>
              <a:t>Лютики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5324" name="Oval 12"/>
          <p:cNvSpPr>
            <a:spLocks noChangeAspect="1" noChangeArrowheads="1"/>
          </p:cNvSpPr>
          <p:nvPr/>
        </p:nvSpPr>
        <p:spPr bwMode="auto">
          <a:xfrm>
            <a:off x="1800000" y="3888000"/>
            <a:ext cx="935037" cy="935037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70000"/>
              </a:lnSpc>
            </a:pPr>
            <a:r>
              <a:rPr lang="ru-RU" sz="1600" dirty="0" smtClean="0">
                <a:solidFill>
                  <a:srgbClr val="0000CC"/>
                </a:solidFill>
              </a:rPr>
              <a:t>Греки</a:t>
            </a:r>
            <a:r>
              <a:rPr lang="en-US" sz="2400" dirty="0">
                <a:solidFill>
                  <a:srgbClr val="0000CC"/>
                </a:solidFill>
              </a:rPr>
              <a:t/>
            </a:r>
            <a:br>
              <a:rPr lang="en-US" sz="2400" dirty="0">
                <a:solidFill>
                  <a:srgbClr val="0000CC"/>
                </a:solidFill>
              </a:rPr>
            </a:br>
            <a:r>
              <a:rPr lang="ru-RU" sz="2000" dirty="0" smtClean="0">
                <a:solidFill>
                  <a:srgbClr val="0000CC"/>
                </a:solidFill>
              </a:rPr>
              <a:t/>
            </a:r>
            <a:br>
              <a:rPr lang="ru-RU" sz="2000" dirty="0" smtClean="0">
                <a:solidFill>
                  <a:srgbClr val="0000CC"/>
                </a:solidFill>
              </a:rPr>
            </a:b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525326" name="Oval 14"/>
          <p:cNvSpPr>
            <a:spLocks noChangeAspect="1" noChangeArrowheads="1"/>
          </p:cNvSpPr>
          <p:nvPr/>
        </p:nvSpPr>
        <p:spPr bwMode="auto">
          <a:xfrm>
            <a:off x="1620000" y="4212000"/>
            <a:ext cx="503237" cy="5032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>
                <a:solidFill>
                  <a:srgbClr val="0000CC"/>
                </a:solidFill>
              </a:rPr>
              <a:t>Поэты</a:t>
            </a:r>
          </a:p>
        </p:txBody>
      </p:sp>
      <p:sp>
        <p:nvSpPr>
          <p:cNvPr id="525327" name="Text Box 15"/>
          <p:cNvSpPr txBox="1">
            <a:spLocks noChangeArrowheads="1"/>
          </p:cNvSpPr>
          <p:nvPr/>
        </p:nvSpPr>
        <p:spPr bwMode="auto">
          <a:xfrm>
            <a:off x="432000" y="1690688"/>
            <a:ext cx="144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en-US" dirty="0"/>
              <a:t>D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PT</a:t>
            </a:r>
            <a:r>
              <a:rPr lang="en-US" dirty="0">
                <a:solidFill>
                  <a:srgbClr val="00FFFF"/>
                </a:solidFill>
              </a:rPr>
              <a:t>I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5328" name="Text Box 16"/>
          <p:cNvSpPr txBox="1">
            <a:spLocks noChangeArrowheads="1"/>
          </p:cNvSpPr>
          <p:nvPr/>
        </p:nvSpPr>
        <p:spPr bwMode="auto">
          <a:xfrm>
            <a:off x="5976000" y="1690688"/>
            <a:ext cx="144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en-US" dirty="0"/>
              <a:t>F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L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PT</a:t>
            </a:r>
            <a:r>
              <a:rPr lang="en-US" dirty="0">
                <a:solidFill>
                  <a:srgbClr val="00FFFF"/>
                </a:solidFill>
              </a:rPr>
              <a:t>O</a:t>
            </a:r>
            <a:r>
              <a:rPr lang="en-US" dirty="0"/>
              <a:t>N</a:t>
            </a:r>
            <a:endParaRPr lang="ru-RU" dirty="0"/>
          </a:p>
        </p:txBody>
      </p:sp>
      <p:sp>
        <p:nvSpPr>
          <p:cNvPr id="525329" name="Text Box 17"/>
          <p:cNvSpPr txBox="1">
            <a:spLocks noChangeArrowheads="1"/>
          </p:cNvSpPr>
          <p:nvPr/>
        </p:nvSpPr>
        <p:spPr bwMode="auto">
          <a:xfrm>
            <a:off x="432000" y="3312000"/>
            <a:ext cx="144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en-US" dirty="0"/>
              <a:t>D</a:t>
            </a:r>
            <a:r>
              <a:rPr lang="en-US" dirty="0">
                <a:solidFill>
                  <a:srgbClr val="00FFFF"/>
                </a:solidFill>
              </a:rPr>
              <a:t>I</a:t>
            </a:r>
            <a:r>
              <a:rPr lang="en-US" dirty="0"/>
              <a:t>S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M</a:t>
            </a:r>
            <a:r>
              <a:rPr lang="en-US" dirty="0">
                <a:solidFill>
                  <a:srgbClr val="00FFFF"/>
                </a:solidFill>
              </a:rPr>
              <a:t>I</a:t>
            </a:r>
            <a:r>
              <a:rPr lang="en-US" dirty="0"/>
              <a:t>S</a:t>
            </a:r>
            <a:endParaRPr lang="ru-RU" dirty="0"/>
          </a:p>
        </p:txBody>
      </p:sp>
      <p:sp>
        <p:nvSpPr>
          <p:cNvPr id="525330" name="Text Box 18"/>
          <p:cNvSpPr txBox="1">
            <a:spLocks noChangeArrowheads="1"/>
          </p:cNvSpPr>
          <p:nvPr/>
        </p:nvSpPr>
        <p:spPr bwMode="auto">
          <a:xfrm>
            <a:off x="5976000" y="3312000"/>
            <a:ext cx="144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en-US" dirty="0"/>
              <a:t>B</a:t>
            </a:r>
            <a:r>
              <a:rPr lang="en-US" dirty="0">
                <a:solidFill>
                  <a:srgbClr val="00FFFF"/>
                </a:solidFill>
              </a:rPr>
              <a:t>O</a:t>
            </a:r>
            <a:r>
              <a:rPr lang="en-US" dirty="0"/>
              <a:t>C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RD</a:t>
            </a:r>
            <a:r>
              <a:rPr lang="en-US" dirty="0">
                <a:solidFill>
                  <a:srgbClr val="00FFFF"/>
                </a:solidFill>
              </a:rPr>
              <a:t>O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5331" name="Oval 19"/>
          <p:cNvSpPr>
            <a:spLocks noChangeAspect="1" noChangeArrowheads="1"/>
          </p:cNvSpPr>
          <p:nvPr/>
        </p:nvSpPr>
        <p:spPr bwMode="auto">
          <a:xfrm>
            <a:off x="1440000" y="5110163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CC"/>
                </a:solidFill>
              </a:rPr>
              <a:t>Белые</a:t>
            </a:r>
            <a:r>
              <a:rPr lang="ru-RU" dirty="0">
                <a:solidFill>
                  <a:srgbClr val="0000CC"/>
                </a:solidFill>
              </a:rPr>
              <a:t/>
            </a:r>
            <a:br>
              <a:rPr lang="ru-RU" dirty="0">
                <a:solidFill>
                  <a:srgbClr val="0000CC"/>
                </a:solidFill>
              </a:rPr>
            </a:br>
            <a:r>
              <a:rPr lang="ru-RU" dirty="0">
                <a:solidFill>
                  <a:srgbClr val="0000CC"/>
                </a:solidFill>
              </a:rPr>
              <a:t/>
            </a:r>
            <a:br>
              <a:rPr lang="ru-RU" dirty="0">
                <a:solidFill>
                  <a:srgbClr val="0000CC"/>
                </a:solidFill>
              </a:rPr>
            </a:br>
            <a:r>
              <a:rPr lang="ru-RU" dirty="0">
                <a:solidFill>
                  <a:srgbClr val="0000CC"/>
                </a:solidFill>
              </a:rPr>
              <a:t/>
            </a:r>
            <a:br>
              <a:rPr lang="ru-RU" dirty="0">
                <a:solidFill>
                  <a:srgbClr val="0000CC"/>
                </a:solidFill>
              </a:rPr>
            </a:b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5332" name="Oval 20"/>
          <p:cNvSpPr>
            <a:spLocks noChangeAspect="1" noChangeArrowheads="1"/>
          </p:cNvSpPr>
          <p:nvPr/>
        </p:nvSpPr>
        <p:spPr bwMode="auto">
          <a:xfrm>
            <a:off x="1116000" y="5508000"/>
            <a:ext cx="935038" cy="935037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 smtClean="0">
                <a:solidFill>
                  <a:srgbClr val="0000CC"/>
                </a:solidFill>
              </a:rPr>
              <a:t>Птицы</a:t>
            </a: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>
                <a:solidFill>
                  <a:srgbClr val="0000CC"/>
                </a:solidFill>
              </a:rPr>
              <a:t/>
            </a:r>
            <a:br>
              <a:rPr lang="ru-RU" sz="1600" dirty="0">
                <a:solidFill>
                  <a:srgbClr val="0000CC"/>
                </a:solidFill>
              </a:rPr>
            </a:b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25334" name="Oval 22"/>
          <p:cNvSpPr>
            <a:spLocks noChangeAspect="1" noChangeArrowheads="1"/>
          </p:cNvSpPr>
          <p:nvPr/>
        </p:nvSpPr>
        <p:spPr bwMode="auto">
          <a:xfrm>
            <a:off x="1296000" y="5868000"/>
            <a:ext cx="503237" cy="503238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>
                <a:solidFill>
                  <a:srgbClr val="0000CC"/>
                </a:solidFill>
              </a:rPr>
              <a:t>Гуси</a:t>
            </a:r>
          </a:p>
        </p:txBody>
      </p:sp>
      <p:sp>
        <p:nvSpPr>
          <p:cNvPr id="525335" name="Text Box 23"/>
          <p:cNvSpPr txBox="1">
            <a:spLocks noChangeArrowheads="1"/>
          </p:cNvSpPr>
          <p:nvPr/>
        </p:nvSpPr>
        <p:spPr bwMode="auto">
          <a:xfrm>
            <a:off x="432000" y="4932000"/>
            <a:ext cx="144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en-US" dirty="0"/>
              <a:t>D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T</a:t>
            </a:r>
            <a:r>
              <a:rPr lang="en-US" dirty="0">
                <a:solidFill>
                  <a:srgbClr val="00FFFF"/>
                </a:solidFill>
              </a:rPr>
              <a:t>I</a:t>
            </a:r>
            <a:r>
              <a:rPr lang="en-US" dirty="0"/>
              <a:t>S</a:t>
            </a:r>
            <a:r>
              <a:rPr lang="en-US" dirty="0">
                <a:solidFill>
                  <a:srgbClr val="00FFFF"/>
                </a:solidFill>
              </a:rPr>
              <a:t>I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5336" name="Text Box 24"/>
          <p:cNvSpPr txBox="1">
            <a:spLocks noChangeArrowheads="1"/>
          </p:cNvSpPr>
          <p:nvPr/>
        </p:nvSpPr>
        <p:spPr bwMode="auto">
          <a:xfrm>
            <a:off x="5976000" y="4932000"/>
            <a:ext cx="144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en-US" dirty="0"/>
              <a:t>F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I</a:t>
            </a:r>
            <a:r>
              <a:rPr lang="en-US" dirty="0"/>
              <a:t>S</a:t>
            </a:r>
            <a:r>
              <a:rPr lang="en-US" dirty="0">
                <a:solidFill>
                  <a:srgbClr val="00FFFF"/>
                </a:solidFill>
              </a:rPr>
              <a:t>O</a:t>
            </a:r>
            <a:r>
              <a:rPr lang="en-US" dirty="0"/>
              <a:t>N</a:t>
            </a:r>
            <a:endParaRPr lang="ru-RU" dirty="0"/>
          </a:p>
        </p:txBody>
      </p:sp>
      <p:sp>
        <p:nvSpPr>
          <p:cNvPr id="27" name="TextBox 26"/>
          <p:cNvSpPr txBox="1"/>
          <p:nvPr/>
        </p:nvSpPr>
        <p:spPr>
          <a:xfrm>
            <a:off x="2880000" y="1872000"/>
            <a:ext cx="3068917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Всякий </a:t>
            </a:r>
            <a:r>
              <a:rPr lang="ru-RU" sz="1400" dirty="0" smtClean="0">
                <a:solidFill>
                  <a:srgbClr val="00FF00"/>
                </a:solidFill>
              </a:rPr>
              <a:t>грек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66FF"/>
                </a:solidFill>
              </a:rPr>
              <a:t>человек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Всякий </a:t>
            </a:r>
            <a:r>
              <a:rPr lang="ru-RU" sz="1400" dirty="0" smtClean="0">
                <a:solidFill>
                  <a:srgbClr val="00FF00"/>
                </a:solidFill>
              </a:rPr>
              <a:t>грек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FF00"/>
                </a:solidFill>
              </a:rPr>
              <a:t>смертен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ru-RU" sz="1400" dirty="0" smtClean="0">
                <a:solidFill>
                  <a:srgbClr val="FFFF00"/>
                </a:solidFill>
              </a:rPr>
              <a:t>смертные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66FF"/>
                </a:solidFill>
              </a:rPr>
              <a:t>люди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28" name="TextBox 27"/>
          <p:cNvSpPr txBox="1"/>
          <p:nvPr/>
        </p:nvSpPr>
        <p:spPr>
          <a:xfrm>
            <a:off x="4320000" y="2628000"/>
            <a:ext cx="3019545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одна </a:t>
            </a:r>
            <a:r>
              <a:rPr lang="ru-RU" sz="1400" dirty="0" smtClean="0">
                <a:solidFill>
                  <a:srgbClr val="00FF00"/>
                </a:solidFill>
              </a:rPr>
              <a:t>роза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лютик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Всякая </a:t>
            </a:r>
            <a:r>
              <a:rPr lang="ru-RU" sz="1400" dirty="0" smtClean="0">
                <a:solidFill>
                  <a:srgbClr val="00FF00"/>
                </a:solidFill>
              </a:rPr>
              <a:t>роза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FF00"/>
                </a:solidFill>
              </a:rPr>
              <a:t>цветок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ru-RU" sz="1400" dirty="0" smtClean="0">
                <a:solidFill>
                  <a:srgbClr val="FFFF00"/>
                </a:solidFill>
              </a:rPr>
              <a:t>цветы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лютики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29" name="TextBox 28"/>
          <p:cNvSpPr txBox="1"/>
          <p:nvPr/>
        </p:nvSpPr>
        <p:spPr>
          <a:xfrm>
            <a:off x="2880000" y="3492000"/>
            <a:ext cx="2664127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00FF00"/>
                </a:solidFill>
              </a:rPr>
              <a:t>поэты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66FF"/>
                </a:solidFill>
              </a:rPr>
              <a:t>греки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Всякий </a:t>
            </a:r>
            <a:r>
              <a:rPr lang="ru-RU" sz="1400" dirty="0" smtClean="0">
                <a:solidFill>
                  <a:srgbClr val="00FF00"/>
                </a:solidFill>
              </a:rPr>
              <a:t>поэт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FF00"/>
                </a:solidFill>
              </a:rPr>
              <a:t>человек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ru-RU" sz="1400" dirty="0" smtClean="0">
                <a:solidFill>
                  <a:srgbClr val="FFFF00"/>
                </a:solidFill>
              </a:rPr>
              <a:t>люди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66FF"/>
                </a:solidFill>
              </a:rPr>
              <a:t>греки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30" name="TextBox 29"/>
          <p:cNvSpPr txBox="1"/>
          <p:nvPr/>
        </p:nvSpPr>
        <p:spPr>
          <a:xfrm>
            <a:off x="4320000" y="4248000"/>
            <a:ext cx="2843727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00FF00"/>
                </a:solidFill>
              </a:rPr>
              <a:t>греки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поэты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Всякий </a:t>
            </a:r>
            <a:r>
              <a:rPr lang="ru-RU" sz="1400" dirty="0" smtClean="0">
                <a:solidFill>
                  <a:srgbClr val="00FF00"/>
                </a:solidFill>
              </a:rPr>
              <a:t>грек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FF00"/>
                </a:solidFill>
              </a:rPr>
              <a:t>человек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ru-RU" sz="1400" dirty="0" smtClean="0">
                <a:solidFill>
                  <a:srgbClr val="FFFF00"/>
                </a:solidFill>
              </a:rPr>
              <a:t>люди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поэты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31" name="TextBox 30"/>
          <p:cNvSpPr txBox="1"/>
          <p:nvPr/>
        </p:nvSpPr>
        <p:spPr>
          <a:xfrm>
            <a:off x="2880000" y="5112000"/>
            <a:ext cx="2839624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Всякий </a:t>
            </a:r>
            <a:r>
              <a:rPr lang="ru-RU" sz="1400" dirty="0" smtClean="0">
                <a:solidFill>
                  <a:srgbClr val="00FF00"/>
                </a:solidFill>
              </a:rPr>
              <a:t>гусь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66FF"/>
                </a:solidFill>
              </a:rPr>
              <a:t>птица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00FF00"/>
                </a:solidFill>
              </a:rPr>
              <a:t>гуси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FF00"/>
                </a:solidFill>
              </a:rPr>
              <a:t>белые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ru-RU" sz="1400" dirty="0" smtClean="0">
                <a:solidFill>
                  <a:srgbClr val="FFFF00"/>
                </a:solidFill>
              </a:rPr>
              <a:t>белые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66FF"/>
                </a:solidFill>
              </a:rPr>
              <a:t>птицы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32" name="TextBox 31"/>
          <p:cNvSpPr txBox="1"/>
          <p:nvPr/>
        </p:nvSpPr>
        <p:spPr>
          <a:xfrm>
            <a:off x="4320000" y="5868000"/>
            <a:ext cx="2959080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один </a:t>
            </a:r>
            <a:r>
              <a:rPr lang="ru-RU" sz="1400" dirty="0" smtClean="0">
                <a:solidFill>
                  <a:srgbClr val="00FF00"/>
                </a:solidFill>
              </a:rPr>
              <a:t>гусь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слон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00FF00"/>
                </a:solidFill>
              </a:rPr>
              <a:t>гуси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FF00"/>
                </a:solidFill>
              </a:rPr>
              <a:t>белые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ru-RU" sz="1400" dirty="0" smtClean="0">
                <a:solidFill>
                  <a:srgbClr val="FFFF00"/>
                </a:solidFill>
              </a:rPr>
              <a:t>белые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слоны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525325" name="Oval 13"/>
          <p:cNvSpPr>
            <a:spLocks noChangeAspect="1" noChangeArrowheads="1"/>
          </p:cNvSpPr>
          <p:nvPr/>
        </p:nvSpPr>
        <p:spPr bwMode="auto">
          <a:xfrm>
            <a:off x="7272000" y="2484000"/>
            <a:ext cx="503237" cy="5032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>
                <a:solidFill>
                  <a:srgbClr val="0000CC"/>
                </a:solidFill>
              </a:rPr>
              <a:t>Розы</a:t>
            </a:r>
          </a:p>
        </p:txBody>
      </p:sp>
      <p:sp>
        <p:nvSpPr>
          <p:cNvPr id="33" name="Oval 3"/>
          <p:cNvSpPr>
            <a:spLocks noChangeAspect="1" noChangeArrowheads="1"/>
          </p:cNvSpPr>
          <p:nvPr/>
        </p:nvSpPr>
        <p:spPr bwMode="auto">
          <a:xfrm>
            <a:off x="7704000" y="3960000"/>
            <a:ext cx="792001" cy="792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Поэты</a:t>
            </a:r>
            <a:r>
              <a:rPr lang="en-US" sz="1200" dirty="0" smtClean="0">
                <a:solidFill>
                  <a:srgbClr val="0000CC"/>
                </a:solidFill>
              </a:rPr>
              <a:t/>
            </a:r>
            <a:br>
              <a:rPr lang="en-US" sz="1200" dirty="0" smtClean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35" name="Oval 4"/>
          <p:cNvSpPr>
            <a:spLocks noChangeAspect="1" noChangeArrowheads="1"/>
          </p:cNvSpPr>
          <p:nvPr/>
        </p:nvSpPr>
        <p:spPr bwMode="auto">
          <a:xfrm>
            <a:off x="7416000" y="4284000"/>
            <a:ext cx="503237" cy="5032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>
                <a:solidFill>
                  <a:srgbClr val="0000CC"/>
                </a:solidFill>
              </a:rPr>
              <a:t>Греки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5333" name="Oval 21"/>
          <p:cNvSpPr>
            <a:spLocks noChangeAspect="1" noChangeArrowheads="1"/>
          </p:cNvSpPr>
          <p:nvPr/>
        </p:nvSpPr>
        <p:spPr bwMode="auto">
          <a:xfrm>
            <a:off x="8172000" y="5616000"/>
            <a:ext cx="720000" cy="72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 smtClean="0">
                <a:solidFill>
                  <a:srgbClr val="0000CC"/>
                </a:solidFill>
              </a:rPr>
              <a:t>Слоны</a:t>
            </a: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37" name="Rectangle 5"/>
          <p:cNvSpPr>
            <a:spLocks noGrp="1" noChangeArrowheads="1"/>
          </p:cNvSpPr>
          <p:nvPr>
            <p:ph type="title"/>
          </p:nvPr>
        </p:nvSpPr>
        <p:spPr>
          <a:xfrm>
            <a:off x="72000" y="274638"/>
            <a:ext cx="90000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третьей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en-US" sz="2800" b="1" dirty="0" smtClean="0">
                <a:solidFill>
                  <a:schemeClr val="bg1"/>
                </a:solidFill>
              </a:rPr>
              <a:t>D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pt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rgbClr val="00FFFF"/>
                </a:solidFill>
              </a:rPr>
              <a:t> </a:t>
            </a:r>
            <a:r>
              <a:rPr lang="en-US" sz="2800" b="1" dirty="0" smtClean="0">
                <a:solidFill>
                  <a:schemeClr val="bg1"/>
                </a:solidFill>
              </a:rPr>
              <a:t>D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m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chemeClr val="bg1"/>
                </a:solidFill>
              </a:rPr>
              <a:t> D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t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rgbClr val="00FFFF"/>
                </a:solidFill>
              </a:rPr>
              <a:t> </a:t>
            </a:r>
            <a:r>
              <a:rPr lang="en-US" sz="2800" b="1" dirty="0" smtClean="0">
                <a:solidFill>
                  <a:schemeClr val="bg1"/>
                </a:solidFill>
              </a:rPr>
              <a:t>F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l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pt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en-US" sz="2800" b="1" dirty="0" smtClean="0">
                <a:solidFill>
                  <a:schemeClr val="bg1"/>
                </a:solidFill>
              </a:rPr>
              <a:t>n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chemeClr val="bg1"/>
                </a:solidFill>
              </a:rPr>
              <a:t> B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en-US" sz="2800" b="1" dirty="0" smtClean="0">
                <a:solidFill>
                  <a:schemeClr val="bg1"/>
                </a:solidFill>
              </a:rPr>
              <a:t>c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rd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ru-RU" sz="2800" b="1" dirty="0" smtClean="0">
                <a:solidFill>
                  <a:schemeClr val="bg1"/>
                </a:solidFill>
              </a:rPr>
              <a:t>, </a:t>
            </a:r>
            <a:r>
              <a:rPr lang="en-US" sz="2800" b="1" dirty="0" smtClean="0">
                <a:solidFill>
                  <a:schemeClr val="bg1"/>
                </a:solidFill>
              </a:rPr>
              <a:t>F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en-US" sz="2800" b="1" dirty="0" smtClean="0">
                <a:solidFill>
                  <a:schemeClr val="bg1"/>
                </a:solidFill>
              </a:rPr>
              <a:t>n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525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1000"/>
                                        <p:tgtEl>
                                          <p:spTgt spid="525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525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4965 0 " pathEditMode="relative" ptsTypes="AA">
                                      <p:cBhvr>
                                        <p:cTn id="24" dur="2000" spd="-100000" fill="hold"/>
                                        <p:tgtEl>
                                          <p:spTgt spid="5253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0" presetClass="path" presetSubtype="0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0996 " pathEditMode="relative" ptsTypes="AA">
                                      <p:cBhvr>
                                        <p:cTn id="37" dur="2000" spd="-100000" fill="hold"/>
                                        <p:tgtEl>
                                          <p:spTgt spid="5253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9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3000" fill="hold"/>
                                        <p:tgtEl>
                                          <p:spTgt spid="5253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000" fill="hold"/>
                                        <p:tgtEl>
                                          <p:spTgt spid="5253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5338" grpId="0" animBg="1"/>
      <p:bldP spid="525338" grpId="1" animBg="1"/>
      <p:bldP spid="525338" grpId="2" animBg="1"/>
      <p:bldP spid="525338" grpId="3" animBg="1"/>
      <p:bldP spid="525314" grpId="0" animBg="1"/>
      <p:bldP spid="525314" grpId="1" animBg="1"/>
      <p:bldP spid="32" grpId="0" build="p"/>
      <p:bldP spid="525333" grpId="0" animBg="1"/>
      <p:bldP spid="525333" grpId="1" animBg="1"/>
      <p:bldP spid="525333" grpId="2" animBg="1"/>
    </p:bldLst>
  </p:timing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Oval 12"/>
          <p:cNvSpPr>
            <a:spLocks noChangeAspect="1" noChangeArrowheads="1"/>
          </p:cNvSpPr>
          <p:nvPr/>
        </p:nvSpPr>
        <p:spPr bwMode="auto">
          <a:xfrm>
            <a:off x="1440000" y="5112000"/>
            <a:ext cx="1440000" cy="144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70000"/>
              </a:lnSpc>
            </a:pPr>
            <a:r>
              <a:rPr lang="en-US" sz="3200" dirty="0" smtClean="0">
                <a:solidFill>
                  <a:srgbClr val="0000CC"/>
                </a:solidFill>
              </a:rPr>
              <a:t>P</a:t>
            </a:r>
            <a:br>
              <a:rPr lang="en-US" sz="3200" dirty="0" smtClean="0">
                <a:solidFill>
                  <a:srgbClr val="0000CC"/>
                </a:solidFill>
              </a:rPr>
            </a:br>
            <a:r>
              <a:rPr lang="en-US" sz="3200" dirty="0" smtClean="0">
                <a:solidFill>
                  <a:srgbClr val="0000CC"/>
                </a:solidFill>
              </a:rPr>
              <a:t/>
            </a:r>
            <a:br>
              <a:rPr lang="en-US" sz="3200" dirty="0" smtClean="0">
                <a:solidFill>
                  <a:srgbClr val="0000CC"/>
                </a:solidFill>
              </a:rPr>
            </a:b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5325" name="Oval 13"/>
          <p:cNvSpPr>
            <a:spLocks noChangeAspect="1" noChangeArrowheads="1"/>
          </p:cNvSpPr>
          <p:nvPr/>
        </p:nvSpPr>
        <p:spPr bwMode="auto">
          <a:xfrm>
            <a:off x="6912000" y="2412000"/>
            <a:ext cx="503237" cy="5032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M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5330" name="Text Box 18"/>
          <p:cNvSpPr txBox="1">
            <a:spLocks noChangeArrowheads="1"/>
          </p:cNvSpPr>
          <p:nvPr/>
        </p:nvSpPr>
        <p:spPr bwMode="auto">
          <a:xfrm>
            <a:off x="5976000" y="3384000"/>
            <a:ext cx="1368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en-US" dirty="0"/>
              <a:t>B</a:t>
            </a:r>
            <a:r>
              <a:rPr lang="en-US" dirty="0">
                <a:solidFill>
                  <a:srgbClr val="00FFFF"/>
                </a:solidFill>
              </a:rPr>
              <a:t>O</a:t>
            </a:r>
            <a:r>
              <a:rPr lang="en-US" dirty="0"/>
              <a:t>C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RD</a:t>
            </a:r>
            <a:r>
              <a:rPr lang="en-US" dirty="0">
                <a:solidFill>
                  <a:srgbClr val="00FFFF"/>
                </a:solidFill>
              </a:rPr>
              <a:t>O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5328" name="Text Box 16"/>
          <p:cNvSpPr txBox="1">
            <a:spLocks noChangeArrowheads="1"/>
          </p:cNvSpPr>
          <p:nvPr/>
        </p:nvSpPr>
        <p:spPr bwMode="auto">
          <a:xfrm>
            <a:off x="5976000" y="1764000"/>
            <a:ext cx="1368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dirty="0"/>
              <a:t>F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L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PT</a:t>
            </a:r>
            <a:r>
              <a:rPr lang="en-US" dirty="0">
                <a:solidFill>
                  <a:srgbClr val="00FFFF"/>
                </a:solidFill>
              </a:rPr>
              <a:t>O</a:t>
            </a:r>
            <a:r>
              <a:rPr lang="en-US" dirty="0"/>
              <a:t>N</a:t>
            </a:r>
            <a:endParaRPr lang="ru-RU" dirty="0"/>
          </a:p>
        </p:txBody>
      </p:sp>
      <p:sp>
        <p:nvSpPr>
          <p:cNvPr id="525329" name="Text Box 17"/>
          <p:cNvSpPr txBox="1">
            <a:spLocks noChangeArrowheads="1"/>
          </p:cNvSpPr>
          <p:nvPr/>
        </p:nvSpPr>
        <p:spPr bwMode="auto">
          <a:xfrm>
            <a:off x="360000" y="3384000"/>
            <a:ext cx="1188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dirty="0"/>
              <a:t>D</a:t>
            </a:r>
            <a:r>
              <a:rPr lang="en-US" dirty="0">
                <a:solidFill>
                  <a:srgbClr val="00FFFF"/>
                </a:solidFill>
              </a:rPr>
              <a:t>I</a:t>
            </a:r>
            <a:r>
              <a:rPr lang="en-US" dirty="0"/>
              <a:t>S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M</a:t>
            </a:r>
            <a:r>
              <a:rPr lang="en-US" dirty="0">
                <a:solidFill>
                  <a:srgbClr val="00FFFF"/>
                </a:solidFill>
              </a:rPr>
              <a:t>I</a:t>
            </a:r>
            <a:r>
              <a:rPr lang="en-US" dirty="0"/>
              <a:t>S</a:t>
            </a:r>
            <a:endParaRPr lang="ru-RU" dirty="0"/>
          </a:p>
        </p:txBody>
      </p:sp>
      <p:sp>
        <p:nvSpPr>
          <p:cNvPr id="525333" name="Oval 21"/>
          <p:cNvSpPr>
            <a:spLocks noChangeAspect="1" noChangeArrowheads="1"/>
          </p:cNvSpPr>
          <p:nvPr/>
        </p:nvSpPr>
        <p:spPr bwMode="auto">
          <a:xfrm>
            <a:off x="7488000" y="5616000"/>
            <a:ext cx="936000" cy="936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P</a:t>
            </a:r>
            <a:endParaRPr lang="ru-RU" sz="1100" dirty="0">
              <a:solidFill>
                <a:srgbClr val="0000CC"/>
              </a:solidFill>
            </a:endParaRPr>
          </a:p>
        </p:txBody>
      </p:sp>
      <p:sp>
        <p:nvSpPr>
          <p:cNvPr id="525323" name="Oval 11"/>
          <p:cNvSpPr>
            <a:spLocks noChangeAspect="1" noChangeArrowheads="1"/>
          </p:cNvSpPr>
          <p:nvPr/>
        </p:nvSpPr>
        <p:spPr bwMode="auto">
          <a:xfrm>
            <a:off x="7488000" y="2376000"/>
            <a:ext cx="936000" cy="936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 P</a:t>
            </a:r>
            <a:endParaRPr lang="ru-RU" sz="1200" dirty="0" smtClean="0">
              <a:solidFill>
                <a:srgbClr val="0000CC"/>
              </a:solidFill>
            </a:endParaRPr>
          </a:p>
        </p:txBody>
      </p:sp>
      <p:sp>
        <p:nvSpPr>
          <p:cNvPr id="525324" name="Oval 12"/>
          <p:cNvSpPr>
            <a:spLocks noChangeAspect="1" noChangeArrowheads="1"/>
          </p:cNvSpPr>
          <p:nvPr/>
        </p:nvSpPr>
        <p:spPr bwMode="auto">
          <a:xfrm>
            <a:off x="1440000" y="3492000"/>
            <a:ext cx="1440000" cy="144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70000"/>
              </a:lnSpc>
            </a:pPr>
            <a:r>
              <a:rPr lang="en-US" sz="3200" dirty="0" smtClean="0">
                <a:solidFill>
                  <a:srgbClr val="0000CC"/>
                </a:solidFill>
              </a:rPr>
              <a:t>P</a:t>
            </a:r>
            <a:br>
              <a:rPr lang="en-US" sz="3200" dirty="0" smtClean="0">
                <a:solidFill>
                  <a:srgbClr val="0000CC"/>
                </a:solidFill>
              </a:rPr>
            </a:br>
            <a:r>
              <a:rPr lang="en-US" sz="3200" dirty="0" smtClean="0">
                <a:solidFill>
                  <a:srgbClr val="0000CC"/>
                </a:solidFill>
              </a:rPr>
              <a:t/>
            </a:r>
            <a:br>
              <a:rPr lang="en-US" sz="3200" dirty="0" smtClean="0">
                <a:solidFill>
                  <a:srgbClr val="0000CC"/>
                </a:solidFill>
              </a:rPr>
            </a:b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5326" name="Oval 14"/>
          <p:cNvSpPr>
            <a:spLocks noChangeAspect="1" noChangeArrowheads="1"/>
          </p:cNvSpPr>
          <p:nvPr/>
        </p:nvSpPr>
        <p:spPr bwMode="auto">
          <a:xfrm>
            <a:off x="2592000" y="4212000"/>
            <a:ext cx="503237" cy="5032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M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5327" name="Text Box 15"/>
          <p:cNvSpPr txBox="1">
            <a:spLocks noChangeArrowheads="1"/>
          </p:cNvSpPr>
          <p:nvPr/>
        </p:nvSpPr>
        <p:spPr bwMode="auto">
          <a:xfrm>
            <a:off x="360000" y="1764000"/>
            <a:ext cx="1188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dirty="0"/>
              <a:t>D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PT</a:t>
            </a:r>
            <a:r>
              <a:rPr lang="en-US" dirty="0">
                <a:solidFill>
                  <a:srgbClr val="00FFFF"/>
                </a:solidFill>
              </a:rPr>
              <a:t>I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5335" name="Text Box 23"/>
          <p:cNvSpPr txBox="1">
            <a:spLocks noChangeArrowheads="1"/>
          </p:cNvSpPr>
          <p:nvPr/>
        </p:nvSpPr>
        <p:spPr bwMode="auto">
          <a:xfrm>
            <a:off x="360000" y="5004000"/>
            <a:ext cx="1188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dirty="0"/>
              <a:t>D</a:t>
            </a:r>
            <a:r>
              <a:rPr lang="en-US" dirty="0">
                <a:solidFill>
                  <a:srgbClr val="00FFFF"/>
                </a:solidFill>
              </a:rPr>
              <a:t>A</a:t>
            </a:r>
            <a:r>
              <a:rPr lang="en-US" dirty="0"/>
              <a:t>T</a:t>
            </a:r>
            <a:r>
              <a:rPr lang="en-US" dirty="0">
                <a:solidFill>
                  <a:srgbClr val="00FFFF"/>
                </a:solidFill>
              </a:rPr>
              <a:t>I</a:t>
            </a:r>
            <a:r>
              <a:rPr lang="en-US" dirty="0"/>
              <a:t>S</a:t>
            </a:r>
            <a:r>
              <a:rPr lang="en-US" dirty="0">
                <a:solidFill>
                  <a:srgbClr val="00FFFF"/>
                </a:solidFill>
              </a:rPr>
              <a:t>I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5336" name="Text Box 24"/>
          <p:cNvSpPr txBox="1">
            <a:spLocks noChangeArrowheads="1"/>
          </p:cNvSpPr>
          <p:nvPr/>
        </p:nvSpPr>
        <p:spPr bwMode="auto">
          <a:xfrm>
            <a:off x="6048000" y="5004000"/>
            <a:ext cx="1224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dirty="0"/>
              <a:t>F</a:t>
            </a:r>
            <a:r>
              <a:rPr lang="en-US" dirty="0">
                <a:solidFill>
                  <a:srgbClr val="00FFFF"/>
                </a:solidFill>
              </a:rPr>
              <a:t>E</a:t>
            </a:r>
            <a:r>
              <a:rPr lang="en-US" dirty="0"/>
              <a:t>R</a:t>
            </a:r>
            <a:r>
              <a:rPr lang="en-US" dirty="0">
                <a:solidFill>
                  <a:srgbClr val="00FFFF"/>
                </a:solidFill>
              </a:rPr>
              <a:t>I</a:t>
            </a:r>
            <a:r>
              <a:rPr lang="en-US" dirty="0"/>
              <a:t>S</a:t>
            </a:r>
            <a:r>
              <a:rPr lang="en-US" dirty="0">
                <a:solidFill>
                  <a:srgbClr val="00FFFF"/>
                </a:solidFill>
              </a:rPr>
              <a:t>O</a:t>
            </a:r>
            <a:r>
              <a:rPr lang="en-US" dirty="0"/>
              <a:t>N</a:t>
            </a:r>
            <a:endParaRPr lang="ru-RU" dirty="0"/>
          </a:p>
        </p:txBody>
      </p:sp>
      <p:sp>
        <p:nvSpPr>
          <p:cNvPr id="27" name="TextBox 26"/>
          <p:cNvSpPr txBox="1"/>
          <p:nvPr/>
        </p:nvSpPr>
        <p:spPr>
          <a:xfrm>
            <a:off x="2880000" y="1692000"/>
            <a:ext cx="2550314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есть</a:t>
            </a:r>
            <a:r>
              <a:rPr lang="en-US" sz="1400" dirty="0" smtClean="0"/>
              <a:t>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Ни одно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не есть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endParaRPr lang="en-US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 </a:t>
            </a:r>
            <a:br>
              <a:rPr lang="ru-RU" sz="1400" dirty="0" smtClean="0"/>
            </a:br>
            <a:r>
              <a:rPr lang="ru-RU" sz="1400" dirty="0" smtClean="0"/>
              <a:t>     или 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?</a:t>
            </a:r>
            <a:endParaRPr lang="ru-RU" sz="1400" dirty="0"/>
          </a:p>
        </p:txBody>
      </p:sp>
      <p:sp>
        <p:nvSpPr>
          <p:cNvPr id="28" name="TextBox 27"/>
          <p:cNvSpPr txBox="1"/>
          <p:nvPr/>
        </p:nvSpPr>
        <p:spPr>
          <a:xfrm>
            <a:off x="4500000" y="2484000"/>
            <a:ext cx="2550314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одно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не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Ни одно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не есть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endParaRPr lang="en-US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 </a:t>
            </a:r>
            <a:br>
              <a:rPr lang="ru-RU" sz="1400" dirty="0" smtClean="0"/>
            </a:br>
            <a:r>
              <a:rPr lang="ru-RU" sz="1400" dirty="0" smtClean="0"/>
              <a:t>     или 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?</a:t>
            </a:r>
            <a:endParaRPr lang="ru-RU" sz="1400" dirty="0"/>
          </a:p>
        </p:txBody>
      </p:sp>
      <p:sp>
        <p:nvSpPr>
          <p:cNvPr id="29" name="TextBox 28"/>
          <p:cNvSpPr txBox="1"/>
          <p:nvPr/>
        </p:nvSpPr>
        <p:spPr>
          <a:xfrm>
            <a:off x="2880000" y="3312000"/>
            <a:ext cx="2550314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Ни одно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не есть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endParaRPr lang="en-US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 </a:t>
            </a:r>
            <a:br>
              <a:rPr lang="ru-RU" sz="1400" dirty="0" smtClean="0"/>
            </a:br>
            <a:r>
              <a:rPr lang="ru-RU" sz="1400" dirty="0" smtClean="0"/>
              <a:t>     или 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?</a:t>
            </a:r>
            <a:endParaRPr lang="ru-RU" sz="1400" dirty="0"/>
          </a:p>
        </p:txBody>
      </p:sp>
      <p:sp>
        <p:nvSpPr>
          <p:cNvPr id="30" name="TextBox 29"/>
          <p:cNvSpPr txBox="1"/>
          <p:nvPr/>
        </p:nvSpPr>
        <p:spPr>
          <a:xfrm>
            <a:off x="4500000" y="4104000"/>
            <a:ext cx="2550314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не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Ни одно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не есть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endParaRPr lang="en-US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 </a:t>
            </a:r>
            <a:br>
              <a:rPr lang="ru-RU" sz="1400" dirty="0" smtClean="0"/>
            </a:br>
            <a:r>
              <a:rPr lang="ru-RU" sz="1400" dirty="0" smtClean="0"/>
              <a:t>     или 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?</a:t>
            </a:r>
            <a:endParaRPr lang="ru-RU" sz="1400" dirty="0"/>
          </a:p>
        </p:txBody>
      </p:sp>
      <p:sp>
        <p:nvSpPr>
          <p:cNvPr id="31" name="TextBox 30"/>
          <p:cNvSpPr txBox="1"/>
          <p:nvPr/>
        </p:nvSpPr>
        <p:spPr>
          <a:xfrm>
            <a:off x="2880000" y="4932000"/>
            <a:ext cx="2550314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не суть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endParaRPr lang="en-US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 </a:t>
            </a:r>
            <a:br>
              <a:rPr lang="ru-RU" sz="1400" dirty="0" smtClean="0"/>
            </a:br>
            <a:r>
              <a:rPr lang="ru-RU" sz="1400" dirty="0" smtClean="0"/>
              <a:t>     или 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?</a:t>
            </a:r>
            <a:endParaRPr lang="ru-RU" sz="1400" dirty="0"/>
          </a:p>
        </p:txBody>
      </p:sp>
      <p:sp>
        <p:nvSpPr>
          <p:cNvPr id="32" name="TextBox 31"/>
          <p:cNvSpPr txBox="1"/>
          <p:nvPr/>
        </p:nvSpPr>
        <p:spPr>
          <a:xfrm>
            <a:off x="4500000" y="5724000"/>
            <a:ext cx="2553584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одно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не</a:t>
            </a:r>
            <a:r>
              <a:rPr lang="en-US" sz="1400" dirty="0" smtClean="0"/>
              <a:t> </a:t>
            </a:r>
            <a:r>
              <a:rPr lang="ru-RU" sz="1400" dirty="0" smtClean="0"/>
              <a:t>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не суть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endParaRPr lang="en-US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/>
            </a:r>
            <a:br>
              <a:rPr lang="ru-RU" sz="1400" dirty="0" smtClean="0"/>
            </a:br>
            <a:r>
              <a:rPr lang="ru-RU" sz="1400" dirty="0" smtClean="0"/>
              <a:t>     или 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?</a:t>
            </a:r>
            <a:endParaRPr lang="ru-RU" sz="1400" dirty="0"/>
          </a:p>
        </p:txBody>
      </p:sp>
      <p:sp>
        <p:nvSpPr>
          <p:cNvPr id="525315" name="Oval 3"/>
          <p:cNvSpPr>
            <a:spLocks noChangeAspect="1" noChangeArrowheads="1"/>
          </p:cNvSpPr>
          <p:nvPr/>
        </p:nvSpPr>
        <p:spPr bwMode="auto">
          <a:xfrm>
            <a:off x="7488000" y="3996000"/>
            <a:ext cx="936000" cy="935999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 P</a:t>
            </a:r>
          </a:p>
        </p:txBody>
      </p:sp>
      <p:sp>
        <p:nvSpPr>
          <p:cNvPr id="35" name="TextBox 34"/>
          <p:cNvSpPr txBox="1"/>
          <p:nvPr/>
        </p:nvSpPr>
        <p:spPr>
          <a:xfrm rot="5400000">
            <a:off x="6552000" y="4140000"/>
            <a:ext cx="46628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NB: </a:t>
            </a:r>
            <a:r>
              <a:rPr lang="ru-RU" sz="1400" dirty="0" smtClean="0">
                <a:solidFill>
                  <a:srgbClr val="FF66FF"/>
                </a:solidFill>
              </a:rPr>
              <a:t>Нарушено правило</a:t>
            </a:r>
            <a:r>
              <a:rPr lang="ru-RU" sz="1400" dirty="0" smtClean="0"/>
              <a:t> </a:t>
            </a:r>
            <a:r>
              <a:rPr lang="ru-RU" sz="1400" dirty="0" smtClean="0">
                <a:solidFill>
                  <a:srgbClr val="00FFFF"/>
                </a:solidFill>
              </a:rPr>
              <a:t>утвердительной посылки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525319" name="Oval 7"/>
          <p:cNvSpPr>
            <a:spLocks noChangeAspect="1" noChangeArrowheads="1"/>
          </p:cNvSpPr>
          <p:nvPr/>
        </p:nvSpPr>
        <p:spPr bwMode="auto">
          <a:xfrm>
            <a:off x="1440000" y="1872000"/>
            <a:ext cx="1440000" cy="144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P</a:t>
            </a:r>
            <a:br>
              <a:rPr lang="en-US" sz="3200" dirty="0" smtClean="0">
                <a:solidFill>
                  <a:srgbClr val="0000CC"/>
                </a:solidFill>
              </a:rPr>
            </a:br>
            <a:r>
              <a:rPr lang="en-US" sz="3200" dirty="0" smtClean="0">
                <a:solidFill>
                  <a:srgbClr val="0000CC"/>
                </a:solidFill>
              </a:rPr>
              <a:t/>
            </a:r>
            <a:br>
              <a:rPr lang="en-US" sz="3200" dirty="0" smtClean="0">
                <a:solidFill>
                  <a:srgbClr val="0000CC"/>
                </a:solidFill>
              </a:rPr>
            </a:b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5320" name="Oval 8"/>
          <p:cNvSpPr>
            <a:spLocks noChangeAspect="1" noChangeArrowheads="1"/>
          </p:cNvSpPr>
          <p:nvPr/>
        </p:nvSpPr>
        <p:spPr bwMode="auto">
          <a:xfrm>
            <a:off x="1908000" y="2700000"/>
            <a:ext cx="503237" cy="5032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M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5337" name="Oval 25"/>
          <p:cNvSpPr>
            <a:spLocks noChangeAspect="1" noChangeArrowheads="1"/>
          </p:cNvSpPr>
          <p:nvPr/>
        </p:nvSpPr>
        <p:spPr bwMode="auto">
          <a:xfrm>
            <a:off x="7596000" y="1872000"/>
            <a:ext cx="720000" cy="72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S</a:t>
            </a: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525322" name="Oval 10"/>
          <p:cNvSpPr>
            <a:spLocks noChangeAspect="1" noChangeArrowheads="1"/>
          </p:cNvSpPr>
          <p:nvPr/>
        </p:nvSpPr>
        <p:spPr bwMode="auto">
          <a:xfrm>
            <a:off x="7596000" y="3492000"/>
            <a:ext cx="720000" cy="720001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S</a:t>
            </a: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525338" name="Oval 26"/>
          <p:cNvSpPr>
            <a:spLocks noChangeAspect="1" noChangeArrowheads="1"/>
          </p:cNvSpPr>
          <p:nvPr/>
        </p:nvSpPr>
        <p:spPr bwMode="auto">
          <a:xfrm>
            <a:off x="7200000" y="5256000"/>
            <a:ext cx="720000" cy="72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S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44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 lIns="72000" rIns="72000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Паралогизмы третьей фигуры</a:t>
            </a:r>
            <a:r>
              <a:rPr lang="ru-RU" sz="2800" b="1" dirty="0" smtClean="0">
                <a:solidFill>
                  <a:schemeClr val="bg1"/>
                </a:solidFill>
              </a:rPr>
              <a:t/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отрицательной меньшей посылки</a:t>
            </a:r>
          </a:p>
        </p:txBody>
      </p:sp>
      <p:cxnSp>
        <p:nvCxnSpPr>
          <p:cNvPr id="45" name="Прямая соединительная линия 44"/>
          <p:cNvCxnSpPr>
            <a:cxnSpLocks noChangeShapeType="1"/>
          </p:cNvCxnSpPr>
          <p:nvPr/>
        </p:nvCxnSpPr>
        <p:spPr bwMode="auto">
          <a:xfrm>
            <a:off x="360000" y="1764000"/>
            <a:ext cx="1188000" cy="324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47" name="Прямая соединительная линия 46"/>
          <p:cNvCxnSpPr>
            <a:cxnSpLocks noChangeShapeType="1"/>
          </p:cNvCxnSpPr>
          <p:nvPr/>
        </p:nvCxnSpPr>
        <p:spPr bwMode="auto">
          <a:xfrm rot="-1920000">
            <a:off x="360000" y="1764000"/>
            <a:ext cx="1188000" cy="324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48" name="Прямая соединительная линия 47"/>
          <p:cNvCxnSpPr>
            <a:cxnSpLocks noChangeShapeType="1"/>
          </p:cNvCxnSpPr>
          <p:nvPr/>
        </p:nvCxnSpPr>
        <p:spPr bwMode="auto">
          <a:xfrm>
            <a:off x="360000" y="3384000"/>
            <a:ext cx="1188000" cy="324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49" name="Прямая соединительная линия 48"/>
          <p:cNvCxnSpPr>
            <a:cxnSpLocks noChangeShapeType="1"/>
          </p:cNvCxnSpPr>
          <p:nvPr/>
        </p:nvCxnSpPr>
        <p:spPr bwMode="auto">
          <a:xfrm rot="-1920000">
            <a:off x="360000" y="3384000"/>
            <a:ext cx="1188000" cy="324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50" name="Прямая соединительная линия 49"/>
          <p:cNvCxnSpPr>
            <a:cxnSpLocks noChangeShapeType="1"/>
          </p:cNvCxnSpPr>
          <p:nvPr/>
        </p:nvCxnSpPr>
        <p:spPr bwMode="auto">
          <a:xfrm>
            <a:off x="360000" y="5004000"/>
            <a:ext cx="1188000" cy="324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51" name="Прямая соединительная линия 50"/>
          <p:cNvCxnSpPr>
            <a:cxnSpLocks noChangeShapeType="1"/>
          </p:cNvCxnSpPr>
          <p:nvPr/>
        </p:nvCxnSpPr>
        <p:spPr bwMode="auto">
          <a:xfrm rot="-1920000">
            <a:off x="360000" y="5004000"/>
            <a:ext cx="1188000" cy="324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52" name="Прямая соединительная линия 51"/>
          <p:cNvCxnSpPr>
            <a:cxnSpLocks noChangeShapeType="1"/>
          </p:cNvCxnSpPr>
          <p:nvPr/>
        </p:nvCxnSpPr>
        <p:spPr bwMode="auto">
          <a:xfrm>
            <a:off x="5976000" y="1764000"/>
            <a:ext cx="1368000" cy="324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53" name="Прямая соединительная линия 52"/>
          <p:cNvCxnSpPr>
            <a:cxnSpLocks noChangeShapeType="1"/>
          </p:cNvCxnSpPr>
          <p:nvPr/>
        </p:nvCxnSpPr>
        <p:spPr bwMode="auto">
          <a:xfrm rot="-1740000">
            <a:off x="5976000" y="1764000"/>
            <a:ext cx="1368000" cy="324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55" name="Прямая соединительная линия 54"/>
          <p:cNvCxnSpPr>
            <a:cxnSpLocks noChangeShapeType="1"/>
          </p:cNvCxnSpPr>
          <p:nvPr/>
        </p:nvCxnSpPr>
        <p:spPr bwMode="auto">
          <a:xfrm>
            <a:off x="5976000" y="3384000"/>
            <a:ext cx="1368000" cy="324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56" name="Прямая соединительная линия 55"/>
          <p:cNvCxnSpPr>
            <a:cxnSpLocks noChangeShapeType="1"/>
          </p:cNvCxnSpPr>
          <p:nvPr/>
        </p:nvCxnSpPr>
        <p:spPr bwMode="auto">
          <a:xfrm rot="-1740000">
            <a:off x="5976000" y="3384000"/>
            <a:ext cx="1368000" cy="324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57" name="Прямая соединительная линия 56"/>
          <p:cNvCxnSpPr>
            <a:cxnSpLocks noChangeShapeType="1"/>
          </p:cNvCxnSpPr>
          <p:nvPr/>
        </p:nvCxnSpPr>
        <p:spPr bwMode="auto">
          <a:xfrm>
            <a:off x="6048000" y="5004000"/>
            <a:ext cx="1224000" cy="324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58" name="Прямая соединительная линия 57"/>
          <p:cNvCxnSpPr>
            <a:cxnSpLocks noChangeShapeType="1"/>
          </p:cNvCxnSpPr>
          <p:nvPr/>
        </p:nvCxnSpPr>
        <p:spPr bwMode="auto">
          <a:xfrm rot="-1860000">
            <a:off x="6048000" y="5004000"/>
            <a:ext cx="1224000" cy="324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sp>
        <p:nvSpPr>
          <p:cNvPr id="525316" name="Oval 4"/>
          <p:cNvSpPr>
            <a:spLocks noChangeAspect="1" noChangeArrowheads="1"/>
          </p:cNvSpPr>
          <p:nvPr/>
        </p:nvSpPr>
        <p:spPr bwMode="auto">
          <a:xfrm>
            <a:off x="7164000" y="4068000"/>
            <a:ext cx="503237" cy="5032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M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5318" name="Oval 6"/>
          <p:cNvSpPr>
            <a:spLocks noChangeAspect="1" noChangeArrowheads="1"/>
          </p:cNvSpPr>
          <p:nvPr/>
        </p:nvSpPr>
        <p:spPr bwMode="auto">
          <a:xfrm>
            <a:off x="1152000" y="2304000"/>
            <a:ext cx="720000" cy="72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S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525321" name="Oval 9"/>
          <p:cNvSpPr>
            <a:spLocks noChangeAspect="1" noChangeArrowheads="1"/>
          </p:cNvSpPr>
          <p:nvPr/>
        </p:nvSpPr>
        <p:spPr bwMode="auto">
          <a:xfrm>
            <a:off x="1152000" y="3924000"/>
            <a:ext cx="720000" cy="720001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S</a:t>
            </a:r>
            <a:endParaRPr lang="ru-RU" sz="2400" dirty="0" smtClean="0">
              <a:solidFill>
                <a:srgbClr val="0000CC"/>
              </a:solidFill>
            </a:endParaRPr>
          </a:p>
        </p:txBody>
      </p:sp>
      <p:sp>
        <p:nvSpPr>
          <p:cNvPr id="525331" name="Oval 19"/>
          <p:cNvSpPr>
            <a:spLocks noChangeAspect="1" noChangeArrowheads="1"/>
          </p:cNvSpPr>
          <p:nvPr/>
        </p:nvSpPr>
        <p:spPr bwMode="auto">
          <a:xfrm>
            <a:off x="1152000" y="5544000"/>
            <a:ext cx="720000" cy="72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S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5334" name="Oval 22"/>
          <p:cNvSpPr>
            <a:spLocks noChangeAspect="1" noChangeArrowheads="1"/>
          </p:cNvSpPr>
          <p:nvPr/>
        </p:nvSpPr>
        <p:spPr bwMode="auto">
          <a:xfrm>
            <a:off x="1692000" y="5832000"/>
            <a:ext cx="503237" cy="503238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M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5314" name="Oval 2"/>
          <p:cNvSpPr>
            <a:spLocks noChangeAspect="1" noChangeArrowheads="1"/>
          </p:cNvSpPr>
          <p:nvPr/>
        </p:nvSpPr>
        <p:spPr bwMode="auto">
          <a:xfrm>
            <a:off x="6912000" y="5616000"/>
            <a:ext cx="503237" cy="5032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M</a:t>
            </a:r>
            <a:endParaRPr lang="ru-RU" dirty="0">
              <a:solidFill>
                <a:srgbClr val="0000CC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25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25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1000"/>
                                        <p:tgtEl>
                                          <p:spTgt spid="525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1000"/>
                                        <p:tgtEl>
                                          <p:spTgt spid="525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525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7882 0.03148 " pathEditMode="relative" ptsTypes="AA">
                                      <p:cBhvr>
                                        <p:cTn id="27" dur="2000" spd="-100000" fill="hold"/>
                                        <p:tgtEl>
                                          <p:spTgt spid="5253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5521 -0.04189 " pathEditMode="relative" ptsTypes="AA">
                                      <p:cBhvr>
                                        <p:cTn id="36" dur="2000" spd="-100000" fill="hold"/>
                                        <p:tgtEl>
                                          <p:spTgt spid="5253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000" fill="hold"/>
                                        <p:tgtEl>
                                          <p:spTgt spid="5253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0" fill="hold"/>
                                        <p:tgtEl>
                                          <p:spTgt spid="5253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5253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5253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9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5333" grpId="0" animBg="1"/>
      <p:bldP spid="525333" grpId="1" animBg="1"/>
      <p:bldP spid="32" grpId="0" build="p"/>
      <p:bldP spid="525338" grpId="0" animBg="1"/>
      <p:bldP spid="525314" grpId="0" animBg="1"/>
      <p:bldP spid="525314" grpId="1" animBg="1"/>
      <p:bldP spid="525314" grpId="2" animBg="1"/>
    </p:bldLst>
  </p:timing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25" name="Oval 13"/>
          <p:cNvSpPr>
            <a:spLocks noChangeAspect="1" noChangeArrowheads="1"/>
          </p:cNvSpPr>
          <p:nvPr/>
        </p:nvSpPr>
        <p:spPr bwMode="auto">
          <a:xfrm>
            <a:off x="6912000" y="2412000"/>
            <a:ext cx="503237" cy="5032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Грачи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4248000" y="2556000"/>
            <a:ext cx="3083665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один </a:t>
            </a:r>
            <a:r>
              <a:rPr lang="ru-RU" sz="1400" dirty="0" smtClean="0">
                <a:solidFill>
                  <a:srgbClr val="00FF00"/>
                </a:solidFill>
              </a:rPr>
              <a:t>грач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белый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Ни один </a:t>
            </a:r>
            <a:r>
              <a:rPr lang="ru-RU" sz="1400" dirty="0" smtClean="0">
                <a:solidFill>
                  <a:srgbClr val="00FF00"/>
                </a:solidFill>
              </a:rPr>
              <a:t>грач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FF00"/>
                </a:solidFill>
              </a:rPr>
              <a:t>лебедь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ru-RU" sz="1400" dirty="0" smtClean="0">
                <a:solidFill>
                  <a:srgbClr val="FFFF00"/>
                </a:solidFill>
              </a:rPr>
              <a:t>лебеди</a:t>
            </a:r>
            <a:r>
              <a:rPr lang="ru-RU" sz="1400" dirty="0" smtClean="0"/>
              <a:t> </a:t>
            </a:r>
            <a:r>
              <a:rPr lang="ru-RU" sz="1400" dirty="0" smtClean="0">
                <a:solidFill>
                  <a:srgbClr val="FF66FF"/>
                </a:solidFill>
              </a:rPr>
              <a:t>белые </a:t>
            </a:r>
            <a:br>
              <a:rPr lang="ru-RU" sz="1400" dirty="0" smtClean="0">
                <a:solidFill>
                  <a:srgbClr val="FF66FF"/>
                </a:solidFill>
              </a:rPr>
            </a:br>
            <a:r>
              <a:rPr lang="ru-RU" sz="1400" dirty="0" smtClean="0">
                <a:solidFill>
                  <a:srgbClr val="FF66FF"/>
                </a:solidFill>
              </a:rPr>
              <a:t>     </a:t>
            </a:r>
            <a:r>
              <a:rPr lang="ru-RU" sz="1400" dirty="0" smtClean="0"/>
              <a:t>или не </a:t>
            </a:r>
            <a:r>
              <a:rPr lang="ru-RU" sz="1400" dirty="0" smtClean="0">
                <a:solidFill>
                  <a:srgbClr val="FF66FF"/>
                </a:solidFill>
              </a:rPr>
              <a:t>белые</a:t>
            </a:r>
            <a:r>
              <a:rPr lang="ru-RU" sz="1400" dirty="0" smtClean="0"/>
              <a:t>?</a:t>
            </a:r>
          </a:p>
        </p:txBody>
      </p:sp>
      <p:sp>
        <p:nvSpPr>
          <p:cNvPr id="525315" name="Oval 3"/>
          <p:cNvSpPr>
            <a:spLocks noChangeAspect="1" noChangeArrowheads="1"/>
          </p:cNvSpPr>
          <p:nvPr/>
        </p:nvSpPr>
        <p:spPr bwMode="auto">
          <a:xfrm>
            <a:off x="7488000" y="3996000"/>
            <a:ext cx="936000" cy="935999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>Поэты</a:t>
            </a: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525323" name="Oval 11"/>
          <p:cNvSpPr>
            <a:spLocks noChangeAspect="1" noChangeArrowheads="1"/>
          </p:cNvSpPr>
          <p:nvPr/>
        </p:nvSpPr>
        <p:spPr bwMode="auto">
          <a:xfrm>
            <a:off x="7488000" y="2376000"/>
            <a:ext cx="936000" cy="936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65000"/>
              </a:lnSpc>
            </a:pPr>
            <a:r>
              <a:rPr lang="ru-RU" sz="1600" dirty="0" smtClean="0">
                <a:solidFill>
                  <a:srgbClr val="0000CC"/>
                </a:solidFill>
              </a:rPr>
              <a:t>Белые</a:t>
            </a: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525333" name="Oval 21"/>
          <p:cNvSpPr>
            <a:spLocks noChangeAspect="1" noChangeArrowheads="1"/>
          </p:cNvSpPr>
          <p:nvPr/>
        </p:nvSpPr>
        <p:spPr bwMode="auto">
          <a:xfrm>
            <a:off x="7488000" y="5616000"/>
            <a:ext cx="936000" cy="936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Немцы</a:t>
            </a: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525319" name="Oval 7"/>
          <p:cNvSpPr>
            <a:spLocks noChangeAspect="1" noChangeArrowheads="1"/>
          </p:cNvSpPr>
          <p:nvPr/>
        </p:nvSpPr>
        <p:spPr bwMode="auto">
          <a:xfrm>
            <a:off x="1080000" y="1872000"/>
            <a:ext cx="1440000" cy="144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2000" dirty="0" smtClean="0">
                <a:solidFill>
                  <a:srgbClr val="0000CC"/>
                </a:solidFill>
              </a:rPr>
              <a:t>Люди</a:t>
            </a:r>
            <a:br>
              <a:rPr lang="ru-RU" sz="2000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525324" name="Oval 12"/>
          <p:cNvSpPr>
            <a:spLocks noChangeAspect="1" noChangeArrowheads="1"/>
          </p:cNvSpPr>
          <p:nvPr/>
        </p:nvSpPr>
        <p:spPr bwMode="auto">
          <a:xfrm>
            <a:off x="1080000" y="3492000"/>
            <a:ext cx="1440000" cy="144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2000" dirty="0" smtClean="0">
                <a:solidFill>
                  <a:srgbClr val="0000CC"/>
                </a:solidFill>
              </a:rPr>
              <a:t>Белые</a:t>
            </a:r>
            <a:br>
              <a:rPr lang="ru-RU" sz="2000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525332" name="Oval 20"/>
          <p:cNvSpPr>
            <a:spLocks noChangeAspect="1" noChangeArrowheads="1"/>
          </p:cNvSpPr>
          <p:nvPr/>
        </p:nvSpPr>
        <p:spPr bwMode="auto">
          <a:xfrm>
            <a:off x="1080000" y="5112000"/>
            <a:ext cx="1440001" cy="144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400" dirty="0" smtClean="0">
                <a:solidFill>
                  <a:srgbClr val="0000CC"/>
                </a:solidFill>
              </a:rPr>
              <a:t/>
            </a:r>
            <a:br>
              <a:rPr lang="ru-RU" sz="1400" dirty="0" smtClean="0">
                <a:solidFill>
                  <a:srgbClr val="0000CC"/>
                </a:solidFill>
              </a:rPr>
            </a:br>
            <a:r>
              <a:rPr lang="ru-RU" sz="1400" dirty="0" smtClean="0">
                <a:solidFill>
                  <a:srgbClr val="0000CC"/>
                </a:solidFill>
              </a:rPr>
              <a:t/>
            </a:r>
            <a:br>
              <a:rPr lang="ru-RU" sz="1400" dirty="0" smtClean="0">
                <a:solidFill>
                  <a:srgbClr val="0000CC"/>
                </a:solidFill>
              </a:rPr>
            </a:br>
            <a:r>
              <a:rPr lang="ru-RU" sz="1400" dirty="0" smtClean="0">
                <a:solidFill>
                  <a:srgbClr val="0000CC"/>
                </a:solidFill>
              </a:rPr>
              <a:t/>
            </a:r>
            <a:br>
              <a:rPr lang="ru-RU" sz="1400" dirty="0" smtClean="0">
                <a:solidFill>
                  <a:srgbClr val="0000CC"/>
                </a:solidFill>
              </a:rPr>
            </a:br>
            <a:r>
              <a:rPr lang="ru-RU" sz="1400" dirty="0" smtClean="0">
                <a:solidFill>
                  <a:srgbClr val="0000CC"/>
                </a:solidFill>
              </a:rPr>
              <a:t/>
            </a:r>
            <a:br>
              <a:rPr lang="ru-RU" sz="1400" dirty="0" smtClean="0">
                <a:solidFill>
                  <a:srgbClr val="0000CC"/>
                </a:solidFill>
              </a:rPr>
            </a:br>
            <a:r>
              <a:rPr lang="ru-RU" sz="1400" dirty="0" smtClean="0">
                <a:solidFill>
                  <a:srgbClr val="0000CC"/>
                </a:solidFill>
              </a:rPr>
              <a:t/>
            </a:r>
            <a:br>
              <a:rPr lang="ru-RU" sz="1400" dirty="0" smtClean="0">
                <a:solidFill>
                  <a:srgbClr val="0000CC"/>
                </a:solidFill>
              </a:rPr>
            </a:br>
            <a:r>
              <a:rPr lang="ru-RU" sz="1400" dirty="0" smtClean="0">
                <a:solidFill>
                  <a:srgbClr val="0000CC"/>
                </a:solidFill>
              </a:rPr>
              <a:t>Изучающие</a:t>
            </a:r>
            <a:br>
              <a:rPr lang="ru-RU" sz="1400" dirty="0" smtClean="0">
                <a:solidFill>
                  <a:srgbClr val="0000CC"/>
                </a:solidFill>
              </a:rPr>
            </a:br>
            <a:r>
              <a:rPr lang="ru-RU" sz="1400" dirty="0" smtClean="0">
                <a:solidFill>
                  <a:srgbClr val="0000CC"/>
                </a:solidFill>
              </a:rPr>
              <a:t>логику</a:t>
            </a: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520000" y="1512000"/>
            <a:ext cx="3048270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Всякий </a:t>
            </a:r>
            <a:r>
              <a:rPr lang="ru-RU" sz="1400" dirty="0" smtClean="0">
                <a:solidFill>
                  <a:srgbClr val="00FF00"/>
                </a:solidFill>
              </a:rPr>
              <a:t>грек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66FF"/>
                </a:solidFill>
              </a:rPr>
              <a:t>человек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Ни один </a:t>
            </a:r>
            <a:r>
              <a:rPr lang="ru-RU" sz="1400" dirty="0" smtClean="0">
                <a:solidFill>
                  <a:srgbClr val="00FF00"/>
                </a:solidFill>
              </a:rPr>
              <a:t>грек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FF00"/>
                </a:solidFill>
              </a:rPr>
              <a:t>турок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И какой же </a:t>
            </a:r>
            <a:r>
              <a:rPr lang="ru-RU" sz="1400" dirty="0" smtClean="0">
                <a:solidFill>
                  <a:srgbClr val="FFFF00"/>
                </a:solidFill>
              </a:rPr>
              <a:t>турок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человек</a:t>
            </a:r>
            <a:r>
              <a:rPr lang="ru-RU" sz="1400" dirty="0" smtClean="0"/>
              <a:t>?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Но ведь ни один </a:t>
            </a:r>
            <a:r>
              <a:rPr lang="ru-RU" sz="1400" dirty="0" smtClean="0">
                <a:solidFill>
                  <a:srgbClr val="00FF00"/>
                </a:solidFill>
              </a:rPr>
              <a:t>грек</a:t>
            </a:r>
            <a:r>
              <a:rPr lang="ru-RU" sz="1400" dirty="0" smtClean="0"/>
              <a:t> и не </a:t>
            </a:r>
            <a:r>
              <a:rPr lang="ru-RU" sz="1400" dirty="0" smtClean="0">
                <a:solidFill>
                  <a:srgbClr val="FFFF00"/>
                </a:solidFill>
              </a:rPr>
              <a:t>тигр</a:t>
            </a:r>
            <a:r>
              <a:rPr lang="ru-RU" sz="1400" dirty="0" smtClean="0"/>
              <a:t>,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и </a:t>
            </a:r>
            <a:r>
              <a:rPr lang="ru-RU" sz="1400" dirty="0" smtClean="0">
                <a:solidFill>
                  <a:srgbClr val="FFFF00"/>
                </a:solidFill>
              </a:rPr>
              <a:t>тигры</a:t>
            </a:r>
            <a:r>
              <a:rPr lang="ru-RU" sz="1400" dirty="0" smtClean="0"/>
              <a:t> таки не </a:t>
            </a:r>
            <a:r>
              <a:rPr lang="ru-RU" sz="1400" dirty="0" smtClean="0">
                <a:solidFill>
                  <a:srgbClr val="FF66FF"/>
                </a:solidFill>
              </a:rPr>
              <a:t>люди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29" name="TextBox 28"/>
          <p:cNvSpPr txBox="1"/>
          <p:nvPr/>
        </p:nvSpPr>
        <p:spPr>
          <a:xfrm>
            <a:off x="2520000" y="3384000"/>
            <a:ext cx="3135730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00FF00"/>
                </a:solidFill>
              </a:rPr>
              <a:t>лебеди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66FF"/>
                </a:solidFill>
              </a:rPr>
              <a:t>белые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Ни один </a:t>
            </a:r>
            <a:r>
              <a:rPr lang="ru-RU" sz="1400" dirty="0" smtClean="0">
                <a:solidFill>
                  <a:srgbClr val="00FF00"/>
                </a:solidFill>
              </a:rPr>
              <a:t>лебедь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FF00"/>
                </a:solidFill>
              </a:rPr>
              <a:t>кошка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ru-RU" sz="1400" dirty="0" smtClean="0">
                <a:solidFill>
                  <a:srgbClr val="FFFF00"/>
                </a:solidFill>
              </a:rPr>
              <a:t>кошки</a:t>
            </a:r>
            <a:r>
              <a:rPr lang="ru-RU" sz="1400" dirty="0" smtClean="0"/>
              <a:t> – </a:t>
            </a:r>
            <a:r>
              <a:rPr lang="ru-RU" sz="1400" dirty="0" smtClean="0">
                <a:solidFill>
                  <a:srgbClr val="FF66FF"/>
                </a:solidFill>
              </a:rPr>
              <a:t>белые</a:t>
            </a:r>
            <a:r>
              <a:rPr lang="en-US" sz="1400" dirty="0" smtClean="0"/>
              <a:t> </a:t>
            </a:r>
            <a:r>
              <a:rPr lang="ru-RU" sz="1400" dirty="0" smtClean="0"/>
              <a:t/>
            </a:r>
            <a:br>
              <a:rPr lang="ru-RU" sz="1400" dirty="0" smtClean="0"/>
            </a:br>
            <a:r>
              <a:rPr lang="ru-RU" sz="1400" dirty="0" smtClean="0"/>
              <a:t>     или не </a:t>
            </a:r>
            <a:r>
              <a:rPr lang="ru-RU" sz="1400" dirty="0" smtClean="0">
                <a:solidFill>
                  <a:srgbClr val="FF66FF"/>
                </a:solidFill>
              </a:rPr>
              <a:t>белые</a:t>
            </a:r>
            <a:r>
              <a:rPr lang="ru-RU" sz="1400" dirty="0" smtClean="0"/>
              <a:t>?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4248000" y="4212000"/>
            <a:ext cx="3121367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00FF00"/>
                </a:solidFill>
              </a:rPr>
              <a:t>греки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поэты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Ни один </a:t>
            </a:r>
            <a:r>
              <a:rPr lang="ru-RU" sz="1400" dirty="0" smtClean="0">
                <a:solidFill>
                  <a:srgbClr val="00FF00"/>
                </a:solidFill>
              </a:rPr>
              <a:t>грек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FF00"/>
                </a:solidFill>
              </a:rPr>
              <a:t>немец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ru-RU" sz="1400" dirty="0" smtClean="0">
                <a:solidFill>
                  <a:srgbClr val="FFFF00"/>
                </a:solidFill>
              </a:rPr>
              <a:t>немцы</a:t>
            </a:r>
            <a:r>
              <a:rPr lang="ru-RU" sz="1400" dirty="0" smtClean="0"/>
              <a:t> – </a:t>
            </a:r>
            <a:r>
              <a:rPr lang="ru-RU" sz="1400" dirty="0" smtClean="0">
                <a:solidFill>
                  <a:srgbClr val="FF66FF"/>
                </a:solidFill>
              </a:rPr>
              <a:t>поэты</a:t>
            </a:r>
            <a:r>
              <a:rPr lang="ru-RU" sz="1400" dirty="0" smtClean="0"/>
              <a:t/>
            </a:r>
            <a:br>
              <a:rPr lang="ru-RU" sz="1400" dirty="0" smtClean="0"/>
            </a:br>
            <a:r>
              <a:rPr lang="ru-RU" sz="1400" dirty="0" smtClean="0"/>
              <a:t>     или не </a:t>
            </a:r>
            <a:r>
              <a:rPr lang="ru-RU" sz="1400" dirty="0" smtClean="0">
                <a:solidFill>
                  <a:srgbClr val="FF66FF"/>
                </a:solidFill>
              </a:rPr>
              <a:t>поэты</a:t>
            </a:r>
            <a:r>
              <a:rPr lang="ru-RU" sz="1400" dirty="0" smtClean="0"/>
              <a:t>?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520000" y="5040000"/>
            <a:ext cx="4107856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Всякий </a:t>
            </a:r>
            <a:r>
              <a:rPr lang="ru-RU" sz="1400" dirty="0" smtClean="0">
                <a:solidFill>
                  <a:srgbClr val="00FF00"/>
                </a:solidFill>
              </a:rPr>
              <a:t>студент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66FF"/>
                </a:solidFill>
              </a:rPr>
              <a:t>изучает логику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00FF00"/>
                </a:solidFill>
              </a:rPr>
              <a:t>студенты </a:t>
            </a:r>
            <a:r>
              <a:rPr lang="ru-RU" sz="1400" dirty="0" smtClean="0"/>
              <a:t>не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FF00"/>
                </a:solidFill>
              </a:rPr>
              <a:t>москвичи</a:t>
            </a:r>
            <a:r>
              <a:rPr lang="ru-RU" sz="1400" dirty="0" smtClean="0"/>
              <a:t>.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ru-RU" sz="1400" dirty="0" smtClean="0">
                <a:solidFill>
                  <a:srgbClr val="FFFF00"/>
                </a:solidFill>
              </a:rPr>
              <a:t>москвичи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66FF"/>
                </a:solidFill>
              </a:rPr>
              <a:t>изучают логику</a:t>
            </a:r>
            <a:r>
              <a:rPr lang="ru-RU" sz="1400" dirty="0" smtClean="0"/>
              <a:t> </a:t>
            </a:r>
            <a:br>
              <a:rPr lang="ru-RU" sz="1400" dirty="0" smtClean="0"/>
            </a:br>
            <a:r>
              <a:rPr lang="ru-RU" sz="1400" dirty="0" smtClean="0"/>
              <a:t>     или не </a:t>
            </a:r>
            <a:r>
              <a:rPr lang="ru-RU" sz="1400" dirty="0" smtClean="0">
                <a:solidFill>
                  <a:srgbClr val="FF66FF"/>
                </a:solidFill>
              </a:rPr>
              <a:t>изучают логику</a:t>
            </a:r>
            <a:r>
              <a:rPr lang="ru-RU" sz="1400" dirty="0" smtClean="0"/>
              <a:t>?</a:t>
            </a:r>
            <a:endParaRPr lang="ru-RU" sz="1400" dirty="0"/>
          </a:p>
        </p:txBody>
      </p:sp>
      <p:sp>
        <p:nvSpPr>
          <p:cNvPr id="32" name="TextBox 31"/>
          <p:cNvSpPr txBox="1"/>
          <p:nvPr/>
        </p:nvSpPr>
        <p:spPr>
          <a:xfrm>
            <a:off x="4248000" y="5868000"/>
            <a:ext cx="3171061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один </a:t>
            </a:r>
            <a:r>
              <a:rPr lang="ru-RU" sz="1400" dirty="0" smtClean="0">
                <a:solidFill>
                  <a:srgbClr val="00FF00"/>
                </a:solidFill>
              </a:rPr>
              <a:t>грек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немец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00FF00"/>
                </a:solidFill>
              </a:rPr>
              <a:t>греки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FF00"/>
                </a:solidFill>
              </a:rPr>
              <a:t>поэты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ru-RU" sz="1400" dirty="0" smtClean="0">
                <a:solidFill>
                  <a:srgbClr val="FFFF00"/>
                </a:solidFill>
              </a:rPr>
              <a:t>поэты</a:t>
            </a:r>
            <a:r>
              <a:rPr lang="ru-RU" sz="1400" dirty="0" smtClean="0"/>
              <a:t> – </a:t>
            </a:r>
            <a:r>
              <a:rPr lang="ru-RU" sz="1400" dirty="0" smtClean="0">
                <a:solidFill>
                  <a:srgbClr val="FF66FF"/>
                </a:solidFill>
              </a:rPr>
              <a:t>немцы</a:t>
            </a:r>
            <a:r>
              <a:rPr lang="ru-RU" sz="1400" dirty="0" smtClean="0"/>
              <a:t/>
            </a:r>
            <a:br>
              <a:rPr lang="ru-RU" sz="1400" dirty="0" smtClean="0"/>
            </a:br>
            <a:r>
              <a:rPr lang="ru-RU" sz="1400" dirty="0" smtClean="0"/>
              <a:t>     или не </a:t>
            </a:r>
            <a:r>
              <a:rPr lang="ru-RU" sz="1400" dirty="0" smtClean="0">
                <a:solidFill>
                  <a:srgbClr val="FF66FF"/>
                </a:solidFill>
              </a:rPr>
              <a:t>немцы</a:t>
            </a:r>
            <a:r>
              <a:rPr lang="ru-RU" sz="1400" dirty="0" smtClean="0"/>
              <a:t>?</a:t>
            </a:r>
          </a:p>
        </p:txBody>
      </p:sp>
      <p:sp>
        <p:nvSpPr>
          <p:cNvPr id="525316" name="Oval 4"/>
          <p:cNvSpPr>
            <a:spLocks noChangeAspect="1" noChangeArrowheads="1"/>
          </p:cNvSpPr>
          <p:nvPr/>
        </p:nvSpPr>
        <p:spPr bwMode="auto">
          <a:xfrm>
            <a:off x="7128000" y="4068000"/>
            <a:ext cx="503237" cy="5032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>
                <a:solidFill>
                  <a:srgbClr val="0000CC"/>
                </a:solidFill>
              </a:rPr>
              <a:t>Греки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 rot="5400000">
            <a:off x="6552000" y="4140000"/>
            <a:ext cx="46628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NB: </a:t>
            </a:r>
            <a:r>
              <a:rPr lang="ru-RU" sz="1400" dirty="0" smtClean="0">
                <a:solidFill>
                  <a:srgbClr val="FF66FF"/>
                </a:solidFill>
              </a:rPr>
              <a:t>Нарушено правило</a:t>
            </a:r>
            <a:r>
              <a:rPr lang="ru-RU" sz="1400" dirty="0" smtClean="0"/>
              <a:t> </a:t>
            </a:r>
            <a:r>
              <a:rPr lang="ru-RU" sz="1400" dirty="0" smtClean="0">
                <a:solidFill>
                  <a:srgbClr val="00FFFF"/>
                </a:solidFill>
              </a:rPr>
              <a:t>утвердительной посылки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36" name="Oval 6"/>
          <p:cNvSpPr>
            <a:spLocks noChangeAspect="1" noChangeArrowheads="1"/>
          </p:cNvSpPr>
          <p:nvPr/>
        </p:nvSpPr>
        <p:spPr bwMode="auto">
          <a:xfrm>
            <a:off x="504000" y="2520000"/>
            <a:ext cx="504000" cy="504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</a:pPr>
            <a:r>
              <a:rPr lang="ru-RU" sz="1200" dirty="0" smtClean="0">
                <a:solidFill>
                  <a:srgbClr val="0000CC"/>
                </a:solidFill>
              </a:rPr>
              <a:t>Тигры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25318" name="Oval 6"/>
          <p:cNvSpPr>
            <a:spLocks noChangeAspect="1" noChangeArrowheads="1"/>
          </p:cNvSpPr>
          <p:nvPr/>
        </p:nvSpPr>
        <p:spPr bwMode="auto">
          <a:xfrm>
            <a:off x="1872000" y="2520000"/>
            <a:ext cx="504000" cy="504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Турки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25321" name="Oval 9"/>
          <p:cNvSpPr>
            <a:spLocks noChangeAspect="1" noChangeArrowheads="1"/>
          </p:cNvSpPr>
          <p:nvPr/>
        </p:nvSpPr>
        <p:spPr bwMode="auto">
          <a:xfrm>
            <a:off x="828000" y="4032000"/>
            <a:ext cx="503999" cy="504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Кошки</a:t>
            </a:r>
            <a:endParaRPr lang="ru-RU" sz="1400" dirty="0" smtClean="0">
              <a:solidFill>
                <a:srgbClr val="0000CC"/>
              </a:solidFill>
            </a:endParaRPr>
          </a:p>
        </p:txBody>
      </p:sp>
      <p:sp>
        <p:nvSpPr>
          <p:cNvPr id="525331" name="Oval 19"/>
          <p:cNvSpPr>
            <a:spLocks noChangeAspect="1" noChangeArrowheads="1"/>
          </p:cNvSpPr>
          <p:nvPr/>
        </p:nvSpPr>
        <p:spPr bwMode="auto">
          <a:xfrm>
            <a:off x="612000" y="5040000"/>
            <a:ext cx="1008000" cy="1008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Москвичи</a:t>
            </a:r>
            <a:br>
              <a:rPr lang="ru-RU" sz="1200" dirty="0" smtClean="0">
                <a:solidFill>
                  <a:srgbClr val="0000CC"/>
                </a:solidFill>
              </a:rPr>
            </a:br>
            <a:r>
              <a:rPr lang="ru-RU" sz="1200" dirty="0" smtClean="0">
                <a:solidFill>
                  <a:srgbClr val="0000CC"/>
                </a:solidFill>
              </a:rPr>
              <a:t/>
            </a:r>
            <a:br>
              <a:rPr lang="ru-RU" sz="1200" dirty="0" smtClean="0">
                <a:solidFill>
                  <a:srgbClr val="0000CC"/>
                </a:solidFill>
              </a:rPr>
            </a:b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42" name="Oval 25"/>
          <p:cNvSpPr>
            <a:spLocks noChangeAspect="1" noChangeArrowheads="1"/>
          </p:cNvSpPr>
          <p:nvPr/>
        </p:nvSpPr>
        <p:spPr bwMode="auto">
          <a:xfrm>
            <a:off x="7596000" y="1872000"/>
            <a:ext cx="720000" cy="72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 smtClean="0">
                <a:solidFill>
                  <a:srgbClr val="0000CC"/>
                </a:solidFill>
              </a:rPr>
              <a:t>Лебеди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45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 lIns="72000" rIns="72000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Паралогизмы третьей фигуры</a:t>
            </a:r>
            <a:r>
              <a:rPr lang="ru-RU" sz="2800" b="1" dirty="0" smtClean="0">
                <a:solidFill>
                  <a:schemeClr val="bg1"/>
                </a:solidFill>
              </a:rPr>
              <a:t/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отрицательной меньшей посылки</a:t>
            </a:r>
          </a:p>
        </p:txBody>
      </p:sp>
      <p:sp>
        <p:nvSpPr>
          <p:cNvPr id="525314" name="Oval 2"/>
          <p:cNvSpPr>
            <a:spLocks noChangeAspect="1" noChangeArrowheads="1"/>
          </p:cNvSpPr>
          <p:nvPr/>
        </p:nvSpPr>
        <p:spPr bwMode="auto">
          <a:xfrm>
            <a:off x="6912000" y="5688000"/>
            <a:ext cx="504000" cy="504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Греки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525320" name="Oval 8"/>
          <p:cNvSpPr>
            <a:spLocks noChangeAspect="1" noChangeArrowheads="1"/>
          </p:cNvSpPr>
          <p:nvPr/>
        </p:nvSpPr>
        <p:spPr bwMode="auto">
          <a:xfrm>
            <a:off x="1224000" y="2520000"/>
            <a:ext cx="503237" cy="5032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>
                <a:solidFill>
                  <a:srgbClr val="0000CC"/>
                </a:solidFill>
              </a:rPr>
              <a:t>Греки</a:t>
            </a:r>
          </a:p>
        </p:txBody>
      </p:sp>
      <p:sp>
        <p:nvSpPr>
          <p:cNvPr id="525326" name="Oval 14"/>
          <p:cNvSpPr>
            <a:spLocks noChangeAspect="1" noChangeArrowheads="1"/>
          </p:cNvSpPr>
          <p:nvPr/>
        </p:nvSpPr>
        <p:spPr bwMode="auto">
          <a:xfrm>
            <a:off x="2160000" y="4068000"/>
            <a:ext cx="648000" cy="648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Лебеди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525334" name="Oval 22"/>
          <p:cNvSpPr>
            <a:spLocks noChangeAspect="1" noChangeArrowheads="1"/>
          </p:cNvSpPr>
          <p:nvPr/>
        </p:nvSpPr>
        <p:spPr bwMode="auto">
          <a:xfrm>
            <a:off x="1404000" y="5256000"/>
            <a:ext cx="792000" cy="792001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Студенты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525322" name="Oval 10"/>
          <p:cNvSpPr>
            <a:spLocks noChangeAspect="1" noChangeArrowheads="1"/>
          </p:cNvSpPr>
          <p:nvPr/>
        </p:nvSpPr>
        <p:spPr bwMode="auto">
          <a:xfrm>
            <a:off x="7596000" y="3492000"/>
            <a:ext cx="720000" cy="720001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 smtClean="0">
                <a:solidFill>
                  <a:srgbClr val="0000CC"/>
                </a:solidFill>
              </a:rPr>
              <a:t>Немцы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5338" name="Oval 26"/>
          <p:cNvSpPr>
            <a:spLocks noChangeAspect="1" noChangeArrowheads="1"/>
          </p:cNvSpPr>
          <p:nvPr/>
        </p:nvSpPr>
        <p:spPr bwMode="auto">
          <a:xfrm>
            <a:off x="7164000" y="5220000"/>
            <a:ext cx="720000" cy="72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 smtClean="0">
                <a:solidFill>
                  <a:srgbClr val="0000CC"/>
                </a:solidFill>
              </a:rPr>
              <a:t>Поэты</a:t>
            </a:r>
            <a:endParaRPr lang="ru-RU" sz="1100" dirty="0">
              <a:solidFill>
                <a:srgbClr val="0000CC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525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1000"/>
                                        <p:tgtEl>
                                          <p:spTgt spid="525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525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9444 0.02084 " pathEditMode="relative" ptsTypes="AA">
                                      <p:cBhvr>
                                        <p:cTn id="22" dur="2000" spd="-100000" fill="hold"/>
                                        <p:tgtEl>
                                          <p:spTgt spid="5253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316 -0.05254 " pathEditMode="relative" ptsTypes="AA">
                                      <p:cBhvr>
                                        <p:cTn id="31" dur="2000" spd="-100000" fill="hold"/>
                                        <p:tgtEl>
                                          <p:spTgt spid="5253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5253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000" fill="hold"/>
                                        <p:tgtEl>
                                          <p:spTgt spid="5253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5253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5253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9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3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5333" grpId="0" animBg="1"/>
      <p:bldP spid="525333" grpId="1" animBg="1"/>
      <p:bldP spid="32" grpId="0" build="p"/>
      <p:bldP spid="35" grpId="0"/>
      <p:bldP spid="525314" grpId="0" animBg="1"/>
      <p:bldP spid="525314" grpId="1" animBg="1"/>
      <p:bldP spid="525314" grpId="2" animBg="1"/>
      <p:bldP spid="525338" grpId="0" animBg="1"/>
      <p:bldP spid="525338" grpId="1" animBg="1"/>
    </p:bldLst>
  </p:timing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505" name="Text Box 17"/>
          <p:cNvSpPr txBox="1">
            <a:spLocks noChangeArrowheads="1"/>
          </p:cNvSpPr>
          <p:nvPr/>
        </p:nvSpPr>
        <p:spPr bwMode="auto">
          <a:xfrm>
            <a:off x="180000" y="1548000"/>
            <a:ext cx="3744000" cy="2916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>
            <a:noAutofit/>
          </a:bodyPr>
          <a:lstStyle/>
          <a:p>
            <a:pPr algn="ctr"/>
            <a:r>
              <a:rPr lang="ru-RU" dirty="0" smtClean="0"/>
              <a:t>Четвёртой фигурой простого категорического силлогизма считается фигура, в которой средний термин является предикатом б</a:t>
            </a:r>
            <a:r>
              <a:rPr lang="fr-FR" dirty="0" smtClean="0">
                <a:cs typeface="Times New Roman"/>
              </a:rPr>
              <a:t>ó</a:t>
            </a:r>
            <a:r>
              <a:rPr lang="ru-RU" dirty="0" smtClean="0"/>
              <a:t>льшей и субъектом меньшей посылки, </a:t>
            </a:r>
            <a:br>
              <a:rPr lang="ru-RU" dirty="0" smtClean="0"/>
            </a:br>
            <a:r>
              <a:rPr lang="ru-RU" dirty="0" smtClean="0"/>
              <a:t>т. е. </a:t>
            </a:r>
            <a:r>
              <a:rPr lang="ru-RU" dirty="0" smtClean="0">
                <a:solidFill>
                  <a:srgbClr val="00FFFF"/>
                </a:solidFill>
              </a:rPr>
              <a:t>оба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FF"/>
                </a:solidFill>
              </a:rPr>
              <a:t>крайних термина занимают в </a:t>
            </a:r>
            <a:r>
              <a:rPr lang="ru-RU" dirty="0">
                <a:solidFill>
                  <a:srgbClr val="00FFFF"/>
                </a:solidFill>
              </a:rPr>
              <a:t>посылках </a:t>
            </a:r>
            <a:r>
              <a:rPr lang="ru-RU" dirty="0" smtClean="0">
                <a:solidFill>
                  <a:srgbClr val="FFFF00"/>
                </a:solidFill>
              </a:rPr>
              <a:t>позиции, </a:t>
            </a:r>
            <a:r>
              <a:rPr lang="ru-RU" dirty="0">
                <a:solidFill>
                  <a:srgbClr val="FFFF00"/>
                </a:solidFill>
              </a:rPr>
              <a:t/>
            </a:r>
            <a:br>
              <a:rPr lang="ru-RU" dirty="0">
                <a:solidFill>
                  <a:srgbClr val="FFFF00"/>
                </a:solidFill>
              </a:rPr>
            </a:br>
            <a:r>
              <a:rPr lang="ru-RU" dirty="0">
                <a:solidFill>
                  <a:srgbClr val="FFFF00"/>
                </a:solidFill>
              </a:rPr>
              <a:t>противоположные </a:t>
            </a:r>
            <a:r>
              <a:rPr lang="ru-RU" dirty="0">
                <a:solidFill>
                  <a:srgbClr val="00FFFF"/>
                </a:solidFill>
              </a:rPr>
              <a:t>тем, </a:t>
            </a:r>
            <a:r>
              <a:rPr lang="ru-RU" dirty="0" smtClean="0">
                <a:solidFill>
                  <a:srgbClr val="00FFFF"/>
                </a:solidFill>
              </a:rPr>
              <a:t>что </a:t>
            </a:r>
            <a:r>
              <a:rPr lang="ru-RU" dirty="0">
                <a:solidFill>
                  <a:srgbClr val="00FFFF"/>
                </a:solidFill>
              </a:rPr>
              <a:t/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они </a:t>
            </a:r>
            <a:r>
              <a:rPr lang="ru-RU" dirty="0">
                <a:solidFill>
                  <a:srgbClr val="00FFFF"/>
                </a:solidFill>
              </a:rPr>
              <a:t>занимают в выводе</a:t>
            </a:r>
            <a:r>
              <a:rPr lang="ru-RU" dirty="0"/>
              <a:t>.</a:t>
            </a: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  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-1500000">
            <a:off x="5364000" y="2808288"/>
            <a:ext cx="2303462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en-US" dirty="0" smtClean="0">
                <a:solidFill>
                  <a:srgbClr val="BBE0E3"/>
                </a:solidFill>
              </a:rPr>
              <a:t> </a:t>
            </a:r>
            <a:r>
              <a:rPr lang="ru-RU" dirty="0" smtClean="0">
                <a:solidFill>
                  <a:srgbClr val="BBE0E3"/>
                </a:solidFill>
              </a:rPr>
              <a:t>(не)</a:t>
            </a:r>
            <a:r>
              <a:rPr lang="ru-RU" sz="1000" dirty="0" smtClean="0">
                <a:solidFill>
                  <a:srgbClr val="BBE0E3"/>
                </a:solidFill>
              </a:rPr>
              <a:t> </a:t>
            </a:r>
            <a:r>
              <a:rPr lang="ru-RU" dirty="0" smtClean="0">
                <a:solidFill>
                  <a:srgbClr val="BBE0E3"/>
                </a:solidFill>
              </a:rPr>
              <a:t>есть</a:t>
            </a:r>
            <a:r>
              <a:rPr lang="en-US" sz="1000" dirty="0" smtClean="0">
                <a:solidFill>
                  <a:srgbClr val="BBE0E3"/>
                </a:solidFill>
              </a:rPr>
              <a:t> </a:t>
            </a:r>
            <a:r>
              <a:rPr lang="ru-RU" dirty="0" smtClean="0">
                <a:solidFill>
                  <a:srgbClr val="BBE0E3"/>
                </a:solidFill>
              </a:rPr>
              <a:t>/</a:t>
            </a:r>
            <a:r>
              <a:rPr lang="en-US" sz="1000" dirty="0" smtClean="0">
                <a:solidFill>
                  <a:srgbClr val="BBE0E3"/>
                </a:solidFill>
              </a:rPr>
              <a:t> </a:t>
            </a:r>
            <a:r>
              <a:rPr lang="ru-RU" dirty="0" smtClean="0">
                <a:solidFill>
                  <a:srgbClr val="BBE0E3"/>
                </a:solidFill>
              </a:rPr>
              <a:t>суть</a:t>
            </a:r>
            <a:endParaRPr lang="ru-RU" dirty="0">
              <a:solidFill>
                <a:srgbClr val="BBE0E3"/>
              </a:solidFill>
            </a:endParaRPr>
          </a:p>
        </p:txBody>
      </p:sp>
      <p:sp>
        <p:nvSpPr>
          <p:cNvPr id="29702" name="Rectangle 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rgbClr val="FFFF00"/>
                </a:solidFill>
              </a:rPr>
              <a:t>Четвёртая фигура простого категорического силлогизма</a:t>
            </a:r>
            <a:endParaRPr lang="ru-RU" sz="2800" b="1" dirty="0" smtClean="0">
              <a:solidFill>
                <a:srgbClr val="FFFF00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20100000">
            <a:off x="5364000" y="2808000"/>
            <a:ext cx="2303462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  средний термин</a:t>
            </a: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18" name="Rectangle 16"/>
          <p:cNvSpPr txBox="1">
            <a:spLocks noChangeArrowheads="1"/>
          </p:cNvSpPr>
          <p:nvPr/>
        </p:nvSpPr>
        <p:spPr bwMode="auto">
          <a:xfrm>
            <a:off x="180000" y="4536000"/>
            <a:ext cx="3744000" cy="219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lnSpc>
                <a:spcPct val="90000"/>
              </a:lnSpc>
              <a:spcBef>
                <a:spcPts val="0"/>
              </a:spcBef>
              <a:spcAft>
                <a:spcPts val="400"/>
              </a:spcAft>
              <a:defRPr/>
            </a:pPr>
            <a:r>
              <a:rPr lang="ru-RU" kern="0" dirty="0">
                <a:solidFill>
                  <a:srgbClr val="FFFF00"/>
                </a:solidFill>
                <a:latin typeface="+mn-lt"/>
              </a:rPr>
              <a:t>Правила четвёртой фигуры</a:t>
            </a:r>
          </a:p>
          <a:p>
            <a:pPr marL="342900" indent="-342900" algn="l">
              <a:lnSpc>
                <a:spcPct val="90000"/>
              </a:lnSpc>
              <a:spcBef>
                <a:spcPts val="300"/>
              </a:spcBef>
              <a:buFont typeface="Wingdings" pitchFamily="2" charset="2"/>
              <a:buChar char="Ø"/>
              <a:defRPr/>
            </a:pPr>
            <a:r>
              <a:rPr lang="ru-RU" sz="1600" kern="0" dirty="0">
                <a:latin typeface="+mn-lt"/>
              </a:rPr>
              <a:t>Если </a:t>
            </a:r>
            <a:r>
              <a:rPr lang="ru-RU" sz="1600" kern="0" dirty="0">
                <a:solidFill>
                  <a:srgbClr val="66FF33"/>
                </a:solidFill>
                <a:latin typeface="+mn-lt"/>
              </a:rPr>
              <a:t>б</a:t>
            </a:r>
            <a:r>
              <a:rPr lang="en-US" sz="1600" dirty="0">
                <a:solidFill>
                  <a:srgbClr val="66FF33"/>
                </a:solidFill>
                <a:cs typeface="Arial" charset="0"/>
              </a:rPr>
              <a:t>ó</a:t>
            </a:r>
            <a:r>
              <a:rPr lang="ru-RU" sz="1600" kern="0" dirty="0">
                <a:solidFill>
                  <a:srgbClr val="66FF33"/>
                </a:solidFill>
              </a:rPr>
              <a:t>льшая</a:t>
            </a:r>
            <a:r>
              <a:rPr lang="ru-RU" sz="1600" kern="0" dirty="0"/>
              <a:t> посылка – </a:t>
            </a:r>
            <a:r>
              <a:rPr lang="ru-RU" sz="1600" kern="0" dirty="0">
                <a:solidFill>
                  <a:srgbClr val="66FF33"/>
                </a:solidFill>
              </a:rPr>
              <a:t>утвердительное</a:t>
            </a:r>
            <a:r>
              <a:rPr lang="ru-RU" sz="1600" kern="0" dirty="0"/>
              <a:t> суждение, </a:t>
            </a:r>
            <a:endParaRPr lang="en-US" sz="1600" kern="0" dirty="0" smtClean="0"/>
          </a:p>
          <a:p>
            <a:pPr marL="342900" indent="-342900" algn="l">
              <a:lnSpc>
                <a:spcPct val="90000"/>
              </a:lnSpc>
              <a:spcBef>
                <a:spcPts val="300"/>
              </a:spcBef>
              <a:defRPr/>
            </a:pPr>
            <a:r>
              <a:rPr lang="en-US" sz="1600" kern="0" dirty="0" smtClean="0"/>
              <a:t>      </a:t>
            </a:r>
            <a:r>
              <a:rPr lang="ru-RU" sz="1600" kern="0" dirty="0" smtClean="0"/>
              <a:t>то </a:t>
            </a:r>
            <a:r>
              <a:rPr lang="ru-RU" sz="1600" kern="0" dirty="0">
                <a:solidFill>
                  <a:srgbClr val="66FF33"/>
                </a:solidFill>
              </a:rPr>
              <a:t>м</a:t>
            </a:r>
            <a:r>
              <a:rPr lang="ru-RU" sz="1600" kern="0" dirty="0">
                <a:solidFill>
                  <a:srgbClr val="66FF33"/>
                </a:solidFill>
                <a:latin typeface="+mn-lt"/>
              </a:rPr>
              <a:t>еньшая</a:t>
            </a:r>
            <a:r>
              <a:rPr lang="ru-RU" sz="1600" kern="0" dirty="0">
                <a:latin typeface="+mn-lt"/>
              </a:rPr>
              <a:t> посылка должна быть </a:t>
            </a:r>
            <a:r>
              <a:rPr lang="ru-RU" sz="1600" kern="0" dirty="0">
                <a:solidFill>
                  <a:srgbClr val="66FF33"/>
                </a:solidFill>
                <a:latin typeface="+mn-lt"/>
              </a:rPr>
              <a:t>общим</a:t>
            </a:r>
            <a:r>
              <a:rPr lang="ru-RU" sz="1600" kern="0" dirty="0"/>
              <a:t> суждением</a:t>
            </a:r>
            <a:r>
              <a:rPr lang="ru-RU" sz="1600" kern="0" dirty="0">
                <a:latin typeface="+mn-lt"/>
              </a:rPr>
              <a:t>.</a:t>
            </a:r>
          </a:p>
          <a:p>
            <a:pPr marL="342900" indent="-342900" algn="l">
              <a:lnSpc>
                <a:spcPct val="90000"/>
              </a:lnSpc>
              <a:spcBef>
                <a:spcPts val="300"/>
              </a:spcBef>
              <a:buFont typeface="Wingdings" pitchFamily="2" charset="2"/>
              <a:buChar char="Ø"/>
              <a:defRPr/>
            </a:pPr>
            <a:r>
              <a:rPr lang="ru-RU" sz="1600" kern="0" dirty="0">
                <a:latin typeface="+mn-lt"/>
              </a:rPr>
              <a:t>Если одна из посылок – </a:t>
            </a:r>
            <a:r>
              <a:rPr lang="ru-RU" sz="1600" kern="0" dirty="0">
                <a:solidFill>
                  <a:srgbClr val="66FF33"/>
                </a:solidFill>
                <a:latin typeface="+mn-lt"/>
              </a:rPr>
              <a:t>отрицательное</a:t>
            </a:r>
            <a:r>
              <a:rPr lang="ru-RU" sz="1600" kern="0" dirty="0">
                <a:latin typeface="+mn-lt"/>
              </a:rPr>
              <a:t> суждение</a:t>
            </a:r>
            <a:r>
              <a:rPr lang="ru-RU" sz="1600" kern="0" dirty="0" smtClean="0">
                <a:latin typeface="+mn-lt"/>
              </a:rPr>
              <a:t>,</a:t>
            </a:r>
            <a:endParaRPr lang="en-US" sz="1600" kern="0" dirty="0" smtClean="0">
              <a:latin typeface="+mn-lt"/>
            </a:endParaRPr>
          </a:p>
          <a:p>
            <a:pPr marL="342900" indent="-342900" algn="l">
              <a:lnSpc>
                <a:spcPct val="90000"/>
              </a:lnSpc>
              <a:spcBef>
                <a:spcPts val="300"/>
              </a:spcBef>
              <a:defRPr/>
            </a:pPr>
            <a:r>
              <a:rPr lang="ru-RU" sz="1600" kern="0" dirty="0" smtClean="0">
                <a:latin typeface="+mn-lt"/>
              </a:rPr>
              <a:t> </a:t>
            </a:r>
            <a:r>
              <a:rPr lang="en-US" sz="1600" kern="0" dirty="0" smtClean="0">
                <a:latin typeface="+mn-lt"/>
              </a:rPr>
              <a:t>     </a:t>
            </a:r>
            <a:r>
              <a:rPr lang="ru-RU" sz="1600" kern="0" dirty="0" smtClean="0">
                <a:latin typeface="+mn-lt"/>
              </a:rPr>
              <a:t>то </a:t>
            </a:r>
            <a:r>
              <a:rPr lang="ru-RU" sz="1600" kern="0" dirty="0">
                <a:solidFill>
                  <a:srgbClr val="66FF33"/>
                </a:solidFill>
                <a:latin typeface="+mn-lt"/>
              </a:rPr>
              <a:t>б</a:t>
            </a:r>
            <a:r>
              <a:rPr lang="en-US" sz="1600" dirty="0">
                <a:solidFill>
                  <a:srgbClr val="66FF33"/>
                </a:solidFill>
                <a:cs typeface="Arial" charset="0"/>
              </a:rPr>
              <a:t>ó</a:t>
            </a:r>
            <a:r>
              <a:rPr lang="ru-RU" sz="1600" kern="0" dirty="0">
                <a:solidFill>
                  <a:srgbClr val="66FF33"/>
                </a:solidFill>
                <a:latin typeface="+mn-lt"/>
              </a:rPr>
              <a:t>льшая</a:t>
            </a:r>
            <a:r>
              <a:rPr lang="ru-RU" sz="1600" kern="0" dirty="0">
                <a:latin typeface="+mn-lt"/>
              </a:rPr>
              <a:t> посылка должна быть </a:t>
            </a:r>
            <a:r>
              <a:rPr lang="ru-RU" sz="1600" kern="0" dirty="0">
                <a:solidFill>
                  <a:srgbClr val="66FF33"/>
                </a:solidFill>
                <a:latin typeface="+mn-lt"/>
              </a:rPr>
              <a:t>общим</a:t>
            </a:r>
            <a:r>
              <a:rPr lang="ru-RU" sz="1600" kern="0" dirty="0"/>
              <a:t> суждением</a:t>
            </a:r>
            <a:r>
              <a:rPr lang="ru-RU" sz="1600" kern="0" dirty="0" smtClean="0">
                <a:latin typeface="+mn-lt"/>
              </a:rPr>
              <a:t>.</a:t>
            </a:r>
            <a:endParaRPr lang="ru-RU" sz="1600" kern="0" dirty="0">
              <a:latin typeface="+mn-lt"/>
            </a:endParaRPr>
          </a:p>
        </p:txBody>
      </p:sp>
      <p:sp>
        <p:nvSpPr>
          <p:cNvPr id="19" name="AutoShape 3"/>
          <p:cNvSpPr>
            <a:spLocks noChangeArrowheads="1"/>
          </p:cNvSpPr>
          <p:nvPr/>
        </p:nvSpPr>
        <p:spPr bwMode="auto">
          <a:xfrm>
            <a:off x="5612400" y="1836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 не есть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ru-RU" sz="105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7" name="AutoShape 3"/>
          <p:cNvSpPr>
            <a:spLocks noChangeArrowheads="1"/>
          </p:cNvSpPr>
          <p:nvPr/>
        </p:nvSpPr>
        <p:spPr bwMode="auto">
          <a:xfrm>
            <a:off x="5616000" y="1836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5616000" y="1836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en-US" dirty="0" smtClean="0">
                <a:solidFill>
                  <a:srgbClr val="0000FF"/>
                </a:solidFill>
              </a:rPr>
              <a:t>  </a:t>
            </a:r>
            <a:r>
              <a:rPr lang="ru-RU" dirty="0" smtClean="0">
                <a:solidFill>
                  <a:srgbClr val="0000FF"/>
                </a:solidFill>
              </a:rPr>
              <a:t>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1" name="AutoShape 2"/>
          <p:cNvSpPr>
            <a:spLocks noChangeArrowheads="1"/>
          </p:cNvSpPr>
          <p:nvPr/>
        </p:nvSpPr>
        <p:spPr bwMode="auto">
          <a:xfrm>
            <a:off x="5612400" y="3348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 не есть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en-US" dirty="0" smtClean="0">
                <a:solidFill>
                  <a:srgbClr val="0000FF"/>
                </a:solidFill>
              </a:rPr>
              <a:t>/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5612400" y="3348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en-US" dirty="0" smtClean="0">
                <a:solidFill>
                  <a:srgbClr val="0000FF"/>
                </a:solidFill>
              </a:rPr>
              <a:t>  </a:t>
            </a:r>
            <a:r>
              <a:rPr lang="ru-RU" dirty="0" smtClean="0">
                <a:solidFill>
                  <a:srgbClr val="0000FF"/>
                </a:solidFill>
              </a:rPr>
              <a:t>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" name="Oval 14"/>
          <p:cNvSpPr>
            <a:spLocks noChangeAspect="1" noChangeArrowheads="1"/>
          </p:cNvSpPr>
          <p:nvPr/>
        </p:nvSpPr>
        <p:spPr bwMode="auto">
          <a:xfrm>
            <a:off x="4212000" y="2988000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4212000" y="2988000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 algn="ctr">
              <a:lnSpc>
                <a:spcPct val="8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22" name="Oval 12"/>
          <p:cNvSpPr>
            <a:spLocks noChangeAspect="1" noChangeArrowheads="1"/>
          </p:cNvSpPr>
          <p:nvPr/>
        </p:nvSpPr>
        <p:spPr bwMode="auto">
          <a:xfrm>
            <a:off x="4212000" y="1476000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4212000" y="1476000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 algn="ctr">
              <a:lnSpc>
                <a:spcPct val="8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475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475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3000000">
                                      <p:cBhvr>
                                        <p:cTn id="55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8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8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500"/>
                            </p:stCondLst>
                            <p:childTnLst>
                              <p:par>
                                <p:cTn id="7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000"/>
                            </p:stCondLst>
                            <p:childTnLst>
                              <p:par>
                                <p:cTn id="7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9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"/>
                            </p:stCondLst>
                            <p:childTnLst>
                              <p:par>
                                <p:cTn id="93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500"/>
                            </p:stCondLst>
                            <p:childTnLst>
                              <p:par>
                                <p:cTn id="96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500"/>
                            </p:stCondLst>
                            <p:childTnLst>
                              <p:par>
                                <p:cTn id="108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1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17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2500"/>
                            </p:stCondLst>
                            <p:childTnLst>
                              <p:par>
                                <p:cTn id="120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1" presetClass="exit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500"/>
                            </p:stCondLst>
                            <p:childTnLst>
                              <p:par>
                                <p:cTn id="132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500"/>
                            </p:stCondLst>
                            <p:childTnLst>
                              <p:par>
                                <p:cTn id="135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500"/>
                            </p:stCondLst>
                            <p:childTnLst>
                              <p:par>
                                <p:cTn id="138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2500"/>
                            </p:stCondLst>
                            <p:childTnLst>
                              <p:par>
                                <p:cTn id="141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2500"/>
                            </p:stCondLst>
                            <p:childTnLst>
                              <p:par>
                                <p:cTn id="144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2500"/>
                            </p:stCondLst>
                            <p:childTnLst>
                              <p:par>
                                <p:cTn id="147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8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500"/>
                            </p:stCondLst>
                            <p:childTnLst>
                              <p:par>
                                <p:cTn id="156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500"/>
                            </p:stCondLst>
                            <p:childTnLst>
                              <p:par>
                                <p:cTn id="162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2500"/>
                            </p:stCondLst>
                            <p:childTnLst>
                              <p:par>
                                <p:cTn id="165" presetID="1" presetClass="entr" presetSubtype="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500"/>
                            </p:stCondLst>
                            <p:childTnLst>
                              <p:par>
                                <p:cTn id="168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2500"/>
                            </p:stCondLst>
                            <p:childTnLst>
                              <p:par>
                                <p:cTn id="171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505" grpId="0" animBg="1"/>
      <p:bldP spid="447492" grpId="0" animBg="1"/>
      <p:bldP spid="447493" grpId="0" animBg="1"/>
      <p:bldP spid="447493" grpId="1" animBg="1"/>
      <p:bldP spid="447493" grpId="2" animBg="1"/>
      <p:bldP spid="447495" grpId="0" animBg="1"/>
      <p:bldP spid="447496" grpId="0" animBg="1"/>
      <p:bldP spid="447497" grpId="0" animBg="1"/>
      <p:bldP spid="447498" grpId="0" animBg="1"/>
      <p:bldP spid="447498" grpId="1" animBg="1"/>
      <p:bldP spid="447501" grpId="0" animBg="1"/>
      <p:bldP spid="447503" grpId="0" animBg="1"/>
      <p:bldP spid="18" grpId="0" build="p"/>
      <p:bldP spid="19" grpId="0" animBg="1"/>
      <p:bldP spid="19" grpId="1" animBg="1"/>
      <p:bldP spid="17" grpId="0" animBg="1"/>
      <p:bldP spid="17" grpId="1" animBg="1"/>
      <p:bldP spid="17" grpId="2" animBg="1"/>
      <p:bldP spid="447491" grpId="0" animBg="1"/>
      <p:bldP spid="447491" grpId="1" animBg="1"/>
      <p:bldP spid="447491" grpId="2" animBg="1"/>
      <p:bldP spid="447491" grpId="3" animBg="1"/>
      <p:bldP spid="447491" grpId="4" animBg="1"/>
      <p:bldP spid="21" grpId="0" animBg="1"/>
      <p:bldP spid="21" grpId="1" animBg="1"/>
      <p:bldP spid="447490" grpId="0" animBg="1"/>
      <p:bldP spid="447490" grpId="1" animBg="1"/>
      <p:bldP spid="447490" grpId="2" animBg="1"/>
      <p:bldP spid="20" grpId="0" animBg="1"/>
      <p:bldP spid="20" grpId="1" animBg="1"/>
      <p:bldP spid="447502" grpId="0" animBg="1"/>
      <p:bldP spid="447502" grpId="1" animBg="1"/>
      <p:bldP spid="447502" grpId="2" animBg="1"/>
      <p:bldP spid="22" grpId="0" animBg="1"/>
      <p:bldP spid="22" grpId="1" animBg="1"/>
      <p:bldP spid="447500" grpId="0" animBg="1"/>
      <p:bldP spid="447500" grpId="1" animBg="1"/>
      <p:bldP spid="447500" grpId="2" animBg="1"/>
    </p:bldLst>
  </p:timing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8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Четвёртая фигура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Правила четвёртой фигуры</a:t>
            </a:r>
          </a:p>
        </p:txBody>
      </p:sp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69863" y="1332000"/>
            <a:ext cx="8877300" cy="5292725"/>
          </a:xfrm>
        </p:spPr>
        <p:txBody>
          <a:bodyPr/>
          <a:lstStyle/>
          <a:p>
            <a:pPr eaLnBrk="1" hangingPunct="1">
              <a:spcBef>
                <a:spcPts val="432"/>
              </a:spcBef>
              <a:defRPr/>
            </a:pPr>
            <a:r>
              <a:rPr lang="ru-RU" sz="2000" b="1" dirty="0" smtClean="0">
                <a:solidFill>
                  <a:srgbClr val="00FFFF"/>
                </a:solidFill>
              </a:rPr>
              <a:t>Если б</a:t>
            </a:r>
            <a:r>
              <a:rPr lang="en-US" sz="2000" b="1" dirty="0" smtClean="0">
                <a:solidFill>
                  <a:srgbClr val="00FFFF"/>
                </a:solidFill>
                <a:cs typeface="Arial" charset="0"/>
              </a:rPr>
              <a:t>ó</a:t>
            </a:r>
            <a:r>
              <a:rPr lang="ru-RU" sz="2000" b="1" dirty="0" smtClean="0">
                <a:solidFill>
                  <a:srgbClr val="00FFFF"/>
                </a:solidFill>
              </a:rPr>
              <a:t>льшая посылка – утвердительное суждение, то меньшая посылка должна быть общим суждением. </a:t>
            </a:r>
          </a:p>
          <a:p>
            <a:pPr lvl="1" eaLnBrk="1" hangingPunct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Если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accent3"/>
                </a:solidFill>
              </a:rPr>
              <a:t>льшая посылка – утвердительное суждение, то средний термин 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 четвёртой фигуры</a:t>
            </a:r>
            <a:r>
              <a:rPr lang="ru-RU" sz="1800" b="1" dirty="0" smtClean="0">
                <a:solidFill>
                  <a:schemeClr val="accent3"/>
                </a:solidFill>
              </a:rPr>
              <a:t> – предикат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accent3"/>
                </a:solidFill>
              </a:rPr>
              <a:t>льшей посылки) в ней не распределён.</a:t>
            </a:r>
          </a:p>
          <a:p>
            <a:pPr lvl="1" eaLnBrk="1" hangingPunct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Следовательно, он должен быть распределён в меньшей посылке.</a:t>
            </a:r>
          </a:p>
          <a:p>
            <a:pPr lvl="1" eaLnBrk="1" hangingPunct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Но в меньшей посылке средний термин </a:t>
            </a:r>
            <a:r>
              <a:rPr lang="ru-RU" sz="1800" b="1" dirty="0" smtClean="0">
                <a:solidFill>
                  <a:schemeClr val="bg1"/>
                </a:solidFill>
              </a:rPr>
              <a:t>является 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 четвёртой фигуры</a:t>
            </a:r>
            <a:r>
              <a:rPr lang="ru-RU" sz="1800" b="1" dirty="0" smtClean="0">
                <a:solidFill>
                  <a:schemeClr val="bg1"/>
                </a:solidFill>
              </a:rPr>
              <a:t>) </a:t>
            </a:r>
            <a:r>
              <a:rPr lang="ru-RU" sz="1800" b="1" dirty="0" smtClean="0">
                <a:solidFill>
                  <a:schemeClr val="accent3"/>
                </a:solidFill>
              </a:rPr>
              <a:t>субъектом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chemeClr val="accent3"/>
                </a:solidFill>
              </a:rPr>
              <a:t> субъекты же распределены в общих суждениях.</a:t>
            </a:r>
          </a:p>
          <a:p>
            <a:pPr lvl="1" eaLnBrk="1" hangingPunct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Следовательно, </a:t>
            </a:r>
            <a:r>
              <a:rPr lang="ru-RU" sz="1800" b="1" dirty="0" smtClean="0">
                <a:solidFill>
                  <a:srgbClr val="00FFFF"/>
                </a:solidFill>
              </a:rPr>
              <a:t>меньшая посылка должна </a:t>
            </a:r>
            <a:r>
              <a:rPr lang="ru-RU" sz="1800" b="1" dirty="0" smtClean="0">
                <a:solidFill>
                  <a:schemeClr val="bg1"/>
                </a:solidFill>
              </a:rPr>
              <a:t>в этом случае</a:t>
            </a:r>
            <a:r>
              <a:rPr lang="ru-RU" sz="1800" b="1" dirty="0" smtClean="0">
                <a:solidFill>
                  <a:srgbClr val="00FFFF"/>
                </a:solidFill>
              </a:rPr>
              <a:t> (если б</a:t>
            </a:r>
            <a:r>
              <a:rPr lang="en-US" sz="1800" b="1" dirty="0" smtClean="0">
                <a:solidFill>
                  <a:srgbClr val="00FFFF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rgbClr val="00FFFF"/>
                </a:solidFill>
              </a:rPr>
              <a:t>льшая посылка – утвердительное суждение) быть суждением общим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69863" y="1332000"/>
            <a:ext cx="8877300" cy="5292725"/>
          </a:xfrm>
        </p:spPr>
        <p:txBody>
          <a:bodyPr/>
          <a:lstStyle/>
          <a:p>
            <a:pPr eaLnBrk="1" hangingPunct="1">
              <a:spcBef>
                <a:spcPts val="432"/>
              </a:spcBef>
              <a:buFont typeface="Arial" pitchFamily="34" charset="0"/>
              <a:buChar char="•"/>
              <a:defRPr/>
            </a:pPr>
            <a:r>
              <a:rPr lang="ru-RU" sz="2000" b="1" dirty="0" smtClean="0">
                <a:solidFill>
                  <a:srgbClr val="00FFFF"/>
                </a:solidFill>
              </a:rPr>
              <a:t>Если одна из посылок – отрицательное суждение, то б</a:t>
            </a:r>
            <a:r>
              <a:rPr lang="en-US" sz="2000" b="1" dirty="0" smtClean="0">
                <a:solidFill>
                  <a:srgbClr val="00FFFF"/>
                </a:solidFill>
                <a:cs typeface="Arial" charset="0"/>
              </a:rPr>
              <a:t>ó</a:t>
            </a:r>
            <a:r>
              <a:rPr lang="ru-RU" sz="2000" b="1" dirty="0" smtClean="0">
                <a:solidFill>
                  <a:srgbClr val="00FFFF"/>
                </a:solidFill>
              </a:rPr>
              <a:t>льшая посылка должна быть общим суждением.</a:t>
            </a:r>
          </a:p>
          <a:p>
            <a:pPr lvl="1" eaLnBrk="1" hangingPunct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Если одна из посылок – отрицательное суждение, отрицательным будет </a:t>
            </a: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отрицательной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) </a:t>
            </a:r>
            <a:r>
              <a:rPr lang="ru-RU" sz="1800" b="1" dirty="0" smtClean="0">
                <a:solidFill>
                  <a:schemeClr val="accent3"/>
                </a:solidFill>
              </a:rPr>
              <a:t>и вывод.</a:t>
            </a:r>
          </a:p>
          <a:p>
            <a:pPr lvl="1" eaLnBrk="1" hangingPunct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Раз вывод – отрицательное суждение,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accent3"/>
                </a:solidFill>
              </a:rPr>
              <a:t>льший термин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</a:t>
            </a:r>
            <a:r>
              <a:rPr lang="ru-RU" sz="1800" b="1" dirty="0" smtClean="0">
                <a:solidFill>
                  <a:schemeClr val="accent3"/>
                </a:solidFill>
              </a:rPr>
              <a:t> – предикат вывода) в выводе распределён.</a:t>
            </a:r>
          </a:p>
          <a:p>
            <a:pPr lvl="1" eaLnBrk="1" hangingPunct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В этом случае он </a:t>
            </a: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крайних терминов</a:t>
            </a:r>
            <a:r>
              <a:rPr lang="ru-RU" sz="1800" b="1" dirty="0" smtClean="0">
                <a:solidFill>
                  <a:schemeClr val="bg1"/>
                </a:solidFill>
              </a:rPr>
              <a:t>)</a:t>
            </a:r>
            <a:r>
              <a:rPr lang="ru-RU" sz="1800" b="1" dirty="0" smtClean="0">
                <a:solidFill>
                  <a:schemeClr val="accent3"/>
                </a:solidFill>
              </a:rPr>
              <a:t> должен быть распределён и в посылке 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</a:t>
            </a:r>
            <a:r>
              <a:rPr lang="ru-RU" sz="1800" b="1" dirty="0" smtClean="0">
                <a:solidFill>
                  <a:schemeClr val="accent3"/>
                </a:solidFill>
              </a:rPr>
              <a:t> –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err="1" smtClean="0">
                <a:solidFill>
                  <a:schemeClr val="accent3"/>
                </a:solidFill>
              </a:rPr>
              <a:t>льшей</a:t>
            </a:r>
            <a:r>
              <a:rPr lang="ru-RU" sz="1800" b="1" dirty="0" smtClean="0">
                <a:solidFill>
                  <a:schemeClr val="accent3"/>
                </a:solidFill>
              </a:rPr>
              <a:t>).</a:t>
            </a:r>
          </a:p>
          <a:p>
            <a:pPr lvl="1" eaLnBrk="1" hangingPunct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Но в четвёртой фигуре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err="1" smtClean="0">
                <a:solidFill>
                  <a:schemeClr val="accent3"/>
                </a:solidFill>
              </a:rPr>
              <a:t>льший</a:t>
            </a:r>
            <a:r>
              <a:rPr lang="ru-RU" sz="1800" b="1" dirty="0" smtClean="0">
                <a:solidFill>
                  <a:schemeClr val="accent3"/>
                </a:solidFill>
              </a:rPr>
              <a:t> термин является </a:t>
            </a: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 фигуры</a:t>
            </a:r>
            <a:r>
              <a:rPr lang="ru-RU" sz="1800" b="1" dirty="0" smtClean="0">
                <a:solidFill>
                  <a:schemeClr val="bg1"/>
                </a:solidFill>
              </a:rPr>
              <a:t>)</a:t>
            </a:r>
            <a:r>
              <a:rPr lang="ru-RU" sz="1800" b="1" dirty="0" smtClean="0">
                <a:solidFill>
                  <a:schemeClr val="accent3"/>
                </a:solidFill>
              </a:rPr>
              <a:t> субъектом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err="1" smtClean="0">
                <a:solidFill>
                  <a:schemeClr val="accent3"/>
                </a:solidFill>
              </a:rPr>
              <a:t>льшей</a:t>
            </a:r>
            <a:r>
              <a:rPr lang="ru-RU" sz="1800" b="1" dirty="0" smtClean="0">
                <a:solidFill>
                  <a:schemeClr val="accent3"/>
                </a:solidFill>
              </a:rPr>
              <a:t> посылки, субъекты же распределены в общих суждениях.</a:t>
            </a:r>
          </a:p>
          <a:p>
            <a:pPr lvl="1" eaLnBrk="1" hangingPunct="1">
              <a:spcBef>
                <a:spcPts val="432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Следовательно, </a:t>
            </a:r>
            <a:r>
              <a:rPr lang="ru-RU" sz="1800" b="1" dirty="0" smtClean="0">
                <a:solidFill>
                  <a:srgbClr val="00FFFF"/>
                </a:solidFill>
              </a:rPr>
              <a:t>б</a:t>
            </a:r>
            <a:r>
              <a:rPr lang="en-US" sz="1800" b="1" dirty="0" smtClean="0">
                <a:solidFill>
                  <a:srgbClr val="00FFFF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rgbClr val="00FFFF"/>
                </a:solidFill>
              </a:rPr>
              <a:t>льшая посылка должна </a:t>
            </a:r>
            <a:r>
              <a:rPr lang="ru-RU" sz="1800" b="1" dirty="0" smtClean="0">
                <a:solidFill>
                  <a:schemeClr val="bg1"/>
                </a:solidFill>
              </a:rPr>
              <a:t>в этом случае</a:t>
            </a:r>
            <a:r>
              <a:rPr lang="ru-RU" sz="1800" b="1" dirty="0" smtClean="0">
                <a:solidFill>
                  <a:srgbClr val="00FFFF"/>
                </a:solidFill>
              </a:rPr>
              <a:t> </a:t>
            </a:r>
            <a:r>
              <a:rPr lang="en-US" sz="1800" b="1" dirty="0" smtClean="0">
                <a:solidFill>
                  <a:srgbClr val="00FFFF"/>
                </a:solidFill>
              </a:rPr>
              <a:t>(</a:t>
            </a:r>
            <a:r>
              <a:rPr lang="ru-RU" sz="1800" b="1" dirty="0" smtClean="0">
                <a:solidFill>
                  <a:srgbClr val="00FFFF"/>
                </a:solidFill>
              </a:rPr>
              <a:t>если одна из посылок – отрицательное суждение</a:t>
            </a:r>
            <a:r>
              <a:rPr lang="en-US" sz="1800" b="1" dirty="0" smtClean="0">
                <a:solidFill>
                  <a:srgbClr val="00FFFF"/>
                </a:solidFill>
              </a:rPr>
              <a:t>)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быть суждением общим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8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Четвёртая фигура 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Правила четвёртой фигуры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ChangeArrowheads="1"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>
              <a:defRPr/>
            </a:pPr>
            <a:r>
              <a:rPr lang="ru-RU" sz="3200" dirty="0" smtClean="0">
                <a:solidFill>
                  <a:schemeClr val="accent3"/>
                </a:solidFill>
              </a:rPr>
              <a:t>Понятие как форма мышления </a:t>
            </a:r>
            <a:r>
              <a:rPr lang="ru-RU" sz="2800" kern="0" dirty="0" smtClean="0">
                <a:latin typeface="+mj-lt"/>
                <a:ea typeface="+mj-ea"/>
                <a:cs typeface="+mj-cs"/>
              </a:rPr>
              <a:t>Логические отношения между понятиями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3" name="Рамка 2"/>
          <p:cNvSpPr/>
          <p:nvPr/>
        </p:nvSpPr>
        <p:spPr bwMode="auto">
          <a:xfrm>
            <a:off x="4357686" y="2428868"/>
            <a:ext cx="914400" cy="914400"/>
          </a:xfrm>
          <a:prstGeom prst="fram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8" name="AutoShape 4"/>
          <p:cNvSpPr>
            <a:spLocks noChangeArrowheads="1"/>
          </p:cNvSpPr>
          <p:nvPr/>
        </p:nvSpPr>
        <p:spPr bwMode="auto">
          <a:xfrm>
            <a:off x="2952000" y="1620000"/>
            <a:ext cx="3240000" cy="648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sz="2000" dirty="0" smtClean="0">
                <a:solidFill>
                  <a:srgbClr val="FF0000"/>
                </a:solidFill>
              </a:rPr>
              <a:t>Понятия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9" name="AutoShape 4"/>
          <p:cNvSpPr>
            <a:spLocks noChangeArrowheads="1"/>
          </p:cNvSpPr>
          <p:nvPr/>
        </p:nvSpPr>
        <p:spPr bwMode="auto">
          <a:xfrm>
            <a:off x="360000" y="2340000"/>
            <a:ext cx="3240000" cy="576000"/>
          </a:xfrm>
          <a:prstGeom prst="bevel">
            <a:avLst>
              <a:gd name="adj" fmla="val 12500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Совместимые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0" name="AutoShape 4"/>
          <p:cNvSpPr>
            <a:spLocks noChangeArrowheads="1"/>
          </p:cNvSpPr>
          <p:nvPr/>
        </p:nvSpPr>
        <p:spPr bwMode="auto">
          <a:xfrm>
            <a:off x="5544000" y="2340000"/>
            <a:ext cx="3240000" cy="576000"/>
          </a:xfrm>
          <a:prstGeom prst="bevel">
            <a:avLst>
              <a:gd name="adj" fmla="val 12500"/>
            </a:avLst>
          </a:pr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dirty="0" smtClean="0">
                <a:solidFill>
                  <a:srgbClr val="CC0000"/>
                </a:solidFill>
              </a:rPr>
              <a:t>Несовместимые</a:t>
            </a:r>
            <a:endParaRPr lang="ru-RU" dirty="0">
              <a:solidFill>
                <a:srgbClr val="CC0000"/>
              </a:solidFill>
            </a:endParaRPr>
          </a:p>
        </p:txBody>
      </p:sp>
      <p:sp>
        <p:nvSpPr>
          <p:cNvPr id="11" name="AutoShape 4"/>
          <p:cNvSpPr>
            <a:spLocks noChangeArrowheads="1"/>
          </p:cNvSpPr>
          <p:nvPr/>
        </p:nvSpPr>
        <p:spPr bwMode="auto">
          <a:xfrm>
            <a:off x="3420000" y="2988000"/>
            <a:ext cx="2304000" cy="576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sz="1600" dirty="0" smtClean="0">
                <a:solidFill>
                  <a:srgbClr val="FF0000"/>
                </a:solidFill>
              </a:rPr>
              <a:t>Соподчинённые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12" name="AutoShape 4"/>
          <p:cNvSpPr>
            <a:spLocks noChangeArrowheads="1"/>
          </p:cNvSpPr>
          <p:nvPr/>
        </p:nvSpPr>
        <p:spPr bwMode="auto">
          <a:xfrm>
            <a:off x="684000" y="3564000"/>
            <a:ext cx="2592000" cy="720000"/>
          </a:xfrm>
          <a:prstGeom prst="bevel">
            <a:avLst>
              <a:gd name="adj" fmla="val 12500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Равнозначащие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13" name="AutoShape 4"/>
          <p:cNvSpPr>
            <a:spLocks noChangeArrowheads="1"/>
          </p:cNvSpPr>
          <p:nvPr/>
        </p:nvSpPr>
        <p:spPr bwMode="auto">
          <a:xfrm>
            <a:off x="1044000" y="5940000"/>
            <a:ext cx="2520000" cy="720000"/>
          </a:xfrm>
          <a:prstGeom prst="bevel">
            <a:avLst>
              <a:gd name="adj" fmla="val 12500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Соподчинённые перекрещивающиеся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14" name="AutoShape 4"/>
          <p:cNvSpPr>
            <a:spLocks noChangeArrowheads="1"/>
          </p:cNvSpPr>
          <p:nvPr/>
        </p:nvSpPr>
        <p:spPr bwMode="auto">
          <a:xfrm>
            <a:off x="684000" y="4356000"/>
            <a:ext cx="2592000" cy="720000"/>
          </a:xfrm>
          <a:prstGeom prst="bevel">
            <a:avLst>
              <a:gd name="adj" fmla="val 12500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>
              <a:lnSpc>
                <a:spcPct val="85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Подчинённые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и подчиняющие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15" name="AutoShape 4"/>
          <p:cNvSpPr>
            <a:spLocks noChangeArrowheads="1"/>
          </p:cNvSpPr>
          <p:nvPr/>
        </p:nvSpPr>
        <p:spPr bwMode="auto">
          <a:xfrm>
            <a:off x="684000" y="5148000"/>
            <a:ext cx="2592000" cy="720000"/>
          </a:xfrm>
          <a:prstGeom prst="bevel">
            <a:avLst>
              <a:gd name="adj" fmla="val 12500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Перекрещивающиеся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16" name="AutoShape 4"/>
          <p:cNvSpPr>
            <a:spLocks noChangeArrowheads="1"/>
          </p:cNvSpPr>
          <p:nvPr/>
        </p:nvSpPr>
        <p:spPr bwMode="auto">
          <a:xfrm>
            <a:off x="5868000" y="4356000"/>
            <a:ext cx="2592000" cy="720000"/>
          </a:xfrm>
          <a:prstGeom prst="bevel">
            <a:avLst>
              <a:gd name="adj" fmla="val 12500"/>
            </a:avLst>
          </a:pr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sz="1600" dirty="0" smtClean="0">
                <a:solidFill>
                  <a:srgbClr val="CC0000"/>
                </a:solidFill>
              </a:rPr>
              <a:t>Противоположные</a:t>
            </a:r>
            <a:endParaRPr lang="ru-RU" sz="1600" dirty="0">
              <a:solidFill>
                <a:srgbClr val="CC0000"/>
              </a:solidFill>
            </a:endParaRPr>
          </a:p>
        </p:txBody>
      </p:sp>
      <p:sp>
        <p:nvSpPr>
          <p:cNvPr id="17" name="AutoShape 4"/>
          <p:cNvSpPr>
            <a:spLocks noChangeArrowheads="1"/>
          </p:cNvSpPr>
          <p:nvPr/>
        </p:nvSpPr>
        <p:spPr bwMode="auto">
          <a:xfrm>
            <a:off x="5580000" y="5148000"/>
            <a:ext cx="2520000" cy="720000"/>
          </a:xfrm>
          <a:prstGeom prst="bevel">
            <a:avLst>
              <a:gd name="adj" fmla="val 12500"/>
            </a:avLst>
          </a:pr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sz="1600" dirty="0" smtClean="0">
                <a:solidFill>
                  <a:srgbClr val="CC0000"/>
                </a:solidFill>
              </a:rPr>
              <a:t>Контрадикторные</a:t>
            </a:r>
            <a:endParaRPr lang="ru-RU" sz="1600" dirty="0">
              <a:solidFill>
                <a:srgbClr val="CC0000"/>
              </a:solidFill>
            </a:endParaRPr>
          </a:p>
        </p:txBody>
      </p:sp>
      <p:sp>
        <p:nvSpPr>
          <p:cNvPr id="18" name="AutoShape 4"/>
          <p:cNvSpPr>
            <a:spLocks noChangeArrowheads="1"/>
          </p:cNvSpPr>
          <p:nvPr/>
        </p:nvSpPr>
        <p:spPr bwMode="auto">
          <a:xfrm>
            <a:off x="5580000" y="5940000"/>
            <a:ext cx="2520000" cy="720000"/>
          </a:xfrm>
          <a:prstGeom prst="bevel">
            <a:avLst>
              <a:gd name="adj" fmla="val 12500"/>
            </a:avLst>
          </a:pr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sz="1600" dirty="0" smtClean="0">
                <a:solidFill>
                  <a:srgbClr val="CC0000"/>
                </a:solidFill>
              </a:rPr>
              <a:t>Контрарные</a:t>
            </a:r>
            <a:endParaRPr lang="ru-RU" sz="1600" dirty="0">
              <a:solidFill>
                <a:srgbClr val="CC0000"/>
              </a:solidFill>
            </a:endParaRPr>
          </a:p>
        </p:txBody>
      </p:sp>
      <p:sp>
        <p:nvSpPr>
          <p:cNvPr id="19" name="AutoShape 4"/>
          <p:cNvSpPr>
            <a:spLocks noChangeArrowheads="1"/>
          </p:cNvSpPr>
          <p:nvPr/>
        </p:nvSpPr>
        <p:spPr bwMode="auto">
          <a:xfrm>
            <a:off x="5868000" y="3564000"/>
            <a:ext cx="2592000" cy="720000"/>
          </a:xfrm>
          <a:prstGeom prst="bevel">
            <a:avLst>
              <a:gd name="adj" fmla="val 12500"/>
            </a:avLst>
          </a:pr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>
              <a:lnSpc>
                <a:spcPct val="85000"/>
              </a:lnSpc>
            </a:pPr>
            <a:r>
              <a:rPr lang="ru-RU" sz="1600" dirty="0" smtClean="0">
                <a:solidFill>
                  <a:srgbClr val="CC0000"/>
                </a:solidFill>
              </a:rPr>
              <a:t>Несоподчинённые несовместимые</a:t>
            </a:r>
            <a:endParaRPr lang="ru-RU" sz="1600" dirty="0">
              <a:solidFill>
                <a:srgbClr val="CC0000"/>
              </a:solidFill>
            </a:endParaRPr>
          </a:p>
        </p:txBody>
      </p:sp>
      <p:sp>
        <p:nvSpPr>
          <p:cNvPr id="20" name="Line 5"/>
          <p:cNvSpPr>
            <a:spLocks noChangeShapeType="1"/>
          </p:cNvSpPr>
          <p:nvPr/>
        </p:nvSpPr>
        <p:spPr bwMode="auto">
          <a:xfrm>
            <a:off x="1980000" y="1944000"/>
            <a:ext cx="972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21" name="Line 12"/>
          <p:cNvSpPr>
            <a:spLocks noChangeShapeType="1"/>
          </p:cNvSpPr>
          <p:nvPr/>
        </p:nvSpPr>
        <p:spPr bwMode="auto">
          <a:xfrm>
            <a:off x="6192000" y="1944000"/>
            <a:ext cx="972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22" name="Line 5"/>
          <p:cNvSpPr>
            <a:spLocks noChangeShapeType="1"/>
          </p:cNvSpPr>
          <p:nvPr/>
        </p:nvSpPr>
        <p:spPr bwMode="auto">
          <a:xfrm>
            <a:off x="5184000" y="2628000"/>
            <a:ext cx="36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23" name="Line 12"/>
          <p:cNvSpPr>
            <a:spLocks noChangeShapeType="1"/>
          </p:cNvSpPr>
          <p:nvPr/>
        </p:nvSpPr>
        <p:spPr bwMode="auto">
          <a:xfrm>
            <a:off x="3600000" y="2628000"/>
            <a:ext cx="36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cxnSp>
        <p:nvCxnSpPr>
          <p:cNvPr id="24" name="AutoShape 7"/>
          <p:cNvCxnSpPr>
            <a:cxnSpLocks noChangeShapeType="1"/>
          </p:cNvCxnSpPr>
          <p:nvPr/>
        </p:nvCxnSpPr>
        <p:spPr bwMode="auto">
          <a:xfrm>
            <a:off x="1980000" y="1928802"/>
            <a:ext cx="1588" cy="396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</p:cxnSp>
      <p:cxnSp>
        <p:nvCxnSpPr>
          <p:cNvPr id="25" name="AutoShape 7"/>
          <p:cNvCxnSpPr>
            <a:cxnSpLocks noChangeShapeType="1"/>
          </p:cNvCxnSpPr>
          <p:nvPr/>
        </p:nvCxnSpPr>
        <p:spPr bwMode="auto">
          <a:xfrm>
            <a:off x="7164000" y="1944000"/>
            <a:ext cx="1588" cy="396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</p:cxnSp>
      <p:cxnSp>
        <p:nvCxnSpPr>
          <p:cNvPr id="26" name="AutoShape 7"/>
          <p:cNvCxnSpPr>
            <a:cxnSpLocks noChangeShapeType="1"/>
          </p:cNvCxnSpPr>
          <p:nvPr/>
        </p:nvCxnSpPr>
        <p:spPr bwMode="auto">
          <a:xfrm>
            <a:off x="3960000" y="2628000"/>
            <a:ext cx="1588" cy="36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</p:cxnSp>
      <p:cxnSp>
        <p:nvCxnSpPr>
          <p:cNvPr id="27" name="AutoShape 7"/>
          <p:cNvCxnSpPr>
            <a:cxnSpLocks noChangeShapeType="1"/>
          </p:cNvCxnSpPr>
          <p:nvPr/>
        </p:nvCxnSpPr>
        <p:spPr bwMode="auto">
          <a:xfrm>
            <a:off x="5184000" y="2628000"/>
            <a:ext cx="1588" cy="360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</p:cxnSp>
      <p:cxnSp>
        <p:nvCxnSpPr>
          <p:cNvPr id="28" name="AutoShape 7"/>
          <p:cNvCxnSpPr>
            <a:cxnSpLocks noChangeShapeType="1"/>
          </p:cNvCxnSpPr>
          <p:nvPr/>
        </p:nvCxnSpPr>
        <p:spPr bwMode="auto">
          <a:xfrm>
            <a:off x="3960000" y="3564000"/>
            <a:ext cx="1588" cy="2736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29" name="AutoShape 7"/>
          <p:cNvCxnSpPr>
            <a:cxnSpLocks noChangeShapeType="1"/>
          </p:cNvCxnSpPr>
          <p:nvPr/>
        </p:nvCxnSpPr>
        <p:spPr bwMode="auto">
          <a:xfrm>
            <a:off x="5184000" y="3564000"/>
            <a:ext cx="1588" cy="11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30" name="Line 5"/>
          <p:cNvSpPr>
            <a:spLocks noChangeShapeType="1"/>
          </p:cNvSpPr>
          <p:nvPr/>
        </p:nvSpPr>
        <p:spPr bwMode="auto">
          <a:xfrm>
            <a:off x="3564000" y="6300000"/>
            <a:ext cx="396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triangle"/>
            <a:tailEnd type="none"/>
          </a:ln>
        </p:spPr>
        <p:txBody>
          <a:bodyPr/>
          <a:lstStyle/>
          <a:p>
            <a:endParaRPr lang="ru-RU" dirty="0"/>
          </a:p>
        </p:txBody>
      </p:sp>
      <p:sp>
        <p:nvSpPr>
          <p:cNvPr id="31" name="Line 12"/>
          <p:cNvSpPr>
            <a:spLocks noChangeShapeType="1"/>
          </p:cNvSpPr>
          <p:nvPr/>
        </p:nvSpPr>
        <p:spPr bwMode="auto">
          <a:xfrm>
            <a:off x="5184000" y="4714884"/>
            <a:ext cx="684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  <p:txBody>
          <a:bodyPr/>
          <a:lstStyle/>
          <a:p>
            <a:endParaRPr lang="ru-RU" dirty="0"/>
          </a:p>
        </p:txBody>
      </p:sp>
      <p:cxnSp>
        <p:nvCxnSpPr>
          <p:cNvPr id="32" name="AutoShape 7"/>
          <p:cNvCxnSpPr>
            <a:cxnSpLocks noChangeShapeType="1"/>
          </p:cNvCxnSpPr>
          <p:nvPr/>
        </p:nvCxnSpPr>
        <p:spPr bwMode="auto">
          <a:xfrm>
            <a:off x="504000" y="2916000"/>
            <a:ext cx="1588" cy="1008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33" name="AutoShape 7"/>
          <p:cNvCxnSpPr>
            <a:cxnSpLocks noChangeShapeType="1"/>
          </p:cNvCxnSpPr>
          <p:nvPr/>
        </p:nvCxnSpPr>
        <p:spPr bwMode="auto">
          <a:xfrm>
            <a:off x="8640000" y="2916000"/>
            <a:ext cx="1588" cy="1008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34" name="Line 12"/>
          <p:cNvSpPr>
            <a:spLocks noChangeShapeType="1"/>
          </p:cNvSpPr>
          <p:nvPr/>
        </p:nvSpPr>
        <p:spPr bwMode="auto">
          <a:xfrm>
            <a:off x="504000" y="3924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  <p:txBody>
          <a:bodyPr/>
          <a:lstStyle/>
          <a:p>
            <a:endParaRPr lang="ru-RU" dirty="0"/>
          </a:p>
        </p:txBody>
      </p:sp>
      <p:sp>
        <p:nvSpPr>
          <p:cNvPr id="35" name="Line 12"/>
          <p:cNvSpPr>
            <a:spLocks noChangeShapeType="1"/>
          </p:cNvSpPr>
          <p:nvPr/>
        </p:nvSpPr>
        <p:spPr bwMode="auto">
          <a:xfrm>
            <a:off x="504000" y="4716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  <p:txBody>
          <a:bodyPr/>
          <a:lstStyle/>
          <a:p>
            <a:endParaRPr lang="ru-RU" dirty="0"/>
          </a:p>
        </p:txBody>
      </p:sp>
      <p:sp>
        <p:nvSpPr>
          <p:cNvPr id="36" name="Line 12"/>
          <p:cNvSpPr>
            <a:spLocks noChangeShapeType="1"/>
          </p:cNvSpPr>
          <p:nvPr/>
        </p:nvSpPr>
        <p:spPr bwMode="auto">
          <a:xfrm>
            <a:off x="500034" y="5500702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  <p:txBody>
          <a:bodyPr/>
          <a:lstStyle/>
          <a:p>
            <a:endParaRPr lang="ru-RU" dirty="0"/>
          </a:p>
        </p:txBody>
      </p:sp>
      <p:sp>
        <p:nvSpPr>
          <p:cNvPr id="37" name="Line 5"/>
          <p:cNvSpPr>
            <a:spLocks noChangeShapeType="1"/>
          </p:cNvSpPr>
          <p:nvPr/>
        </p:nvSpPr>
        <p:spPr bwMode="auto">
          <a:xfrm>
            <a:off x="8460000" y="3924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triangle"/>
            <a:tailEnd/>
          </a:ln>
        </p:spPr>
        <p:txBody>
          <a:bodyPr/>
          <a:lstStyle/>
          <a:p>
            <a:endParaRPr lang="ru-RU" dirty="0"/>
          </a:p>
        </p:txBody>
      </p:sp>
      <p:cxnSp>
        <p:nvCxnSpPr>
          <p:cNvPr id="39" name="AutoShape 7"/>
          <p:cNvCxnSpPr>
            <a:cxnSpLocks noChangeShapeType="1"/>
          </p:cNvCxnSpPr>
          <p:nvPr/>
        </p:nvCxnSpPr>
        <p:spPr bwMode="auto">
          <a:xfrm>
            <a:off x="864000" y="5868000"/>
            <a:ext cx="1588" cy="43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40" name="AutoShape 7"/>
          <p:cNvCxnSpPr>
            <a:cxnSpLocks noChangeShapeType="1"/>
          </p:cNvCxnSpPr>
          <p:nvPr/>
        </p:nvCxnSpPr>
        <p:spPr bwMode="auto">
          <a:xfrm>
            <a:off x="8280000" y="5076000"/>
            <a:ext cx="1588" cy="43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41" name="Line 12"/>
          <p:cNvSpPr>
            <a:spLocks noChangeShapeType="1"/>
          </p:cNvSpPr>
          <p:nvPr/>
        </p:nvSpPr>
        <p:spPr bwMode="auto">
          <a:xfrm>
            <a:off x="864000" y="630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  <p:txBody>
          <a:bodyPr/>
          <a:lstStyle/>
          <a:p>
            <a:endParaRPr lang="ru-RU" dirty="0"/>
          </a:p>
        </p:txBody>
      </p:sp>
      <p:sp>
        <p:nvSpPr>
          <p:cNvPr id="42" name="Line 5"/>
          <p:cNvSpPr>
            <a:spLocks noChangeShapeType="1"/>
          </p:cNvSpPr>
          <p:nvPr/>
        </p:nvSpPr>
        <p:spPr bwMode="auto">
          <a:xfrm>
            <a:off x="8100000" y="5508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triangle"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43" name="Line 5"/>
          <p:cNvSpPr>
            <a:spLocks noChangeShapeType="1"/>
          </p:cNvSpPr>
          <p:nvPr/>
        </p:nvSpPr>
        <p:spPr bwMode="auto">
          <a:xfrm>
            <a:off x="8100000" y="6300000"/>
            <a:ext cx="18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 type="triangle"/>
            <a:tailEnd/>
          </a:ln>
        </p:spPr>
        <p:txBody>
          <a:bodyPr/>
          <a:lstStyle/>
          <a:p>
            <a:endParaRPr lang="ru-RU" dirty="0"/>
          </a:p>
        </p:txBody>
      </p:sp>
      <p:cxnSp>
        <p:nvCxnSpPr>
          <p:cNvPr id="44" name="AutoShape 7"/>
          <p:cNvCxnSpPr>
            <a:cxnSpLocks noChangeShapeType="1"/>
          </p:cNvCxnSpPr>
          <p:nvPr/>
        </p:nvCxnSpPr>
        <p:spPr bwMode="auto">
          <a:xfrm>
            <a:off x="500034" y="3929066"/>
            <a:ext cx="1588" cy="79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45" name="AutoShape 7"/>
          <p:cNvCxnSpPr>
            <a:cxnSpLocks noChangeShapeType="1"/>
          </p:cNvCxnSpPr>
          <p:nvPr/>
        </p:nvCxnSpPr>
        <p:spPr bwMode="auto">
          <a:xfrm>
            <a:off x="500034" y="4716000"/>
            <a:ext cx="1588" cy="79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47" name="AutoShape 7"/>
          <p:cNvCxnSpPr>
            <a:cxnSpLocks noChangeShapeType="1"/>
          </p:cNvCxnSpPr>
          <p:nvPr/>
        </p:nvCxnSpPr>
        <p:spPr bwMode="auto">
          <a:xfrm>
            <a:off x="8280000" y="5508000"/>
            <a:ext cx="1588" cy="79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500"/>
                            </p:stCondLst>
                            <p:childTnLst>
                              <p:par>
                                <p:cTn id="10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1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500"/>
                            </p:stCondLst>
                            <p:childTnLst>
                              <p:par>
                                <p:cTn id="12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000"/>
                            </p:stCondLst>
                            <p:childTnLst>
                              <p:par>
                                <p:cTn id="12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500"/>
                            </p:stCondLst>
                            <p:childTnLst>
                              <p:par>
                                <p:cTn id="140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500"/>
                            </p:stCondLst>
                            <p:childTnLst>
                              <p:par>
                                <p:cTn id="15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5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500"/>
                            </p:stCondLst>
                            <p:childTnLst>
                              <p:par>
                                <p:cTn id="16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000"/>
                            </p:stCondLst>
                            <p:childTnLst>
                              <p:par>
                                <p:cTn id="170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30" grpId="0" animBg="1"/>
      <p:bldP spid="31" grpId="0" animBg="1"/>
      <p:bldP spid="34" grpId="0" animBg="1"/>
      <p:bldP spid="35" grpId="0" animBg="1"/>
      <p:bldP spid="36" grpId="0" animBg="1"/>
      <p:bldP spid="37" grpId="0" animBg="1"/>
      <p:bldP spid="41" grpId="0" animBg="1"/>
      <p:bldP spid="42" grpId="0" animBg="1"/>
      <p:bldP spid="43" grpId="0" animBg="1"/>
    </p:bldLst>
  </p:timing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  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-1500000">
            <a:off x="5364000" y="2808288"/>
            <a:ext cx="2303462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en-US" dirty="0" smtClean="0">
                <a:solidFill>
                  <a:srgbClr val="BBE0E3"/>
                </a:solidFill>
              </a:rPr>
              <a:t> </a:t>
            </a:r>
            <a:r>
              <a:rPr lang="ru-RU" dirty="0" smtClean="0">
                <a:solidFill>
                  <a:srgbClr val="BBE0E3"/>
                </a:solidFill>
              </a:rPr>
              <a:t>(не)</a:t>
            </a:r>
            <a:r>
              <a:rPr lang="ru-RU" sz="1000" dirty="0" smtClean="0">
                <a:solidFill>
                  <a:srgbClr val="BBE0E3"/>
                </a:solidFill>
              </a:rPr>
              <a:t> </a:t>
            </a:r>
            <a:r>
              <a:rPr lang="ru-RU" dirty="0" smtClean="0">
                <a:solidFill>
                  <a:srgbClr val="BBE0E3"/>
                </a:solidFill>
              </a:rPr>
              <a:t>есть</a:t>
            </a:r>
            <a:r>
              <a:rPr lang="en-US" sz="1000" dirty="0" smtClean="0">
                <a:solidFill>
                  <a:srgbClr val="BBE0E3"/>
                </a:solidFill>
              </a:rPr>
              <a:t> </a:t>
            </a:r>
            <a:r>
              <a:rPr lang="ru-RU" dirty="0" smtClean="0">
                <a:solidFill>
                  <a:srgbClr val="BBE0E3"/>
                </a:solidFill>
              </a:rPr>
              <a:t>/</a:t>
            </a:r>
            <a:r>
              <a:rPr lang="en-US" sz="1000" dirty="0" smtClean="0">
                <a:solidFill>
                  <a:srgbClr val="BBE0E3"/>
                </a:solidFill>
              </a:rPr>
              <a:t> </a:t>
            </a:r>
            <a:r>
              <a:rPr lang="ru-RU" dirty="0" smtClean="0">
                <a:solidFill>
                  <a:srgbClr val="BBE0E3"/>
                </a:solidFill>
              </a:rPr>
              <a:t>суть</a:t>
            </a:r>
            <a:endParaRPr lang="ru-RU" dirty="0">
              <a:solidFill>
                <a:srgbClr val="BBE0E3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20100000">
            <a:off x="5364000" y="2808000"/>
            <a:ext cx="2303462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  средний термин</a:t>
            </a: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19" name="AutoShape 3"/>
          <p:cNvSpPr>
            <a:spLocks noChangeArrowheads="1"/>
          </p:cNvSpPr>
          <p:nvPr/>
        </p:nvSpPr>
        <p:spPr bwMode="auto">
          <a:xfrm>
            <a:off x="5612400" y="1836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 не есть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ru-RU" sz="105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7" name="AutoShape 3"/>
          <p:cNvSpPr>
            <a:spLocks noChangeArrowheads="1"/>
          </p:cNvSpPr>
          <p:nvPr/>
        </p:nvSpPr>
        <p:spPr bwMode="auto">
          <a:xfrm>
            <a:off x="5616000" y="1836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5616000" y="1836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en-US" dirty="0" smtClean="0">
                <a:solidFill>
                  <a:srgbClr val="0000FF"/>
                </a:solidFill>
              </a:rPr>
              <a:t>  </a:t>
            </a:r>
            <a:r>
              <a:rPr lang="ru-RU" dirty="0" smtClean="0">
                <a:solidFill>
                  <a:srgbClr val="0000FF"/>
                </a:solidFill>
              </a:rPr>
              <a:t>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1" name="AutoShape 2"/>
          <p:cNvSpPr>
            <a:spLocks noChangeArrowheads="1"/>
          </p:cNvSpPr>
          <p:nvPr/>
        </p:nvSpPr>
        <p:spPr bwMode="auto">
          <a:xfrm>
            <a:off x="5612400" y="3348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 не есть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en-US" dirty="0" smtClean="0">
                <a:solidFill>
                  <a:srgbClr val="0000FF"/>
                </a:solidFill>
              </a:rPr>
              <a:t>/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5612400" y="3348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en-US" dirty="0" smtClean="0">
                <a:solidFill>
                  <a:srgbClr val="0000FF"/>
                </a:solidFill>
              </a:rPr>
              <a:t>  </a:t>
            </a:r>
            <a:r>
              <a:rPr lang="ru-RU" dirty="0" smtClean="0">
                <a:solidFill>
                  <a:srgbClr val="0000FF"/>
                </a:solidFill>
              </a:rPr>
              <a:t>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" name="Oval 14"/>
          <p:cNvSpPr>
            <a:spLocks noChangeAspect="1" noChangeArrowheads="1"/>
          </p:cNvSpPr>
          <p:nvPr/>
        </p:nvSpPr>
        <p:spPr bwMode="auto">
          <a:xfrm>
            <a:off x="4212000" y="2988000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4212000" y="2988000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 algn="ctr">
              <a:lnSpc>
                <a:spcPct val="8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22" name="Oval 12"/>
          <p:cNvSpPr>
            <a:spLocks noChangeAspect="1" noChangeArrowheads="1"/>
          </p:cNvSpPr>
          <p:nvPr/>
        </p:nvSpPr>
        <p:spPr bwMode="auto">
          <a:xfrm>
            <a:off x="4212000" y="1476000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4212000" y="1476000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 algn="ctr">
              <a:lnSpc>
                <a:spcPct val="8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24" name="Rectangle 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Четвёртая фигура 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Назначение четвёртой фигуры</a:t>
            </a:r>
          </a:p>
        </p:txBody>
      </p:sp>
      <p:sp>
        <p:nvSpPr>
          <p:cNvPr id="25" name="Text Box 17"/>
          <p:cNvSpPr txBox="1">
            <a:spLocks noChangeArrowheads="1"/>
          </p:cNvSpPr>
          <p:nvPr/>
        </p:nvSpPr>
        <p:spPr bwMode="auto">
          <a:xfrm>
            <a:off x="179999" y="1476000"/>
            <a:ext cx="3528000" cy="1296000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>
            <a:spAutoFit/>
          </a:bodyPr>
          <a:lstStyle/>
          <a:p>
            <a:r>
              <a:rPr lang="ru-RU" dirty="0" smtClean="0"/>
              <a:t>Крайние термины занимают</a:t>
            </a:r>
            <a:br>
              <a:rPr lang="ru-RU" dirty="0" smtClean="0"/>
            </a:br>
            <a:r>
              <a:rPr lang="ru-RU" dirty="0" smtClean="0"/>
              <a:t>в посылках позиции,</a:t>
            </a:r>
            <a:br>
              <a:rPr lang="ru-RU" dirty="0" smtClean="0"/>
            </a:br>
            <a:r>
              <a:rPr lang="ru-RU" dirty="0" smtClean="0">
                <a:solidFill>
                  <a:srgbClr val="00FFFF"/>
                </a:solidFill>
              </a:rPr>
              <a:t>противоположные </a:t>
            </a:r>
            <a:r>
              <a:rPr lang="ru-RU" dirty="0" smtClean="0"/>
              <a:t>тем, что</a:t>
            </a:r>
            <a:br>
              <a:rPr lang="ru-RU" dirty="0" smtClean="0"/>
            </a:br>
            <a:r>
              <a:rPr lang="ru-RU" dirty="0" smtClean="0"/>
              <a:t>они занимают в выводе.</a:t>
            </a:r>
            <a:endParaRPr lang="ru-RU" dirty="0"/>
          </a:p>
        </p:txBody>
      </p:sp>
      <p:sp>
        <p:nvSpPr>
          <p:cNvPr id="26" name="Rectangle 16"/>
          <p:cNvSpPr txBox="1">
            <a:spLocks noChangeArrowheads="1"/>
          </p:cNvSpPr>
          <p:nvPr/>
        </p:nvSpPr>
        <p:spPr bwMode="auto">
          <a:xfrm>
            <a:off x="180000" y="2772000"/>
            <a:ext cx="3744000" cy="226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1"/>
          <a:lstStyle/>
          <a:p>
            <a:pPr marL="342900" indent="-342900" algn="ctr">
              <a:lnSpc>
                <a:spcPct val="90000"/>
              </a:lnSpc>
              <a:spcBef>
                <a:spcPts val="0"/>
              </a:spcBef>
              <a:spcAft>
                <a:spcPts val="400"/>
              </a:spcAft>
              <a:defRPr/>
            </a:pPr>
            <a:r>
              <a:rPr lang="ru-RU" kern="0" dirty="0">
                <a:solidFill>
                  <a:srgbClr val="FFFF00"/>
                </a:solidFill>
                <a:latin typeface="+mn-lt"/>
              </a:rPr>
              <a:t>Правила четвёртой фигуры</a:t>
            </a:r>
          </a:p>
          <a:p>
            <a:pPr marL="342900" indent="-342900" algn="l">
              <a:lnSpc>
                <a:spcPct val="90000"/>
              </a:lnSpc>
              <a:spcBef>
                <a:spcPts val="300"/>
              </a:spcBef>
              <a:buFont typeface="Wingdings" pitchFamily="2" charset="2"/>
              <a:buChar char="Ø"/>
              <a:defRPr/>
            </a:pPr>
            <a:r>
              <a:rPr lang="ru-RU" sz="1600" kern="0" dirty="0">
                <a:latin typeface="+mn-lt"/>
              </a:rPr>
              <a:t>Если </a:t>
            </a:r>
            <a:r>
              <a:rPr lang="ru-RU" sz="1600" kern="0" dirty="0">
                <a:solidFill>
                  <a:srgbClr val="66FF33"/>
                </a:solidFill>
                <a:latin typeface="+mn-lt"/>
              </a:rPr>
              <a:t>б</a:t>
            </a:r>
            <a:r>
              <a:rPr lang="en-US" sz="1600" dirty="0">
                <a:solidFill>
                  <a:srgbClr val="66FF33"/>
                </a:solidFill>
                <a:cs typeface="Arial" charset="0"/>
              </a:rPr>
              <a:t>ó</a:t>
            </a:r>
            <a:r>
              <a:rPr lang="ru-RU" sz="1600" kern="0" dirty="0">
                <a:solidFill>
                  <a:srgbClr val="00FF00"/>
                </a:solidFill>
              </a:rPr>
              <a:t>льшая</a:t>
            </a:r>
            <a:r>
              <a:rPr lang="ru-RU" sz="1600" kern="0" dirty="0"/>
              <a:t> посылка – </a:t>
            </a:r>
            <a:r>
              <a:rPr lang="ru-RU" sz="1600" kern="0" dirty="0">
                <a:solidFill>
                  <a:srgbClr val="00FF00"/>
                </a:solidFill>
              </a:rPr>
              <a:t>утвердительное</a:t>
            </a:r>
            <a:r>
              <a:rPr lang="ru-RU" sz="1600" kern="0" dirty="0"/>
              <a:t> суждение, </a:t>
            </a:r>
            <a:r>
              <a:rPr lang="ru-RU" sz="1600" kern="0" dirty="0" smtClean="0"/>
              <a:t/>
            </a:r>
            <a:br>
              <a:rPr lang="ru-RU" sz="1600" kern="0" dirty="0" smtClean="0"/>
            </a:br>
            <a:r>
              <a:rPr lang="ru-RU" sz="1600" kern="0" dirty="0" smtClean="0"/>
              <a:t>то </a:t>
            </a:r>
            <a:r>
              <a:rPr lang="ru-RU" sz="1600" kern="0" dirty="0">
                <a:solidFill>
                  <a:srgbClr val="00FF00"/>
                </a:solidFill>
              </a:rPr>
              <a:t>м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еньшая</a:t>
            </a:r>
            <a:r>
              <a:rPr lang="ru-RU" sz="1600" kern="0" dirty="0">
                <a:latin typeface="+mn-lt"/>
              </a:rPr>
              <a:t> посылка должна быть 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общим</a:t>
            </a:r>
            <a:r>
              <a:rPr lang="ru-RU" sz="1600" kern="0" dirty="0"/>
              <a:t> суждением</a:t>
            </a:r>
            <a:r>
              <a:rPr lang="ru-RU" sz="1600" kern="0" dirty="0">
                <a:latin typeface="+mn-lt"/>
              </a:rPr>
              <a:t>.</a:t>
            </a:r>
          </a:p>
          <a:p>
            <a:pPr marL="342900" indent="-342900" algn="l">
              <a:lnSpc>
                <a:spcPct val="90000"/>
              </a:lnSpc>
              <a:spcBef>
                <a:spcPts val="300"/>
              </a:spcBef>
              <a:buFont typeface="Wingdings" pitchFamily="2" charset="2"/>
              <a:buChar char="Ø"/>
              <a:defRPr/>
            </a:pPr>
            <a:r>
              <a:rPr lang="ru-RU" sz="1600" kern="0" dirty="0">
                <a:latin typeface="+mn-lt"/>
              </a:rPr>
              <a:t>Если одна из посылок – 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отрицательное</a:t>
            </a:r>
            <a:r>
              <a:rPr lang="ru-RU" sz="1600" kern="0" dirty="0">
                <a:latin typeface="+mn-lt"/>
              </a:rPr>
              <a:t> суждение, </a:t>
            </a:r>
            <a:r>
              <a:rPr lang="ru-RU" sz="1600" kern="0" dirty="0" smtClean="0">
                <a:latin typeface="+mn-lt"/>
              </a:rPr>
              <a:t/>
            </a:r>
            <a:br>
              <a:rPr lang="ru-RU" sz="1600" kern="0" dirty="0" smtClean="0">
                <a:latin typeface="+mn-lt"/>
              </a:rPr>
            </a:br>
            <a:r>
              <a:rPr lang="ru-RU" sz="1600" kern="0" dirty="0" smtClean="0">
                <a:latin typeface="+mn-lt"/>
              </a:rPr>
              <a:t>то </a:t>
            </a:r>
            <a:r>
              <a:rPr lang="ru-RU" sz="1600" kern="0" dirty="0">
                <a:solidFill>
                  <a:srgbClr val="66FF33"/>
                </a:solidFill>
                <a:latin typeface="+mn-lt"/>
              </a:rPr>
              <a:t>б</a:t>
            </a:r>
            <a:r>
              <a:rPr lang="en-US" sz="1600" dirty="0">
                <a:solidFill>
                  <a:srgbClr val="66FF33"/>
                </a:solidFill>
                <a:cs typeface="Arial" charset="0"/>
              </a:rPr>
              <a:t>ó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льшая</a:t>
            </a:r>
            <a:r>
              <a:rPr lang="ru-RU" sz="1600" kern="0" dirty="0">
                <a:latin typeface="+mn-lt"/>
              </a:rPr>
              <a:t> посылка должна быть 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общим</a:t>
            </a:r>
            <a:r>
              <a:rPr lang="ru-RU" sz="1600" kern="0" dirty="0"/>
              <a:t> суждением</a:t>
            </a:r>
            <a:r>
              <a:rPr lang="ru-RU" sz="1600" kern="0" dirty="0" smtClean="0">
                <a:latin typeface="+mn-lt"/>
              </a:rPr>
              <a:t>.</a:t>
            </a:r>
            <a:endParaRPr lang="ru-RU" sz="1600" kern="0" dirty="0">
              <a:latin typeface="+mn-lt"/>
            </a:endParaRPr>
          </a:p>
        </p:txBody>
      </p:sp>
      <p:sp>
        <p:nvSpPr>
          <p:cNvPr id="27" name="TextBox 26"/>
          <p:cNvSpPr txBox="1">
            <a:spLocks noChangeArrowheads="1"/>
          </p:cNvSpPr>
          <p:nvPr/>
        </p:nvSpPr>
        <p:spPr bwMode="auto">
          <a:xfrm>
            <a:off x="144000" y="5040000"/>
            <a:ext cx="3960000" cy="1728000"/>
          </a:xfrm>
          <a:prstGeom prst="rect">
            <a:avLst/>
          </a:prstGeom>
          <a:noFill/>
          <a:ln w="9525">
            <a:solidFill>
              <a:schemeClr val="accent3"/>
            </a:solidFill>
            <a:miter lim="800000"/>
            <a:headEnd/>
            <a:tailEnd/>
          </a:ln>
        </p:spPr>
        <p:txBody>
          <a:bodyPr wrap="square" lIns="72000" rIns="72000" bIns="46800" anchor="ctr" anchorCtr="1"/>
          <a:lstStyle/>
          <a:p>
            <a:pPr>
              <a:lnSpc>
                <a:spcPct val="95000"/>
              </a:lnSpc>
            </a:pPr>
            <a:r>
              <a:rPr lang="ru-RU" sz="1600" dirty="0" smtClean="0"/>
              <a:t>Назначение </a:t>
            </a:r>
            <a:r>
              <a:rPr lang="ru-RU" sz="1600" dirty="0" smtClean="0">
                <a:solidFill>
                  <a:srgbClr val="00FFFF"/>
                </a:solidFill>
              </a:rPr>
              <a:t>четвёртой</a:t>
            </a:r>
            <a:r>
              <a:rPr lang="ru-RU" sz="1600" dirty="0" smtClean="0"/>
              <a:t> фигуры – </a:t>
            </a:r>
          </a:p>
          <a:p>
            <a:pPr>
              <a:lnSpc>
                <a:spcPct val="95000"/>
              </a:lnSpc>
            </a:pPr>
            <a:r>
              <a:rPr lang="ru-RU" sz="1600" dirty="0" smtClean="0"/>
              <a:t>1) демонстрация </a:t>
            </a:r>
            <a:r>
              <a:rPr lang="ru-RU" sz="1600" dirty="0" smtClean="0">
                <a:solidFill>
                  <a:srgbClr val="00FF00"/>
                </a:solidFill>
              </a:rPr>
              <a:t>неправомерности утвердительных обобщений</a:t>
            </a:r>
            <a:r>
              <a:rPr lang="ru-RU" sz="1600" dirty="0" smtClean="0"/>
              <a:t> (объём меньшего термина исключается из объёма б</a:t>
            </a:r>
            <a:r>
              <a:rPr lang="en-US" sz="1600" dirty="0" smtClean="0">
                <a:cs typeface="Arial" charset="0"/>
              </a:rPr>
              <a:t>ó</a:t>
            </a:r>
            <a:r>
              <a:rPr lang="ru-RU" sz="1600" dirty="0" err="1" smtClean="0"/>
              <a:t>льшего</a:t>
            </a:r>
            <a:r>
              <a:rPr lang="ru-RU" sz="1600" dirty="0" smtClean="0"/>
              <a:t> термина или лишь частично включается в него), </a:t>
            </a:r>
            <a:r>
              <a:rPr lang="ru-RU" sz="1600" dirty="0" smtClean="0">
                <a:solidFill>
                  <a:srgbClr val="FFFFFF"/>
                </a:solidFill>
              </a:rPr>
              <a:t>а также </a:t>
            </a:r>
          </a:p>
          <a:p>
            <a:pPr>
              <a:lnSpc>
                <a:spcPct val="95000"/>
              </a:lnSpc>
            </a:pPr>
            <a:r>
              <a:rPr lang="ru-RU" sz="1600" dirty="0" smtClean="0">
                <a:solidFill>
                  <a:srgbClr val="FFFFFF"/>
                </a:solidFill>
              </a:rPr>
              <a:t>2) </a:t>
            </a:r>
            <a:r>
              <a:rPr lang="ru-RU" sz="1600" dirty="0" smtClean="0">
                <a:solidFill>
                  <a:srgbClr val="00FF00"/>
                </a:solidFill>
              </a:rPr>
              <a:t>обоснование целесообразности</a:t>
            </a:r>
            <a:r>
              <a:rPr lang="ru-RU" sz="1600" dirty="0" smtClean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7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7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build="p" animBg="1"/>
    </p:bldLst>
  </p:timing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  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-1500000">
            <a:off x="5364000" y="2808288"/>
            <a:ext cx="2303462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en-US" dirty="0" smtClean="0">
                <a:solidFill>
                  <a:srgbClr val="BBE0E3"/>
                </a:solidFill>
              </a:rPr>
              <a:t> </a:t>
            </a:r>
            <a:r>
              <a:rPr lang="ru-RU" dirty="0" smtClean="0">
                <a:solidFill>
                  <a:srgbClr val="BBE0E3"/>
                </a:solidFill>
              </a:rPr>
              <a:t>(не)</a:t>
            </a:r>
            <a:r>
              <a:rPr lang="ru-RU" sz="1000" dirty="0" smtClean="0">
                <a:solidFill>
                  <a:srgbClr val="BBE0E3"/>
                </a:solidFill>
              </a:rPr>
              <a:t> </a:t>
            </a:r>
            <a:r>
              <a:rPr lang="ru-RU" dirty="0" smtClean="0">
                <a:solidFill>
                  <a:srgbClr val="BBE0E3"/>
                </a:solidFill>
              </a:rPr>
              <a:t>есть</a:t>
            </a:r>
            <a:r>
              <a:rPr lang="en-US" sz="1000" dirty="0" smtClean="0">
                <a:solidFill>
                  <a:srgbClr val="BBE0E3"/>
                </a:solidFill>
              </a:rPr>
              <a:t> </a:t>
            </a:r>
            <a:r>
              <a:rPr lang="ru-RU" dirty="0" smtClean="0">
                <a:solidFill>
                  <a:srgbClr val="BBE0E3"/>
                </a:solidFill>
              </a:rPr>
              <a:t>/</a:t>
            </a:r>
            <a:r>
              <a:rPr lang="en-US" sz="1000" dirty="0" smtClean="0">
                <a:solidFill>
                  <a:srgbClr val="BBE0E3"/>
                </a:solidFill>
              </a:rPr>
              <a:t> </a:t>
            </a:r>
            <a:r>
              <a:rPr lang="ru-RU" dirty="0" smtClean="0">
                <a:solidFill>
                  <a:srgbClr val="BBE0E3"/>
                </a:solidFill>
              </a:rPr>
              <a:t>суть</a:t>
            </a:r>
            <a:endParaRPr lang="ru-RU" dirty="0">
              <a:solidFill>
                <a:srgbClr val="BBE0E3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ни одно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20100000">
            <a:off x="5364000" y="2808000"/>
            <a:ext cx="2303462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  средний термин</a:t>
            </a: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19" name="AutoShape 3"/>
          <p:cNvSpPr>
            <a:spLocks noChangeArrowheads="1"/>
          </p:cNvSpPr>
          <p:nvPr/>
        </p:nvSpPr>
        <p:spPr bwMode="auto">
          <a:xfrm>
            <a:off x="5612400" y="1836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 не есть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ru-RU" sz="105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7" name="AutoShape 3"/>
          <p:cNvSpPr>
            <a:spLocks noChangeArrowheads="1"/>
          </p:cNvSpPr>
          <p:nvPr/>
        </p:nvSpPr>
        <p:spPr bwMode="auto">
          <a:xfrm>
            <a:off x="5616000" y="1836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5616000" y="1836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en-US" dirty="0" smtClean="0">
                <a:solidFill>
                  <a:srgbClr val="0000FF"/>
                </a:solidFill>
              </a:rPr>
              <a:t>  </a:t>
            </a:r>
            <a:r>
              <a:rPr lang="ru-RU" dirty="0" smtClean="0">
                <a:solidFill>
                  <a:srgbClr val="0000FF"/>
                </a:solidFill>
              </a:rPr>
              <a:t>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1" name="AutoShape 2"/>
          <p:cNvSpPr>
            <a:spLocks noChangeArrowheads="1"/>
          </p:cNvSpPr>
          <p:nvPr/>
        </p:nvSpPr>
        <p:spPr bwMode="auto">
          <a:xfrm>
            <a:off x="5612400" y="3348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 не есть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en-US" dirty="0" smtClean="0">
                <a:solidFill>
                  <a:srgbClr val="0000FF"/>
                </a:solidFill>
              </a:rPr>
              <a:t>/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5612400" y="3348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en-US" dirty="0" smtClean="0">
                <a:solidFill>
                  <a:srgbClr val="0000FF"/>
                </a:solidFill>
              </a:rPr>
              <a:t>  </a:t>
            </a:r>
            <a:r>
              <a:rPr lang="ru-RU" dirty="0" smtClean="0">
                <a:solidFill>
                  <a:srgbClr val="0000FF"/>
                </a:solidFill>
              </a:rPr>
              <a:t>(не)</a:t>
            </a:r>
            <a:r>
              <a:rPr lang="ru-RU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/</a:t>
            </a:r>
            <a:r>
              <a:rPr lang="en-US" sz="1000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" name="Oval 14"/>
          <p:cNvSpPr>
            <a:spLocks noChangeAspect="1" noChangeArrowheads="1"/>
          </p:cNvSpPr>
          <p:nvPr/>
        </p:nvSpPr>
        <p:spPr bwMode="auto">
          <a:xfrm>
            <a:off x="4212000" y="2988000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4212000" y="2988000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 algn="ctr">
              <a:lnSpc>
                <a:spcPct val="8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22" name="Oval 12"/>
          <p:cNvSpPr>
            <a:spLocks noChangeAspect="1" noChangeArrowheads="1"/>
          </p:cNvSpPr>
          <p:nvPr/>
        </p:nvSpPr>
        <p:spPr bwMode="auto">
          <a:xfrm>
            <a:off x="4212000" y="1476000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 algn="ctr">
              <a:lnSpc>
                <a:spcPct val="9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4212000" y="1476000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tIns="108000" anchor="ctr"/>
          <a:lstStyle/>
          <a:p>
            <a:pPr algn="ctr">
              <a:lnSpc>
                <a:spcPct val="80000"/>
              </a:lnSpc>
            </a:pPr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(ни одно)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(некоторые)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28" name="Rectangle 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Четвёртая фигура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Модусы четвёртой фигуры</a:t>
            </a:r>
          </a:p>
        </p:txBody>
      </p:sp>
      <p:sp>
        <p:nvSpPr>
          <p:cNvPr id="29" name="Rectangle 16"/>
          <p:cNvSpPr txBox="1">
            <a:spLocks noChangeArrowheads="1"/>
          </p:cNvSpPr>
          <p:nvPr/>
        </p:nvSpPr>
        <p:spPr bwMode="auto">
          <a:xfrm>
            <a:off x="360000" y="2772000"/>
            <a:ext cx="3420000" cy="25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0"/>
          <a:lstStyle/>
          <a:p>
            <a:pPr marL="342900" indent="-342900" algn="ctr">
              <a:spcBef>
                <a:spcPts val="600"/>
              </a:spcBef>
              <a:spcAft>
                <a:spcPts val="4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  <a:latin typeface="+mn-lt"/>
              </a:rPr>
              <a:t>Модусы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четвёртой фигуры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BR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NT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P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C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N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D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S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F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P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FR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N</a:t>
            </a:r>
            <a:endParaRPr lang="ru-RU" sz="1600" kern="0" dirty="0" smtClean="0">
              <a:solidFill>
                <a:schemeClr val="accent3"/>
              </a:solidFill>
              <a:latin typeface="+mn-lt"/>
            </a:endParaRP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ru-RU" sz="1600" kern="0" dirty="0" smtClean="0">
                <a:solidFill>
                  <a:srgbClr val="FFFF00"/>
                </a:solidFill>
              </a:rPr>
              <a:t>Ослабленный модус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C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M</a:t>
            </a:r>
            <a:r>
              <a:rPr lang="en-US" sz="1600" kern="0" dirty="0" smtClean="0">
                <a:solidFill>
                  <a:srgbClr val="00FFFF"/>
                </a:solidFill>
              </a:rPr>
              <a:t>E</a:t>
            </a:r>
            <a:r>
              <a:rPr lang="en-US" sz="1600" kern="0" dirty="0" smtClean="0"/>
              <a:t>N</a:t>
            </a:r>
            <a:r>
              <a:rPr lang="en-US" sz="1600" kern="0" dirty="0" smtClean="0">
                <a:solidFill>
                  <a:srgbClr val="00FFFF"/>
                </a:solidFill>
              </a:rPr>
              <a:t>O</a:t>
            </a:r>
            <a:r>
              <a:rPr lang="en-US" sz="1600" kern="0" dirty="0" smtClean="0"/>
              <a:t>S</a:t>
            </a:r>
          </a:p>
        </p:txBody>
      </p:sp>
      <p:sp>
        <p:nvSpPr>
          <p:cNvPr id="30" name="TextBox 29"/>
          <p:cNvSpPr txBox="1">
            <a:spLocks noChangeArrowheads="1"/>
          </p:cNvSpPr>
          <p:nvPr/>
        </p:nvSpPr>
        <p:spPr bwMode="auto">
          <a:xfrm>
            <a:off x="36000" y="5256000"/>
            <a:ext cx="4140000" cy="147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утвердительной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en-US" sz="1600" dirty="0" smtClean="0"/>
              <a:t> </a:t>
            </a:r>
            <a:r>
              <a:rPr lang="ru-RU" sz="1600" dirty="0" smtClean="0"/>
              <a:t>посылки</a:t>
            </a:r>
            <a:r>
              <a:rPr lang="en-US" sz="1600" dirty="0" smtClean="0"/>
              <a:t> </a:t>
            </a:r>
            <a:r>
              <a:rPr lang="ru-RU" sz="1600" dirty="0" smtClean="0"/>
              <a:t>(общей или</a:t>
            </a:r>
            <a:r>
              <a:rPr lang="en-US" sz="1600" dirty="0" smtClean="0"/>
              <a:t> </a:t>
            </a:r>
            <a:r>
              <a:rPr lang="ru-RU" sz="1600" dirty="0" smtClean="0"/>
              <a:t>частной)</a:t>
            </a:r>
            <a:r>
              <a:rPr lang="en-US" sz="1600" dirty="0" smtClean="0"/>
              <a:t> </a:t>
            </a:r>
            <a:r>
              <a:rPr lang="ru-RU" sz="1600" dirty="0" smtClean="0"/>
              <a:t>с </a:t>
            </a:r>
            <a:r>
              <a:rPr lang="ru-RU" sz="1600" dirty="0" smtClean="0">
                <a:solidFill>
                  <a:srgbClr val="00FF00"/>
                </a:solidFill>
              </a:rPr>
              <a:t>общей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меньшей</a:t>
            </a:r>
            <a:r>
              <a:rPr lang="ru-RU" sz="1600" dirty="0" smtClean="0"/>
              <a:t> (утвердительной или отрицательной) и </a:t>
            </a:r>
            <a:r>
              <a:rPr lang="ru-RU" sz="1600" dirty="0" smtClean="0">
                <a:solidFill>
                  <a:srgbClr val="00FF00"/>
                </a:solidFill>
              </a:rPr>
              <a:t>общеотрицательной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en-US" sz="1600" dirty="0" smtClean="0"/>
              <a:t> </a:t>
            </a:r>
            <a:r>
              <a:rPr lang="ru-RU" sz="1600" dirty="0" smtClean="0"/>
              <a:t>с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утвердительной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меньшей</a:t>
            </a:r>
            <a:r>
              <a:rPr lang="en-US" sz="1600" dirty="0" smtClean="0"/>
              <a:t> </a:t>
            </a:r>
            <a:r>
              <a:rPr lang="ru-RU" sz="1600" dirty="0" smtClean="0"/>
              <a:t>(общей или</a:t>
            </a:r>
            <a:r>
              <a:rPr lang="en-US" sz="1600" dirty="0" smtClean="0"/>
              <a:t> </a:t>
            </a:r>
            <a:r>
              <a:rPr lang="ru-RU" sz="1600" dirty="0" smtClean="0"/>
              <a:t>частной).</a:t>
            </a:r>
            <a:endParaRPr lang="ru-RU" sz="1600" dirty="0">
              <a:solidFill>
                <a:srgbClr val="FFCC00"/>
              </a:solidFill>
            </a:endParaRPr>
          </a:p>
        </p:txBody>
      </p:sp>
      <p:sp>
        <p:nvSpPr>
          <p:cNvPr id="24" name="Text Box 17"/>
          <p:cNvSpPr txBox="1">
            <a:spLocks noChangeArrowheads="1"/>
          </p:cNvSpPr>
          <p:nvPr/>
        </p:nvSpPr>
        <p:spPr bwMode="auto">
          <a:xfrm>
            <a:off x="179998" y="1476000"/>
            <a:ext cx="3528000" cy="1296000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>
            <a:spAutoFit/>
          </a:bodyPr>
          <a:lstStyle/>
          <a:p>
            <a:pPr algn="ctr"/>
            <a:r>
              <a:rPr lang="ru-RU" dirty="0"/>
              <a:t>Крайние термины </a:t>
            </a:r>
            <a:r>
              <a:rPr lang="ru-RU" dirty="0" smtClean="0"/>
              <a:t>занимают</a:t>
            </a:r>
            <a:br>
              <a:rPr lang="ru-RU" dirty="0" smtClean="0"/>
            </a:br>
            <a:r>
              <a:rPr lang="ru-RU" dirty="0" smtClean="0"/>
              <a:t>в </a:t>
            </a:r>
            <a:r>
              <a:rPr lang="ru-RU" dirty="0"/>
              <a:t>посылках </a:t>
            </a:r>
            <a:r>
              <a:rPr lang="ru-RU" dirty="0" smtClean="0"/>
              <a:t>позиции,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противоположные </a:t>
            </a:r>
            <a:r>
              <a:rPr lang="ru-RU" dirty="0"/>
              <a:t>тем, </a:t>
            </a:r>
            <a:r>
              <a:rPr lang="ru-RU" dirty="0" smtClean="0"/>
              <a:t>что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они </a:t>
            </a:r>
            <a:r>
              <a:rPr lang="ru-RU" dirty="0"/>
              <a:t>занимают в выводе.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build="p"/>
      <p:bldP spid="30" grpId="0"/>
    </p:bldLst>
  </p:timing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-1500000">
            <a:off x="5351463" y="2808288"/>
            <a:ext cx="2303462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chemeClr val="accent1"/>
                </a:solidFill>
              </a:rPr>
              <a:t>суть</a:t>
            </a:r>
            <a:endParaRPr lang="ru-RU" dirty="0">
              <a:solidFill>
                <a:schemeClr val="accent1"/>
              </a:solidFill>
            </a:endParaRPr>
          </a:p>
        </p:txBody>
      </p:sp>
      <p:sp>
        <p:nvSpPr>
          <p:cNvPr id="29702" name="Rectangle 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четвёртой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 </a:t>
            </a:r>
            <a:r>
              <a:rPr lang="en-US" sz="2800" b="1" dirty="0" smtClean="0">
                <a:solidFill>
                  <a:schemeClr val="bg1"/>
                </a:solidFill>
              </a:rPr>
              <a:t>Br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m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nt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p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800" dirty="0" smtClean="0">
                <a:solidFill>
                  <a:srgbClr val="0000FF"/>
                </a:solidFill>
              </a:rPr>
              <a:t/>
            </a:r>
            <a:br>
              <a:rPr lang="ru-RU" sz="8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20100000">
            <a:off x="5351463" y="2808000"/>
            <a:ext cx="2303462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  средний термин</a:t>
            </a: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5613400" y="1836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5613400" y="3348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4212000" y="2988000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4210050" y="1476000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23" name="Rectangle 16"/>
          <p:cNvSpPr txBox="1">
            <a:spLocks noChangeArrowheads="1"/>
          </p:cNvSpPr>
          <p:nvPr/>
        </p:nvSpPr>
        <p:spPr bwMode="auto">
          <a:xfrm>
            <a:off x="360000" y="2772000"/>
            <a:ext cx="3420000" cy="25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0"/>
          <a:lstStyle/>
          <a:p>
            <a:pPr marL="342900" indent="-342900" algn="ctr">
              <a:spcBef>
                <a:spcPts val="600"/>
              </a:spcBef>
              <a:spcAft>
                <a:spcPts val="4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  <a:latin typeface="+mn-lt"/>
              </a:rPr>
              <a:t>Модусы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четвёртой фигуры</a:t>
            </a:r>
          </a:p>
          <a:p>
            <a:pPr marL="342900" indent="-342900" algn="l">
              <a:spcBef>
                <a:spcPts val="300"/>
              </a:spcBef>
              <a:buFont typeface="Wingdings" pitchFamily="2" charset="2"/>
              <a:buChar char="q"/>
              <a:defRPr/>
            </a:pPr>
            <a:r>
              <a:rPr lang="en-US" sz="1600" kern="0" dirty="0">
                <a:latin typeface="+mn-lt"/>
              </a:rPr>
              <a:t>BR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NT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P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C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N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D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S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F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P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FR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N</a:t>
            </a:r>
            <a:endParaRPr lang="ru-RU" sz="1600" kern="0" dirty="0" smtClean="0">
              <a:solidFill>
                <a:schemeClr val="accent3"/>
              </a:solidFill>
              <a:latin typeface="+mn-lt"/>
            </a:endParaRP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ru-RU" sz="1600" kern="0" dirty="0" smtClean="0">
                <a:solidFill>
                  <a:srgbClr val="FFFF00"/>
                </a:solidFill>
              </a:rPr>
              <a:t>Ослабленный модус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C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M</a:t>
            </a:r>
            <a:r>
              <a:rPr lang="en-US" sz="1600" kern="0" dirty="0" smtClean="0">
                <a:solidFill>
                  <a:srgbClr val="00FFFF"/>
                </a:solidFill>
              </a:rPr>
              <a:t>E</a:t>
            </a:r>
            <a:r>
              <a:rPr lang="en-US" sz="1600" kern="0" dirty="0" smtClean="0"/>
              <a:t>N</a:t>
            </a:r>
            <a:r>
              <a:rPr lang="en-US" sz="1600" kern="0" dirty="0" smtClean="0">
                <a:solidFill>
                  <a:srgbClr val="00FFFF"/>
                </a:solidFill>
              </a:rPr>
              <a:t>O</a:t>
            </a:r>
            <a:r>
              <a:rPr lang="en-US" sz="1600" kern="0" dirty="0" smtClean="0"/>
              <a:t>S</a:t>
            </a:r>
          </a:p>
        </p:txBody>
      </p:sp>
      <p:sp>
        <p:nvSpPr>
          <p:cNvPr id="24" name="TextBox 23"/>
          <p:cNvSpPr txBox="1">
            <a:spLocks noChangeArrowheads="1"/>
          </p:cNvSpPr>
          <p:nvPr/>
        </p:nvSpPr>
        <p:spPr bwMode="auto">
          <a:xfrm>
            <a:off x="36000" y="5256000"/>
            <a:ext cx="4104000" cy="147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общеутвердительной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en-US" sz="1600" dirty="0" smtClean="0"/>
              <a:t> </a:t>
            </a:r>
            <a:r>
              <a:rPr lang="ru-RU" sz="1600" dirty="0" smtClean="0"/>
              <a:t>посылки</a:t>
            </a:r>
            <a:r>
              <a:rPr lang="en-US" sz="1600" dirty="0" smtClean="0"/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с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общеутвердительной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меньшей </a:t>
            </a:r>
            <a:r>
              <a:rPr lang="ru-RU" sz="1600" dirty="0" smtClean="0"/>
              <a:t>даёт </a:t>
            </a:r>
            <a:br>
              <a:rPr lang="ru-RU" sz="1600" dirty="0" smtClean="0"/>
            </a:br>
            <a:r>
              <a:rPr lang="ru-RU" sz="1600" dirty="0" smtClean="0"/>
              <a:t>(с учётом нераспределённости меньшего термина)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частноутвердительный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вывод</a:t>
            </a:r>
            <a:r>
              <a:rPr lang="ru-RU" sz="1600" dirty="0" smtClean="0"/>
              <a:t>.</a:t>
            </a:r>
            <a:r>
              <a:rPr lang="en-US" sz="1600" dirty="0" smtClean="0"/>
              <a:t> </a:t>
            </a:r>
            <a:endParaRPr lang="ru-RU" sz="1600" dirty="0"/>
          </a:p>
        </p:txBody>
      </p: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179998" y="1476000"/>
            <a:ext cx="3528000" cy="1296000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>
            <a:spAutoFit/>
          </a:bodyPr>
          <a:lstStyle/>
          <a:p>
            <a:pPr algn="ctr"/>
            <a:r>
              <a:rPr lang="ru-RU" dirty="0"/>
              <a:t>Крайние термины </a:t>
            </a:r>
            <a:r>
              <a:rPr lang="ru-RU" dirty="0" smtClean="0"/>
              <a:t>занимают</a:t>
            </a:r>
            <a:br>
              <a:rPr lang="ru-RU" dirty="0" smtClean="0"/>
            </a:br>
            <a:r>
              <a:rPr lang="ru-RU" dirty="0" smtClean="0"/>
              <a:t>в </a:t>
            </a:r>
            <a:r>
              <a:rPr lang="ru-RU" dirty="0"/>
              <a:t>посылках </a:t>
            </a:r>
            <a:r>
              <a:rPr lang="ru-RU" dirty="0" smtClean="0"/>
              <a:t>позиции,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противоположные </a:t>
            </a:r>
            <a:r>
              <a:rPr lang="ru-RU" dirty="0"/>
              <a:t>тем, </a:t>
            </a:r>
            <a:r>
              <a:rPr lang="ru-RU" dirty="0" smtClean="0"/>
              <a:t>что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они </a:t>
            </a:r>
            <a:r>
              <a:rPr lang="ru-RU" dirty="0"/>
              <a:t>занимают в выводе.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3000000">
                                      <p:cBhvr>
                                        <p:cTn id="57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0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500"/>
                            </p:stCondLst>
                            <p:childTnLst>
                              <p:par>
                                <p:cTn id="7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000"/>
                            </p:stCondLst>
                            <p:childTnLst>
                              <p:par>
                                <p:cTn id="7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1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2" grpId="0" animBg="1"/>
      <p:bldP spid="447493" grpId="0" animBg="1"/>
      <p:bldP spid="447493" grpId="1" animBg="1"/>
      <p:bldP spid="447493" grpId="2" animBg="1"/>
      <p:bldP spid="447495" grpId="0" animBg="1"/>
      <p:bldP spid="447496" grpId="0" animBg="1"/>
      <p:bldP spid="447497" grpId="0" animBg="1"/>
      <p:bldP spid="447498" grpId="0" animBg="1"/>
      <p:bldP spid="447498" grpId="1" animBg="1"/>
      <p:bldP spid="447501" grpId="0" animBg="1"/>
      <p:bldP spid="447503" grpId="0" animBg="1"/>
      <p:bldP spid="447491" grpId="0" animBg="1"/>
      <p:bldP spid="447490" grpId="0" animBg="1"/>
      <p:bldP spid="447502" grpId="0" animBg="1"/>
      <p:bldP spid="447500" grpId="0" animBg="1"/>
      <p:bldP spid="24" grpId="0"/>
    </p:bldLst>
  </p:timing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</a:t>
            </a:r>
            <a:r>
              <a:rPr lang="ru-RU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-1500000">
            <a:off x="5351463" y="2808288"/>
            <a:ext cx="2303462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chemeClr val="accent1"/>
                </a:solidFill>
              </a:rPr>
              <a:t>не</a:t>
            </a:r>
            <a:r>
              <a:rPr lang="en-US" dirty="0" smtClean="0">
                <a:solidFill>
                  <a:schemeClr val="accent1"/>
                </a:solidFill>
              </a:rPr>
              <a:t> </a:t>
            </a:r>
            <a:r>
              <a:rPr lang="ru-RU" dirty="0" smtClean="0">
                <a:solidFill>
                  <a:schemeClr val="accent1"/>
                </a:solidFill>
              </a:rPr>
              <a:t>есть</a:t>
            </a:r>
            <a:endParaRPr lang="ru-RU" dirty="0">
              <a:solidFill>
                <a:schemeClr val="accent1"/>
              </a:solidFill>
            </a:endParaRPr>
          </a:p>
        </p:txBody>
      </p:sp>
      <p:sp>
        <p:nvSpPr>
          <p:cNvPr id="29702" name="Rectangle 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четвёртой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 </a:t>
            </a:r>
            <a:r>
              <a:rPr lang="en-US" sz="2800" b="1" dirty="0" smtClean="0">
                <a:solidFill>
                  <a:schemeClr val="bg1"/>
                </a:solidFill>
              </a:rPr>
              <a:t>C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m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n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ни одно</a:t>
            </a:r>
            <a:br>
              <a:rPr lang="ru-RU" sz="20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20100000">
            <a:off x="5351463" y="2808000"/>
            <a:ext cx="2303462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  средний термин</a:t>
            </a: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5613400" y="1836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5613400" y="3348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</a:t>
            </a:r>
            <a:r>
              <a:rPr lang="ru-RU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4212000" y="2988000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Ни одно</a:t>
            </a:r>
            <a:br>
              <a:rPr lang="ru-RU" sz="20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4210050" y="1476000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23" name="Rectangle 16"/>
          <p:cNvSpPr txBox="1">
            <a:spLocks noChangeArrowheads="1"/>
          </p:cNvSpPr>
          <p:nvPr/>
        </p:nvSpPr>
        <p:spPr bwMode="auto">
          <a:xfrm>
            <a:off x="360000" y="2772000"/>
            <a:ext cx="3420000" cy="25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0"/>
          <a:lstStyle/>
          <a:p>
            <a:pPr marL="342900" indent="-342900" algn="ctr">
              <a:spcBef>
                <a:spcPts val="600"/>
              </a:spcBef>
              <a:spcAft>
                <a:spcPts val="4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  <a:latin typeface="+mn-lt"/>
              </a:rPr>
              <a:t>Модусы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четвёртой фигуры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BR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NT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P</a:t>
            </a:r>
          </a:p>
          <a:p>
            <a:pPr marL="342900" indent="-342900" algn="l">
              <a:spcBef>
                <a:spcPts val="300"/>
              </a:spcBef>
              <a:buFont typeface="Wingdings" pitchFamily="2" charset="2"/>
              <a:buChar char="q"/>
              <a:defRPr/>
            </a:pPr>
            <a:r>
              <a:rPr lang="en-US" sz="1600" kern="0" dirty="0">
                <a:latin typeface="+mn-lt"/>
              </a:rPr>
              <a:t>C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N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D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S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F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P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FR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N</a:t>
            </a:r>
            <a:endParaRPr lang="ru-RU" sz="1600" kern="0" dirty="0" smtClean="0">
              <a:solidFill>
                <a:schemeClr val="accent3"/>
              </a:solidFill>
              <a:latin typeface="+mn-lt"/>
            </a:endParaRP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ru-RU" sz="1600" kern="0" dirty="0" smtClean="0">
                <a:solidFill>
                  <a:srgbClr val="FFFF00"/>
                </a:solidFill>
              </a:rPr>
              <a:t>Ослабленный модус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C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M</a:t>
            </a:r>
            <a:r>
              <a:rPr lang="en-US" sz="1600" kern="0" dirty="0" smtClean="0">
                <a:solidFill>
                  <a:srgbClr val="00FFFF"/>
                </a:solidFill>
              </a:rPr>
              <a:t>E</a:t>
            </a:r>
            <a:r>
              <a:rPr lang="en-US" sz="1600" kern="0" dirty="0" smtClean="0"/>
              <a:t>N</a:t>
            </a:r>
            <a:r>
              <a:rPr lang="en-US" sz="1600" kern="0" dirty="0" smtClean="0">
                <a:solidFill>
                  <a:srgbClr val="00FFFF"/>
                </a:solidFill>
              </a:rPr>
              <a:t>O</a:t>
            </a:r>
            <a:r>
              <a:rPr lang="en-US" sz="1600" kern="0" dirty="0" smtClean="0"/>
              <a:t>S</a:t>
            </a:r>
          </a:p>
        </p:txBody>
      </p:sp>
      <p:sp>
        <p:nvSpPr>
          <p:cNvPr id="24" name="TextBox 23"/>
          <p:cNvSpPr txBox="1">
            <a:spLocks noChangeArrowheads="1"/>
          </p:cNvSpPr>
          <p:nvPr/>
        </p:nvSpPr>
        <p:spPr bwMode="auto">
          <a:xfrm>
            <a:off x="36000" y="5256000"/>
            <a:ext cx="4104000" cy="147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общеутвердительной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en-US" sz="1600" dirty="0" smtClean="0"/>
              <a:t> </a:t>
            </a:r>
            <a:r>
              <a:rPr lang="ru-RU" sz="1600" dirty="0" smtClean="0"/>
              <a:t>посылки</a:t>
            </a:r>
            <a:r>
              <a:rPr lang="en-US" sz="1600" dirty="0" smtClean="0"/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с </a:t>
            </a:r>
            <a:r>
              <a:rPr lang="ru-RU" sz="1600" dirty="0" smtClean="0">
                <a:solidFill>
                  <a:srgbClr val="00FF00"/>
                </a:solidFill>
              </a:rPr>
              <a:t>общеотрицательной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меньшей </a:t>
            </a:r>
            <a:br>
              <a:rPr lang="ru-RU" sz="1600" dirty="0" smtClean="0">
                <a:solidFill>
                  <a:srgbClr val="FFCC00"/>
                </a:solidFill>
              </a:rPr>
            </a:br>
            <a:r>
              <a:rPr lang="ru-RU" sz="1600" dirty="0" smtClean="0"/>
              <a:t>даёт </a:t>
            </a:r>
            <a:r>
              <a:rPr lang="ru-RU" sz="1600" dirty="0" smtClean="0">
                <a:solidFill>
                  <a:srgbClr val="00FF00"/>
                </a:solidFill>
              </a:rPr>
              <a:t>общеотрицательный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(в ослабленном варианте – частноотрицательный) </a:t>
            </a:r>
            <a:r>
              <a:rPr lang="ru-RU" sz="1600" dirty="0" smtClean="0">
                <a:solidFill>
                  <a:srgbClr val="FFCC00"/>
                </a:solidFill>
              </a:rPr>
              <a:t>вывод</a:t>
            </a:r>
            <a:r>
              <a:rPr lang="ru-RU" sz="1600" dirty="0" smtClean="0"/>
              <a:t>.</a:t>
            </a:r>
            <a:r>
              <a:rPr lang="en-US" sz="1600" dirty="0" smtClean="0"/>
              <a:t> </a:t>
            </a:r>
            <a:endParaRPr lang="ru-RU" sz="1600" dirty="0">
              <a:solidFill>
                <a:srgbClr val="FFCC00"/>
              </a:solidFill>
            </a:endParaRPr>
          </a:p>
        </p:txBody>
      </p: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179998" y="1476000"/>
            <a:ext cx="3528000" cy="1296000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>
            <a:spAutoFit/>
          </a:bodyPr>
          <a:lstStyle/>
          <a:p>
            <a:pPr algn="ctr"/>
            <a:r>
              <a:rPr lang="ru-RU" dirty="0"/>
              <a:t>Крайние термины </a:t>
            </a:r>
            <a:r>
              <a:rPr lang="ru-RU" dirty="0" smtClean="0"/>
              <a:t>занимают</a:t>
            </a:r>
            <a:br>
              <a:rPr lang="ru-RU" dirty="0" smtClean="0"/>
            </a:br>
            <a:r>
              <a:rPr lang="ru-RU" dirty="0" smtClean="0"/>
              <a:t>в </a:t>
            </a:r>
            <a:r>
              <a:rPr lang="ru-RU" dirty="0"/>
              <a:t>посылках </a:t>
            </a:r>
            <a:r>
              <a:rPr lang="ru-RU" dirty="0" smtClean="0"/>
              <a:t>позиции,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противоположные </a:t>
            </a:r>
            <a:r>
              <a:rPr lang="ru-RU" dirty="0"/>
              <a:t>тем, </a:t>
            </a:r>
            <a:r>
              <a:rPr lang="ru-RU" dirty="0" smtClean="0"/>
              <a:t>что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они </a:t>
            </a:r>
            <a:r>
              <a:rPr lang="ru-RU" dirty="0"/>
              <a:t>занимают в выводе.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0" fill="hold"/>
                                        <p:tgtEl>
                                          <p:spTgt spid="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0" fill="hold"/>
                                        <p:tgtEl>
                                          <p:spTgt spid="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9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3000000">
                                      <p:cBhvr>
                                        <p:cTn id="64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7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7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500"/>
                            </p:stCondLst>
                            <p:childTnLst>
                              <p:par>
                                <p:cTn id="7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00"/>
                            </p:stCondLst>
                            <p:childTnLst>
                              <p:par>
                                <p:cTn id="8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8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2" grpId="0" animBg="1"/>
      <p:bldP spid="447493" grpId="0" animBg="1"/>
      <p:bldP spid="447493" grpId="1" animBg="1"/>
      <p:bldP spid="447493" grpId="2" animBg="1"/>
      <p:bldP spid="447495" grpId="0" animBg="1"/>
      <p:bldP spid="447496" grpId="0" animBg="1"/>
      <p:bldP spid="447497" grpId="0" animBg="1"/>
      <p:bldP spid="447498" grpId="0" animBg="1"/>
      <p:bldP spid="447498" grpId="1" animBg="1"/>
      <p:bldP spid="447501" grpId="0" animBg="1"/>
      <p:bldP spid="447503" grpId="0" animBg="1"/>
      <p:bldP spid="447491" grpId="0" animBg="1"/>
      <p:bldP spid="447490" grpId="0" animBg="1"/>
      <p:bldP spid="447502" grpId="0" animBg="1"/>
      <p:bldP spid="447500" grpId="0" animBg="1"/>
      <p:bldP spid="24" grpId="0"/>
    </p:bldLst>
  </p:timing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-1500000">
            <a:off x="5351463" y="2808288"/>
            <a:ext cx="2303462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chemeClr val="accent1"/>
                </a:solidFill>
              </a:rPr>
              <a:t>суть</a:t>
            </a:r>
            <a:endParaRPr lang="ru-RU" dirty="0">
              <a:solidFill>
                <a:schemeClr val="accent1"/>
              </a:solidFill>
            </a:endParaRPr>
          </a:p>
        </p:txBody>
      </p:sp>
      <p:sp>
        <p:nvSpPr>
          <p:cNvPr id="29702" name="Rectangle 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четвёртой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 </a:t>
            </a:r>
            <a:r>
              <a:rPr lang="en-US" sz="2800" b="1" dirty="0" smtClean="0">
                <a:solidFill>
                  <a:schemeClr val="bg1"/>
                </a:solidFill>
              </a:rPr>
              <a:t>D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m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800" dirty="0" smtClean="0">
                <a:solidFill>
                  <a:srgbClr val="0000FF"/>
                </a:solidFill>
              </a:rPr>
              <a:t/>
            </a:r>
            <a:br>
              <a:rPr lang="ru-RU" sz="8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20100000">
            <a:off x="5351463" y="2808000"/>
            <a:ext cx="2303462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  средний термин</a:t>
            </a: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5613400" y="1836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5613400" y="3348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4212000" y="2988000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4210050" y="1476000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800" dirty="0" smtClean="0">
                <a:solidFill>
                  <a:srgbClr val="0000FF"/>
                </a:solidFill>
              </a:rPr>
              <a:t/>
            </a:r>
            <a:br>
              <a:rPr lang="ru-RU" sz="8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23" name="Rectangle 16"/>
          <p:cNvSpPr txBox="1">
            <a:spLocks noChangeArrowheads="1"/>
          </p:cNvSpPr>
          <p:nvPr/>
        </p:nvSpPr>
        <p:spPr bwMode="auto">
          <a:xfrm>
            <a:off x="360000" y="2772000"/>
            <a:ext cx="3420000" cy="25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0"/>
          <a:lstStyle/>
          <a:p>
            <a:pPr marL="342900" indent="-342900" algn="ctr">
              <a:spcBef>
                <a:spcPts val="600"/>
              </a:spcBef>
              <a:spcAft>
                <a:spcPts val="4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  <a:latin typeface="+mn-lt"/>
              </a:rPr>
              <a:t>Модусы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четвёртой фигуры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BR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NT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P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C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N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</a:t>
            </a:r>
          </a:p>
          <a:p>
            <a:pPr marL="342900" indent="-342900" algn="l">
              <a:spcBef>
                <a:spcPts val="300"/>
              </a:spcBef>
              <a:buFont typeface="Wingdings" pitchFamily="2" charset="2"/>
              <a:buChar char="q"/>
              <a:defRPr/>
            </a:pPr>
            <a:r>
              <a:rPr lang="en-US" sz="1600" kern="0" dirty="0">
                <a:latin typeface="+mn-lt"/>
              </a:rPr>
              <a:t>D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S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F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P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FR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N</a:t>
            </a:r>
            <a:endParaRPr lang="ru-RU" sz="1600" kern="0" dirty="0" smtClean="0">
              <a:solidFill>
                <a:schemeClr val="accent3"/>
              </a:solidFill>
              <a:latin typeface="+mn-lt"/>
            </a:endParaRP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ru-RU" sz="1600" kern="0" dirty="0" smtClean="0">
                <a:solidFill>
                  <a:srgbClr val="FFFF00"/>
                </a:solidFill>
              </a:rPr>
              <a:t>Ослабленный модус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C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M</a:t>
            </a:r>
            <a:r>
              <a:rPr lang="en-US" sz="1600" kern="0" dirty="0" smtClean="0">
                <a:solidFill>
                  <a:srgbClr val="00FFFF"/>
                </a:solidFill>
              </a:rPr>
              <a:t>E</a:t>
            </a:r>
            <a:r>
              <a:rPr lang="en-US" sz="1600" kern="0" dirty="0" smtClean="0"/>
              <a:t>N</a:t>
            </a:r>
            <a:r>
              <a:rPr lang="en-US" sz="1600" kern="0" dirty="0" smtClean="0">
                <a:solidFill>
                  <a:srgbClr val="00FFFF"/>
                </a:solidFill>
              </a:rPr>
              <a:t>O</a:t>
            </a:r>
            <a:r>
              <a:rPr lang="en-US" sz="1600" kern="0" dirty="0" smtClean="0"/>
              <a:t>S</a:t>
            </a:r>
          </a:p>
        </p:txBody>
      </p:sp>
      <p:sp>
        <p:nvSpPr>
          <p:cNvPr id="24" name="TextBox 23"/>
          <p:cNvSpPr txBox="1">
            <a:spLocks noChangeArrowheads="1"/>
          </p:cNvSpPr>
          <p:nvPr/>
        </p:nvSpPr>
        <p:spPr bwMode="auto">
          <a:xfrm>
            <a:off x="36000" y="5184000"/>
            <a:ext cx="4104000" cy="16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частноутвердительной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en-US" sz="1600" dirty="0" smtClean="0"/>
              <a:t> </a:t>
            </a:r>
            <a:r>
              <a:rPr lang="ru-RU" sz="1600" dirty="0" smtClean="0"/>
              <a:t>посылки</a:t>
            </a:r>
            <a:r>
              <a:rPr lang="en-US" sz="1600" dirty="0" smtClean="0"/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с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общеутвердительной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меньшей </a:t>
            </a:r>
            <a:br>
              <a:rPr lang="ru-RU" sz="1600" dirty="0" smtClean="0">
                <a:solidFill>
                  <a:srgbClr val="FFCC00"/>
                </a:solidFill>
              </a:rPr>
            </a:br>
            <a:r>
              <a:rPr lang="ru-RU" sz="1600" dirty="0" smtClean="0"/>
              <a:t>даёт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частноутвердительный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вывод</a:t>
            </a:r>
            <a:r>
              <a:rPr lang="ru-RU" sz="1600" dirty="0" smtClean="0"/>
              <a:t>.</a:t>
            </a:r>
            <a:r>
              <a:rPr lang="en-US" sz="1600" dirty="0" smtClean="0"/>
              <a:t> </a:t>
            </a:r>
            <a:endParaRPr lang="ru-RU" sz="1600" dirty="0">
              <a:solidFill>
                <a:srgbClr val="FFCC00"/>
              </a:solidFill>
            </a:endParaRPr>
          </a:p>
        </p:txBody>
      </p: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179998" y="1476000"/>
            <a:ext cx="3528000" cy="1296000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>
            <a:spAutoFit/>
          </a:bodyPr>
          <a:lstStyle/>
          <a:p>
            <a:pPr algn="ctr"/>
            <a:r>
              <a:rPr lang="ru-RU" dirty="0"/>
              <a:t>Крайние термины </a:t>
            </a:r>
            <a:r>
              <a:rPr lang="ru-RU" dirty="0" smtClean="0"/>
              <a:t>занимают</a:t>
            </a:r>
            <a:br>
              <a:rPr lang="ru-RU" dirty="0" smtClean="0"/>
            </a:br>
            <a:r>
              <a:rPr lang="ru-RU" dirty="0" smtClean="0"/>
              <a:t>в </a:t>
            </a:r>
            <a:r>
              <a:rPr lang="ru-RU" dirty="0"/>
              <a:t>посылках </a:t>
            </a:r>
            <a:r>
              <a:rPr lang="ru-RU" dirty="0" smtClean="0"/>
              <a:t>позиции,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противоположные </a:t>
            </a:r>
            <a:r>
              <a:rPr lang="ru-RU" dirty="0"/>
              <a:t>тем, </a:t>
            </a:r>
            <a:r>
              <a:rPr lang="ru-RU" dirty="0" smtClean="0"/>
              <a:t>что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они </a:t>
            </a:r>
            <a:r>
              <a:rPr lang="ru-RU" dirty="0"/>
              <a:t>занимают в выводе.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3000000">
                                      <p:cBhvr>
                                        <p:cTn id="57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0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500"/>
                            </p:stCondLst>
                            <p:childTnLst>
                              <p:par>
                                <p:cTn id="7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000"/>
                            </p:stCondLst>
                            <p:childTnLst>
                              <p:par>
                                <p:cTn id="7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1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2" grpId="0" animBg="1"/>
      <p:bldP spid="447493" grpId="0" animBg="1"/>
      <p:bldP spid="447493" grpId="1" animBg="1"/>
      <p:bldP spid="447493" grpId="2" animBg="1"/>
      <p:bldP spid="447495" grpId="0" animBg="1"/>
      <p:bldP spid="447496" grpId="0" animBg="1"/>
      <p:bldP spid="447497" grpId="0" animBg="1"/>
      <p:bldP spid="447498" grpId="0" animBg="1"/>
      <p:bldP spid="447498" grpId="1" animBg="1"/>
      <p:bldP spid="447501" grpId="0" animBg="1"/>
      <p:bldP spid="447503" grpId="0" animBg="1"/>
      <p:bldP spid="447491" grpId="0" animBg="1"/>
      <p:bldP spid="447490" grpId="0" animBg="1"/>
      <p:bldP spid="447502" grpId="0" animBg="1"/>
      <p:bldP spid="447500" grpId="0" animBg="1"/>
      <p:bldP spid="24" grpId="0"/>
    </p:bldLst>
  </p:timing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-1500000">
            <a:off x="5351463" y="2808288"/>
            <a:ext cx="2303462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chemeClr val="accent1"/>
                </a:solidFill>
              </a:rPr>
              <a:t>не</a:t>
            </a:r>
            <a:r>
              <a:rPr lang="en-US" dirty="0" smtClean="0">
                <a:solidFill>
                  <a:schemeClr val="accent1"/>
                </a:solidFill>
              </a:rPr>
              <a:t> </a:t>
            </a:r>
            <a:r>
              <a:rPr lang="ru-RU" dirty="0" smtClean="0">
                <a:solidFill>
                  <a:schemeClr val="accent1"/>
                </a:solidFill>
              </a:rPr>
              <a:t>суть</a:t>
            </a:r>
            <a:endParaRPr lang="ru-RU" dirty="0">
              <a:solidFill>
                <a:schemeClr val="accent1"/>
              </a:solidFill>
            </a:endParaRPr>
          </a:p>
        </p:txBody>
      </p:sp>
      <p:sp>
        <p:nvSpPr>
          <p:cNvPr id="29702" name="Rectangle 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четвёртой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 </a:t>
            </a:r>
            <a:r>
              <a:rPr lang="en-US" sz="2800" b="1" dirty="0" smtClean="0">
                <a:solidFill>
                  <a:schemeClr val="bg1"/>
                </a:solidFill>
              </a:rPr>
              <a:t>F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p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800" dirty="0" smtClean="0">
                <a:solidFill>
                  <a:srgbClr val="0000FF"/>
                </a:solidFill>
              </a:rPr>
              <a:t/>
            </a:r>
            <a:br>
              <a:rPr lang="ru-RU" sz="8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20100000">
            <a:off x="5351463" y="2808000"/>
            <a:ext cx="2303462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  средний термин</a:t>
            </a: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5613400" y="1836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</a:t>
            </a:r>
            <a:r>
              <a:rPr lang="ru-RU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5613400" y="3348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4212000" y="2988000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Всякое</a:t>
            </a:r>
            <a:r>
              <a:rPr lang="ru-RU" sz="2400" dirty="0" smtClean="0">
                <a:solidFill>
                  <a:srgbClr val="0000FF"/>
                </a:solidFill>
              </a:rPr>
              <a:t/>
            </a:r>
            <a:br>
              <a:rPr lang="ru-RU" sz="24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4210050" y="1476000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Ни одно</a:t>
            </a:r>
            <a:br>
              <a:rPr lang="ru-RU" sz="20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23" name="Rectangle 16"/>
          <p:cNvSpPr txBox="1">
            <a:spLocks noChangeArrowheads="1"/>
          </p:cNvSpPr>
          <p:nvPr/>
        </p:nvSpPr>
        <p:spPr bwMode="auto">
          <a:xfrm>
            <a:off x="360000" y="2772000"/>
            <a:ext cx="3420000" cy="25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0"/>
          <a:lstStyle/>
          <a:p>
            <a:pPr marL="342900" indent="-342900" algn="ctr">
              <a:spcBef>
                <a:spcPts val="600"/>
              </a:spcBef>
              <a:spcAft>
                <a:spcPts val="4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  <a:latin typeface="+mn-lt"/>
              </a:rPr>
              <a:t>Модусы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четвёртой фигуры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BR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NT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P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C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N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D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S</a:t>
            </a:r>
          </a:p>
          <a:p>
            <a:pPr marL="342900" indent="-342900" algn="l">
              <a:spcBef>
                <a:spcPts val="300"/>
              </a:spcBef>
              <a:buFont typeface="Wingdings" pitchFamily="2" charset="2"/>
              <a:buChar char="q"/>
              <a:defRPr/>
            </a:pPr>
            <a:r>
              <a:rPr lang="en-US" sz="1600" kern="0" dirty="0">
                <a:latin typeface="+mn-lt"/>
              </a:rPr>
              <a:t>F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P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FR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N</a:t>
            </a:r>
            <a:endParaRPr lang="ru-RU" sz="1600" kern="0" dirty="0" smtClean="0">
              <a:solidFill>
                <a:schemeClr val="accent3"/>
              </a:solidFill>
              <a:latin typeface="+mn-lt"/>
            </a:endParaRP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ru-RU" sz="1600" kern="0" dirty="0" smtClean="0">
                <a:solidFill>
                  <a:srgbClr val="FFFF00"/>
                </a:solidFill>
              </a:rPr>
              <a:t>Ослабленный модус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C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M</a:t>
            </a:r>
            <a:r>
              <a:rPr lang="en-US" sz="1600" kern="0" dirty="0" smtClean="0">
                <a:solidFill>
                  <a:srgbClr val="00FFFF"/>
                </a:solidFill>
              </a:rPr>
              <a:t>E</a:t>
            </a:r>
            <a:r>
              <a:rPr lang="en-US" sz="1600" kern="0" dirty="0" smtClean="0"/>
              <a:t>N</a:t>
            </a:r>
            <a:r>
              <a:rPr lang="en-US" sz="1600" kern="0" dirty="0" smtClean="0">
                <a:solidFill>
                  <a:srgbClr val="00FFFF"/>
                </a:solidFill>
              </a:rPr>
              <a:t>O</a:t>
            </a:r>
            <a:r>
              <a:rPr lang="en-US" sz="1600" kern="0" dirty="0" smtClean="0"/>
              <a:t>S</a:t>
            </a:r>
          </a:p>
        </p:txBody>
      </p:sp>
      <p:sp>
        <p:nvSpPr>
          <p:cNvPr id="24" name="TextBox 23"/>
          <p:cNvSpPr txBox="1">
            <a:spLocks noChangeArrowheads="1"/>
          </p:cNvSpPr>
          <p:nvPr/>
        </p:nvSpPr>
        <p:spPr bwMode="auto">
          <a:xfrm>
            <a:off x="36000" y="5256000"/>
            <a:ext cx="4104000" cy="147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общеотрицательной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en-US" sz="1600" dirty="0" smtClean="0"/>
              <a:t> </a:t>
            </a:r>
            <a:r>
              <a:rPr lang="ru-RU" sz="1600" dirty="0" smtClean="0"/>
              <a:t>посылки</a:t>
            </a:r>
            <a:r>
              <a:rPr lang="en-US" sz="1600" dirty="0" smtClean="0"/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с </a:t>
            </a:r>
            <a:r>
              <a:rPr lang="ru-RU" sz="1600" dirty="0" smtClean="0">
                <a:solidFill>
                  <a:srgbClr val="00FF00"/>
                </a:solidFill>
              </a:rPr>
              <a:t>общеутвердительной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меньшей </a:t>
            </a:r>
            <a:br>
              <a:rPr lang="ru-RU" sz="1600" dirty="0" smtClean="0">
                <a:solidFill>
                  <a:srgbClr val="FFCC00"/>
                </a:solidFill>
              </a:rPr>
            </a:br>
            <a:r>
              <a:rPr lang="ru-RU" sz="1600" dirty="0" smtClean="0"/>
              <a:t>даёт (с учётом нераспределённости меньшего термина) </a:t>
            </a:r>
            <a:r>
              <a:rPr lang="ru-RU" sz="1600" dirty="0" smtClean="0">
                <a:solidFill>
                  <a:srgbClr val="00FF00"/>
                </a:solidFill>
              </a:rPr>
              <a:t>частноотрицательный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вывод</a:t>
            </a:r>
            <a:r>
              <a:rPr lang="ru-RU" sz="1600" dirty="0" smtClean="0"/>
              <a:t>.</a:t>
            </a:r>
            <a:r>
              <a:rPr lang="en-US" sz="1600" dirty="0" smtClean="0"/>
              <a:t> </a:t>
            </a:r>
            <a:endParaRPr lang="ru-RU" sz="1600" dirty="0">
              <a:solidFill>
                <a:srgbClr val="FFCC00"/>
              </a:solidFill>
            </a:endParaRPr>
          </a:p>
        </p:txBody>
      </p: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179998" y="1476000"/>
            <a:ext cx="3528000" cy="1296000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>
            <a:spAutoFit/>
          </a:bodyPr>
          <a:lstStyle/>
          <a:p>
            <a:pPr algn="ctr"/>
            <a:r>
              <a:rPr lang="ru-RU" dirty="0"/>
              <a:t>Крайние термины </a:t>
            </a:r>
            <a:r>
              <a:rPr lang="ru-RU" dirty="0" smtClean="0"/>
              <a:t>занимают</a:t>
            </a:r>
            <a:br>
              <a:rPr lang="ru-RU" dirty="0" smtClean="0"/>
            </a:br>
            <a:r>
              <a:rPr lang="ru-RU" dirty="0" smtClean="0"/>
              <a:t>в </a:t>
            </a:r>
            <a:r>
              <a:rPr lang="ru-RU" dirty="0"/>
              <a:t>посылках </a:t>
            </a:r>
            <a:r>
              <a:rPr lang="ru-RU" dirty="0" smtClean="0"/>
              <a:t>позиции,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противоположные </a:t>
            </a:r>
            <a:r>
              <a:rPr lang="ru-RU" dirty="0"/>
              <a:t>тем, </a:t>
            </a:r>
            <a:r>
              <a:rPr lang="ru-RU" dirty="0" smtClean="0"/>
              <a:t>что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они </a:t>
            </a:r>
            <a:r>
              <a:rPr lang="ru-RU" dirty="0"/>
              <a:t>занимают в выводе.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3000000">
                                      <p:cBhvr>
                                        <p:cTn id="57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0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500"/>
                            </p:stCondLst>
                            <p:childTnLst>
                              <p:par>
                                <p:cTn id="7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000"/>
                            </p:stCondLst>
                            <p:childTnLst>
                              <p:par>
                                <p:cTn id="7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1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2" grpId="0" animBg="1"/>
      <p:bldP spid="447493" grpId="0" animBg="1"/>
      <p:bldP spid="447493" grpId="1" animBg="1"/>
      <p:bldP spid="447493" grpId="2" animBg="1"/>
      <p:bldP spid="447495" grpId="0" animBg="1"/>
      <p:bldP spid="447496" grpId="0" animBg="1"/>
      <p:bldP spid="447497" grpId="0" animBg="1"/>
      <p:bldP spid="447498" grpId="0" animBg="1"/>
      <p:bldP spid="447498" grpId="1" animBg="1"/>
      <p:bldP spid="447501" grpId="0" animBg="1"/>
      <p:bldP spid="447503" grpId="0" animBg="1"/>
      <p:bldP spid="447491" grpId="0" animBg="1"/>
      <p:bldP spid="447490" grpId="0" animBg="1"/>
      <p:bldP spid="447502" grpId="0" animBg="1"/>
      <p:bldP spid="447500" grpId="0" animBg="1"/>
      <p:bldP spid="24" grpId="0"/>
    </p:bldLst>
  </p:timing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-1500000">
            <a:off x="5351463" y="2808288"/>
            <a:ext cx="2303462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chemeClr val="accent1"/>
                </a:solidFill>
              </a:rPr>
              <a:t>не</a:t>
            </a:r>
            <a:r>
              <a:rPr lang="en-US" dirty="0" smtClean="0">
                <a:solidFill>
                  <a:schemeClr val="accent1"/>
                </a:solidFill>
              </a:rPr>
              <a:t> </a:t>
            </a:r>
            <a:r>
              <a:rPr lang="ru-RU" dirty="0" smtClean="0">
                <a:solidFill>
                  <a:schemeClr val="accent1"/>
                </a:solidFill>
              </a:rPr>
              <a:t>суть</a:t>
            </a:r>
            <a:endParaRPr lang="ru-RU" dirty="0">
              <a:solidFill>
                <a:schemeClr val="accent1"/>
              </a:solidFill>
            </a:endParaRPr>
          </a:p>
        </p:txBody>
      </p:sp>
      <p:sp>
        <p:nvSpPr>
          <p:cNvPr id="29702" name="Rectangle 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четвёртой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 </a:t>
            </a:r>
            <a:r>
              <a:rPr lang="en-US" sz="2800" b="1" dirty="0" smtClean="0">
                <a:solidFill>
                  <a:schemeClr val="bg1"/>
                </a:solidFill>
              </a:rPr>
              <a:t>Fr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en-US" sz="2800" b="1" dirty="0" smtClean="0">
                <a:solidFill>
                  <a:schemeClr val="bg1"/>
                </a:solidFill>
              </a:rPr>
              <a:t>n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800" dirty="0" smtClean="0">
                <a:solidFill>
                  <a:srgbClr val="0000FF"/>
                </a:solidFill>
              </a:rPr>
              <a:t/>
            </a:r>
            <a:br>
              <a:rPr lang="ru-RU" sz="8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20100000">
            <a:off x="5351463" y="2808000"/>
            <a:ext cx="2303462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  средний термин</a:t>
            </a: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S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5613400" y="1836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</a:t>
            </a:r>
            <a:r>
              <a:rPr lang="ru-RU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5613400" y="334800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4212000" y="2988000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800" dirty="0" smtClean="0">
                <a:solidFill>
                  <a:srgbClr val="0000FF"/>
                </a:solidFill>
              </a:rPr>
              <a:t/>
            </a:r>
            <a:br>
              <a:rPr lang="ru-RU" sz="8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M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4210050" y="1476000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 smtClean="0">
                <a:solidFill>
                  <a:srgbClr val="0000FF"/>
                </a:solidFill>
              </a:rPr>
              <a:t>Ни одно</a:t>
            </a:r>
            <a:br>
              <a:rPr lang="ru-RU" sz="2000" dirty="0" smtClean="0">
                <a:solidFill>
                  <a:srgbClr val="0000FF"/>
                </a:solidFill>
              </a:rPr>
            </a:br>
            <a:r>
              <a:rPr lang="en-US" sz="3200" dirty="0" smtClean="0">
                <a:solidFill>
                  <a:srgbClr val="0000FF"/>
                </a:solidFill>
              </a:rPr>
              <a:t>P</a:t>
            </a:r>
            <a:endParaRPr lang="ru-RU" sz="3200" dirty="0">
              <a:solidFill>
                <a:srgbClr val="0000FF"/>
              </a:solidFill>
            </a:endParaRPr>
          </a:p>
        </p:txBody>
      </p:sp>
      <p:sp>
        <p:nvSpPr>
          <p:cNvPr id="23" name="Rectangle 16"/>
          <p:cNvSpPr txBox="1">
            <a:spLocks noChangeArrowheads="1"/>
          </p:cNvSpPr>
          <p:nvPr/>
        </p:nvSpPr>
        <p:spPr bwMode="auto">
          <a:xfrm>
            <a:off x="360000" y="2772000"/>
            <a:ext cx="3420000" cy="25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0"/>
          <a:lstStyle/>
          <a:p>
            <a:pPr marL="342900" indent="-342900" algn="ctr">
              <a:spcBef>
                <a:spcPts val="600"/>
              </a:spcBef>
              <a:spcAft>
                <a:spcPts val="400"/>
              </a:spcAft>
              <a:defRPr/>
            </a:pPr>
            <a:r>
              <a:rPr lang="ru-RU" kern="0" dirty="0" smtClean="0">
                <a:solidFill>
                  <a:srgbClr val="FFFF00"/>
                </a:solidFill>
                <a:latin typeface="+mn-lt"/>
              </a:rPr>
              <a:t>Модусы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четвёртой фигуры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BR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NT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P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C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N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D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M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latin typeface="+mn-lt"/>
              </a:rPr>
              <a:t>R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S</a:t>
            </a:r>
          </a:p>
          <a:p>
            <a:pPr marL="342900" indent="-342900" algn="l">
              <a:spcBef>
                <a:spcPts val="300"/>
              </a:spcBef>
              <a:buFontTx/>
              <a:buChar char="•"/>
              <a:defRPr/>
            </a:pPr>
            <a:r>
              <a:rPr lang="en-US" sz="1600" kern="0" dirty="0">
                <a:latin typeface="+mn-lt"/>
              </a:rPr>
              <a:t>F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>
                <a:latin typeface="+mn-lt"/>
              </a:rPr>
              <a:t>S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A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P</a:t>
            </a:r>
            <a:r>
              <a:rPr lang="en-US" sz="1600" kern="0" dirty="0">
                <a:solidFill>
                  <a:srgbClr val="00FFFF"/>
                </a:solidFill>
                <a:latin typeface="+mn-lt"/>
              </a:rPr>
              <a:t>O</a:t>
            </a:r>
          </a:p>
          <a:p>
            <a:pPr marL="342900" indent="-342900" algn="l">
              <a:spcBef>
                <a:spcPts val="300"/>
              </a:spcBef>
              <a:buFont typeface="Wingdings" pitchFamily="2" charset="2"/>
              <a:buChar char="q"/>
              <a:defRPr/>
            </a:pP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FR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E</a:t>
            </a: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I</a:t>
            </a: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S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O</a:t>
            </a:r>
            <a:r>
              <a:rPr lang="en-US" sz="1600" kern="0" dirty="0" smtClean="0">
                <a:solidFill>
                  <a:schemeClr val="accent3"/>
                </a:solidFill>
                <a:latin typeface="+mn-lt"/>
              </a:rPr>
              <a:t>N</a:t>
            </a:r>
            <a:endParaRPr lang="ru-RU" sz="1600" kern="0" dirty="0" smtClean="0">
              <a:solidFill>
                <a:schemeClr val="accent3"/>
              </a:solidFill>
              <a:latin typeface="+mn-lt"/>
            </a:endParaRP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ru-RU" sz="1600" kern="0" dirty="0" smtClean="0">
                <a:solidFill>
                  <a:srgbClr val="FFFF00"/>
                </a:solidFill>
              </a:rPr>
              <a:t>Ослабленный модус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en-US" sz="1600" kern="0" dirty="0" smtClean="0"/>
              <a:t>C</a:t>
            </a:r>
            <a:r>
              <a:rPr lang="en-US" sz="1600" kern="0" dirty="0" smtClean="0">
                <a:solidFill>
                  <a:srgbClr val="00FFFF"/>
                </a:solidFill>
              </a:rPr>
              <a:t>A</a:t>
            </a:r>
            <a:r>
              <a:rPr lang="en-US" sz="1600" kern="0" dirty="0" smtClean="0"/>
              <a:t>M</a:t>
            </a:r>
            <a:r>
              <a:rPr lang="en-US" sz="1600" kern="0" dirty="0" smtClean="0">
                <a:solidFill>
                  <a:srgbClr val="00FFFF"/>
                </a:solidFill>
              </a:rPr>
              <a:t>E</a:t>
            </a:r>
            <a:r>
              <a:rPr lang="en-US" sz="1600" kern="0" dirty="0" smtClean="0"/>
              <a:t>N</a:t>
            </a:r>
            <a:r>
              <a:rPr lang="en-US" sz="1600" kern="0" dirty="0" smtClean="0">
                <a:solidFill>
                  <a:srgbClr val="00FFFF"/>
                </a:solidFill>
              </a:rPr>
              <a:t>O</a:t>
            </a:r>
            <a:r>
              <a:rPr lang="en-US" sz="1600" kern="0" dirty="0" smtClean="0"/>
              <a:t>S</a:t>
            </a:r>
          </a:p>
        </p:txBody>
      </p:sp>
      <p:sp>
        <p:nvSpPr>
          <p:cNvPr id="24" name="TextBox 23"/>
          <p:cNvSpPr txBox="1">
            <a:spLocks noChangeArrowheads="1"/>
          </p:cNvSpPr>
          <p:nvPr/>
        </p:nvSpPr>
        <p:spPr bwMode="auto">
          <a:xfrm>
            <a:off x="36000" y="5184000"/>
            <a:ext cx="4104000" cy="16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 smtClean="0"/>
              <a:t>Сочетание </a:t>
            </a:r>
            <a:r>
              <a:rPr lang="ru-RU" sz="1600" dirty="0" smtClean="0">
                <a:solidFill>
                  <a:srgbClr val="00FF00"/>
                </a:solidFill>
              </a:rPr>
              <a:t>общеотрицательной </a:t>
            </a:r>
            <a:r>
              <a:rPr lang="ru-RU" sz="1600" dirty="0" smtClean="0">
                <a:solidFill>
                  <a:srgbClr val="FFCC00"/>
                </a:solidFill>
              </a:rPr>
              <a:t>б</a:t>
            </a:r>
            <a:r>
              <a:rPr lang="en-US" sz="1600" dirty="0" smtClean="0">
                <a:solidFill>
                  <a:srgbClr val="FFCC00"/>
                </a:solidFill>
                <a:cs typeface="Arial" charset="0"/>
              </a:rPr>
              <a:t>ó</a:t>
            </a:r>
            <a:r>
              <a:rPr lang="ru-RU" sz="1600" dirty="0" smtClean="0">
                <a:solidFill>
                  <a:srgbClr val="FFCC00"/>
                </a:solidFill>
              </a:rPr>
              <a:t>льшей</a:t>
            </a:r>
            <a:r>
              <a:rPr lang="en-US" sz="1600" dirty="0" smtClean="0"/>
              <a:t> </a:t>
            </a:r>
            <a:r>
              <a:rPr lang="ru-RU" sz="1600" dirty="0" smtClean="0"/>
              <a:t>посылки</a:t>
            </a:r>
            <a:r>
              <a:rPr lang="en-US" sz="1600" dirty="0" smtClean="0"/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с </a:t>
            </a:r>
            <a:r>
              <a:rPr lang="ru-RU" sz="1600" dirty="0" smtClean="0">
                <a:solidFill>
                  <a:srgbClr val="00FF00"/>
                </a:solidFill>
              </a:rPr>
              <a:t>частноутвердительной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меньшей </a:t>
            </a:r>
            <a:r>
              <a:rPr lang="ru-RU" sz="1600" dirty="0" smtClean="0"/>
              <a:t>даёт </a:t>
            </a:r>
            <a:br>
              <a:rPr lang="ru-RU" sz="1600" dirty="0" smtClean="0"/>
            </a:b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частноотрицательный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CC00"/>
                </a:solidFill>
              </a:rPr>
              <a:t>вывод</a:t>
            </a:r>
            <a:r>
              <a:rPr lang="ru-RU" sz="1600" dirty="0" smtClean="0"/>
              <a:t>.</a:t>
            </a:r>
            <a:r>
              <a:rPr lang="en-US" sz="1600" dirty="0" smtClean="0"/>
              <a:t> </a:t>
            </a:r>
            <a:endParaRPr lang="ru-RU" sz="1600" dirty="0">
              <a:solidFill>
                <a:srgbClr val="FFCC00"/>
              </a:solidFill>
            </a:endParaRPr>
          </a:p>
        </p:txBody>
      </p: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179998" y="1476000"/>
            <a:ext cx="3528000" cy="1296000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>
            <a:spAutoFit/>
          </a:bodyPr>
          <a:lstStyle/>
          <a:p>
            <a:pPr algn="ctr"/>
            <a:r>
              <a:rPr lang="ru-RU" dirty="0"/>
              <a:t>Крайние термины </a:t>
            </a:r>
            <a:r>
              <a:rPr lang="ru-RU" dirty="0" smtClean="0"/>
              <a:t>занимают</a:t>
            </a:r>
            <a:br>
              <a:rPr lang="ru-RU" dirty="0" smtClean="0"/>
            </a:br>
            <a:r>
              <a:rPr lang="ru-RU" dirty="0" smtClean="0"/>
              <a:t>в </a:t>
            </a:r>
            <a:r>
              <a:rPr lang="ru-RU" dirty="0"/>
              <a:t>посылках </a:t>
            </a:r>
            <a:r>
              <a:rPr lang="ru-RU" dirty="0" smtClean="0"/>
              <a:t>позиции,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противоположные </a:t>
            </a:r>
            <a:r>
              <a:rPr lang="ru-RU" dirty="0"/>
              <a:t>тем, </a:t>
            </a:r>
            <a:r>
              <a:rPr lang="ru-RU" dirty="0" smtClean="0"/>
              <a:t>что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они </a:t>
            </a:r>
            <a:r>
              <a:rPr lang="ru-RU" dirty="0"/>
              <a:t>занимают в выводе.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3000000">
                                      <p:cBhvr>
                                        <p:cTn id="57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0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500"/>
                            </p:stCondLst>
                            <p:childTnLst>
                              <p:par>
                                <p:cTn id="7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000"/>
                            </p:stCondLst>
                            <p:childTnLst>
                              <p:par>
                                <p:cTn id="7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1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2" grpId="0" animBg="1"/>
      <p:bldP spid="447493" grpId="0" animBg="1"/>
      <p:bldP spid="447493" grpId="1" animBg="1"/>
      <p:bldP spid="447493" grpId="2" animBg="1"/>
      <p:bldP spid="447495" grpId="0" animBg="1"/>
      <p:bldP spid="447496" grpId="0" animBg="1"/>
      <p:bldP spid="447497" grpId="0" animBg="1"/>
      <p:bldP spid="447498" grpId="0" animBg="1"/>
      <p:bldP spid="447498" grpId="1" animBg="1"/>
      <p:bldP spid="447501" grpId="0" animBg="1"/>
      <p:bldP spid="447503" grpId="0" animBg="1"/>
      <p:bldP spid="447491" grpId="0" animBg="1"/>
      <p:bldP spid="447490" grpId="0" animBg="1"/>
      <p:bldP spid="447502" grpId="0" animBg="1"/>
      <p:bldP spid="447500" grpId="0" animBg="1"/>
      <p:bldP spid="24" grpId="0"/>
    </p:bldLst>
  </p:timing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31" name="Oval 19"/>
          <p:cNvSpPr>
            <a:spLocks noChangeAspect="1" noChangeArrowheads="1"/>
          </p:cNvSpPr>
          <p:nvPr/>
        </p:nvSpPr>
        <p:spPr bwMode="auto">
          <a:xfrm>
            <a:off x="6480000" y="5110163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accent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</a:t>
            </a:r>
            <a:br>
              <a:rPr lang="en-US" sz="3200" dirty="0" smtClean="0">
                <a:solidFill>
                  <a:srgbClr val="0000CC"/>
                </a:solidFill>
              </a:rPr>
            </a:br>
            <a:r>
              <a:rPr lang="en-US" sz="3200" dirty="0" smtClean="0">
                <a:solidFill>
                  <a:srgbClr val="0000CC"/>
                </a:solidFill>
              </a:rPr>
              <a:t/>
            </a:r>
            <a:br>
              <a:rPr lang="en-US" sz="3200" dirty="0" smtClean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5334" name="Oval 22"/>
          <p:cNvSpPr>
            <a:spLocks noChangeAspect="1" noChangeArrowheads="1"/>
          </p:cNvSpPr>
          <p:nvPr/>
        </p:nvSpPr>
        <p:spPr bwMode="auto">
          <a:xfrm>
            <a:off x="7380000" y="5760000"/>
            <a:ext cx="792000" cy="792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>
                <a:solidFill>
                  <a:srgbClr val="0000CC"/>
                </a:solidFill>
              </a:rPr>
              <a:t>P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5335" name="Text Box 23"/>
          <p:cNvSpPr txBox="1">
            <a:spLocks noChangeArrowheads="1"/>
          </p:cNvSpPr>
          <p:nvPr/>
        </p:nvSpPr>
        <p:spPr bwMode="auto">
          <a:xfrm>
            <a:off x="5040000" y="5112000"/>
            <a:ext cx="1368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n-US" kern="0" dirty="0">
                <a:solidFill>
                  <a:schemeClr val="accent3"/>
                </a:solidFill>
              </a:rPr>
              <a:t>FR</a:t>
            </a:r>
            <a:r>
              <a:rPr lang="en-US" kern="0" dirty="0">
                <a:solidFill>
                  <a:srgbClr val="00FFFF"/>
                </a:solidFill>
              </a:rPr>
              <a:t>E</a:t>
            </a:r>
            <a:r>
              <a:rPr lang="en-US" kern="0" dirty="0">
                <a:solidFill>
                  <a:schemeClr val="accent3"/>
                </a:solidFill>
              </a:rPr>
              <a:t>S</a:t>
            </a:r>
            <a:r>
              <a:rPr lang="en-US" kern="0" dirty="0">
                <a:solidFill>
                  <a:srgbClr val="00FFFF"/>
                </a:solidFill>
              </a:rPr>
              <a:t>I</a:t>
            </a:r>
            <a:r>
              <a:rPr lang="en-US" kern="0" dirty="0">
                <a:solidFill>
                  <a:schemeClr val="accent3"/>
                </a:solidFill>
              </a:rPr>
              <a:t>S</a:t>
            </a:r>
            <a:r>
              <a:rPr lang="en-US" kern="0" dirty="0">
                <a:solidFill>
                  <a:srgbClr val="00FFFF"/>
                </a:solidFill>
              </a:rPr>
              <a:t>O</a:t>
            </a:r>
            <a:r>
              <a:rPr lang="en-US" kern="0" dirty="0">
                <a:solidFill>
                  <a:schemeClr val="accent3"/>
                </a:solidFill>
              </a:rPr>
              <a:t>N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780000" y="5868000"/>
            <a:ext cx="2439450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одно </a:t>
            </a:r>
            <a:r>
              <a:rPr lang="en-US" sz="1400" dirty="0" smtClean="0">
                <a:solidFill>
                  <a:srgbClr val="FF66FF"/>
                </a:solidFill>
              </a:rPr>
              <a:t>P </a:t>
            </a:r>
            <a:r>
              <a:rPr lang="ru-RU" sz="1400" dirty="0" smtClean="0"/>
              <a:t>не есть</a:t>
            </a:r>
            <a:r>
              <a:rPr lang="en-US" sz="1400" dirty="0" smtClean="0">
                <a:solidFill>
                  <a:srgbClr val="00FF00"/>
                </a:solidFill>
              </a:rPr>
              <a:t> M</a:t>
            </a:r>
            <a:endParaRPr lang="en-US" sz="1400" dirty="0" smtClean="0">
              <a:solidFill>
                <a:srgbClr val="FF66FF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00FF00"/>
                </a:solidFill>
              </a:rPr>
              <a:t>M </a:t>
            </a:r>
            <a:r>
              <a:rPr lang="ru-RU" sz="1400" dirty="0" smtClean="0"/>
              <a:t>суть</a:t>
            </a:r>
            <a:r>
              <a:rPr lang="en-US" sz="1400" dirty="0" smtClean="0">
                <a:solidFill>
                  <a:srgbClr val="FFFF00"/>
                </a:solidFill>
              </a:rPr>
              <a:t> S</a:t>
            </a:r>
            <a:endParaRPr lang="en-US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53" name="Oval 10"/>
          <p:cNvSpPr>
            <a:spLocks noChangeAspect="1" noChangeArrowheads="1"/>
          </p:cNvSpPr>
          <p:nvPr/>
        </p:nvSpPr>
        <p:spPr bwMode="auto">
          <a:xfrm>
            <a:off x="6480000" y="3492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</a:t>
            </a:r>
            <a:br>
              <a:rPr lang="en-US" sz="3200" dirty="0" smtClean="0">
                <a:solidFill>
                  <a:srgbClr val="0000CC"/>
                </a:solidFill>
              </a:rPr>
            </a:br>
            <a:r>
              <a:rPr lang="en-US" sz="3200" dirty="0" smtClean="0">
                <a:solidFill>
                  <a:srgbClr val="0000CC"/>
                </a:solidFill>
              </a:rPr>
              <a:t/>
            </a:r>
            <a:br>
              <a:rPr lang="en-US" sz="3200" dirty="0" smtClean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4" name="Oval 4"/>
          <p:cNvSpPr>
            <a:spLocks noChangeAspect="1" noChangeArrowheads="1"/>
          </p:cNvSpPr>
          <p:nvPr/>
        </p:nvSpPr>
        <p:spPr bwMode="auto">
          <a:xfrm>
            <a:off x="7488000" y="3960000"/>
            <a:ext cx="792000" cy="792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>
                <a:solidFill>
                  <a:srgbClr val="0000CC"/>
                </a:solidFill>
              </a:rPr>
              <a:t>P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5" name="Text Box 18"/>
          <p:cNvSpPr txBox="1">
            <a:spLocks noChangeArrowheads="1"/>
          </p:cNvSpPr>
          <p:nvPr/>
        </p:nvSpPr>
        <p:spPr bwMode="auto">
          <a:xfrm>
            <a:off x="7524000" y="3132000"/>
            <a:ext cx="1080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n-US" kern="0" dirty="0"/>
              <a:t>F</a:t>
            </a:r>
            <a:r>
              <a:rPr lang="en-US" kern="0" dirty="0">
                <a:solidFill>
                  <a:srgbClr val="00FFFF"/>
                </a:solidFill>
              </a:rPr>
              <a:t>E</a:t>
            </a:r>
            <a:r>
              <a:rPr lang="en-US" kern="0" dirty="0"/>
              <a:t>S</a:t>
            </a:r>
            <a:r>
              <a:rPr lang="en-US" kern="0" dirty="0">
                <a:solidFill>
                  <a:srgbClr val="00FFFF"/>
                </a:solidFill>
              </a:rPr>
              <a:t>A</a:t>
            </a:r>
            <a:r>
              <a:rPr lang="en-US" kern="0" dirty="0">
                <a:solidFill>
                  <a:schemeClr val="accent3"/>
                </a:solidFill>
              </a:rPr>
              <a:t>P</a:t>
            </a:r>
            <a:r>
              <a:rPr lang="en-US" kern="0" dirty="0">
                <a:solidFill>
                  <a:srgbClr val="00FFFF"/>
                </a:solidFill>
              </a:rPr>
              <a:t>O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4068000" y="4248000"/>
            <a:ext cx="2439450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одно </a:t>
            </a:r>
            <a:r>
              <a:rPr lang="en-US" sz="1400" dirty="0" smtClean="0">
                <a:solidFill>
                  <a:srgbClr val="FF66FF"/>
                </a:solidFill>
              </a:rPr>
              <a:t>P </a:t>
            </a:r>
            <a:r>
              <a:rPr lang="ru-RU" sz="1400" dirty="0" smtClean="0"/>
              <a:t>не есть</a:t>
            </a:r>
            <a:r>
              <a:rPr lang="en-US" sz="1400" dirty="0" smtClean="0">
                <a:solidFill>
                  <a:srgbClr val="00FF00"/>
                </a:solidFill>
              </a:rPr>
              <a:t> M</a:t>
            </a:r>
            <a:endParaRPr lang="en-US" sz="1400" dirty="0" smtClean="0">
              <a:solidFill>
                <a:srgbClr val="FF66FF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есть</a:t>
            </a:r>
            <a:r>
              <a:rPr lang="en-US" sz="1400" dirty="0" smtClean="0">
                <a:solidFill>
                  <a:srgbClr val="FFFF00"/>
                </a:solidFill>
              </a:rPr>
              <a:t> S</a:t>
            </a:r>
            <a:endParaRPr lang="en-US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57" name="Oval 9"/>
          <p:cNvSpPr>
            <a:spLocks noChangeAspect="1" noChangeArrowheads="1"/>
          </p:cNvSpPr>
          <p:nvPr/>
        </p:nvSpPr>
        <p:spPr bwMode="auto">
          <a:xfrm>
            <a:off x="1620000" y="3492000"/>
            <a:ext cx="1439999" cy="144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</a:t>
            </a:r>
            <a:br>
              <a:rPr lang="en-US" sz="3200" dirty="0" smtClean="0">
                <a:solidFill>
                  <a:srgbClr val="0000CC"/>
                </a:solidFill>
              </a:rPr>
            </a:br>
            <a:r>
              <a:rPr lang="en-US" sz="3200" dirty="0" smtClean="0">
                <a:solidFill>
                  <a:srgbClr val="0000CC"/>
                </a:solidFill>
              </a:rPr>
              <a:t/>
            </a:r>
            <a:br>
              <a:rPr lang="en-US" sz="3200" dirty="0" smtClean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8" name="Oval 12"/>
          <p:cNvSpPr>
            <a:spLocks noChangeAspect="1" noChangeArrowheads="1"/>
          </p:cNvSpPr>
          <p:nvPr/>
        </p:nvSpPr>
        <p:spPr bwMode="auto">
          <a:xfrm>
            <a:off x="1872000" y="3960000"/>
            <a:ext cx="936000" cy="935999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60000"/>
              </a:lnSpc>
            </a:pPr>
            <a:r>
              <a:rPr lang="en-US" sz="2400" dirty="0" smtClean="0">
                <a:solidFill>
                  <a:srgbClr val="0000CC"/>
                </a:solidFill>
              </a:rPr>
              <a:t>M</a:t>
            </a:r>
            <a:br>
              <a:rPr lang="en-US" sz="2400" dirty="0" smtClean="0">
                <a:solidFill>
                  <a:srgbClr val="0000CC"/>
                </a:solidFill>
              </a:rPr>
            </a:br>
            <a:r>
              <a:rPr lang="en-US" sz="2400" dirty="0" smtClean="0">
                <a:solidFill>
                  <a:srgbClr val="0000CC"/>
                </a:solidFill>
              </a:rPr>
              <a:t/>
            </a:r>
            <a:br>
              <a:rPr lang="en-US" sz="2400" dirty="0" smtClean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3060000" y="3492000"/>
            <a:ext cx="2181366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FF66FF"/>
                </a:solidFill>
              </a:rPr>
              <a:t>P </a:t>
            </a:r>
            <a:r>
              <a:rPr lang="ru-RU" sz="1400" dirty="0" smtClean="0"/>
              <a:t>суть</a:t>
            </a:r>
            <a:r>
              <a:rPr lang="en-US" sz="1400" dirty="0" smtClean="0">
                <a:solidFill>
                  <a:srgbClr val="00FF00"/>
                </a:solidFill>
              </a:rPr>
              <a:t> M</a:t>
            </a:r>
            <a:endParaRPr lang="en-US" sz="1400" dirty="0" smtClean="0">
              <a:solidFill>
                <a:srgbClr val="FF66FF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есть</a:t>
            </a:r>
            <a:r>
              <a:rPr lang="en-US" sz="1400" dirty="0" smtClean="0">
                <a:solidFill>
                  <a:srgbClr val="FFFF00"/>
                </a:solidFill>
              </a:rPr>
              <a:t> S</a:t>
            </a:r>
            <a:endParaRPr lang="en-US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60" name="Oval 14"/>
          <p:cNvSpPr>
            <a:spLocks noChangeAspect="1" noChangeArrowheads="1"/>
          </p:cNvSpPr>
          <p:nvPr/>
        </p:nvSpPr>
        <p:spPr bwMode="auto">
          <a:xfrm>
            <a:off x="1980000" y="4464000"/>
            <a:ext cx="720000" cy="72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>
                <a:solidFill>
                  <a:srgbClr val="0000CC"/>
                </a:solidFill>
              </a:rPr>
              <a:t>P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61" name="Text Box 17"/>
          <p:cNvSpPr txBox="1">
            <a:spLocks noChangeArrowheads="1"/>
          </p:cNvSpPr>
          <p:nvPr/>
        </p:nvSpPr>
        <p:spPr bwMode="auto">
          <a:xfrm>
            <a:off x="540000" y="3132000"/>
            <a:ext cx="1152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n-US" kern="0" dirty="0"/>
              <a:t>D</a:t>
            </a:r>
            <a:r>
              <a:rPr lang="en-US" kern="0" dirty="0">
                <a:solidFill>
                  <a:srgbClr val="00FFFF"/>
                </a:solidFill>
              </a:rPr>
              <a:t>I</a:t>
            </a:r>
            <a:r>
              <a:rPr lang="en-US" kern="0" dirty="0">
                <a:solidFill>
                  <a:schemeClr val="accent3"/>
                </a:solidFill>
              </a:rPr>
              <a:t>M</a:t>
            </a:r>
            <a:r>
              <a:rPr lang="en-US" kern="0" dirty="0">
                <a:solidFill>
                  <a:srgbClr val="00FFFF"/>
                </a:solidFill>
              </a:rPr>
              <a:t>A</a:t>
            </a:r>
            <a:r>
              <a:rPr lang="en-US" kern="0" dirty="0"/>
              <a:t>R</a:t>
            </a:r>
            <a:r>
              <a:rPr lang="en-US" kern="0" dirty="0">
                <a:solidFill>
                  <a:srgbClr val="00FFFF"/>
                </a:solidFill>
              </a:rPr>
              <a:t>I</a:t>
            </a:r>
            <a:r>
              <a:rPr lang="en-US" kern="0" dirty="0">
                <a:solidFill>
                  <a:schemeClr val="accent3"/>
                </a:solidFill>
              </a:rPr>
              <a:t>S</a:t>
            </a:r>
            <a:endParaRPr lang="ru-RU" dirty="0"/>
          </a:p>
        </p:txBody>
      </p:sp>
      <p:sp>
        <p:nvSpPr>
          <p:cNvPr id="62" name="Oval 3"/>
          <p:cNvSpPr>
            <a:spLocks noChangeAspect="1" noChangeArrowheads="1"/>
          </p:cNvSpPr>
          <p:nvPr/>
        </p:nvSpPr>
        <p:spPr bwMode="auto">
          <a:xfrm>
            <a:off x="6588000" y="3960000"/>
            <a:ext cx="792000" cy="791999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>
                <a:solidFill>
                  <a:srgbClr val="0000CC"/>
                </a:solidFill>
              </a:rPr>
              <a:t>M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63" name="Oval 25"/>
          <p:cNvSpPr>
            <a:spLocks noChangeAspect="1" noChangeArrowheads="1"/>
          </p:cNvSpPr>
          <p:nvPr/>
        </p:nvSpPr>
        <p:spPr bwMode="auto">
          <a:xfrm>
            <a:off x="6084000" y="1870075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S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64" name="Oval 11"/>
          <p:cNvSpPr>
            <a:spLocks noChangeAspect="1" noChangeArrowheads="1"/>
          </p:cNvSpPr>
          <p:nvPr/>
        </p:nvSpPr>
        <p:spPr bwMode="auto">
          <a:xfrm>
            <a:off x="7632000" y="2124000"/>
            <a:ext cx="935038" cy="9350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60000"/>
              </a:lnSpc>
            </a:pPr>
            <a:r>
              <a:rPr lang="en-US" sz="2400" dirty="0">
                <a:solidFill>
                  <a:srgbClr val="0000CC"/>
                </a:solidFill>
              </a:rPr>
              <a:t>M</a:t>
            </a:r>
            <a:br>
              <a:rPr lang="en-US" sz="2400" dirty="0">
                <a:solidFill>
                  <a:srgbClr val="0000CC"/>
                </a:solidFill>
              </a:rPr>
            </a:br>
            <a:r>
              <a:rPr lang="en-US" sz="2400" dirty="0" smtClean="0">
                <a:solidFill>
                  <a:srgbClr val="0000CC"/>
                </a:solidFill>
              </a:rPr>
              <a:t/>
            </a:r>
            <a:br>
              <a:rPr lang="en-US" sz="2400" dirty="0" smtClean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65" name="Oval 13"/>
          <p:cNvSpPr>
            <a:spLocks noChangeAspect="1" noChangeArrowheads="1"/>
          </p:cNvSpPr>
          <p:nvPr/>
        </p:nvSpPr>
        <p:spPr bwMode="auto">
          <a:xfrm>
            <a:off x="7848000" y="2520000"/>
            <a:ext cx="503238" cy="503237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0000CC"/>
                </a:solidFill>
              </a:rPr>
              <a:t>P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66" name="Text Box 16"/>
          <p:cNvSpPr txBox="1">
            <a:spLocks noChangeArrowheads="1"/>
          </p:cNvSpPr>
          <p:nvPr/>
        </p:nvSpPr>
        <p:spPr bwMode="auto">
          <a:xfrm>
            <a:off x="7272000" y="1512000"/>
            <a:ext cx="1332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n-US" kern="0" dirty="0"/>
              <a:t>C</a:t>
            </a:r>
            <a:r>
              <a:rPr lang="en-US" kern="0" dirty="0">
                <a:solidFill>
                  <a:srgbClr val="00FFFF"/>
                </a:solidFill>
              </a:rPr>
              <a:t>A</a:t>
            </a:r>
            <a:r>
              <a:rPr lang="en-US" kern="0" dirty="0"/>
              <a:t>M</a:t>
            </a:r>
            <a:r>
              <a:rPr lang="en-US" kern="0" dirty="0">
                <a:solidFill>
                  <a:srgbClr val="00FFFF"/>
                </a:solidFill>
              </a:rPr>
              <a:t>E</a:t>
            </a:r>
            <a:r>
              <a:rPr lang="en-US" kern="0" dirty="0"/>
              <a:t>N</a:t>
            </a:r>
            <a:r>
              <a:rPr lang="en-US" kern="0" dirty="0">
                <a:solidFill>
                  <a:srgbClr val="00FFFF"/>
                </a:solidFill>
              </a:rPr>
              <a:t>E</a:t>
            </a:r>
            <a:r>
              <a:rPr lang="en-US" kern="0" dirty="0"/>
              <a:t>S</a:t>
            </a:r>
            <a:endParaRPr lang="ru-RU" dirty="0"/>
          </a:p>
        </p:txBody>
      </p:sp>
      <p:sp>
        <p:nvSpPr>
          <p:cNvPr id="67" name="TextBox 66"/>
          <p:cNvSpPr txBox="1"/>
          <p:nvPr/>
        </p:nvSpPr>
        <p:spPr>
          <a:xfrm>
            <a:off x="4068000" y="2628000"/>
            <a:ext cx="2185278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en-US" sz="1400" dirty="0" smtClean="0"/>
              <a:t> </a:t>
            </a:r>
            <a:r>
              <a:rPr lang="ru-RU" sz="1400" dirty="0" smtClean="0"/>
              <a:t>есть</a:t>
            </a:r>
            <a:r>
              <a:rPr lang="en-US" sz="1400" dirty="0" smtClean="0">
                <a:solidFill>
                  <a:srgbClr val="00FF00"/>
                </a:solidFill>
              </a:rPr>
              <a:t> M</a:t>
            </a:r>
            <a:endParaRPr lang="en-US" sz="1400" dirty="0" smtClean="0">
              <a:solidFill>
                <a:srgbClr val="FF66FF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Ни одно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ru-RU" sz="1400" dirty="0" smtClean="0"/>
              <a:t> не есть</a:t>
            </a:r>
            <a:r>
              <a:rPr lang="en-US" sz="1400" dirty="0" smtClean="0">
                <a:solidFill>
                  <a:srgbClr val="FFFF00"/>
                </a:solidFill>
              </a:rPr>
              <a:t> S</a:t>
            </a:r>
            <a:endParaRPr lang="en-US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Ни одно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не есть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68" name="Oval 6"/>
          <p:cNvSpPr>
            <a:spLocks noChangeAspect="1" noChangeArrowheads="1"/>
          </p:cNvSpPr>
          <p:nvPr/>
        </p:nvSpPr>
        <p:spPr bwMode="auto">
          <a:xfrm>
            <a:off x="1620000" y="18700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</a:t>
            </a:r>
            <a:r>
              <a:rPr lang="en-US" sz="3200" dirty="0">
                <a:solidFill>
                  <a:srgbClr val="0000CC"/>
                </a:solidFill>
              </a:rPr>
              <a:t/>
            </a:r>
            <a:br>
              <a:rPr lang="en-US" sz="3200" dirty="0">
                <a:solidFill>
                  <a:srgbClr val="0000CC"/>
                </a:solidFill>
              </a:rPr>
            </a:br>
            <a:r>
              <a:rPr lang="en-US" sz="3200" dirty="0">
                <a:solidFill>
                  <a:srgbClr val="0000CC"/>
                </a:solidFill>
              </a:rPr>
              <a:t/>
            </a:r>
            <a:br>
              <a:rPr lang="en-US" sz="3200" dirty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69" name="Oval 7"/>
          <p:cNvSpPr>
            <a:spLocks noChangeAspect="1" noChangeArrowheads="1"/>
          </p:cNvSpPr>
          <p:nvPr/>
        </p:nvSpPr>
        <p:spPr bwMode="auto">
          <a:xfrm>
            <a:off x="1872000" y="2340000"/>
            <a:ext cx="935038" cy="9350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60000"/>
              </a:lnSpc>
            </a:pPr>
            <a:r>
              <a:rPr lang="en-US" sz="2400" dirty="0" smtClean="0">
                <a:solidFill>
                  <a:srgbClr val="0000CC"/>
                </a:solidFill>
              </a:rPr>
              <a:t>M</a:t>
            </a:r>
            <a:r>
              <a:rPr lang="en-US" sz="2400" dirty="0">
                <a:solidFill>
                  <a:srgbClr val="0000CC"/>
                </a:solidFill>
              </a:rPr>
              <a:t/>
            </a:r>
            <a:br>
              <a:rPr lang="en-US" sz="2400" dirty="0">
                <a:solidFill>
                  <a:srgbClr val="0000CC"/>
                </a:solidFill>
              </a:rPr>
            </a:br>
            <a:r>
              <a:rPr lang="en-US" sz="2400" dirty="0">
                <a:solidFill>
                  <a:srgbClr val="0000CC"/>
                </a:solidFill>
              </a:rPr>
              <a:t/>
            </a:r>
            <a:br>
              <a:rPr lang="en-US" sz="2400" dirty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70" name="Oval 8"/>
          <p:cNvSpPr>
            <a:spLocks noChangeAspect="1" noChangeArrowheads="1"/>
          </p:cNvSpPr>
          <p:nvPr/>
        </p:nvSpPr>
        <p:spPr bwMode="auto">
          <a:xfrm>
            <a:off x="2088000" y="2700000"/>
            <a:ext cx="503237" cy="503238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0000CC"/>
                </a:solidFill>
              </a:rPr>
              <a:t>P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71" name="Text Box 15"/>
          <p:cNvSpPr txBox="1">
            <a:spLocks noChangeArrowheads="1"/>
          </p:cNvSpPr>
          <p:nvPr/>
        </p:nvSpPr>
        <p:spPr bwMode="auto">
          <a:xfrm>
            <a:off x="540000" y="1512000"/>
            <a:ext cx="1548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n-US" kern="0" dirty="0"/>
              <a:t>BR</a:t>
            </a:r>
            <a:r>
              <a:rPr lang="en-US" kern="0" dirty="0">
                <a:solidFill>
                  <a:srgbClr val="00FFFF"/>
                </a:solidFill>
              </a:rPr>
              <a:t>A</a:t>
            </a:r>
            <a:r>
              <a:rPr lang="en-US" kern="0" dirty="0"/>
              <a:t>M</a:t>
            </a:r>
            <a:r>
              <a:rPr lang="en-US" kern="0" dirty="0">
                <a:solidFill>
                  <a:srgbClr val="00FFFF"/>
                </a:solidFill>
              </a:rPr>
              <a:t>A</a:t>
            </a:r>
            <a:r>
              <a:rPr lang="en-US" kern="0" dirty="0"/>
              <a:t>NT</a:t>
            </a:r>
            <a:r>
              <a:rPr lang="en-US" kern="0" dirty="0">
                <a:solidFill>
                  <a:srgbClr val="00FFFF"/>
                </a:solidFill>
              </a:rPr>
              <a:t>I</a:t>
            </a:r>
            <a:r>
              <a:rPr lang="en-US" kern="0" dirty="0">
                <a:solidFill>
                  <a:schemeClr val="accent3"/>
                </a:solidFill>
              </a:rPr>
              <a:t>P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3060000" y="1872000"/>
            <a:ext cx="2181366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FF66FF"/>
                </a:solidFill>
              </a:rPr>
              <a:t>P </a:t>
            </a:r>
            <a:r>
              <a:rPr lang="ru-RU" sz="1400" dirty="0" smtClean="0"/>
              <a:t>есть</a:t>
            </a:r>
            <a:r>
              <a:rPr lang="en-US" sz="1400" dirty="0" smtClean="0">
                <a:solidFill>
                  <a:srgbClr val="00FF00"/>
                </a:solidFill>
              </a:rPr>
              <a:t> M</a:t>
            </a:r>
            <a:endParaRPr lang="en-US" sz="1400" dirty="0" smtClean="0">
              <a:solidFill>
                <a:srgbClr val="FF66FF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00FF00"/>
                </a:solidFill>
              </a:rPr>
              <a:t>M </a:t>
            </a:r>
            <a:r>
              <a:rPr lang="ru-RU" sz="1400" dirty="0" smtClean="0"/>
              <a:t>есть</a:t>
            </a:r>
            <a:r>
              <a:rPr lang="en-US" sz="1400" dirty="0" smtClean="0">
                <a:solidFill>
                  <a:srgbClr val="FFFF00"/>
                </a:solidFill>
              </a:rPr>
              <a:t> S</a:t>
            </a:r>
            <a:endParaRPr lang="en-US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525332" name="Oval 20"/>
          <p:cNvSpPr>
            <a:spLocks noChangeAspect="1" noChangeArrowheads="1"/>
          </p:cNvSpPr>
          <p:nvPr/>
        </p:nvSpPr>
        <p:spPr bwMode="auto">
          <a:xfrm>
            <a:off x="6228000" y="5760000"/>
            <a:ext cx="792000" cy="792001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M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29" name="Rectangle 6"/>
          <p:cNvSpPr>
            <a:spLocks noGrp="1" noChangeArrowheads="1"/>
          </p:cNvSpPr>
          <p:nvPr>
            <p:ph type="title"/>
          </p:nvPr>
        </p:nvSpPr>
        <p:spPr>
          <a:xfrm>
            <a:off x="360000" y="274638"/>
            <a:ext cx="84240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четвёртой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en-US" sz="2800" b="1" dirty="0" smtClean="0">
                <a:solidFill>
                  <a:schemeClr val="bg1"/>
                </a:solidFill>
              </a:rPr>
              <a:t>Br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m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nt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p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chemeClr val="bg1"/>
                </a:solidFill>
              </a:rPr>
              <a:t> C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m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n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chemeClr val="bg1"/>
                </a:solidFill>
              </a:rPr>
              <a:t> D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m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chemeClr val="bg1"/>
                </a:solidFill>
              </a:rPr>
              <a:t> F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p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chemeClr val="bg1"/>
                </a:solidFill>
              </a:rPr>
              <a:t> Fr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en-US" sz="2800" b="1" dirty="0" smtClean="0">
                <a:solidFill>
                  <a:schemeClr val="bg1"/>
                </a:solidFill>
              </a:rPr>
              <a:t>n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253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253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525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525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" dur="1000"/>
                                        <p:tgtEl>
                                          <p:spTgt spid="525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198 -3.7037E-6 L -0.12188 -3.7037E-6 " pathEditMode="relative" rAng="0" ptsTypes="AA">
                                      <p:cBhvr>
                                        <p:cTn id="31" dur="2000" spd="-100000" fill="hold"/>
                                        <p:tgtEl>
                                          <p:spTgt spid="5253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0" presetClass="path" presetSubtype="0" accel="50000" decel="5000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1025 0 " pathEditMode="relative" ptsTypes="AA">
                                      <p:cBhvr>
                                        <p:cTn id="43" dur="2000" spd="-100000" fill="hold"/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9" presetClass="entr" presetSubtype="1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9" presetClass="entr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525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525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5331" grpId="0" animBg="1"/>
      <p:bldP spid="525331" grpId="1" animBg="1"/>
      <p:bldP spid="525331" grpId="2" animBg="1"/>
      <p:bldP spid="525331" grpId="3" animBg="1"/>
      <p:bldP spid="525331" grpId="4" animBg="1"/>
      <p:bldP spid="525334" grpId="0" animBg="1"/>
      <p:bldP spid="525334" grpId="1" animBg="1"/>
      <p:bldP spid="525334" grpId="2" animBg="1"/>
      <p:bldP spid="525335" grpId="0"/>
      <p:bldP spid="27" grpId="0" build="p"/>
      <p:bldP spid="525332" grpId="0" animBg="1"/>
    </p:bldLst>
  </p:timing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31" name="Oval 19"/>
          <p:cNvSpPr>
            <a:spLocks noChangeAspect="1" noChangeArrowheads="1"/>
          </p:cNvSpPr>
          <p:nvPr/>
        </p:nvSpPr>
        <p:spPr bwMode="auto">
          <a:xfrm>
            <a:off x="6480000" y="5112000"/>
            <a:ext cx="1440000" cy="144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accent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CC"/>
                </a:solidFill>
              </a:rPr>
              <a:t>Поэты</a:t>
            </a:r>
            <a:r>
              <a:rPr lang="en-US" dirty="0" smtClean="0">
                <a:solidFill>
                  <a:srgbClr val="0000CC"/>
                </a:solidFill>
              </a:rPr>
              <a:t/>
            </a:r>
            <a:br>
              <a:rPr lang="en-US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25334" name="Oval 22"/>
          <p:cNvSpPr>
            <a:spLocks noChangeAspect="1" noChangeArrowheads="1"/>
          </p:cNvSpPr>
          <p:nvPr/>
        </p:nvSpPr>
        <p:spPr bwMode="auto">
          <a:xfrm>
            <a:off x="7380000" y="5760000"/>
            <a:ext cx="792000" cy="792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Турки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420000" y="5868000"/>
            <a:ext cx="2853025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один </a:t>
            </a:r>
            <a:r>
              <a:rPr lang="ru-RU" sz="1400" dirty="0" smtClean="0">
                <a:solidFill>
                  <a:srgbClr val="FF66FF"/>
                </a:solidFill>
              </a:rPr>
              <a:t>турок</a:t>
            </a:r>
            <a:r>
              <a:rPr lang="en-US" sz="1400" dirty="0" smtClean="0">
                <a:solidFill>
                  <a:srgbClr val="FF66FF"/>
                </a:solidFill>
              </a:rPr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00FF00"/>
                </a:solidFill>
              </a:rPr>
              <a:t>грек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00FF00"/>
                </a:solidFill>
              </a:rPr>
              <a:t>греки</a:t>
            </a:r>
            <a:r>
              <a:rPr lang="en-US" sz="1400" dirty="0" smtClean="0">
                <a:solidFill>
                  <a:srgbClr val="00FF00"/>
                </a:solidFill>
              </a:rPr>
              <a:t> </a:t>
            </a:r>
            <a:r>
              <a:rPr lang="ru-RU" sz="1400" dirty="0" smtClean="0"/>
              <a:t>–</a:t>
            </a:r>
            <a:r>
              <a:rPr lang="en-US" sz="1400" dirty="0" smtClean="0">
                <a:solidFill>
                  <a:srgbClr val="FFFF00"/>
                </a:solidFill>
              </a:rPr>
              <a:t> </a:t>
            </a:r>
            <a:r>
              <a:rPr lang="ru-RU" sz="1400" dirty="0" smtClean="0">
                <a:solidFill>
                  <a:srgbClr val="FFFF00"/>
                </a:solidFill>
              </a:rPr>
              <a:t>поэты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ru-RU" sz="1400" dirty="0" smtClean="0">
                <a:solidFill>
                  <a:srgbClr val="FFFF00"/>
                </a:solidFill>
              </a:rPr>
              <a:t>поэты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турки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28" name="Oval 25"/>
          <p:cNvSpPr>
            <a:spLocks noChangeAspect="1" noChangeArrowheads="1"/>
          </p:cNvSpPr>
          <p:nvPr/>
        </p:nvSpPr>
        <p:spPr bwMode="auto">
          <a:xfrm>
            <a:off x="6084000" y="1870075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CC"/>
                </a:solidFill>
              </a:rPr>
              <a:t>Жирафы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29" name="Oval 11"/>
          <p:cNvSpPr>
            <a:spLocks noChangeAspect="1" noChangeArrowheads="1"/>
          </p:cNvSpPr>
          <p:nvPr/>
        </p:nvSpPr>
        <p:spPr bwMode="auto">
          <a:xfrm>
            <a:off x="7632000" y="2124000"/>
            <a:ext cx="935038" cy="9350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60000"/>
              </a:lnSpc>
            </a:pPr>
            <a:r>
              <a:rPr lang="ru-RU" sz="1600" dirty="0">
                <a:solidFill>
                  <a:srgbClr val="0000CC"/>
                </a:solidFill>
              </a:rPr>
              <a:t>Люди</a:t>
            </a:r>
            <a:r>
              <a:rPr lang="en-US" sz="2400" dirty="0">
                <a:solidFill>
                  <a:srgbClr val="0000CC"/>
                </a:solidFill>
              </a:rPr>
              <a:t/>
            </a:r>
            <a:br>
              <a:rPr lang="en-US" sz="2400" dirty="0">
                <a:solidFill>
                  <a:srgbClr val="0000CC"/>
                </a:solidFill>
              </a:rPr>
            </a:br>
            <a:r>
              <a:rPr lang="en-US" sz="2400" dirty="0">
                <a:solidFill>
                  <a:srgbClr val="0000CC"/>
                </a:solidFill>
              </a:rPr>
              <a:t/>
            </a:r>
            <a:br>
              <a:rPr lang="en-US" sz="2400" dirty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30" name="Oval 13"/>
          <p:cNvSpPr>
            <a:spLocks noChangeAspect="1" noChangeArrowheads="1"/>
          </p:cNvSpPr>
          <p:nvPr/>
        </p:nvSpPr>
        <p:spPr bwMode="auto">
          <a:xfrm>
            <a:off x="7848000" y="2520000"/>
            <a:ext cx="503238" cy="503237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>
                <a:solidFill>
                  <a:srgbClr val="0000CC"/>
                </a:solidFill>
              </a:rPr>
              <a:t>Греки</a:t>
            </a:r>
          </a:p>
        </p:txBody>
      </p:sp>
      <p:sp>
        <p:nvSpPr>
          <p:cNvPr id="31" name="Text Box 16"/>
          <p:cNvSpPr txBox="1">
            <a:spLocks noChangeArrowheads="1"/>
          </p:cNvSpPr>
          <p:nvPr/>
        </p:nvSpPr>
        <p:spPr bwMode="auto">
          <a:xfrm>
            <a:off x="7272000" y="1512000"/>
            <a:ext cx="1332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n-US" kern="0" dirty="0"/>
              <a:t>C</a:t>
            </a:r>
            <a:r>
              <a:rPr lang="en-US" kern="0" dirty="0">
                <a:solidFill>
                  <a:srgbClr val="00FFFF"/>
                </a:solidFill>
              </a:rPr>
              <a:t>A</a:t>
            </a:r>
            <a:r>
              <a:rPr lang="en-US" kern="0" dirty="0"/>
              <a:t>M</a:t>
            </a:r>
            <a:r>
              <a:rPr lang="en-US" kern="0" dirty="0">
                <a:solidFill>
                  <a:srgbClr val="00FFFF"/>
                </a:solidFill>
              </a:rPr>
              <a:t>E</a:t>
            </a:r>
            <a:r>
              <a:rPr lang="en-US" kern="0" dirty="0"/>
              <a:t>N</a:t>
            </a:r>
            <a:r>
              <a:rPr lang="en-US" kern="0" dirty="0">
                <a:solidFill>
                  <a:srgbClr val="00FFFF"/>
                </a:solidFill>
              </a:rPr>
              <a:t>E</a:t>
            </a:r>
            <a:r>
              <a:rPr lang="en-US" kern="0" dirty="0"/>
              <a:t>S</a:t>
            </a:r>
            <a:endParaRPr lang="ru-RU" dirty="0"/>
          </a:p>
        </p:txBody>
      </p:sp>
      <p:sp>
        <p:nvSpPr>
          <p:cNvPr id="32" name="TextBox 31"/>
          <p:cNvSpPr txBox="1"/>
          <p:nvPr/>
        </p:nvSpPr>
        <p:spPr>
          <a:xfrm>
            <a:off x="3528000" y="2628000"/>
            <a:ext cx="2646174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Всякий </a:t>
            </a:r>
            <a:r>
              <a:rPr lang="ru-RU" sz="1400" dirty="0" smtClean="0">
                <a:solidFill>
                  <a:srgbClr val="FF66FF"/>
                </a:solidFill>
              </a:rPr>
              <a:t>грек</a:t>
            </a:r>
            <a:r>
              <a:rPr lang="en-US" sz="1400" dirty="0" smtClean="0">
                <a:solidFill>
                  <a:srgbClr val="FF66FF"/>
                </a:solidFill>
              </a:rPr>
              <a:t> </a:t>
            </a:r>
            <a:r>
              <a:rPr lang="ru-RU" sz="1400" dirty="0" smtClean="0"/>
              <a:t>–</a:t>
            </a:r>
            <a:r>
              <a:rPr lang="en-US" sz="1400" dirty="0" smtClean="0">
                <a:solidFill>
                  <a:srgbClr val="00FF00"/>
                </a:solidFill>
              </a:rPr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человек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Ни один </a:t>
            </a:r>
            <a:r>
              <a:rPr lang="ru-RU" sz="1400" dirty="0" smtClean="0">
                <a:solidFill>
                  <a:srgbClr val="00FF00"/>
                </a:solidFill>
              </a:rPr>
              <a:t>человек</a:t>
            </a:r>
            <a:r>
              <a:rPr lang="ru-RU" sz="1400" dirty="0" smtClean="0"/>
              <a:t> не </a:t>
            </a:r>
            <a:r>
              <a:rPr lang="ru-RU" sz="1400" dirty="0" smtClean="0">
                <a:solidFill>
                  <a:srgbClr val="FFFF00"/>
                </a:solidFill>
              </a:rPr>
              <a:t>жираф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Ни один </a:t>
            </a:r>
            <a:r>
              <a:rPr lang="ru-RU" sz="1400" dirty="0" smtClean="0">
                <a:solidFill>
                  <a:srgbClr val="FFFF00"/>
                </a:solidFill>
              </a:rPr>
              <a:t>жираф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грек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33" name="Oval 6"/>
          <p:cNvSpPr>
            <a:spLocks noChangeAspect="1" noChangeArrowheads="1"/>
          </p:cNvSpPr>
          <p:nvPr/>
        </p:nvSpPr>
        <p:spPr bwMode="auto">
          <a:xfrm>
            <a:off x="1620000" y="18700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120000"/>
              </a:lnSpc>
            </a:pPr>
            <a:r>
              <a:rPr lang="en-US" dirty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00CC"/>
                </a:solidFill>
              </a:rPr>
              <a:t>Смертные</a:t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en-US" sz="1600" dirty="0">
                <a:solidFill>
                  <a:srgbClr val="0000CC"/>
                </a:solidFill>
              </a:rPr>
              <a:t/>
            </a:r>
            <a:br>
              <a:rPr lang="en-US" sz="1600" dirty="0">
                <a:solidFill>
                  <a:srgbClr val="0000CC"/>
                </a:solidFill>
              </a:rPr>
            </a:br>
            <a:r>
              <a:rPr lang="ru-RU" sz="1600" dirty="0">
                <a:solidFill>
                  <a:srgbClr val="0000CC"/>
                </a:solidFill>
              </a:rPr>
              <a:t/>
            </a:r>
            <a:br>
              <a:rPr lang="ru-RU" sz="1600" dirty="0">
                <a:solidFill>
                  <a:srgbClr val="0000CC"/>
                </a:solidFill>
              </a:rPr>
            </a:b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4" name="Oval 7"/>
          <p:cNvSpPr>
            <a:spLocks noChangeAspect="1" noChangeArrowheads="1"/>
          </p:cNvSpPr>
          <p:nvPr/>
        </p:nvSpPr>
        <p:spPr bwMode="auto">
          <a:xfrm>
            <a:off x="1872000" y="2339975"/>
            <a:ext cx="935038" cy="935038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60000"/>
              </a:lnSpc>
            </a:pPr>
            <a:r>
              <a:rPr lang="en-US" sz="1600" dirty="0">
                <a:solidFill>
                  <a:srgbClr val="0000CC"/>
                </a:solidFill>
              </a:rPr>
              <a:t> </a:t>
            </a:r>
            <a:r>
              <a:rPr lang="ru-RU" sz="1600" dirty="0">
                <a:solidFill>
                  <a:srgbClr val="0000CC"/>
                </a:solidFill>
              </a:rPr>
              <a:t>Люди</a:t>
            </a:r>
            <a:r>
              <a:rPr lang="en-US" sz="2400" dirty="0">
                <a:solidFill>
                  <a:srgbClr val="0000CC"/>
                </a:solidFill>
              </a:rPr>
              <a:t/>
            </a:r>
            <a:br>
              <a:rPr lang="en-US" sz="2400" dirty="0">
                <a:solidFill>
                  <a:srgbClr val="0000CC"/>
                </a:solidFill>
              </a:rPr>
            </a:br>
            <a:r>
              <a:rPr lang="en-US" sz="2400" dirty="0">
                <a:solidFill>
                  <a:srgbClr val="0000CC"/>
                </a:solidFill>
              </a:rPr>
              <a:t/>
            </a:r>
            <a:br>
              <a:rPr lang="en-US" sz="2400" dirty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35" name="Oval 8"/>
          <p:cNvSpPr>
            <a:spLocks noChangeAspect="1" noChangeArrowheads="1"/>
          </p:cNvSpPr>
          <p:nvPr/>
        </p:nvSpPr>
        <p:spPr bwMode="auto">
          <a:xfrm>
            <a:off x="2088000" y="2700338"/>
            <a:ext cx="503237" cy="503237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>
                <a:solidFill>
                  <a:srgbClr val="0000CC"/>
                </a:solidFill>
              </a:rPr>
              <a:t>Греки</a:t>
            </a:r>
          </a:p>
        </p:txBody>
      </p:sp>
      <p:sp>
        <p:nvSpPr>
          <p:cNvPr id="36" name="Text Box 15"/>
          <p:cNvSpPr txBox="1">
            <a:spLocks noChangeArrowheads="1"/>
          </p:cNvSpPr>
          <p:nvPr/>
        </p:nvSpPr>
        <p:spPr bwMode="auto">
          <a:xfrm>
            <a:off x="540000" y="1512000"/>
            <a:ext cx="1548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n-US" kern="0" dirty="0"/>
              <a:t>BR</a:t>
            </a:r>
            <a:r>
              <a:rPr lang="en-US" kern="0" dirty="0">
                <a:solidFill>
                  <a:srgbClr val="00FFFF"/>
                </a:solidFill>
              </a:rPr>
              <a:t>A</a:t>
            </a:r>
            <a:r>
              <a:rPr lang="en-US" kern="0" dirty="0"/>
              <a:t>M</a:t>
            </a:r>
            <a:r>
              <a:rPr lang="en-US" kern="0" dirty="0">
                <a:solidFill>
                  <a:srgbClr val="00FFFF"/>
                </a:solidFill>
              </a:rPr>
              <a:t>A</a:t>
            </a:r>
            <a:r>
              <a:rPr lang="en-US" kern="0" dirty="0"/>
              <a:t>NT</a:t>
            </a:r>
            <a:r>
              <a:rPr lang="en-US" kern="0" dirty="0">
                <a:solidFill>
                  <a:srgbClr val="00FFFF"/>
                </a:solidFill>
              </a:rPr>
              <a:t>I</a:t>
            </a:r>
            <a:r>
              <a:rPr lang="en-US" kern="0" dirty="0">
                <a:solidFill>
                  <a:schemeClr val="accent3"/>
                </a:solidFill>
              </a:rPr>
              <a:t>P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060000" y="1872000"/>
            <a:ext cx="3063274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Всякий </a:t>
            </a:r>
            <a:r>
              <a:rPr lang="ru-RU" sz="1400" dirty="0" smtClean="0">
                <a:solidFill>
                  <a:srgbClr val="FF66FF"/>
                </a:solidFill>
              </a:rPr>
              <a:t>грек</a:t>
            </a:r>
            <a:r>
              <a:rPr lang="en-US" sz="1400" dirty="0" smtClean="0">
                <a:solidFill>
                  <a:srgbClr val="FF66FF"/>
                </a:solidFill>
              </a:rPr>
              <a:t> </a:t>
            </a:r>
            <a:r>
              <a:rPr lang="ru-RU" sz="1400" dirty="0" smtClean="0"/>
              <a:t>–</a:t>
            </a:r>
            <a:r>
              <a:rPr lang="en-US" sz="1400" dirty="0" smtClean="0">
                <a:solidFill>
                  <a:srgbClr val="00FF00"/>
                </a:solidFill>
              </a:rPr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человек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Всякий </a:t>
            </a:r>
            <a:r>
              <a:rPr lang="ru-RU" sz="1400" dirty="0" smtClean="0">
                <a:solidFill>
                  <a:srgbClr val="00FF00"/>
                </a:solidFill>
              </a:rPr>
              <a:t>человек</a:t>
            </a:r>
            <a:r>
              <a:rPr lang="en-US" sz="1400" dirty="0" smtClean="0">
                <a:solidFill>
                  <a:srgbClr val="00FF00"/>
                </a:solidFill>
              </a:rPr>
              <a:t> </a:t>
            </a:r>
            <a:r>
              <a:rPr lang="ru-RU" sz="1400" dirty="0" smtClean="0">
                <a:solidFill>
                  <a:srgbClr val="FFFF00"/>
                </a:solidFill>
              </a:rPr>
              <a:t>смертен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ru-RU" sz="1400" dirty="0" smtClean="0">
                <a:solidFill>
                  <a:srgbClr val="FFFF00"/>
                </a:solidFill>
              </a:rPr>
              <a:t>смертные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66FF"/>
                </a:solidFill>
              </a:rPr>
              <a:t>греки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38" name="Oval 10"/>
          <p:cNvSpPr>
            <a:spLocks noChangeAspect="1" noChangeArrowheads="1"/>
          </p:cNvSpPr>
          <p:nvPr/>
        </p:nvSpPr>
        <p:spPr bwMode="auto">
          <a:xfrm>
            <a:off x="6480000" y="3492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</a:pPr>
            <a:r>
              <a:rPr lang="ru-RU" dirty="0" smtClean="0">
                <a:solidFill>
                  <a:srgbClr val="0000CC"/>
                </a:solidFill>
              </a:rPr>
              <a:t>Азиаты</a:t>
            </a: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9" name="Oval 4"/>
          <p:cNvSpPr>
            <a:spLocks noChangeAspect="1" noChangeArrowheads="1"/>
          </p:cNvSpPr>
          <p:nvPr/>
        </p:nvSpPr>
        <p:spPr bwMode="auto">
          <a:xfrm>
            <a:off x="7488000" y="3960000"/>
            <a:ext cx="792000" cy="791999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 smtClean="0">
                <a:solidFill>
                  <a:srgbClr val="0000CC"/>
                </a:solidFill>
              </a:rPr>
              <a:t>Арабы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40" name="Text Box 18"/>
          <p:cNvSpPr txBox="1">
            <a:spLocks noChangeArrowheads="1"/>
          </p:cNvSpPr>
          <p:nvPr/>
        </p:nvSpPr>
        <p:spPr bwMode="auto">
          <a:xfrm>
            <a:off x="7524000" y="3132000"/>
            <a:ext cx="1080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n-US" kern="0" dirty="0"/>
              <a:t>F</a:t>
            </a:r>
            <a:r>
              <a:rPr lang="en-US" kern="0" dirty="0">
                <a:solidFill>
                  <a:srgbClr val="00FFFF"/>
                </a:solidFill>
              </a:rPr>
              <a:t>E</a:t>
            </a:r>
            <a:r>
              <a:rPr lang="en-US" kern="0" dirty="0"/>
              <a:t>S</a:t>
            </a:r>
            <a:r>
              <a:rPr lang="en-US" kern="0" dirty="0">
                <a:solidFill>
                  <a:srgbClr val="00FFFF"/>
                </a:solidFill>
              </a:rPr>
              <a:t>A</a:t>
            </a:r>
            <a:r>
              <a:rPr lang="en-US" kern="0" dirty="0">
                <a:solidFill>
                  <a:schemeClr val="accent3"/>
                </a:solidFill>
              </a:rPr>
              <a:t>P</a:t>
            </a:r>
            <a:r>
              <a:rPr lang="en-US" kern="0" dirty="0">
                <a:solidFill>
                  <a:srgbClr val="00FFFF"/>
                </a:solidFill>
              </a:rPr>
              <a:t>O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3528000" y="4248000"/>
            <a:ext cx="3014928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Ни один </a:t>
            </a:r>
            <a:r>
              <a:rPr lang="ru-RU" sz="1400" dirty="0" smtClean="0">
                <a:solidFill>
                  <a:srgbClr val="FF66FF"/>
                </a:solidFill>
              </a:rPr>
              <a:t>араб</a:t>
            </a:r>
            <a:r>
              <a:rPr lang="en-US" sz="1400" dirty="0" smtClean="0">
                <a:solidFill>
                  <a:srgbClr val="FF66FF"/>
                </a:solidFill>
              </a:rPr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00FF00"/>
                </a:solidFill>
              </a:rPr>
              <a:t>японец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Всякий </a:t>
            </a:r>
            <a:r>
              <a:rPr lang="ru-RU" sz="1400" dirty="0" smtClean="0">
                <a:solidFill>
                  <a:srgbClr val="00FF00"/>
                </a:solidFill>
              </a:rPr>
              <a:t>японец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FF00"/>
                </a:solidFill>
              </a:rPr>
              <a:t>азиат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ru-RU" sz="1400" dirty="0" smtClean="0">
                <a:solidFill>
                  <a:srgbClr val="FFFF00"/>
                </a:solidFill>
              </a:rPr>
              <a:t>азиаты</a:t>
            </a:r>
            <a:r>
              <a:rPr lang="en-US" sz="1400" dirty="0" smtClean="0"/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FF66FF"/>
                </a:solidFill>
              </a:rPr>
              <a:t>арабы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42" name="Oval 9"/>
          <p:cNvSpPr>
            <a:spLocks noChangeAspect="1" noChangeArrowheads="1"/>
          </p:cNvSpPr>
          <p:nvPr/>
        </p:nvSpPr>
        <p:spPr bwMode="auto">
          <a:xfrm>
            <a:off x="1620000" y="3492000"/>
            <a:ext cx="1439999" cy="144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CC"/>
                </a:solidFill>
              </a:rPr>
              <a:t>Азиаты</a:t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en-US" sz="1400" dirty="0" smtClean="0">
                <a:solidFill>
                  <a:srgbClr val="0000CC"/>
                </a:solidFill>
              </a:rPr>
              <a:t/>
            </a:r>
            <a:br>
              <a:rPr lang="en-US" sz="1400" dirty="0" smtClean="0">
                <a:solidFill>
                  <a:srgbClr val="0000CC"/>
                </a:solidFill>
              </a:rPr>
            </a:br>
            <a:r>
              <a:rPr lang="en-US" sz="1400" dirty="0">
                <a:solidFill>
                  <a:srgbClr val="0000CC"/>
                </a:solidFill>
              </a:rPr>
              <a:t/>
            </a:r>
            <a:br>
              <a:rPr lang="en-US" sz="1400" dirty="0">
                <a:solidFill>
                  <a:srgbClr val="0000CC"/>
                </a:solidFill>
              </a:rPr>
            </a:b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43" name="Oval 12"/>
          <p:cNvSpPr>
            <a:spLocks noChangeAspect="1" noChangeArrowheads="1"/>
          </p:cNvSpPr>
          <p:nvPr/>
        </p:nvSpPr>
        <p:spPr bwMode="auto">
          <a:xfrm>
            <a:off x="1872000" y="3959999"/>
            <a:ext cx="935999" cy="936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Японцы</a:t>
            </a:r>
            <a:r>
              <a:rPr lang="en-US" sz="1400" dirty="0" smtClean="0">
                <a:solidFill>
                  <a:srgbClr val="0000CC"/>
                </a:solidFill>
              </a:rPr>
              <a:t/>
            </a:r>
            <a:br>
              <a:rPr lang="en-US" sz="1400" dirty="0" smtClean="0">
                <a:solidFill>
                  <a:srgbClr val="0000CC"/>
                </a:solidFill>
              </a:rPr>
            </a:b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3060000" y="3492000"/>
            <a:ext cx="2888355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FF66FF"/>
                </a:solidFill>
              </a:rPr>
              <a:t>поэты</a:t>
            </a:r>
            <a:r>
              <a:rPr lang="en-US" sz="1400" dirty="0" smtClean="0">
                <a:solidFill>
                  <a:srgbClr val="FF66FF"/>
                </a:solidFill>
              </a:rPr>
              <a:t> </a:t>
            </a:r>
            <a:r>
              <a:rPr lang="ru-RU" sz="1400" dirty="0" smtClean="0"/>
              <a:t>–</a:t>
            </a:r>
            <a:r>
              <a:rPr lang="en-US" sz="1400" dirty="0" smtClean="0">
                <a:solidFill>
                  <a:srgbClr val="00FF00"/>
                </a:solidFill>
              </a:rPr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японцы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Всякий </a:t>
            </a:r>
            <a:r>
              <a:rPr lang="ru-RU" sz="1400" dirty="0" smtClean="0">
                <a:solidFill>
                  <a:srgbClr val="00FF00"/>
                </a:solidFill>
              </a:rPr>
              <a:t>японец</a:t>
            </a:r>
            <a:r>
              <a:rPr lang="en-US" sz="1400" dirty="0" smtClean="0">
                <a:solidFill>
                  <a:srgbClr val="00FF00"/>
                </a:solidFill>
              </a:rPr>
              <a:t> </a:t>
            </a:r>
            <a:r>
              <a:rPr lang="ru-RU" sz="1400" dirty="0" smtClean="0"/>
              <a:t>–</a:t>
            </a:r>
            <a:r>
              <a:rPr lang="en-US" sz="1400" dirty="0" smtClean="0">
                <a:solidFill>
                  <a:srgbClr val="FFFF00"/>
                </a:solidFill>
              </a:rPr>
              <a:t> </a:t>
            </a:r>
            <a:r>
              <a:rPr lang="ru-RU" sz="1400" dirty="0" smtClean="0">
                <a:solidFill>
                  <a:srgbClr val="FFFF00"/>
                </a:solidFill>
              </a:rPr>
              <a:t>азиат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Некоторые </a:t>
            </a:r>
            <a:r>
              <a:rPr lang="ru-RU" sz="1400" dirty="0" smtClean="0">
                <a:solidFill>
                  <a:srgbClr val="FFFF00"/>
                </a:solidFill>
              </a:rPr>
              <a:t>азиаты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66FF"/>
                </a:solidFill>
              </a:rPr>
              <a:t>поэты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45" name="Oval 14"/>
          <p:cNvSpPr>
            <a:spLocks noChangeAspect="1" noChangeArrowheads="1"/>
          </p:cNvSpPr>
          <p:nvPr/>
        </p:nvSpPr>
        <p:spPr bwMode="auto">
          <a:xfrm>
            <a:off x="1980000" y="4464000"/>
            <a:ext cx="720000" cy="72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 smtClean="0">
                <a:solidFill>
                  <a:srgbClr val="0000CC"/>
                </a:solidFill>
              </a:rPr>
              <a:t>Поэты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46" name="Text Box 17"/>
          <p:cNvSpPr txBox="1">
            <a:spLocks noChangeArrowheads="1"/>
          </p:cNvSpPr>
          <p:nvPr/>
        </p:nvSpPr>
        <p:spPr bwMode="auto">
          <a:xfrm>
            <a:off x="540000" y="3132000"/>
            <a:ext cx="1152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n-US" kern="0" dirty="0"/>
              <a:t>D</a:t>
            </a:r>
            <a:r>
              <a:rPr lang="en-US" kern="0" dirty="0">
                <a:solidFill>
                  <a:srgbClr val="00FFFF"/>
                </a:solidFill>
              </a:rPr>
              <a:t>I</a:t>
            </a:r>
            <a:r>
              <a:rPr lang="en-US" kern="0" dirty="0">
                <a:solidFill>
                  <a:schemeClr val="accent3"/>
                </a:solidFill>
              </a:rPr>
              <a:t>M</a:t>
            </a:r>
            <a:r>
              <a:rPr lang="en-US" kern="0" dirty="0">
                <a:solidFill>
                  <a:srgbClr val="00FFFF"/>
                </a:solidFill>
              </a:rPr>
              <a:t>A</a:t>
            </a:r>
            <a:r>
              <a:rPr lang="en-US" kern="0" dirty="0"/>
              <a:t>R</a:t>
            </a:r>
            <a:r>
              <a:rPr lang="en-US" kern="0" dirty="0">
                <a:solidFill>
                  <a:srgbClr val="00FFFF"/>
                </a:solidFill>
              </a:rPr>
              <a:t>I</a:t>
            </a:r>
            <a:r>
              <a:rPr lang="en-US" kern="0" dirty="0">
                <a:solidFill>
                  <a:schemeClr val="accent3"/>
                </a:solidFill>
              </a:rPr>
              <a:t>S</a:t>
            </a:r>
            <a:endParaRPr lang="ru-RU" dirty="0"/>
          </a:p>
        </p:txBody>
      </p:sp>
      <p:sp>
        <p:nvSpPr>
          <p:cNvPr id="47" name="Oval 3"/>
          <p:cNvSpPr>
            <a:spLocks noChangeAspect="1" noChangeArrowheads="1"/>
          </p:cNvSpPr>
          <p:nvPr/>
        </p:nvSpPr>
        <p:spPr bwMode="auto">
          <a:xfrm>
            <a:off x="6588000" y="3960000"/>
            <a:ext cx="792000" cy="792001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 smtClean="0">
                <a:solidFill>
                  <a:srgbClr val="0000CC"/>
                </a:solidFill>
              </a:rPr>
              <a:t>Японцы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48" name="Text Box 23"/>
          <p:cNvSpPr txBox="1">
            <a:spLocks noChangeArrowheads="1"/>
          </p:cNvSpPr>
          <p:nvPr/>
        </p:nvSpPr>
        <p:spPr bwMode="auto">
          <a:xfrm>
            <a:off x="5040000" y="5112000"/>
            <a:ext cx="1368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n-US" kern="0" dirty="0">
                <a:solidFill>
                  <a:schemeClr val="accent3"/>
                </a:solidFill>
              </a:rPr>
              <a:t>FR</a:t>
            </a:r>
            <a:r>
              <a:rPr lang="en-US" kern="0" dirty="0">
                <a:solidFill>
                  <a:srgbClr val="00FFFF"/>
                </a:solidFill>
              </a:rPr>
              <a:t>E</a:t>
            </a:r>
            <a:r>
              <a:rPr lang="en-US" kern="0" dirty="0">
                <a:solidFill>
                  <a:schemeClr val="accent3"/>
                </a:solidFill>
              </a:rPr>
              <a:t>S</a:t>
            </a:r>
            <a:r>
              <a:rPr lang="en-US" kern="0" dirty="0">
                <a:solidFill>
                  <a:srgbClr val="00FFFF"/>
                </a:solidFill>
              </a:rPr>
              <a:t>I</a:t>
            </a:r>
            <a:r>
              <a:rPr lang="en-US" kern="0" dirty="0">
                <a:solidFill>
                  <a:schemeClr val="accent3"/>
                </a:solidFill>
              </a:rPr>
              <a:t>S</a:t>
            </a:r>
            <a:r>
              <a:rPr lang="en-US" kern="0" dirty="0">
                <a:solidFill>
                  <a:srgbClr val="00FFFF"/>
                </a:solidFill>
              </a:rPr>
              <a:t>O</a:t>
            </a:r>
            <a:r>
              <a:rPr lang="en-US" kern="0" dirty="0">
                <a:solidFill>
                  <a:schemeClr val="accent3"/>
                </a:solidFill>
              </a:rPr>
              <a:t>N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25332" name="Oval 20"/>
          <p:cNvSpPr>
            <a:spLocks noChangeAspect="1" noChangeArrowheads="1"/>
          </p:cNvSpPr>
          <p:nvPr/>
        </p:nvSpPr>
        <p:spPr bwMode="auto">
          <a:xfrm>
            <a:off x="6228000" y="5760000"/>
            <a:ext cx="792000" cy="792001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Греки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1" name="Rectangle 6"/>
          <p:cNvSpPr>
            <a:spLocks noGrp="1" noChangeArrowheads="1"/>
          </p:cNvSpPr>
          <p:nvPr>
            <p:ph type="title"/>
          </p:nvPr>
        </p:nvSpPr>
        <p:spPr>
          <a:xfrm>
            <a:off x="360000" y="274638"/>
            <a:ext cx="84240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Модусы четвёртой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en-US" sz="2800" b="1" dirty="0" smtClean="0">
                <a:solidFill>
                  <a:schemeClr val="bg1"/>
                </a:solidFill>
              </a:rPr>
              <a:t>Br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m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nt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p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chemeClr val="bg1"/>
                </a:solidFill>
              </a:rPr>
              <a:t> C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m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n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chemeClr val="bg1"/>
                </a:solidFill>
              </a:rPr>
              <a:t> D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m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r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chemeClr val="bg1"/>
                </a:solidFill>
              </a:rPr>
              <a:t> F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p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ru-RU" sz="2800" b="1" dirty="0" smtClean="0">
                <a:solidFill>
                  <a:schemeClr val="bg1"/>
                </a:solidFill>
              </a:rPr>
              <a:t>,</a:t>
            </a:r>
            <a:r>
              <a:rPr lang="en-US" sz="2800" b="1" dirty="0" smtClean="0">
                <a:solidFill>
                  <a:srgbClr val="00FFFF"/>
                </a:solidFill>
              </a:rPr>
              <a:t> </a:t>
            </a:r>
            <a:r>
              <a:rPr lang="en-US" sz="2800" b="1" dirty="0" smtClean="0">
                <a:solidFill>
                  <a:schemeClr val="bg1"/>
                </a:solidFill>
              </a:rPr>
              <a:t>Fr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en-US" sz="2800" b="1" dirty="0" smtClean="0">
                <a:solidFill>
                  <a:srgbClr val="00FFFF"/>
                </a:solidFill>
              </a:rPr>
              <a:t>i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en-US" sz="2800" b="1" dirty="0" smtClean="0">
                <a:solidFill>
                  <a:schemeClr val="bg1"/>
                </a:solidFill>
              </a:rPr>
              <a:t>n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525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1000"/>
                                        <p:tgtEl>
                                          <p:spTgt spid="525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525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12604 0 " pathEditMode="relative" ptsTypes="AA">
                                      <p:cBhvr>
                                        <p:cTn id="24" dur="2000" spd="-100000" fill="hold"/>
                                        <p:tgtEl>
                                          <p:spTgt spid="5253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0" presetClass="path" presetSubtype="0" accel="50000" decel="5000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9444 0 " pathEditMode="relative" ptsTypes="AA">
                                      <p:cBhvr>
                                        <p:cTn id="35" dur="2000" spd="-100000" fill="hold"/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9" presetClass="entr" presetSubtype="1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3000" fill="hold"/>
                                        <p:tgtEl>
                                          <p:spTgt spid="525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525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5331" grpId="0" animBg="1"/>
      <p:bldP spid="525331" grpId="1" animBg="1"/>
      <p:bldP spid="525331" grpId="2" animBg="1"/>
      <p:bldP spid="525331" grpId="3" animBg="1"/>
      <p:bldP spid="525331" grpId="4" animBg="1"/>
      <p:bldP spid="525334" grpId="0" animBg="1"/>
      <p:bldP spid="525334" grpId="1" animBg="1"/>
      <p:bldP spid="525334" grpId="2" animBg="1"/>
      <p:bldP spid="27" grpId="0" build="p"/>
      <p:bldP spid="525332" grpId="0" animBg="1"/>
    </p:bldLst>
  </p:timing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Oval 4"/>
          <p:cNvSpPr>
            <a:spLocks noChangeAspect="1" noChangeArrowheads="1"/>
          </p:cNvSpPr>
          <p:nvPr/>
        </p:nvSpPr>
        <p:spPr bwMode="auto">
          <a:xfrm>
            <a:off x="6588000" y="3888000"/>
            <a:ext cx="503238" cy="503237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1200" dirty="0" smtClean="0">
                <a:solidFill>
                  <a:srgbClr val="0000CC"/>
                </a:solidFill>
              </a:rPr>
              <a:t/>
            </a:r>
            <a:br>
              <a:rPr lang="en-US" sz="1200" dirty="0" smtClean="0">
                <a:solidFill>
                  <a:srgbClr val="0000CC"/>
                </a:solidFill>
              </a:rPr>
            </a:br>
            <a:r>
              <a:rPr lang="en-US" sz="1600" dirty="0" smtClean="0">
                <a:solidFill>
                  <a:srgbClr val="0000CC"/>
                </a:solidFill>
              </a:rPr>
              <a:t>S    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3" name="Oval 5"/>
          <p:cNvSpPr>
            <a:spLocks noChangeAspect="1" noChangeArrowheads="1"/>
          </p:cNvSpPr>
          <p:nvPr/>
        </p:nvSpPr>
        <p:spPr bwMode="auto">
          <a:xfrm>
            <a:off x="2592000" y="4032000"/>
            <a:ext cx="935038" cy="935037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>
                <a:solidFill>
                  <a:srgbClr val="0000CC"/>
                </a:solidFill>
              </a:rPr>
              <a:t>P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17" name="Oval 2"/>
          <p:cNvSpPr>
            <a:spLocks noChangeAspect="1" noChangeArrowheads="1"/>
          </p:cNvSpPr>
          <p:nvPr/>
        </p:nvSpPr>
        <p:spPr bwMode="auto">
          <a:xfrm>
            <a:off x="6372000" y="1800000"/>
            <a:ext cx="935038" cy="9350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130000"/>
              </a:lnSpc>
            </a:pPr>
            <a:r>
              <a:rPr lang="en-US" sz="2400" dirty="0" smtClean="0">
                <a:solidFill>
                  <a:srgbClr val="0000CC"/>
                </a:solidFill>
              </a:rPr>
              <a:t>M</a:t>
            </a:r>
            <a:r>
              <a:rPr lang="en-US" sz="2400" dirty="0">
                <a:solidFill>
                  <a:srgbClr val="0000CC"/>
                </a:solidFill>
              </a:rPr>
              <a:t/>
            </a:r>
            <a:br>
              <a:rPr lang="en-US" sz="2400" dirty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5337" name="Oval 25"/>
          <p:cNvSpPr>
            <a:spLocks noChangeAspect="1" noChangeArrowheads="1"/>
          </p:cNvSpPr>
          <p:nvPr/>
        </p:nvSpPr>
        <p:spPr bwMode="auto">
          <a:xfrm>
            <a:off x="5364000" y="5220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/>
            </a:r>
            <a:br>
              <a:rPr lang="en-US" sz="2400" dirty="0" smtClean="0">
                <a:solidFill>
                  <a:srgbClr val="0000CC"/>
                </a:solidFill>
              </a:rPr>
            </a:br>
            <a:r>
              <a:rPr lang="en-US" sz="2400" dirty="0" smtClean="0">
                <a:solidFill>
                  <a:srgbClr val="0000CC"/>
                </a:solidFill>
              </a:rPr>
              <a:t/>
            </a:r>
            <a:br>
              <a:rPr lang="en-US" sz="2400" dirty="0" smtClean="0">
                <a:solidFill>
                  <a:srgbClr val="0000CC"/>
                </a:solidFill>
              </a:rPr>
            </a:br>
            <a:r>
              <a:rPr lang="en-US" sz="3200" dirty="0" smtClean="0">
                <a:solidFill>
                  <a:srgbClr val="0000CC"/>
                </a:solidFill>
              </a:rPr>
              <a:t>S      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32775" name="Rectangle 5"/>
          <p:cNvSpPr>
            <a:spLocks noGrp="1" noChangeArrowheads="1"/>
          </p:cNvSpPr>
          <p:nvPr>
            <p:ph type="title"/>
          </p:nvPr>
        </p:nvSpPr>
        <p:spPr>
          <a:xfrm>
            <a:off x="360000" y="274638"/>
            <a:ext cx="8424000" cy="8928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Ослабленный модус четвёртой фигуры</a:t>
            </a:r>
            <a:r>
              <a:rPr lang="ru-RU" sz="2800" b="1" dirty="0" smtClean="0">
                <a:solidFill>
                  <a:schemeClr val="bg1"/>
                </a:solidFill>
              </a:rPr>
              <a:t/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Модус </a:t>
            </a:r>
            <a:r>
              <a:rPr lang="en-US" sz="2800" b="1" dirty="0" smtClean="0">
                <a:solidFill>
                  <a:schemeClr val="bg1"/>
                </a:solidFill>
              </a:rPr>
              <a:t>C</a:t>
            </a:r>
            <a:r>
              <a:rPr lang="en-US" sz="2800" b="1" dirty="0" smtClean="0">
                <a:solidFill>
                  <a:srgbClr val="00FFFF"/>
                </a:solidFill>
              </a:rPr>
              <a:t>a</a:t>
            </a:r>
            <a:r>
              <a:rPr lang="en-US" sz="2800" b="1" dirty="0" smtClean="0">
                <a:solidFill>
                  <a:schemeClr val="bg1"/>
                </a:solidFill>
              </a:rPr>
              <a:t>m</a:t>
            </a:r>
            <a:r>
              <a:rPr lang="en-US" sz="2800" b="1" dirty="0" smtClean="0">
                <a:solidFill>
                  <a:srgbClr val="00FFFF"/>
                </a:solidFill>
              </a:rPr>
              <a:t>e</a:t>
            </a:r>
            <a:r>
              <a:rPr lang="en-US" sz="2800" b="1" dirty="0" smtClean="0">
                <a:solidFill>
                  <a:schemeClr val="bg1"/>
                </a:solidFill>
              </a:rPr>
              <a:t>n</a:t>
            </a:r>
            <a:r>
              <a:rPr lang="en-US" sz="2800" b="1" dirty="0" smtClean="0">
                <a:solidFill>
                  <a:srgbClr val="00FFFF"/>
                </a:solidFill>
              </a:rPr>
              <a:t>o</a:t>
            </a:r>
            <a:r>
              <a:rPr lang="en-US" sz="2800" b="1" dirty="0" smtClean="0">
                <a:solidFill>
                  <a:schemeClr val="bg1"/>
                </a:solidFill>
              </a:rPr>
              <a:t>s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  <p:sp>
        <p:nvSpPr>
          <p:cNvPr id="525323" name="Oval 11"/>
          <p:cNvSpPr>
            <a:spLocks noChangeAspect="1" noChangeArrowheads="1"/>
          </p:cNvSpPr>
          <p:nvPr/>
        </p:nvSpPr>
        <p:spPr bwMode="auto">
          <a:xfrm>
            <a:off x="4320000" y="5436000"/>
            <a:ext cx="935038" cy="9350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60000"/>
              </a:lnSpc>
            </a:pPr>
            <a:r>
              <a:rPr lang="en-US" sz="2400" dirty="0">
                <a:solidFill>
                  <a:srgbClr val="0000CC"/>
                </a:solidFill>
              </a:rPr>
              <a:t>M</a:t>
            </a:r>
            <a:br>
              <a:rPr lang="en-US" sz="2400" dirty="0">
                <a:solidFill>
                  <a:srgbClr val="0000CC"/>
                </a:solidFill>
              </a:rPr>
            </a:br>
            <a:r>
              <a:rPr lang="en-US" sz="2400" dirty="0">
                <a:solidFill>
                  <a:srgbClr val="0000CC"/>
                </a:solidFill>
              </a:rPr>
              <a:t/>
            </a:r>
            <a:br>
              <a:rPr lang="en-US" sz="2400" dirty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5325" name="Oval 13"/>
          <p:cNvSpPr>
            <a:spLocks noChangeAspect="1" noChangeArrowheads="1"/>
          </p:cNvSpPr>
          <p:nvPr/>
        </p:nvSpPr>
        <p:spPr bwMode="auto">
          <a:xfrm>
            <a:off x="4536000" y="5832000"/>
            <a:ext cx="503238" cy="503237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0000CC"/>
                </a:solidFill>
              </a:rPr>
              <a:t>P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5328" name="Text Box 16"/>
          <p:cNvSpPr txBox="1">
            <a:spLocks noChangeArrowheads="1"/>
          </p:cNvSpPr>
          <p:nvPr/>
        </p:nvSpPr>
        <p:spPr bwMode="auto">
          <a:xfrm>
            <a:off x="3348000" y="5040000"/>
            <a:ext cx="1332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n-US" kern="0" dirty="0" smtClean="0"/>
              <a:t>C</a:t>
            </a:r>
            <a:r>
              <a:rPr lang="en-US" kern="0" dirty="0" smtClean="0">
                <a:solidFill>
                  <a:srgbClr val="00FFFF"/>
                </a:solidFill>
              </a:rPr>
              <a:t>A</a:t>
            </a:r>
            <a:r>
              <a:rPr lang="en-US" kern="0" dirty="0" smtClean="0"/>
              <a:t>M</a:t>
            </a:r>
            <a:r>
              <a:rPr lang="en-US" kern="0" dirty="0" smtClean="0">
                <a:solidFill>
                  <a:srgbClr val="00FFFF"/>
                </a:solidFill>
              </a:rPr>
              <a:t>E</a:t>
            </a:r>
            <a:r>
              <a:rPr lang="en-US" kern="0" dirty="0" smtClean="0"/>
              <a:t>N</a:t>
            </a:r>
            <a:r>
              <a:rPr lang="en-US" kern="0" dirty="0" smtClean="0">
                <a:solidFill>
                  <a:srgbClr val="00FFFF"/>
                </a:solidFill>
              </a:rPr>
              <a:t>O</a:t>
            </a:r>
            <a:r>
              <a:rPr lang="en-US" kern="0" dirty="0" smtClean="0"/>
              <a:t>S</a:t>
            </a:r>
            <a:endParaRPr lang="ru-RU" dirty="0"/>
          </a:p>
        </p:txBody>
      </p:sp>
      <p:sp>
        <p:nvSpPr>
          <p:cNvPr id="24" name="TextBox 23"/>
          <p:cNvSpPr txBox="1"/>
          <p:nvPr/>
        </p:nvSpPr>
        <p:spPr>
          <a:xfrm>
            <a:off x="2304000" y="5760000"/>
            <a:ext cx="2119811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200" dirty="0" smtClean="0"/>
              <a:t>Всякое </a:t>
            </a:r>
            <a:r>
              <a:rPr lang="en-US" sz="1200" dirty="0" smtClean="0">
                <a:solidFill>
                  <a:srgbClr val="FF66FF"/>
                </a:solidFill>
              </a:rPr>
              <a:t>P </a:t>
            </a:r>
            <a:r>
              <a:rPr lang="ru-RU" sz="1200" dirty="0" smtClean="0"/>
              <a:t>есть</a:t>
            </a:r>
            <a:r>
              <a:rPr lang="en-US" sz="1200" dirty="0" smtClean="0">
                <a:solidFill>
                  <a:srgbClr val="00FF00"/>
                </a:solidFill>
              </a:rPr>
              <a:t> M</a:t>
            </a:r>
            <a:endParaRPr lang="en-US" sz="1200" dirty="0" smtClean="0">
              <a:solidFill>
                <a:srgbClr val="FF66FF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Ни одно </a:t>
            </a:r>
            <a:r>
              <a:rPr lang="en-US" sz="1200" dirty="0" smtClean="0">
                <a:solidFill>
                  <a:srgbClr val="00FF00"/>
                </a:solidFill>
              </a:rPr>
              <a:t>M</a:t>
            </a:r>
            <a:r>
              <a:rPr lang="ru-RU" sz="1200" dirty="0" smtClean="0"/>
              <a:t> не есть</a:t>
            </a:r>
            <a:r>
              <a:rPr lang="en-US" sz="1200" dirty="0" smtClean="0">
                <a:solidFill>
                  <a:srgbClr val="FFFF00"/>
                </a:solidFill>
              </a:rPr>
              <a:t> S</a:t>
            </a:r>
            <a:endParaRPr lang="en-US" sz="12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→ Ни одно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не есть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  <a:endParaRPr lang="ru-RU" sz="1200" dirty="0" smtClean="0">
              <a:solidFill>
                <a:srgbClr val="FF66FF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→ Некоторые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не суть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  <a:endParaRPr lang="ru-RU" sz="1200" dirty="0">
              <a:solidFill>
                <a:srgbClr val="FF66FF"/>
              </a:solidFill>
            </a:endParaRPr>
          </a:p>
        </p:txBody>
      </p:sp>
      <p:sp>
        <p:nvSpPr>
          <p:cNvPr id="8" name="Хорда 7"/>
          <p:cNvSpPr>
            <a:spLocks noChangeAspect="1"/>
          </p:cNvSpPr>
          <p:nvPr/>
        </p:nvSpPr>
        <p:spPr bwMode="auto">
          <a:xfrm rot="10980000">
            <a:off x="5364000" y="5220000"/>
            <a:ext cx="1440000" cy="1440000"/>
          </a:xfrm>
          <a:prstGeom prst="chord">
            <a:avLst/>
          </a:prstGeom>
          <a:solidFill>
            <a:srgbClr val="33CC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vert270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32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9" name="Text Box 13"/>
          <p:cNvSpPr txBox="1">
            <a:spLocks noChangeArrowheads="1"/>
          </p:cNvSpPr>
          <p:nvPr/>
        </p:nvSpPr>
        <p:spPr bwMode="auto">
          <a:xfrm>
            <a:off x="360000" y="1440000"/>
            <a:ext cx="1296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/>
          <a:lstStyle/>
          <a:p>
            <a:r>
              <a:rPr lang="en-US" dirty="0" smtClean="0"/>
              <a:t>B</a:t>
            </a:r>
            <a:r>
              <a:rPr lang="en-US" dirty="0" smtClean="0">
                <a:solidFill>
                  <a:srgbClr val="00FFFF"/>
                </a:solidFill>
              </a:rPr>
              <a:t>A</a:t>
            </a:r>
            <a:r>
              <a:rPr lang="en-US" dirty="0" smtClean="0"/>
              <a:t>RB</a:t>
            </a:r>
            <a:r>
              <a:rPr lang="en-US" dirty="0" smtClean="0">
                <a:solidFill>
                  <a:srgbClr val="00FFFF"/>
                </a:solidFill>
              </a:rPr>
              <a:t>A</a:t>
            </a:r>
            <a:r>
              <a:rPr lang="en-US" dirty="0" smtClean="0"/>
              <a:t>R</a:t>
            </a:r>
            <a:r>
              <a:rPr lang="en-US" dirty="0" smtClean="0">
                <a:solidFill>
                  <a:srgbClr val="00FFFF"/>
                </a:solidFill>
              </a:rPr>
              <a:t>I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10" name="Oval 4"/>
          <p:cNvSpPr>
            <a:spLocks noChangeAspect="1" noChangeArrowheads="1"/>
          </p:cNvSpPr>
          <p:nvPr/>
        </p:nvSpPr>
        <p:spPr bwMode="auto">
          <a:xfrm>
            <a:off x="1368000" y="1620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P</a:t>
            </a:r>
            <a:br>
              <a:rPr lang="en-US" sz="3200" dirty="0" smtClean="0">
                <a:solidFill>
                  <a:srgbClr val="0000CC"/>
                </a:solidFill>
              </a:rPr>
            </a:br>
            <a:r>
              <a:rPr lang="en-US" sz="3200" dirty="0" smtClean="0">
                <a:solidFill>
                  <a:srgbClr val="0000CC"/>
                </a:solidFill>
              </a:rPr>
              <a:t/>
            </a:r>
            <a:br>
              <a:rPr lang="en-US" sz="3200" dirty="0" smtClean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11" name="Oval 5"/>
          <p:cNvSpPr>
            <a:spLocks noChangeAspect="1" noChangeArrowheads="1"/>
          </p:cNvSpPr>
          <p:nvPr/>
        </p:nvSpPr>
        <p:spPr bwMode="auto">
          <a:xfrm>
            <a:off x="1548000" y="2052000"/>
            <a:ext cx="935038" cy="935037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120000"/>
              </a:lnSpc>
            </a:pPr>
            <a:r>
              <a:rPr lang="en-US" sz="2400" dirty="0">
                <a:solidFill>
                  <a:srgbClr val="0000CC"/>
                </a:solidFill>
              </a:rPr>
              <a:t>M</a:t>
            </a:r>
            <a:r>
              <a:rPr lang="ru-RU" sz="2400" dirty="0">
                <a:solidFill>
                  <a:srgbClr val="0000CC"/>
                </a:solidFill>
              </a:rPr>
              <a:t/>
            </a:r>
            <a:br>
              <a:rPr lang="ru-RU" sz="2400" dirty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12" name="Oval 6"/>
          <p:cNvSpPr>
            <a:spLocks noChangeAspect="1" noChangeArrowheads="1"/>
          </p:cNvSpPr>
          <p:nvPr/>
        </p:nvSpPr>
        <p:spPr bwMode="auto">
          <a:xfrm>
            <a:off x="1692000" y="2448000"/>
            <a:ext cx="503237" cy="503237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/>
            </a:r>
            <a:br>
              <a:rPr lang="ru-RU" sz="1200" dirty="0" smtClean="0">
                <a:solidFill>
                  <a:srgbClr val="0000CC"/>
                </a:solidFill>
              </a:rPr>
            </a:br>
            <a:r>
              <a:rPr lang="ru-RU" sz="1200" dirty="0" smtClean="0">
                <a:solidFill>
                  <a:srgbClr val="0000CC"/>
                </a:solidFill>
              </a:rPr>
              <a:t> </a:t>
            </a:r>
            <a:r>
              <a:rPr lang="en-US" sz="1600" dirty="0" smtClean="0">
                <a:solidFill>
                  <a:srgbClr val="0000CC"/>
                </a:solidFill>
              </a:rPr>
              <a:t>S</a:t>
            </a:r>
            <a:r>
              <a:rPr lang="ru-RU" sz="1600" dirty="0" smtClean="0">
                <a:solidFill>
                  <a:srgbClr val="0000CC"/>
                </a:solidFill>
              </a:rPr>
              <a:t>     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808000" y="1620000"/>
            <a:ext cx="1898597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200" dirty="0" smtClean="0"/>
              <a:t>Всякое </a:t>
            </a:r>
            <a:r>
              <a:rPr lang="en-US" sz="1200" dirty="0" smtClean="0">
                <a:solidFill>
                  <a:srgbClr val="00FF00"/>
                </a:solidFill>
              </a:rPr>
              <a:t>M</a:t>
            </a:r>
            <a:r>
              <a:rPr lang="en-US" sz="1200" dirty="0" smtClean="0"/>
              <a:t> </a:t>
            </a:r>
            <a:r>
              <a:rPr lang="ru-RU" sz="1200" dirty="0" smtClean="0"/>
              <a:t>есть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Всякое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есть </a:t>
            </a:r>
            <a:r>
              <a:rPr lang="en-US" sz="12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→ Всякое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есть </a:t>
            </a:r>
            <a:r>
              <a:rPr lang="en-US" sz="1200" dirty="0" smtClean="0">
                <a:solidFill>
                  <a:srgbClr val="FF66FF"/>
                </a:solidFill>
              </a:rPr>
              <a:t>P </a:t>
            </a:r>
            <a:r>
              <a:rPr lang="ru-RU" sz="1200" dirty="0" smtClean="0">
                <a:solidFill>
                  <a:srgbClr val="FF66FF"/>
                </a:solidFill>
              </a:rPr>
              <a:t/>
            </a:r>
            <a:br>
              <a:rPr lang="ru-RU" sz="1200" dirty="0" smtClean="0">
                <a:solidFill>
                  <a:srgbClr val="FF66FF"/>
                </a:solidFill>
              </a:rPr>
            </a:br>
            <a:r>
              <a:rPr lang="ru-RU" sz="1200" dirty="0" smtClean="0"/>
              <a:t>→</a:t>
            </a:r>
            <a:r>
              <a:rPr lang="en-US" sz="1200" dirty="0" smtClean="0"/>
              <a:t> </a:t>
            </a:r>
            <a:r>
              <a:rPr lang="ru-RU" sz="1200" dirty="0" smtClean="0"/>
              <a:t>Некоторые</a:t>
            </a:r>
            <a:r>
              <a:rPr lang="en-US" sz="1200" dirty="0" smtClean="0">
                <a:solidFill>
                  <a:srgbClr val="FFFF00"/>
                </a:solidFill>
              </a:rPr>
              <a:t> S</a:t>
            </a:r>
            <a:r>
              <a:rPr lang="en-US" sz="1200" dirty="0" smtClean="0"/>
              <a:t> </a:t>
            </a:r>
            <a:r>
              <a:rPr lang="ru-RU" sz="1200" dirty="0" smtClean="0"/>
              <a:t>суть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  <a:endParaRPr lang="ru-RU" sz="1200" dirty="0">
              <a:solidFill>
                <a:srgbClr val="FF66FF"/>
              </a:solidFill>
            </a:endParaRPr>
          </a:p>
        </p:txBody>
      </p:sp>
      <p:sp>
        <p:nvSpPr>
          <p:cNvPr id="14" name="Хорда 13"/>
          <p:cNvSpPr>
            <a:spLocks noChangeAspect="1"/>
          </p:cNvSpPr>
          <p:nvPr/>
        </p:nvSpPr>
        <p:spPr bwMode="auto">
          <a:xfrm rot="10980000">
            <a:off x="1692000" y="2448000"/>
            <a:ext cx="504000" cy="504000"/>
          </a:xfrm>
          <a:prstGeom prst="chord">
            <a:avLst/>
          </a:prstGeom>
          <a:solidFill>
            <a:srgbClr val="33CC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vert270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32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15" name="Text Box 14"/>
          <p:cNvSpPr txBox="1">
            <a:spLocks noChangeArrowheads="1"/>
          </p:cNvSpPr>
          <p:nvPr/>
        </p:nvSpPr>
        <p:spPr bwMode="auto">
          <a:xfrm>
            <a:off x="5220000" y="1440000"/>
            <a:ext cx="1440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/>
          <a:lstStyle/>
          <a:p>
            <a:r>
              <a:rPr lang="en-US" dirty="0" smtClean="0"/>
              <a:t>C</a:t>
            </a:r>
            <a:r>
              <a:rPr lang="en-US" dirty="0" smtClean="0">
                <a:solidFill>
                  <a:srgbClr val="00FFFF"/>
                </a:solidFill>
              </a:rPr>
              <a:t>E</a:t>
            </a:r>
            <a:r>
              <a:rPr lang="en-US" dirty="0" smtClean="0"/>
              <a:t>L</a:t>
            </a:r>
            <a:r>
              <a:rPr lang="en-US" dirty="0" smtClean="0">
                <a:solidFill>
                  <a:srgbClr val="00FFFF"/>
                </a:solidFill>
              </a:rPr>
              <a:t>A</a:t>
            </a:r>
            <a:r>
              <a:rPr lang="en-US" dirty="0" smtClean="0"/>
              <a:t>R</a:t>
            </a:r>
            <a:r>
              <a:rPr lang="en-US" dirty="0" smtClean="0">
                <a:solidFill>
                  <a:srgbClr val="00FFFF"/>
                </a:solidFill>
              </a:rPr>
              <a:t>O</a:t>
            </a:r>
            <a:r>
              <a:rPr lang="en-US" dirty="0" smtClean="0"/>
              <a:t>NT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16" name="Oval 7"/>
          <p:cNvSpPr>
            <a:spLocks noChangeAspect="1" noChangeArrowheads="1"/>
          </p:cNvSpPr>
          <p:nvPr/>
        </p:nvSpPr>
        <p:spPr bwMode="auto">
          <a:xfrm>
            <a:off x="7416000" y="1620000"/>
            <a:ext cx="1439862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18" name="Oval 11"/>
          <p:cNvSpPr>
            <a:spLocks noChangeAspect="1" noChangeArrowheads="1"/>
          </p:cNvSpPr>
          <p:nvPr/>
        </p:nvSpPr>
        <p:spPr bwMode="auto">
          <a:xfrm>
            <a:off x="6588000" y="2196000"/>
            <a:ext cx="503237" cy="503238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/>
            </a:r>
            <a:br>
              <a:rPr lang="ru-RU" sz="1200" dirty="0" smtClean="0">
                <a:solidFill>
                  <a:srgbClr val="0000CC"/>
                </a:solidFill>
              </a:rPr>
            </a:br>
            <a:r>
              <a:rPr lang="en-US" sz="1600" dirty="0" smtClean="0">
                <a:solidFill>
                  <a:srgbClr val="0000CC"/>
                </a:solidFill>
              </a:rPr>
              <a:t>S</a:t>
            </a:r>
            <a:r>
              <a:rPr lang="ru-RU" sz="1600" dirty="0" smtClean="0">
                <a:solidFill>
                  <a:srgbClr val="0000CC"/>
                </a:solidFill>
              </a:rPr>
              <a:t>    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08000" y="2340000"/>
            <a:ext cx="2119811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200" dirty="0" smtClean="0"/>
              <a:t>Ни одно </a:t>
            </a:r>
            <a:r>
              <a:rPr lang="en-US" sz="1200" dirty="0" smtClean="0">
                <a:solidFill>
                  <a:srgbClr val="00FF00"/>
                </a:solidFill>
              </a:rPr>
              <a:t>M</a:t>
            </a:r>
            <a:r>
              <a:rPr lang="en-US" sz="1200" dirty="0" smtClean="0"/>
              <a:t> </a:t>
            </a:r>
            <a:r>
              <a:rPr lang="ru-RU" sz="1200" dirty="0" smtClean="0"/>
              <a:t>не есть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Всякое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есть </a:t>
            </a:r>
            <a:r>
              <a:rPr lang="en-US" sz="12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→ Ни одно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не есть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  <a:endParaRPr lang="ru-RU" sz="1200" dirty="0" smtClean="0">
              <a:solidFill>
                <a:srgbClr val="FF66FF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→ Некоторые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не суть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  <a:endParaRPr lang="ru-RU" sz="1200" dirty="0" smtClean="0">
              <a:solidFill>
                <a:srgbClr val="FF66FF"/>
              </a:solidFill>
            </a:endParaRPr>
          </a:p>
        </p:txBody>
      </p:sp>
      <p:sp>
        <p:nvSpPr>
          <p:cNvPr id="20" name="Хорда 19"/>
          <p:cNvSpPr>
            <a:spLocks noChangeAspect="1"/>
          </p:cNvSpPr>
          <p:nvPr/>
        </p:nvSpPr>
        <p:spPr bwMode="auto">
          <a:xfrm rot="10980000">
            <a:off x="6588000" y="2196000"/>
            <a:ext cx="504000" cy="504000"/>
          </a:xfrm>
          <a:prstGeom prst="chord">
            <a:avLst/>
          </a:prstGeom>
          <a:solidFill>
            <a:srgbClr val="33CC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vert270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32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1" name="Text Box 13"/>
          <p:cNvSpPr txBox="1">
            <a:spLocks noChangeArrowheads="1"/>
          </p:cNvSpPr>
          <p:nvPr/>
        </p:nvSpPr>
        <p:spPr bwMode="auto">
          <a:xfrm>
            <a:off x="360000" y="3240000"/>
            <a:ext cx="1188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/>
          <a:lstStyle/>
          <a:p>
            <a:r>
              <a:rPr lang="en-US" dirty="0" smtClean="0"/>
              <a:t>C</a:t>
            </a:r>
            <a:r>
              <a:rPr lang="en-US" dirty="0" smtClean="0">
                <a:solidFill>
                  <a:srgbClr val="00FFFF"/>
                </a:solidFill>
              </a:rPr>
              <a:t>E</a:t>
            </a:r>
            <a:r>
              <a:rPr lang="en-US" dirty="0" smtClean="0"/>
              <a:t>S</a:t>
            </a:r>
            <a:r>
              <a:rPr lang="en-US" dirty="0" smtClean="0">
                <a:solidFill>
                  <a:srgbClr val="00FFFF"/>
                </a:solidFill>
              </a:rPr>
              <a:t>A</a:t>
            </a:r>
            <a:r>
              <a:rPr lang="en-US" dirty="0" smtClean="0"/>
              <a:t>R</a:t>
            </a:r>
            <a:r>
              <a:rPr lang="en-US" dirty="0" smtClean="0">
                <a:solidFill>
                  <a:srgbClr val="00FFFF"/>
                </a:solidFill>
              </a:rPr>
              <a:t>O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22" name="Oval 8"/>
          <p:cNvSpPr>
            <a:spLocks noChangeAspect="1" noChangeArrowheads="1"/>
          </p:cNvSpPr>
          <p:nvPr/>
        </p:nvSpPr>
        <p:spPr bwMode="auto">
          <a:xfrm>
            <a:off x="1008000" y="3672000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M</a:t>
            </a:r>
            <a:r>
              <a:rPr lang="ru-RU" sz="3200" dirty="0">
                <a:solidFill>
                  <a:srgbClr val="0000CC"/>
                </a:solidFill>
              </a:rPr>
              <a:t/>
            </a:r>
            <a:br>
              <a:rPr lang="ru-RU" sz="3200" dirty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25" name="Oval 9"/>
          <p:cNvSpPr>
            <a:spLocks noChangeAspect="1" noChangeArrowheads="1"/>
          </p:cNvSpPr>
          <p:nvPr/>
        </p:nvSpPr>
        <p:spPr bwMode="auto">
          <a:xfrm>
            <a:off x="1476000" y="4500000"/>
            <a:ext cx="503238" cy="503237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1200" dirty="0" smtClean="0">
                <a:solidFill>
                  <a:srgbClr val="0000CC"/>
                </a:solidFill>
              </a:rPr>
              <a:t/>
            </a:r>
            <a:br>
              <a:rPr lang="en-US" sz="1200" dirty="0" smtClean="0">
                <a:solidFill>
                  <a:srgbClr val="0000CC"/>
                </a:solidFill>
              </a:rPr>
            </a:br>
            <a:r>
              <a:rPr lang="en-US" sz="1600" dirty="0" smtClean="0">
                <a:solidFill>
                  <a:srgbClr val="0000CC"/>
                </a:solidFill>
              </a:rPr>
              <a:t>S    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376000" y="3240000"/>
            <a:ext cx="2119811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200" dirty="0" smtClean="0"/>
              <a:t>Ни одно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  <a:r>
              <a:rPr lang="en-US" sz="1200" dirty="0" smtClean="0"/>
              <a:t> </a:t>
            </a:r>
            <a:r>
              <a:rPr lang="ru-RU" sz="1200" dirty="0" smtClean="0"/>
              <a:t>не есть </a:t>
            </a:r>
            <a:r>
              <a:rPr lang="en-US" sz="12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Всякое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есть </a:t>
            </a:r>
            <a:r>
              <a:rPr lang="en-US" sz="12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→ Ни одно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не есть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→ Некоторые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не суть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  <a:endParaRPr lang="ru-RU" sz="1200" dirty="0" smtClean="0">
              <a:solidFill>
                <a:srgbClr val="FF66FF"/>
              </a:solidFill>
            </a:endParaRPr>
          </a:p>
        </p:txBody>
      </p:sp>
      <p:sp>
        <p:nvSpPr>
          <p:cNvPr id="27" name="Хорда 26"/>
          <p:cNvSpPr>
            <a:spLocks noChangeAspect="1"/>
          </p:cNvSpPr>
          <p:nvPr/>
        </p:nvSpPr>
        <p:spPr bwMode="auto">
          <a:xfrm rot="10980000">
            <a:off x="1476000" y="4500000"/>
            <a:ext cx="504000" cy="504000"/>
          </a:xfrm>
          <a:prstGeom prst="chord">
            <a:avLst/>
          </a:prstGeom>
          <a:solidFill>
            <a:srgbClr val="33CC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vert270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32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28" name="Text Box 14"/>
          <p:cNvSpPr txBox="1">
            <a:spLocks noChangeArrowheads="1"/>
          </p:cNvSpPr>
          <p:nvPr/>
        </p:nvSpPr>
        <p:spPr bwMode="auto">
          <a:xfrm>
            <a:off x="5364000" y="3240000"/>
            <a:ext cx="1692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/>
          <a:lstStyle/>
          <a:p>
            <a:r>
              <a:rPr lang="en-US" dirty="0" smtClean="0"/>
              <a:t>C</a:t>
            </a:r>
            <a:r>
              <a:rPr lang="en-US" dirty="0" smtClean="0">
                <a:solidFill>
                  <a:srgbClr val="00FFFF"/>
                </a:solidFill>
              </a:rPr>
              <a:t>A</a:t>
            </a:r>
            <a:r>
              <a:rPr lang="en-US" dirty="0" smtClean="0"/>
              <a:t>M</a:t>
            </a:r>
            <a:r>
              <a:rPr lang="en-US" dirty="0" smtClean="0">
                <a:solidFill>
                  <a:srgbClr val="00FFFF"/>
                </a:solidFill>
              </a:rPr>
              <a:t>E</a:t>
            </a:r>
            <a:r>
              <a:rPr lang="en-US" dirty="0" smtClean="0"/>
              <a:t>STR</a:t>
            </a:r>
            <a:r>
              <a:rPr lang="en-US" dirty="0" smtClean="0">
                <a:solidFill>
                  <a:srgbClr val="00FFFF"/>
                </a:solidFill>
              </a:rPr>
              <a:t>O</a:t>
            </a:r>
            <a:r>
              <a:rPr lang="en-US" dirty="0" smtClean="0"/>
              <a:t>S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29" name="Oval 3"/>
          <p:cNvSpPr>
            <a:spLocks noChangeAspect="1" noChangeArrowheads="1"/>
          </p:cNvSpPr>
          <p:nvPr/>
        </p:nvSpPr>
        <p:spPr bwMode="auto">
          <a:xfrm>
            <a:off x="7200000" y="3420000"/>
            <a:ext cx="1439862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M</a:t>
            </a:r>
            <a:br>
              <a:rPr lang="en-US" sz="3200" dirty="0">
                <a:solidFill>
                  <a:srgbClr val="0000CC"/>
                </a:solidFill>
              </a:rPr>
            </a:br>
            <a:r>
              <a:rPr lang="en-US" sz="3200" dirty="0">
                <a:solidFill>
                  <a:srgbClr val="0000CC"/>
                </a:solidFill>
              </a:rPr>
              <a:t/>
            </a:r>
            <a:br>
              <a:rPr lang="en-US" sz="3200" dirty="0">
                <a:solidFill>
                  <a:srgbClr val="0000CC"/>
                </a:solidFill>
              </a:rPr>
            </a:b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30" name="Oval 11"/>
          <p:cNvSpPr>
            <a:spLocks noChangeAspect="1" noChangeArrowheads="1"/>
          </p:cNvSpPr>
          <p:nvPr/>
        </p:nvSpPr>
        <p:spPr bwMode="auto">
          <a:xfrm>
            <a:off x="7452000" y="3852000"/>
            <a:ext cx="935037" cy="935037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>
                <a:solidFill>
                  <a:srgbClr val="0000CC"/>
                </a:solidFill>
              </a:rPr>
              <a:t>P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608000" y="4212000"/>
            <a:ext cx="2119811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200" dirty="0" smtClean="0"/>
              <a:t>Всякое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  <a:r>
              <a:rPr lang="en-US" sz="1200" dirty="0" smtClean="0"/>
              <a:t> </a:t>
            </a:r>
            <a:r>
              <a:rPr lang="ru-RU" sz="1200" dirty="0" smtClean="0"/>
              <a:t>есть </a:t>
            </a:r>
            <a:r>
              <a:rPr lang="en-US" sz="12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Ни одно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не есть </a:t>
            </a:r>
            <a:r>
              <a:rPr lang="en-US" sz="1200" dirty="0" smtClean="0">
                <a:solidFill>
                  <a:srgbClr val="00FF00"/>
                </a:solidFill>
              </a:rPr>
              <a:t>M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→ Ни одно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не есть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</a:p>
          <a:p>
            <a:pPr algn="l">
              <a:lnSpc>
                <a:spcPct val="90000"/>
              </a:lnSpc>
            </a:pPr>
            <a:r>
              <a:rPr lang="ru-RU" sz="1200" dirty="0" smtClean="0"/>
              <a:t>→ Некоторые </a:t>
            </a:r>
            <a:r>
              <a:rPr lang="en-US" sz="1200" dirty="0" smtClean="0">
                <a:solidFill>
                  <a:srgbClr val="FFFF00"/>
                </a:solidFill>
              </a:rPr>
              <a:t>S</a:t>
            </a:r>
            <a:r>
              <a:rPr lang="en-US" sz="1200" dirty="0" smtClean="0"/>
              <a:t> </a:t>
            </a:r>
            <a:r>
              <a:rPr lang="ru-RU" sz="1200" dirty="0" smtClean="0"/>
              <a:t>не суть </a:t>
            </a:r>
            <a:r>
              <a:rPr lang="en-US" sz="1200" dirty="0" smtClean="0">
                <a:solidFill>
                  <a:srgbClr val="FF66FF"/>
                </a:solidFill>
              </a:rPr>
              <a:t>P</a:t>
            </a:r>
            <a:endParaRPr lang="ru-RU" sz="1200" dirty="0" smtClean="0">
              <a:solidFill>
                <a:srgbClr val="FF66FF"/>
              </a:solidFill>
            </a:endParaRPr>
          </a:p>
        </p:txBody>
      </p:sp>
      <p:sp>
        <p:nvSpPr>
          <p:cNvPr id="33" name="Хорда 32"/>
          <p:cNvSpPr>
            <a:spLocks noChangeAspect="1"/>
          </p:cNvSpPr>
          <p:nvPr/>
        </p:nvSpPr>
        <p:spPr bwMode="auto">
          <a:xfrm rot="10980000">
            <a:off x="6588000" y="3888000"/>
            <a:ext cx="504000" cy="504000"/>
          </a:xfrm>
          <a:prstGeom prst="chord">
            <a:avLst/>
          </a:prstGeom>
          <a:solidFill>
            <a:srgbClr val="33CC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vert270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3200" b="1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 rot="-5400000">
            <a:off x="0" y="2160000"/>
            <a:ext cx="900000" cy="576000"/>
          </a:xfrm>
          <a:prstGeom prst="roundRect">
            <a:avLst/>
          </a:prstGeom>
          <a:noFill/>
          <a:ln w="6350" cmpd="dbl"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r>
              <a:rPr lang="ru-RU" sz="1400" dirty="0" smtClean="0"/>
              <a:t>Первая </a:t>
            </a:r>
            <a:br>
              <a:rPr lang="ru-RU" sz="1400" dirty="0" smtClean="0"/>
            </a:br>
            <a:r>
              <a:rPr lang="ru-RU" sz="1400" dirty="0" smtClean="0"/>
              <a:t>фигура</a:t>
            </a:r>
            <a:endParaRPr lang="ru-RU" sz="1400" dirty="0"/>
          </a:p>
        </p:txBody>
      </p:sp>
      <p:sp>
        <p:nvSpPr>
          <p:cNvPr id="39" name="TextBox 38"/>
          <p:cNvSpPr txBox="1"/>
          <p:nvPr/>
        </p:nvSpPr>
        <p:spPr>
          <a:xfrm rot="-5400000">
            <a:off x="0" y="3960000"/>
            <a:ext cx="900000" cy="576000"/>
          </a:xfrm>
          <a:prstGeom prst="roundRect">
            <a:avLst/>
          </a:prstGeom>
          <a:noFill/>
          <a:ln w="6350" cmpd="dbl"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r>
              <a:rPr lang="ru-RU" sz="1400" dirty="0" smtClean="0"/>
              <a:t>Вторая </a:t>
            </a:r>
            <a:br>
              <a:rPr lang="ru-RU" sz="1400" dirty="0" smtClean="0"/>
            </a:br>
            <a:r>
              <a:rPr lang="ru-RU" sz="1400" dirty="0" smtClean="0"/>
              <a:t>фигура</a:t>
            </a:r>
            <a:endParaRPr lang="ru-RU" sz="1400" dirty="0"/>
          </a:p>
        </p:txBody>
      </p:sp>
      <p:sp>
        <p:nvSpPr>
          <p:cNvPr id="40" name="TextBox 39"/>
          <p:cNvSpPr txBox="1"/>
          <p:nvPr/>
        </p:nvSpPr>
        <p:spPr>
          <a:xfrm rot="-5400000">
            <a:off x="-144000" y="5580000"/>
            <a:ext cx="1188000" cy="576000"/>
          </a:xfrm>
          <a:prstGeom prst="roundRect">
            <a:avLst/>
          </a:prstGeom>
          <a:noFill/>
          <a:ln w="6350" cmpd="dbl"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400" dirty="0" smtClean="0"/>
              <a:t>Четвёртая </a:t>
            </a:r>
            <a:br>
              <a:rPr lang="ru-RU" sz="1400" dirty="0" smtClean="0"/>
            </a:br>
            <a:r>
              <a:rPr lang="ru-RU" sz="1400" dirty="0" smtClean="0"/>
              <a:t>фигура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5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5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525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525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" dur="1000"/>
                                        <p:tgtEl>
                                          <p:spTgt spid="525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2605 0 " pathEditMode="relative" ptsTypes="AA">
                                      <p:cBhvr>
                                        <p:cTn id="31" dur="2000" spd="-100000" fill="hold"/>
                                        <p:tgtEl>
                                          <p:spTgt spid="5253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0" presetClass="path" presetSubtype="0" accel="50000" decel="5000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13403 0 " pathEditMode="relative" ptsTypes="AA">
                                      <p:cBhvr>
                                        <p:cTn id="43" dur="2000" spd="-100000" fill="hold"/>
                                        <p:tgtEl>
                                          <p:spTgt spid="5253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9" presetClass="entr" presetSubtype="1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5253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5253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5253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5253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" presetClass="exit" presetSubtype="0" fill="hold" grpId="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9" presetClass="entr" presetSubtype="1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5253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5253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5253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5253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9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5337" grpId="0" animBg="1"/>
      <p:bldP spid="525337" grpId="1" animBg="1"/>
      <p:bldP spid="525337" grpId="2" animBg="1"/>
      <p:bldP spid="525337" grpId="3" animBg="1"/>
      <p:bldP spid="525337" grpId="4" animBg="1"/>
      <p:bldP spid="525337" grpId="5" animBg="1"/>
      <p:bldP spid="525337" grpId="6" animBg="1"/>
      <p:bldP spid="525323" grpId="0" animBg="1"/>
      <p:bldP spid="525325" grpId="0" animBg="1"/>
      <p:bldP spid="525325" grpId="1" animBg="1"/>
      <p:bldP spid="525328" grpId="0"/>
      <p:bldP spid="24" grpId="0" build="p"/>
      <p:bldP spid="8" grpId="0" animBg="1"/>
      <p:bldP spid="40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Oval 6"/>
          <p:cNvSpPr>
            <a:spLocks noChangeAspect="1" noChangeArrowheads="1"/>
          </p:cNvSpPr>
          <p:nvPr/>
        </p:nvSpPr>
        <p:spPr bwMode="auto">
          <a:xfrm>
            <a:off x="720000" y="252000"/>
            <a:ext cx="792162" cy="7921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>
                <a:solidFill>
                  <a:srgbClr val="0000CC"/>
                </a:solidFill>
              </a:rPr>
              <a:t>A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44" name="Oval 6"/>
          <p:cNvSpPr>
            <a:spLocks noChangeAspect="1" noChangeArrowheads="1"/>
          </p:cNvSpPr>
          <p:nvPr/>
        </p:nvSpPr>
        <p:spPr bwMode="auto">
          <a:xfrm>
            <a:off x="1584000" y="252000"/>
            <a:ext cx="792162" cy="792163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2400" dirty="0">
                <a:solidFill>
                  <a:srgbClr val="FF0000"/>
                </a:solidFill>
              </a:rPr>
              <a:t>B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45" name="TextBox 44"/>
          <p:cNvSpPr txBox="1">
            <a:spLocks noChangeArrowheads="1"/>
          </p:cNvSpPr>
          <p:nvPr/>
        </p:nvSpPr>
        <p:spPr bwMode="auto">
          <a:xfrm>
            <a:off x="2448000" y="252000"/>
            <a:ext cx="6624000" cy="792163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Несовместимые понятия </a:t>
            </a:r>
            <a:r>
              <a:rPr lang="ru-RU" sz="1600" dirty="0"/>
              <a:t>–</a:t>
            </a:r>
            <a:r>
              <a:rPr lang="ru-RU" sz="1600" dirty="0">
                <a:solidFill>
                  <a:srgbClr val="00FFFF"/>
                </a:solidFill>
              </a:rPr>
              <a:t> </a:t>
            </a:r>
          </a:p>
          <a:p>
            <a:pPr algn="l"/>
            <a:r>
              <a:rPr lang="ru-RU" sz="1600" dirty="0" smtClean="0"/>
              <a:t>понятия</a:t>
            </a:r>
            <a:r>
              <a:rPr lang="ru-RU" sz="1600" dirty="0"/>
              <a:t>, объёмы которых не имеют общих элементов.</a:t>
            </a:r>
          </a:p>
        </p:txBody>
      </p:sp>
      <p:sp>
        <p:nvSpPr>
          <p:cNvPr id="46" name="Дуга 45"/>
          <p:cNvSpPr/>
          <p:nvPr/>
        </p:nvSpPr>
        <p:spPr bwMode="auto">
          <a:xfrm>
            <a:off x="-3214742" y="3143248"/>
            <a:ext cx="914400" cy="914400"/>
          </a:xfrm>
          <a:prstGeom prst="arc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48" name="TextBox 47"/>
          <p:cNvSpPr txBox="1">
            <a:spLocks noChangeArrowheads="1"/>
          </p:cNvSpPr>
          <p:nvPr/>
        </p:nvSpPr>
        <p:spPr bwMode="auto">
          <a:xfrm>
            <a:off x="2880000" y="1044000"/>
            <a:ext cx="5940000" cy="46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indent="-457200" algn="l"/>
            <a:r>
              <a:rPr lang="ru-RU" sz="1600" dirty="0" smtClean="0"/>
              <a:t>политическая партия		пассажирский поезд</a:t>
            </a:r>
            <a:br>
              <a:rPr lang="ru-RU" sz="1600" dirty="0" smtClean="0"/>
            </a:br>
            <a:r>
              <a:rPr lang="ru-RU" sz="1600" dirty="0" smtClean="0"/>
              <a:t>число, кратное трём		пассажир поезда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</p:bldLst>
  </p:timing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24" name="Oval 12"/>
          <p:cNvSpPr>
            <a:spLocks noChangeAspect="1" noChangeArrowheads="1"/>
          </p:cNvSpPr>
          <p:nvPr/>
        </p:nvSpPr>
        <p:spPr bwMode="auto">
          <a:xfrm>
            <a:off x="720000" y="4752000"/>
            <a:ext cx="1440001" cy="144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800" dirty="0" smtClean="0">
                <a:solidFill>
                  <a:srgbClr val="0000CC"/>
                </a:solidFill>
              </a:rPr>
              <a:t>M</a:t>
            </a:r>
            <a:r>
              <a:rPr lang="ru-RU" sz="3200" dirty="0" smtClean="0">
                <a:solidFill>
                  <a:srgbClr val="0000CC"/>
                </a:solidFill>
              </a:rPr>
              <a:t/>
            </a:r>
            <a:br>
              <a:rPr lang="ru-RU" sz="3200" dirty="0" smtClean="0">
                <a:solidFill>
                  <a:srgbClr val="0000CC"/>
                </a:solidFill>
              </a:rPr>
            </a:br>
            <a:r>
              <a:rPr lang="en-US" sz="2200" dirty="0" smtClean="0">
                <a:solidFill>
                  <a:srgbClr val="0000CC"/>
                </a:solidFill>
              </a:rPr>
              <a:t/>
            </a:r>
            <a:br>
              <a:rPr lang="en-US" sz="2200" dirty="0" smtClean="0">
                <a:solidFill>
                  <a:srgbClr val="0000CC"/>
                </a:solidFill>
              </a:rPr>
            </a:br>
            <a:r>
              <a:rPr lang="ru-RU" sz="2200" dirty="0" smtClean="0">
                <a:solidFill>
                  <a:srgbClr val="0000CC"/>
                </a:solidFill>
              </a:rPr>
              <a:t/>
            </a:r>
            <a:br>
              <a:rPr lang="ru-RU" sz="2200" dirty="0" smtClean="0">
                <a:solidFill>
                  <a:srgbClr val="0000CC"/>
                </a:solidFill>
              </a:rPr>
            </a:br>
            <a:endParaRPr lang="ru-RU" sz="2200" dirty="0">
              <a:solidFill>
                <a:srgbClr val="0000CC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824000" y="3600000"/>
            <a:ext cx="2550314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en-US" sz="1400" dirty="0" smtClean="0"/>
              <a:t> </a:t>
            </a:r>
            <a:r>
              <a:rPr lang="ru-RU" sz="1400" dirty="0" smtClean="0"/>
              <a:t>есть</a:t>
            </a:r>
            <a:r>
              <a:rPr lang="en-US" sz="1400" dirty="0" smtClean="0">
                <a:solidFill>
                  <a:srgbClr val="00FF00"/>
                </a:solidFill>
              </a:rPr>
              <a:t> M</a:t>
            </a:r>
            <a:endParaRPr lang="ru-RU" sz="1400" dirty="0" smtClean="0">
              <a:solidFill>
                <a:srgbClr val="FF66FF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ru-RU" sz="1400" dirty="0" smtClean="0"/>
              <a:t> не суть</a:t>
            </a:r>
            <a:r>
              <a:rPr lang="en-US" sz="1400" dirty="0" smtClean="0">
                <a:solidFill>
                  <a:srgbClr val="FFFF00"/>
                </a:solidFill>
              </a:rPr>
              <a:t> S</a:t>
            </a:r>
            <a:endParaRPr lang="ru-RU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 </a:t>
            </a:r>
            <a:br>
              <a:rPr lang="ru-RU" sz="1400" dirty="0" smtClean="0"/>
            </a:br>
            <a:r>
              <a:rPr lang="ru-RU" sz="1400" dirty="0" smtClean="0"/>
              <a:t>     или 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?</a:t>
            </a:r>
            <a:endParaRPr lang="ru-RU" sz="1400" dirty="0"/>
          </a:p>
        </p:txBody>
      </p:sp>
      <p:sp>
        <p:nvSpPr>
          <p:cNvPr id="25" name="TextBox 24"/>
          <p:cNvSpPr txBox="1"/>
          <p:nvPr/>
        </p:nvSpPr>
        <p:spPr>
          <a:xfrm>
            <a:off x="2232000" y="4788000"/>
            <a:ext cx="3777894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FF66FF"/>
                </a:solidFill>
              </a:rPr>
              <a:t>P </a:t>
            </a:r>
            <a:r>
              <a:rPr lang="ru-RU" sz="1400" dirty="0" smtClean="0"/>
              <a:t>суть</a:t>
            </a:r>
            <a:r>
              <a:rPr lang="en-US" sz="1400" dirty="0" smtClean="0">
                <a:solidFill>
                  <a:srgbClr val="00FF00"/>
                </a:solidFill>
              </a:rPr>
              <a:t> M</a:t>
            </a:r>
            <a:endParaRPr lang="en-US" sz="1400" dirty="0" smtClean="0">
              <a:solidFill>
                <a:srgbClr val="FF66FF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00FF00"/>
                </a:solidFill>
              </a:rPr>
              <a:t>M </a:t>
            </a:r>
            <a:r>
              <a:rPr lang="ru-RU" sz="1400" dirty="0" smtClean="0"/>
              <a:t>суть</a:t>
            </a:r>
            <a:r>
              <a:rPr lang="en-US" sz="1400" dirty="0" smtClean="0">
                <a:solidFill>
                  <a:srgbClr val="FFFF00"/>
                </a:solidFill>
              </a:rPr>
              <a:t> S</a:t>
            </a:r>
            <a:endParaRPr lang="en-US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/>
            </a:r>
            <a:br>
              <a:rPr lang="ru-RU" sz="1400" dirty="0" smtClean="0"/>
            </a:br>
            <a:r>
              <a:rPr lang="ru-RU" sz="1400" dirty="0" smtClean="0"/>
              <a:t>     или 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?</a:t>
            </a:r>
          </a:p>
          <a:p>
            <a:pPr algn="l">
              <a:lnSpc>
                <a:spcPct val="90000"/>
              </a:lnSpc>
            </a:pPr>
            <a:r>
              <a:rPr lang="en-US" sz="1400" dirty="0" smtClean="0"/>
              <a:t>NB: </a:t>
            </a:r>
            <a:r>
              <a:rPr lang="ru-RU" sz="1400" dirty="0" smtClean="0">
                <a:solidFill>
                  <a:srgbClr val="FF66FF"/>
                </a:solidFill>
              </a:rPr>
              <a:t>Нарушено правило </a:t>
            </a:r>
            <a:r>
              <a:rPr lang="ru-RU" sz="1400" dirty="0" smtClean="0">
                <a:solidFill>
                  <a:srgbClr val="00FFFF"/>
                </a:solidFill>
              </a:rPr>
              <a:t>общей посылки</a:t>
            </a:r>
            <a:r>
              <a:rPr lang="ru-RU" sz="1400" dirty="0" smtClean="0"/>
              <a:t>.</a:t>
            </a:r>
          </a:p>
        </p:txBody>
      </p:sp>
      <p:sp>
        <p:nvSpPr>
          <p:cNvPr id="525323" name="Oval 11"/>
          <p:cNvSpPr>
            <a:spLocks noChangeAspect="1" noChangeArrowheads="1"/>
          </p:cNvSpPr>
          <p:nvPr/>
        </p:nvSpPr>
        <p:spPr bwMode="auto">
          <a:xfrm>
            <a:off x="6984000" y="2412000"/>
            <a:ext cx="1440001" cy="144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60000"/>
              </a:lnSpc>
            </a:pPr>
            <a:r>
              <a:rPr lang="en-US" sz="2800" dirty="0" smtClean="0">
                <a:solidFill>
                  <a:srgbClr val="0000CC"/>
                </a:solidFill>
              </a:rPr>
              <a:t>M</a:t>
            </a:r>
            <a:br>
              <a:rPr lang="en-US" sz="2800" dirty="0" smtClean="0">
                <a:solidFill>
                  <a:srgbClr val="0000CC"/>
                </a:solidFill>
              </a:rPr>
            </a:br>
            <a:r>
              <a:rPr lang="en-US" sz="2200" dirty="0" smtClean="0">
                <a:solidFill>
                  <a:srgbClr val="0000CC"/>
                </a:solidFill>
              </a:rPr>
              <a:t/>
            </a:r>
            <a:br>
              <a:rPr lang="en-US" sz="2200" dirty="0" smtClean="0">
                <a:solidFill>
                  <a:srgbClr val="0000CC"/>
                </a:solidFill>
              </a:rPr>
            </a:br>
            <a:endParaRPr lang="ru-RU" sz="2200" dirty="0" smtClean="0">
              <a:solidFill>
                <a:srgbClr val="0000CC"/>
              </a:solidFill>
            </a:endParaRPr>
          </a:p>
          <a:p>
            <a:pPr algn="ctr">
              <a:lnSpc>
                <a:spcPct val="60000"/>
              </a:lnSpc>
            </a:pPr>
            <a:r>
              <a:rPr lang="en-US" sz="2200" dirty="0" smtClean="0">
                <a:solidFill>
                  <a:srgbClr val="0000CC"/>
                </a:solidFill>
              </a:rPr>
              <a:t/>
            </a:r>
            <a:br>
              <a:rPr lang="en-US" sz="2200" dirty="0" smtClean="0">
                <a:solidFill>
                  <a:srgbClr val="0000CC"/>
                </a:solidFill>
              </a:rPr>
            </a:br>
            <a:endParaRPr lang="ru-RU" sz="2200" dirty="0">
              <a:solidFill>
                <a:srgbClr val="0000CC"/>
              </a:solidFill>
            </a:endParaRPr>
          </a:p>
        </p:txBody>
      </p:sp>
      <p:sp>
        <p:nvSpPr>
          <p:cNvPr id="34" name="Oval 6"/>
          <p:cNvSpPr>
            <a:spLocks noChangeAspect="1" noChangeArrowheads="1"/>
          </p:cNvSpPr>
          <p:nvPr/>
        </p:nvSpPr>
        <p:spPr bwMode="auto">
          <a:xfrm>
            <a:off x="7416000" y="2880000"/>
            <a:ext cx="576000" cy="57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000" dirty="0" smtClean="0">
                <a:solidFill>
                  <a:srgbClr val="0000CC"/>
                </a:solidFill>
              </a:rPr>
              <a:t>S</a:t>
            </a:r>
            <a:r>
              <a:rPr lang="en-US" sz="2400" dirty="0" smtClean="0">
                <a:solidFill>
                  <a:srgbClr val="0000CC"/>
                </a:solidFill>
              </a:rPr>
              <a:t/>
            </a:r>
            <a:br>
              <a:rPr lang="en-US" sz="2400" dirty="0" smtClean="0">
                <a:solidFill>
                  <a:srgbClr val="0000CC"/>
                </a:solidFill>
              </a:rPr>
            </a:br>
            <a:endParaRPr lang="ru-RU" sz="900" dirty="0">
              <a:solidFill>
                <a:srgbClr val="0000CC"/>
              </a:solidFill>
            </a:endParaRPr>
          </a:p>
        </p:txBody>
      </p:sp>
      <p:sp>
        <p:nvSpPr>
          <p:cNvPr id="525325" name="Oval 13"/>
          <p:cNvSpPr>
            <a:spLocks noChangeAspect="1" noChangeArrowheads="1"/>
          </p:cNvSpPr>
          <p:nvPr/>
        </p:nvSpPr>
        <p:spPr bwMode="auto">
          <a:xfrm>
            <a:off x="7416000" y="3240000"/>
            <a:ext cx="576000" cy="575999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0000CC"/>
                </a:solidFill>
              </a:rPr>
              <a:t>P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35" name="Oval 6"/>
          <p:cNvSpPr>
            <a:spLocks noChangeAspect="1" noChangeArrowheads="1"/>
          </p:cNvSpPr>
          <p:nvPr/>
        </p:nvSpPr>
        <p:spPr bwMode="auto">
          <a:xfrm>
            <a:off x="1152000" y="5400000"/>
            <a:ext cx="576000" cy="57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000" dirty="0" smtClean="0">
                <a:solidFill>
                  <a:srgbClr val="0000CC"/>
                </a:solidFill>
              </a:rPr>
              <a:t>S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27" name="Rectangle 3"/>
          <p:cNvSpPr>
            <a:spLocks noGrp="1" noChangeArrowheads="1"/>
          </p:cNvSpPr>
          <p:nvPr>
            <p:ph type="title"/>
          </p:nvPr>
        </p:nvSpPr>
        <p:spPr/>
        <p:txBody>
          <a:bodyPr lIns="72000" rIns="72000"/>
          <a:lstStyle/>
          <a:p>
            <a:pPr eaLnBrk="1" hangingPunct="1">
              <a:lnSpc>
                <a:spcPct val="90000"/>
              </a:lnSpc>
            </a:pPr>
            <a:r>
              <a:rPr lang="ru-RU" sz="3200" b="1" dirty="0" smtClean="0">
                <a:solidFill>
                  <a:schemeClr val="bg1"/>
                </a:solidFill>
              </a:rPr>
              <a:t>Паралогизмы четвёртой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частной меньшей посылки </a:t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при утвердительной б</a:t>
            </a:r>
            <a:r>
              <a:rPr lang="fr-FR" sz="2800" b="1" dirty="0" smtClean="0">
                <a:solidFill>
                  <a:schemeClr val="bg1"/>
                </a:solidFill>
              </a:rPr>
              <a:t>ó</a:t>
            </a:r>
            <a:r>
              <a:rPr lang="ru-RU" sz="2800" b="1" dirty="0" smtClean="0">
                <a:solidFill>
                  <a:schemeClr val="bg1"/>
                </a:solidFill>
              </a:rPr>
              <a:t>льшей посылке</a:t>
            </a:r>
          </a:p>
        </p:txBody>
      </p:sp>
      <p:sp>
        <p:nvSpPr>
          <p:cNvPr id="21" name="Text Box 15"/>
          <p:cNvSpPr txBox="1">
            <a:spLocks noChangeArrowheads="1"/>
          </p:cNvSpPr>
          <p:nvPr/>
        </p:nvSpPr>
        <p:spPr bwMode="auto">
          <a:xfrm>
            <a:off x="720000" y="1800000"/>
            <a:ext cx="144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rIns="0" anchor="ctr"/>
          <a:lstStyle/>
          <a:p>
            <a:pPr algn="ctr">
              <a:defRPr/>
            </a:pPr>
            <a:r>
              <a:rPr lang="en-US" kern="0" dirty="0"/>
              <a:t>BR</a:t>
            </a:r>
            <a:r>
              <a:rPr lang="en-US" kern="0" dirty="0">
                <a:solidFill>
                  <a:srgbClr val="00FFFF"/>
                </a:solidFill>
              </a:rPr>
              <a:t>A</a:t>
            </a:r>
            <a:r>
              <a:rPr lang="en-US" kern="0" dirty="0"/>
              <a:t>M</a:t>
            </a:r>
            <a:r>
              <a:rPr lang="en-US" kern="0" dirty="0">
                <a:solidFill>
                  <a:srgbClr val="00FFFF"/>
                </a:solidFill>
              </a:rPr>
              <a:t>A</a:t>
            </a:r>
            <a:r>
              <a:rPr lang="en-US" kern="0" dirty="0"/>
              <a:t>NT</a:t>
            </a:r>
            <a:r>
              <a:rPr lang="en-US" kern="0" dirty="0">
                <a:solidFill>
                  <a:srgbClr val="00FFFF"/>
                </a:solidFill>
              </a:rPr>
              <a:t>I</a:t>
            </a:r>
            <a:r>
              <a:rPr lang="en-US" kern="0" dirty="0">
                <a:solidFill>
                  <a:schemeClr val="accent3"/>
                </a:solidFill>
              </a:rPr>
              <a:t>P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22" name="Text Box 17"/>
          <p:cNvSpPr txBox="1">
            <a:spLocks noChangeArrowheads="1"/>
          </p:cNvSpPr>
          <p:nvPr/>
        </p:nvSpPr>
        <p:spPr bwMode="auto">
          <a:xfrm>
            <a:off x="720000" y="4140207"/>
            <a:ext cx="1440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>
              <a:defRPr/>
            </a:pPr>
            <a:r>
              <a:rPr lang="en-US" kern="0" dirty="0"/>
              <a:t>D</a:t>
            </a:r>
            <a:r>
              <a:rPr lang="en-US" kern="0" dirty="0">
                <a:solidFill>
                  <a:srgbClr val="00FFFF"/>
                </a:solidFill>
              </a:rPr>
              <a:t>I</a:t>
            </a:r>
            <a:r>
              <a:rPr lang="en-US" kern="0" dirty="0">
                <a:solidFill>
                  <a:schemeClr val="accent3"/>
                </a:solidFill>
              </a:rPr>
              <a:t>M</a:t>
            </a:r>
            <a:r>
              <a:rPr lang="en-US" kern="0" dirty="0">
                <a:solidFill>
                  <a:srgbClr val="00FFFF"/>
                </a:solidFill>
              </a:rPr>
              <a:t>A</a:t>
            </a:r>
            <a:r>
              <a:rPr lang="en-US" kern="0" dirty="0"/>
              <a:t>R</a:t>
            </a:r>
            <a:r>
              <a:rPr lang="en-US" kern="0" dirty="0">
                <a:solidFill>
                  <a:srgbClr val="00FFFF"/>
                </a:solidFill>
              </a:rPr>
              <a:t>I</a:t>
            </a:r>
            <a:r>
              <a:rPr lang="en-US" kern="0" dirty="0">
                <a:solidFill>
                  <a:schemeClr val="accent3"/>
                </a:solidFill>
              </a:rPr>
              <a:t>S</a:t>
            </a:r>
            <a:endParaRPr lang="ru-RU" dirty="0"/>
          </a:p>
        </p:txBody>
      </p:sp>
      <p:sp>
        <p:nvSpPr>
          <p:cNvPr id="26" name="Oval 7"/>
          <p:cNvSpPr>
            <a:spLocks noChangeAspect="1" noChangeArrowheads="1"/>
          </p:cNvSpPr>
          <p:nvPr/>
        </p:nvSpPr>
        <p:spPr bwMode="auto">
          <a:xfrm>
            <a:off x="720000" y="2412000"/>
            <a:ext cx="1440001" cy="144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60000"/>
              </a:lnSpc>
            </a:pPr>
            <a:r>
              <a:rPr lang="en-US" sz="2800" dirty="0" smtClean="0">
                <a:solidFill>
                  <a:srgbClr val="0000CC"/>
                </a:solidFill>
              </a:rPr>
              <a:t>M</a:t>
            </a:r>
            <a:r>
              <a:rPr lang="ru-RU" sz="3200" dirty="0" smtClean="0">
                <a:solidFill>
                  <a:srgbClr val="0000CC"/>
                </a:solidFill>
              </a:rPr>
              <a:t/>
            </a:r>
            <a:br>
              <a:rPr lang="ru-RU" sz="3200" dirty="0" smtClean="0">
                <a:solidFill>
                  <a:srgbClr val="0000CC"/>
                </a:solidFill>
              </a:rPr>
            </a:br>
            <a:r>
              <a:rPr lang="ru-RU" sz="2200" dirty="0" smtClean="0">
                <a:solidFill>
                  <a:srgbClr val="0000CC"/>
                </a:solidFill>
              </a:rPr>
              <a:t/>
            </a:r>
            <a:br>
              <a:rPr lang="ru-RU" sz="2200" dirty="0" smtClean="0">
                <a:solidFill>
                  <a:srgbClr val="0000CC"/>
                </a:solidFill>
              </a:rPr>
            </a:br>
            <a:endParaRPr lang="ru-RU" sz="2200" dirty="0" smtClean="0">
              <a:solidFill>
                <a:srgbClr val="0000CC"/>
              </a:solidFill>
            </a:endParaRPr>
          </a:p>
          <a:p>
            <a:pPr algn="ctr">
              <a:lnSpc>
                <a:spcPct val="60000"/>
              </a:lnSpc>
            </a:pPr>
            <a:r>
              <a:rPr lang="en-US" sz="2200" dirty="0" smtClean="0">
                <a:solidFill>
                  <a:srgbClr val="0000CC"/>
                </a:solidFill>
              </a:rPr>
              <a:t/>
            </a:r>
            <a:br>
              <a:rPr lang="en-US" sz="2200" dirty="0" smtClean="0">
                <a:solidFill>
                  <a:srgbClr val="0000CC"/>
                </a:solidFill>
              </a:rPr>
            </a:br>
            <a:endParaRPr lang="ru-RU" sz="2200" dirty="0">
              <a:solidFill>
                <a:srgbClr val="0000CC"/>
              </a:solidFill>
            </a:endParaRPr>
          </a:p>
        </p:txBody>
      </p:sp>
      <p:sp>
        <p:nvSpPr>
          <p:cNvPr id="28" name="Oval 6"/>
          <p:cNvSpPr>
            <a:spLocks noChangeAspect="1" noChangeArrowheads="1"/>
          </p:cNvSpPr>
          <p:nvPr/>
        </p:nvSpPr>
        <p:spPr bwMode="auto">
          <a:xfrm>
            <a:off x="1152000" y="2880000"/>
            <a:ext cx="576000" cy="57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000" dirty="0" smtClean="0">
                <a:solidFill>
                  <a:srgbClr val="0000CC"/>
                </a:solidFill>
              </a:rPr>
              <a:t>S</a:t>
            </a:r>
            <a:r>
              <a:rPr lang="ru-RU" sz="2400" dirty="0" smtClean="0">
                <a:solidFill>
                  <a:srgbClr val="0000CC"/>
                </a:solidFill>
              </a:rPr>
              <a:t/>
            </a:r>
            <a:br>
              <a:rPr lang="ru-RU" sz="2400" dirty="0" smtClean="0">
                <a:solidFill>
                  <a:srgbClr val="0000CC"/>
                </a:solidFill>
              </a:rPr>
            </a:br>
            <a:endParaRPr lang="ru-RU" sz="900" dirty="0">
              <a:solidFill>
                <a:srgbClr val="0000CC"/>
              </a:solidFill>
            </a:endParaRPr>
          </a:p>
        </p:txBody>
      </p:sp>
      <p:sp>
        <p:nvSpPr>
          <p:cNvPr id="29" name="Oval 8"/>
          <p:cNvSpPr>
            <a:spLocks noChangeAspect="1" noChangeArrowheads="1"/>
          </p:cNvSpPr>
          <p:nvPr/>
        </p:nvSpPr>
        <p:spPr bwMode="auto">
          <a:xfrm>
            <a:off x="1188000" y="3240000"/>
            <a:ext cx="503237" cy="503238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>
                <a:solidFill>
                  <a:srgbClr val="0000CC"/>
                </a:solidFill>
              </a:rPr>
              <a:t>P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232000" y="2412000"/>
            <a:ext cx="2503891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en-US" sz="1400" dirty="0" smtClean="0"/>
              <a:t> </a:t>
            </a:r>
            <a:r>
              <a:rPr lang="ru-RU" sz="1400" dirty="0" smtClean="0"/>
              <a:t>есть</a:t>
            </a:r>
            <a:r>
              <a:rPr lang="en-US" sz="1400" dirty="0" smtClean="0">
                <a:solidFill>
                  <a:srgbClr val="00FF00"/>
                </a:solidFill>
              </a:rPr>
              <a:t> M</a:t>
            </a:r>
            <a:endParaRPr lang="en-US" sz="1400" dirty="0" smtClean="0">
              <a:solidFill>
                <a:srgbClr val="FF66FF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00FF00"/>
                </a:solidFill>
              </a:rPr>
              <a:t>M </a:t>
            </a:r>
            <a:r>
              <a:rPr lang="ru-RU" sz="1400" dirty="0" smtClean="0"/>
              <a:t>суть</a:t>
            </a:r>
            <a:r>
              <a:rPr lang="en-US" sz="1400" dirty="0" smtClean="0">
                <a:solidFill>
                  <a:srgbClr val="FFFF00"/>
                </a:solidFill>
              </a:rPr>
              <a:t> S</a:t>
            </a:r>
            <a:endParaRPr lang="en-US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/>
            </a:r>
            <a:br>
              <a:rPr lang="ru-RU" sz="1400" dirty="0" smtClean="0"/>
            </a:br>
            <a:r>
              <a:rPr lang="ru-RU" sz="1400" dirty="0" smtClean="0"/>
              <a:t>     или 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?</a:t>
            </a:r>
            <a:endParaRPr lang="ru-RU" sz="1400" dirty="0"/>
          </a:p>
        </p:txBody>
      </p:sp>
      <p:sp>
        <p:nvSpPr>
          <p:cNvPr id="32" name="Oval 14"/>
          <p:cNvSpPr>
            <a:spLocks noChangeAspect="1" noChangeArrowheads="1"/>
          </p:cNvSpPr>
          <p:nvPr/>
        </p:nvSpPr>
        <p:spPr bwMode="auto">
          <a:xfrm>
            <a:off x="1152000" y="5832000"/>
            <a:ext cx="576000" cy="576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P</a:t>
            </a:r>
            <a:endParaRPr lang="ru-RU" dirty="0">
              <a:solidFill>
                <a:srgbClr val="0000CC"/>
              </a:solidFill>
            </a:endParaRPr>
          </a:p>
        </p:txBody>
      </p:sp>
      <p:cxnSp>
        <p:nvCxnSpPr>
          <p:cNvPr id="33" name="Прямая соединительная линия 32"/>
          <p:cNvCxnSpPr>
            <a:cxnSpLocks noChangeShapeType="1"/>
          </p:cNvCxnSpPr>
          <p:nvPr/>
        </p:nvCxnSpPr>
        <p:spPr bwMode="auto">
          <a:xfrm>
            <a:off x="720000" y="4140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7" name="Прямая соединительная линия 36"/>
          <p:cNvCxnSpPr>
            <a:cxnSpLocks noChangeShapeType="1"/>
          </p:cNvCxnSpPr>
          <p:nvPr/>
        </p:nvCxnSpPr>
        <p:spPr bwMode="auto">
          <a:xfrm rot="-1800000">
            <a:off x="720000" y="4140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>
            <a:off x="720000" y="1800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39" name="Прямая соединительная линия 38"/>
          <p:cNvCxnSpPr>
            <a:cxnSpLocks noChangeShapeType="1"/>
          </p:cNvCxnSpPr>
          <p:nvPr/>
        </p:nvCxnSpPr>
        <p:spPr bwMode="auto">
          <a:xfrm rot="-1800000">
            <a:off x="720000" y="1800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sp>
        <p:nvSpPr>
          <p:cNvPr id="40" name="Text Box 16"/>
          <p:cNvSpPr txBox="1">
            <a:spLocks noChangeArrowheads="1"/>
          </p:cNvSpPr>
          <p:nvPr/>
        </p:nvSpPr>
        <p:spPr bwMode="auto">
          <a:xfrm>
            <a:off x="6984000" y="1800000"/>
            <a:ext cx="144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>
              <a:defRPr/>
            </a:pPr>
            <a:r>
              <a:rPr lang="en-US" kern="0" dirty="0"/>
              <a:t>C</a:t>
            </a:r>
            <a:r>
              <a:rPr lang="en-US" kern="0" dirty="0">
                <a:solidFill>
                  <a:srgbClr val="00FFFF"/>
                </a:solidFill>
              </a:rPr>
              <a:t>A</a:t>
            </a:r>
            <a:r>
              <a:rPr lang="en-US" kern="0" dirty="0"/>
              <a:t>M</a:t>
            </a:r>
            <a:r>
              <a:rPr lang="en-US" kern="0" dirty="0">
                <a:solidFill>
                  <a:srgbClr val="00FFFF"/>
                </a:solidFill>
              </a:rPr>
              <a:t>E</a:t>
            </a:r>
            <a:r>
              <a:rPr lang="en-US" kern="0" dirty="0"/>
              <a:t>N</a:t>
            </a:r>
            <a:r>
              <a:rPr lang="en-US" kern="0" dirty="0">
                <a:solidFill>
                  <a:srgbClr val="00FFFF"/>
                </a:solidFill>
              </a:rPr>
              <a:t>E</a:t>
            </a:r>
            <a:r>
              <a:rPr lang="en-US" kern="0" dirty="0"/>
              <a:t>S</a:t>
            </a:r>
            <a:endParaRPr lang="ru-RU" dirty="0"/>
          </a:p>
        </p:txBody>
      </p:sp>
      <p:cxnSp>
        <p:nvCxnSpPr>
          <p:cNvPr id="41" name="Прямая соединительная линия 40"/>
          <p:cNvCxnSpPr>
            <a:cxnSpLocks noChangeShapeType="1"/>
          </p:cNvCxnSpPr>
          <p:nvPr/>
        </p:nvCxnSpPr>
        <p:spPr bwMode="auto">
          <a:xfrm>
            <a:off x="6984000" y="1800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42" name="Прямая соединительная линия 41"/>
          <p:cNvCxnSpPr>
            <a:cxnSpLocks noChangeShapeType="1"/>
          </p:cNvCxnSpPr>
          <p:nvPr/>
        </p:nvCxnSpPr>
        <p:spPr bwMode="auto">
          <a:xfrm rot="-1800000">
            <a:off x="6984000" y="1800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1000"/>
                                        <p:tgtEl>
                                          <p:spTgt spid="525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0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9462 0 " pathEditMode="relative" ptsTypes="AA">
                                      <p:cBhvr>
                                        <p:cTn id="29" dur="2000" spd="-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5253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000" fill="hold"/>
                                        <p:tgtEl>
                                          <p:spTgt spid="5253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9" presetClass="entr" presetSubtype="1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9" presetClass="entr" presetSubtype="1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3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3000" fill="hold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3000" fill="hold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5324" grpId="0" animBg="1"/>
      <p:bldP spid="525324" grpId="1" animBg="1"/>
      <p:bldP spid="25" grpId="0" build="p"/>
      <p:bldP spid="35" grpId="0" animBg="1"/>
      <p:bldP spid="35" grpId="1" animBg="1"/>
      <p:bldP spid="35" grpId="2" animBg="1"/>
      <p:bldP spid="35" grpId="3" animBg="1"/>
      <p:bldP spid="35" grpId="4" animBg="1"/>
      <p:bldP spid="22" grpId="0"/>
      <p:bldP spid="32" grpId="0" animBg="1"/>
      <p:bldP spid="32" grpId="1" animBg="1"/>
      <p:bldP spid="32" grpId="2" animBg="1"/>
    </p:bldLst>
  </p:timing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21" name="Oval 9"/>
          <p:cNvSpPr>
            <a:spLocks noChangeAspect="1" noChangeArrowheads="1"/>
          </p:cNvSpPr>
          <p:nvPr/>
        </p:nvSpPr>
        <p:spPr bwMode="auto">
          <a:xfrm>
            <a:off x="720000" y="4752000"/>
            <a:ext cx="1439999" cy="144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00CC"/>
                </a:solidFill>
              </a:rPr>
              <a:t>Азиаты</a:t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en-US" sz="1400" dirty="0" smtClean="0">
                <a:solidFill>
                  <a:srgbClr val="0000CC"/>
                </a:solidFill>
              </a:rPr>
              <a:t/>
            </a:r>
            <a:br>
              <a:rPr lang="en-US" sz="1400" dirty="0" smtClean="0">
                <a:solidFill>
                  <a:srgbClr val="0000CC"/>
                </a:solidFill>
              </a:rPr>
            </a:br>
            <a:r>
              <a:rPr lang="en-US" sz="1400" dirty="0">
                <a:solidFill>
                  <a:srgbClr val="0000CC"/>
                </a:solidFill>
              </a:rPr>
              <a:t/>
            </a:r>
            <a:br>
              <a:rPr lang="en-US" sz="1400" dirty="0">
                <a:solidFill>
                  <a:srgbClr val="0000CC"/>
                </a:solidFill>
              </a:rPr>
            </a:br>
            <a:endParaRPr lang="ru-RU" sz="1400" dirty="0">
              <a:solidFill>
                <a:srgbClr val="0000CC"/>
              </a:solidFill>
            </a:endParaRPr>
          </a:p>
        </p:txBody>
      </p:sp>
      <p:sp>
        <p:nvSpPr>
          <p:cNvPr id="525319" name="Oval 7"/>
          <p:cNvSpPr>
            <a:spLocks noChangeAspect="1" noChangeArrowheads="1"/>
          </p:cNvSpPr>
          <p:nvPr/>
        </p:nvSpPr>
        <p:spPr bwMode="auto">
          <a:xfrm>
            <a:off x="720000" y="2412000"/>
            <a:ext cx="1440000" cy="144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60000"/>
              </a:lnSpc>
            </a:pPr>
            <a:r>
              <a:rPr lang="en-US" sz="1600" dirty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0000CC"/>
                </a:solidFill>
              </a:rPr>
              <a:t>Люди</a:t>
            </a:r>
            <a:r>
              <a:rPr lang="ru-RU" sz="2000" dirty="0" smtClean="0">
                <a:solidFill>
                  <a:srgbClr val="0000CC"/>
                </a:solidFill>
              </a:rPr>
              <a:t/>
            </a:r>
            <a:br>
              <a:rPr lang="ru-RU" sz="2000" dirty="0" smtClean="0">
                <a:solidFill>
                  <a:srgbClr val="0000CC"/>
                </a:solidFill>
              </a:rPr>
            </a:br>
            <a:r>
              <a:rPr lang="ru-RU" sz="2400" dirty="0" smtClean="0">
                <a:solidFill>
                  <a:srgbClr val="0000CC"/>
                </a:solidFill>
              </a:rPr>
              <a:t/>
            </a:r>
            <a:br>
              <a:rPr lang="ru-RU" sz="2400" dirty="0" smtClean="0">
                <a:solidFill>
                  <a:srgbClr val="0000CC"/>
                </a:solidFill>
              </a:rPr>
            </a:br>
            <a:r>
              <a:rPr lang="en-US" sz="2400" dirty="0">
                <a:solidFill>
                  <a:srgbClr val="0000CC"/>
                </a:solidFill>
              </a:rPr>
              <a:t/>
            </a:r>
            <a:br>
              <a:rPr lang="en-US" sz="2400" dirty="0">
                <a:solidFill>
                  <a:srgbClr val="0000CC"/>
                </a:solidFill>
              </a:rPr>
            </a:br>
            <a:r>
              <a:rPr lang="en-US" sz="2400" dirty="0">
                <a:solidFill>
                  <a:srgbClr val="0000CC"/>
                </a:solidFill>
              </a:rPr>
              <a:t/>
            </a:r>
            <a:br>
              <a:rPr lang="en-US" sz="2400" dirty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25323" name="Oval 11"/>
          <p:cNvSpPr>
            <a:spLocks noChangeAspect="1" noChangeArrowheads="1"/>
          </p:cNvSpPr>
          <p:nvPr/>
        </p:nvSpPr>
        <p:spPr bwMode="auto">
          <a:xfrm>
            <a:off x="6984000" y="2412000"/>
            <a:ext cx="1440001" cy="144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60000"/>
              </a:lnSpc>
            </a:pPr>
            <a:r>
              <a:rPr lang="ru-RU" dirty="0" smtClean="0">
                <a:solidFill>
                  <a:srgbClr val="0000CC"/>
                </a:solidFill>
              </a:rPr>
              <a:t>Люди</a:t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/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sz="2000" dirty="0" smtClean="0">
                <a:solidFill>
                  <a:srgbClr val="0000CC"/>
                </a:solidFill>
              </a:rPr>
              <a:t/>
            </a:r>
            <a:br>
              <a:rPr lang="ru-RU" sz="2000" dirty="0" smtClean="0">
                <a:solidFill>
                  <a:srgbClr val="0000CC"/>
                </a:solidFill>
              </a:rPr>
            </a:br>
            <a:r>
              <a:rPr lang="en-US" sz="2000" dirty="0">
                <a:solidFill>
                  <a:srgbClr val="0000CC"/>
                </a:solidFill>
              </a:rPr>
              <a:t/>
            </a:r>
            <a:br>
              <a:rPr lang="en-US" sz="2000" dirty="0">
                <a:solidFill>
                  <a:srgbClr val="0000CC"/>
                </a:solidFill>
              </a:rPr>
            </a:br>
            <a:r>
              <a:rPr lang="en-US" sz="2000" dirty="0">
                <a:solidFill>
                  <a:srgbClr val="0000CC"/>
                </a:solidFill>
              </a:rPr>
              <a:t/>
            </a:r>
            <a:br>
              <a:rPr lang="en-US" sz="2000" dirty="0">
                <a:solidFill>
                  <a:srgbClr val="0000CC"/>
                </a:solidFill>
              </a:rPr>
            </a:b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232000" y="2412000"/>
            <a:ext cx="3051605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Всякий </a:t>
            </a:r>
            <a:r>
              <a:rPr lang="ru-RU" sz="1400" dirty="0" smtClean="0">
                <a:solidFill>
                  <a:srgbClr val="FF66FF"/>
                </a:solidFill>
              </a:rPr>
              <a:t>грек</a:t>
            </a:r>
            <a:r>
              <a:rPr lang="en-US" sz="1400" dirty="0" smtClean="0">
                <a:solidFill>
                  <a:srgbClr val="FF66FF"/>
                </a:solidFill>
              </a:rPr>
              <a:t> </a:t>
            </a:r>
            <a:r>
              <a:rPr lang="ru-RU" sz="1400" dirty="0" smtClean="0"/>
              <a:t>–</a:t>
            </a:r>
            <a:r>
              <a:rPr lang="en-US" sz="1400" dirty="0" smtClean="0">
                <a:solidFill>
                  <a:srgbClr val="00FF00"/>
                </a:solidFill>
              </a:rPr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человек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00FF00"/>
                </a:solidFill>
              </a:rPr>
              <a:t>люди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FF00"/>
                </a:solidFill>
              </a:rPr>
              <a:t>поэты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ru-RU" sz="1400" dirty="0" smtClean="0">
                <a:solidFill>
                  <a:srgbClr val="FFFF00"/>
                </a:solidFill>
              </a:rPr>
              <a:t>поэты </a:t>
            </a:r>
            <a:r>
              <a:rPr lang="ru-RU" sz="1400" dirty="0" smtClean="0"/>
              <a:t>–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66FF"/>
                </a:solidFill>
              </a:rPr>
              <a:t>греки </a:t>
            </a:r>
            <a:br>
              <a:rPr lang="ru-RU" sz="1400" dirty="0" smtClean="0">
                <a:solidFill>
                  <a:srgbClr val="FF66FF"/>
                </a:solidFill>
              </a:rPr>
            </a:br>
            <a:r>
              <a:rPr lang="ru-RU" sz="1400" dirty="0" smtClean="0">
                <a:solidFill>
                  <a:srgbClr val="FF66FF"/>
                </a:solidFill>
              </a:rPr>
              <a:t>     </a:t>
            </a:r>
            <a:r>
              <a:rPr lang="ru-RU" sz="1400" dirty="0" smtClean="0"/>
              <a:t>или не </a:t>
            </a:r>
            <a:r>
              <a:rPr lang="ru-RU" sz="1400" dirty="0" smtClean="0">
                <a:solidFill>
                  <a:srgbClr val="FF66FF"/>
                </a:solidFill>
              </a:rPr>
              <a:t>греки</a:t>
            </a:r>
            <a:r>
              <a:rPr lang="ru-RU" sz="1400" dirty="0" smtClean="0"/>
              <a:t>?</a:t>
            </a:r>
            <a:endParaRPr lang="ru-RU" sz="1400" dirty="0"/>
          </a:p>
        </p:txBody>
      </p:sp>
      <p:sp>
        <p:nvSpPr>
          <p:cNvPr id="24" name="TextBox 23"/>
          <p:cNvSpPr txBox="1"/>
          <p:nvPr/>
        </p:nvSpPr>
        <p:spPr>
          <a:xfrm>
            <a:off x="4644000" y="3600000"/>
            <a:ext cx="3051605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Всякий </a:t>
            </a:r>
            <a:r>
              <a:rPr lang="ru-RU" sz="1400" dirty="0" smtClean="0">
                <a:solidFill>
                  <a:srgbClr val="FF66FF"/>
                </a:solidFill>
              </a:rPr>
              <a:t>грек</a:t>
            </a:r>
            <a:r>
              <a:rPr lang="en-US" sz="1400" dirty="0" smtClean="0">
                <a:solidFill>
                  <a:srgbClr val="FF66FF"/>
                </a:solidFill>
              </a:rPr>
              <a:t> </a:t>
            </a:r>
            <a:r>
              <a:rPr lang="ru-RU" sz="1400" dirty="0" smtClean="0"/>
              <a:t>–</a:t>
            </a:r>
            <a:r>
              <a:rPr lang="en-US" sz="1400" dirty="0" smtClean="0">
                <a:solidFill>
                  <a:srgbClr val="00FF00"/>
                </a:solidFill>
              </a:rPr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человек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00FF00"/>
                </a:solidFill>
              </a:rPr>
              <a:t>люди</a:t>
            </a:r>
            <a:r>
              <a:rPr lang="ru-RU" sz="1400" dirty="0" smtClean="0"/>
              <a:t> не </a:t>
            </a:r>
            <a:r>
              <a:rPr lang="ru-RU" sz="1400" dirty="0" smtClean="0">
                <a:solidFill>
                  <a:srgbClr val="FFFF00"/>
                </a:solidFill>
              </a:rPr>
              <a:t>поэты</a:t>
            </a:r>
            <a:r>
              <a:rPr lang="ru-RU" sz="1400" dirty="0" smtClean="0"/>
              <a:t>.</a:t>
            </a: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ru-RU" sz="1400" dirty="0" smtClean="0">
                <a:solidFill>
                  <a:srgbClr val="FFFF00"/>
                </a:solidFill>
              </a:rPr>
              <a:t>поэты </a:t>
            </a:r>
            <a:r>
              <a:rPr lang="ru-RU" sz="1400" dirty="0" smtClean="0"/>
              <a:t>–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66FF"/>
                </a:solidFill>
              </a:rPr>
              <a:t>греки </a:t>
            </a:r>
            <a:br>
              <a:rPr lang="ru-RU" sz="1400" dirty="0" smtClean="0">
                <a:solidFill>
                  <a:srgbClr val="FF66FF"/>
                </a:solidFill>
              </a:rPr>
            </a:br>
            <a:r>
              <a:rPr lang="ru-RU" sz="1400" dirty="0" smtClean="0">
                <a:solidFill>
                  <a:srgbClr val="FF66FF"/>
                </a:solidFill>
              </a:rPr>
              <a:t>     </a:t>
            </a:r>
            <a:r>
              <a:rPr lang="ru-RU" sz="1400" dirty="0" smtClean="0"/>
              <a:t>или не </a:t>
            </a:r>
            <a:r>
              <a:rPr lang="ru-RU" sz="1400" dirty="0" smtClean="0">
                <a:solidFill>
                  <a:srgbClr val="FF66FF"/>
                </a:solidFill>
              </a:rPr>
              <a:t>греки</a:t>
            </a:r>
            <a:r>
              <a:rPr lang="ru-RU" sz="1400" dirty="0" smtClean="0"/>
              <a:t>?</a:t>
            </a:r>
            <a:endParaRPr lang="ru-RU" sz="1400" dirty="0">
              <a:solidFill>
                <a:srgbClr val="FF66FF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232000" y="4788000"/>
            <a:ext cx="3777894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FF66FF"/>
                </a:solidFill>
              </a:rPr>
              <a:t>поэты</a:t>
            </a:r>
            <a:r>
              <a:rPr lang="en-US" sz="1400" dirty="0" smtClean="0">
                <a:solidFill>
                  <a:srgbClr val="FF66FF"/>
                </a:solidFill>
              </a:rPr>
              <a:t> </a:t>
            </a:r>
            <a:r>
              <a:rPr lang="ru-RU" sz="1400" dirty="0" smtClean="0"/>
              <a:t>–</a:t>
            </a:r>
            <a:r>
              <a:rPr lang="en-US" sz="1400" dirty="0" smtClean="0">
                <a:solidFill>
                  <a:srgbClr val="00FF00"/>
                </a:solidFill>
              </a:rPr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азиаты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00FF00"/>
                </a:solidFill>
              </a:rPr>
              <a:t>азиаты</a:t>
            </a:r>
            <a:r>
              <a:rPr lang="en-US" sz="1400" dirty="0" smtClean="0">
                <a:solidFill>
                  <a:srgbClr val="00FF00"/>
                </a:solidFill>
              </a:rPr>
              <a:t> </a:t>
            </a:r>
            <a:r>
              <a:rPr lang="ru-RU" sz="1400" dirty="0" smtClean="0"/>
              <a:t>–</a:t>
            </a:r>
            <a:r>
              <a:rPr lang="en-US" sz="1400" dirty="0" smtClean="0">
                <a:solidFill>
                  <a:srgbClr val="FFFF00"/>
                </a:solidFill>
              </a:rPr>
              <a:t> </a:t>
            </a:r>
            <a:r>
              <a:rPr lang="ru-RU" sz="1400" dirty="0" smtClean="0">
                <a:solidFill>
                  <a:srgbClr val="FFFF00"/>
                </a:solidFill>
              </a:rPr>
              <a:t>японцы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ru-RU" sz="1400" dirty="0" smtClean="0">
                <a:solidFill>
                  <a:srgbClr val="FFFF00"/>
                </a:solidFill>
              </a:rPr>
              <a:t>японцы</a:t>
            </a:r>
            <a:r>
              <a:rPr lang="ru-RU" sz="1400" dirty="0" smtClean="0"/>
              <a:t> –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66FF"/>
                </a:solidFill>
              </a:rPr>
              <a:t>поэты </a:t>
            </a:r>
            <a:br>
              <a:rPr lang="ru-RU" sz="1400" dirty="0" smtClean="0">
                <a:solidFill>
                  <a:srgbClr val="FF66FF"/>
                </a:solidFill>
              </a:rPr>
            </a:br>
            <a:r>
              <a:rPr lang="ru-RU" sz="1400" dirty="0" smtClean="0">
                <a:solidFill>
                  <a:srgbClr val="FF66FF"/>
                </a:solidFill>
              </a:rPr>
              <a:t>     </a:t>
            </a:r>
            <a:r>
              <a:rPr lang="ru-RU" sz="1400" dirty="0" smtClean="0"/>
              <a:t>или не </a:t>
            </a:r>
            <a:r>
              <a:rPr lang="ru-RU" sz="1400" dirty="0" smtClean="0">
                <a:solidFill>
                  <a:srgbClr val="FF66FF"/>
                </a:solidFill>
              </a:rPr>
              <a:t>поэты</a:t>
            </a:r>
            <a:r>
              <a:rPr lang="ru-RU" sz="1400" dirty="0" smtClean="0"/>
              <a:t>?</a:t>
            </a:r>
          </a:p>
          <a:p>
            <a:pPr algn="l">
              <a:lnSpc>
                <a:spcPct val="90000"/>
              </a:lnSpc>
            </a:pPr>
            <a:r>
              <a:rPr lang="en-US" sz="1400" dirty="0" smtClean="0"/>
              <a:t>NB: </a:t>
            </a:r>
            <a:r>
              <a:rPr lang="ru-RU" sz="1400" dirty="0" smtClean="0">
                <a:solidFill>
                  <a:srgbClr val="FF66FF"/>
                </a:solidFill>
              </a:rPr>
              <a:t>Нарушено правило </a:t>
            </a:r>
            <a:r>
              <a:rPr lang="ru-RU" sz="1400" dirty="0" smtClean="0">
                <a:solidFill>
                  <a:srgbClr val="00FFFF"/>
                </a:solidFill>
              </a:rPr>
              <a:t>общей посылки</a:t>
            </a:r>
            <a:r>
              <a:rPr lang="ru-RU" sz="1400" dirty="0" smtClean="0"/>
              <a:t>.</a:t>
            </a:r>
          </a:p>
        </p:txBody>
      </p:sp>
      <p:sp>
        <p:nvSpPr>
          <p:cNvPr id="525324" name="Oval 12"/>
          <p:cNvSpPr>
            <a:spLocks noChangeAspect="1" noChangeArrowheads="1"/>
          </p:cNvSpPr>
          <p:nvPr/>
        </p:nvSpPr>
        <p:spPr bwMode="auto">
          <a:xfrm>
            <a:off x="1008000" y="5148000"/>
            <a:ext cx="863999" cy="864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400" dirty="0" smtClean="0">
                <a:solidFill>
                  <a:srgbClr val="0000CC"/>
                </a:solidFill>
              </a:rPr>
              <a:t>Японцы</a:t>
            </a: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25326" name="Oval 14"/>
          <p:cNvSpPr>
            <a:spLocks noChangeAspect="1" noChangeArrowheads="1"/>
          </p:cNvSpPr>
          <p:nvPr/>
        </p:nvSpPr>
        <p:spPr bwMode="auto">
          <a:xfrm>
            <a:off x="1152000" y="5832000"/>
            <a:ext cx="576000" cy="576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Поэты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525318" name="Oval 6"/>
          <p:cNvSpPr>
            <a:spLocks noChangeAspect="1" noChangeArrowheads="1"/>
          </p:cNvSpPr>
          <p:nvPr/>
        </p:nvSpPr>
        <p:spPr bwMode="auto">
          <a:xfrm>
            <a:off x="1152000" y="2808000"/>
            <a:ext cx="576000" cy="57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120000"/>
              </a:lnSpc>
            </a:pPr>
            <a:r>
              <a:rPr lang="ru-RU" sz="1200" dirty="0" smtClean="0">
                <a:solidFill>
                  <a:srgbClr val="0000CC"/>
                </a:solidFill>
              </a:rPr>
              <a:t>Поэты</a:t>
            </a:r>
            <a:endParaRPr lang="ru-RU" sz="900" dirty="0">
              <a:solidFill>
                <a:srgbClr val="0000CC"/>
              </a:solidFill>
            </a:endParaRPr>
          </a:p>
        </p:txBody>
      </p:sp>
      <p:sp>
        <p:nvSpPr>
          <p:cNvPr id="525320" name="Oval 8"/>
          <p:cNvSpPr>
            <a:spLocks noChangeAspect="1" noChangeArrowheads="1"/>
          </p:cNvSpPr>
          <p:nvPr/>
        </p:nvSpPr>
        <p:spPr bwMode="auto">
          <a:xfrm>
            <a:off x="1152000" y="3240000"/>
            <a:ext cx="576000" cy="576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Греки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525337" name="Oval 25"/>
          <p:cNvSpPr>
            <a:spLocks noChangeAspect="1" noChangeArrowheads="1"/>
          </p:cNvSpPr>
          <p:nvPr/>
        </p:nvSpPr>
        <p:spPr bwMode="auto">
          <a:xfrm>
            <a:off x="7416001" y="2808000"/>
            <a:ext cx="575999" cy="57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Поэты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525325" name="Oval 13"/>
          <p:cNvSpPr>
            <a:spLocks noChangeAspect="1" noChangeArrowheads="1"/>
          </p:cNvSpPr>
          <p:nvPr/>
        </p:nvSpPr>
        <p:spPr bwMode="auto">
          <a:xfrm>
            <a:off x="7416000" y="3240000"/>
            <a:ext cx="576000" cy="575999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>
                <a:solidFill>
                  <a:srgbClr val="0000CC"/>
                </a:solidFill>
              </a:rPr>
              <a:t>Греки</a:t>
            </a:r>
          </a:p>
        </p:txBody>
      </p:sp>
      <p:sp>
        <p:nvSpPr>
          <p:cNvPr id="18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 lIns="72000" rIns="72000"/>
          <a:lstStyle/>
          <a:p>
            <a:pPr eaLnBrk="1" hangingPunct="1">
              <a:lnSpc>
                <a:spcPct val="90000"/>
              </a:lnSpc>
            </a:pPr>
            <a:r>
              <a:rPr lang="ru-RU" sz="3200" b="1" dirty="0" smtClean="0">
                <a:solidFill>
                  <a:schemeClr val="bg1"/>
                </a:solidFill>
              </a:rPr>
              <a:t>Паралогизмы четвёртой фигуры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частной меньшей посылки </a:t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при утвердительной б</a:t>
            </a:r>
            <a:r>
              <a:rPr lang="fr-FR" sz="2800" b="1" dirty="0" smtClean="0">
                <a:solidFill>
                  <a:schemeClr val="bg1"/>
                </a:solidFill>
              </a:rPr>
              <a:t>ó</a:t>
            </a:r>
            <a:r>
              <a:rPr lang="ru-RU" sz="2800" b="1" dirty="0" smtClean="0">
                <a:solidFill>
                  <a:schemeClr val="bg1"/>
                </a:solidFill>
              </a:rPr>
              <a:t>льшей посылке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525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1000"/>
                                        <p:tgtEl>
                                          <p:spTgt spid="525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525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9462 0 " pathEditMode="relative" ptsTypes="AA">
                                      <p:cBhvr>
                                        <p:cTn id="24" dur="2000" spd="-100000" fill="hold"/>
                                        <p:tgtEl>
                                          <p:spTgt spid="5253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3000" fill="hold"/>
                                        <p:tgtEl>
                                          <p:spTgt spid="525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000" fill="hold"/>
                                        <p:tgtEl>
                                          <p:spTgt spid="525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19" presetClass="entr" presetSubtype="1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5253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5253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9" presetClass="entr" presetSubtype="1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5253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3000" fill="hold"/>
                                        <p:tgtEl>
                                          <p:spTgt spid="5253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5253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5253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3000" fill="hold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000" fill="hold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5321" grpId="0" animBg="1"/>
      <p:bldP spid="525321" grpId="1" animBg="1"/>
      <p:bldP spid="25" grpId="0" build="p"/>
      <p:bldP spid="525324" grpId="0" animBg="1"/>
      <p:bldP spid="525324" grpId="1" animBg="1"/>
      <p:bldP spid="525324" grpId="2" animBg="1"/>
      <p:bldP spid="525324" grpId="3" animBg="1"/>
      <p:bldP spid="525324" grpId="4" animBg="1"/>
      <p:bldP spid="525326" grpId="0" animBg="1"/>
      <p:bldP spid="525326" grpId="1" animBg="1"/>
      <p:bldP spid="525326" grpId="2" animBg="1"/>
    </p:bldLst>
  </p:timing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35" name="Text Box 23"/>
          <p:cNvSpPr txBox="1">
            <a:spLocks noChangeArrowheads="1"/>
          </p:cNvSpPr>
          <p:nvPr/>
        </p:nvSpPr>
        <p:spPr bwMode="auto">
          <a:xfrm>
            <a:off x="720000" y="4140000"/>
            <a:ext cx="144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>
              <a:defRPr/>
            </a:pPr>
            <a:r>
              <a:rPr lang="en-US" kern="0" dirty="0">
                <a:solidFill>
                  <a:schemeClr val="accent3"/>
                </a:solidFill>
              </a:rPr>
              <a:t>FR</a:t>
            </a:r>
            <a:r>
              <a:rPr lang="en-US" kern="0" dirty="0">
                <a:solidFill>
                  <a:srgbClr val="00FFFF"/>
                </a:solidFill>
              </a:rPr>
              <a:t>E</a:t>
            </a:r>
            <a:r>
              <a:rPr lang="en-US" kern="0" dirty="0">
                <a:solidFill>
                  <a:schemeClr val="accent3"/>
                </a:solidFill>
              </a:rPr>
              <a:t>S</a:t>
            </a:r>
            <a:r>
              <a:rPr lang="en-US" kern="0" dirty="0">
                <a:solidFill>
                  <a:srgbClr val="00FFFF"/>
                </a:solidFill>
              </a:rPr>
              <a:t>I</a:t>
            </a:r>
            <a:r>
              <a:rPr lang="en-US" kern="0" dirty="0">
                <a:solidFill>
                  <a:schemeClr val="accent3"/>
                </a:solidFill>
              </a:rPr>
              <a:t>S</a:t>
            </a:r>
            <a:r>
              <a:rPr lang="en-US" kern="0" dirty="0">
                <a:solidFill>
                  <a:srgbClr val="00FFFF"/>
                </a:solidFill>
              </a:rPr>
              <a:t>O</a:t>
            </a:r>
            <a:r>
              <a:rPr lang="en-US" kern="0" dirty="0">
                <a:solidFill>
                  <a:schemeClr val="accent3"/>
                </a:solidFill>
              </a:rPr>
              <a:t>N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40" name="Oval 7"/>
          <p:cNvSpPr>
            <a:spLocks noChangeAspect="1" noChangeArrowheads="1"/>
          </p:cNvSpPr>
          <p:nvPr/>
        </p:nvSpPr>
        <p:spPr bwMode="auto">
          <a:xfrm>
            <a:off x="6984000" y="2412000"/>
            <a:ext cx="1440000" cy="144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60000"/>
              </a:lnSpc>
            </a:pPr>
            <a:r>
              <a:rPr lang="en-US" sz="2400" dirty="0" smtClean="0">
                <a:solidFill>
                  <a:srgbClr val="0000CC"/>
                </a:solidFill>
              </a:rPr>
              <a:t>P</a:t>
            </a:r>
            <a:r>
              <a:rPr lang="en-US" sz="2400" dirty="0">
                <a:solidFill>
                  <a:srgbClr val="0000CC"/>
                </a:solidFill>
              </a:rPr>
              <a:t/>
            </a:r>
            <a:br>
              <a:rPr lang="en-US" sz="2400" dirty="0">
                <a:solidFill>
                  <a:srgbClr val="0000CC"/>
                </a:solidFill>
              </a:rPr>
            </a:br>
            <a:r>
              <a:rPr lang="en-US" sz="2400" dirty="0" smtClean="0">
                <a:solidFill>
                  <a:srgbClr val="0000CC"/>
                </a:solidFill>
              </a:rPr>
              <a:t/>
            </a:r>
            <a:br>
              <a:rPr lang="en-US" sz="2400" dirty="0" smtClean="0">
                <a:solidFill>
                  <a:srgbClr val="0000CC"/>
                </a:solidFill>
              </a:rPr>
            </a:br>
            <a:r>
              <a:rPr lang="en-US" sz="2400" dirty="0">
                <a:solidFill>
                  <a:srgbClr val="0000CC"/>
                </a:solidFill>
              </a:rPr>
              <a:t/>
            </a:r>
            <a:br>
              <a:rPr lang="en-US" sz="2400" dirty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42" name="Oval 8"/>
          <p:cNvSpPr>
            <a:spLocks noChangeAspect="1" noChangeArrowheads="1"/>
          </p:cNvSpPr>
          <p:nvPr/>
        </p:nvSpPr>
        <p:spPr bwMode="auto">
          <a:xfrm>
            <a:off x="7164000" y="2952000"/>
            <a:ext cx="576000" cy="576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000" dirty="0" smtClean="0">
                <a:solidFill>
                  <a:srgbClr val="0000CC"/>
                </a:solidFill>
              </a:rPr>
              <a:t>M</a:t>
            </a: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43" name="Oval 8"/>
          <p:cNvSpPr>
            <a:spLocks noChangeAspect="1" noChangeArrowheads="1"/>
          </p:cNvSpPr>
          <p:nvPr/>
        </p:nvSpPr>
        <p:spPr bwMode="auto">
          <a:xfrm>
            <a:off x="8100000" y="2952000"/>
            <a:ext cx="576000" cy="57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000" dirty="0" smtClean="0">
                <a:solidFill>
                  <a:srgbClr val="0000CC"/>
                </a:solidFill>
              </a:rPr>
              <a:t>S</a:t>
            </a: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44" name="Text Box 16"/>
          <p:cNvSpPr txBox="1">
            <a:spLocks noChangeArrowheads="1"/>
          </p:cNvSpPr>
          <p:nvPr/>
        </p:nvSpPr>
        <p:spPr bwMode="auto">
          <a:xfrm>
            <a:off x="6984000" y="1800000"/>
            <a:ext cx="1440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>
              <a:defRPr/>
            </a:pPr>
            <a:r>
              <a:rPr lang="en-US" kern="0" dirty="0"/>
              <a:t>C</a:t>
            </a:r>
            <a:r>
              <a:rPr lang="en-US" kern="0" dirty="0">
                <a:solidFill>
                  <a:srgbClr val="00FFFF"/>
                </a:solidFill>
              </a:rPr>
              <a:t>A</a:t>
            </a:r>
            <a:r>
              <a:rPr lang="en-US" kern="0" dirty="0"/>
              <a:t>M</a:t>
            </a:r>
            <a:r>
              <a:rPr lang="en-US" kern="0" dirty="0">
                <a:solidFill>
                  <a:srgbClr val="00FFFF"/>
                </a:solidFill>
              </a:rPr>
              <a:t>E</a:t>
            </a:r>
            <a:r>
              <a:rPr lang="en-US" kern="0" dirty="0"/>
              <a:t>N</a:t>
            </a:r>
            <a:r>
              <a:rPr lang="en-US" kern="0" dirty="0">
                <a:solidFill>
                  <a:srgbClr val="00FFFF"/>
                </a:solidFill>
              </a:rPr>
              <a:t>E</a:t>
            </a:r>
            <a:r>
              <a:rPr lang="en-US" kern="0" dirty="0"/>
              <a:t>S</a:t>
            </a:r>
            <a:endParaRPr lang="ru-RU" dirty="0"/>
          </a:p>
        </p:txBody>
      </p:sp>
      <p:sp>
        <p:nvSpPr>
          <p:cNvPr id="46" name="Text Box 18"/>
          <p:cNvSpPr txBox="1">
            <a:spLocks noChangeArrowheads="1"/>
          </p:cNvSpPr>
          <p:nvPr/>
        </p:nvSpPr>
        <p:spPr bwMode="auto">
          <a:xfrm>
            <a:off x="6984000" y="4140000"/>
            <a:ext cx="14400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>
              <a:defRPr/>
            </a:pPr>
            <a:r>
              <a:rPr lang="en-US" kern="0" dirty="0"/>
              <a:t>F</a:t>
            </a:r>
            <a:r>
              <a:rPr lang="en-US" kern="0" dirty="0">
                <a:solidFill>
                  <a:srgbClr val="00FFFF"/>
                </a:solidFill>
              </a:rPr>
              <a:t>E</a:t>
            </a:r>
            <a:r>
              <a:rPr lang="en-US" kern="0" dirty="0"/>
              <a:t>S</a:t>
            </a:r>
            <a:r>
              <a:rPr lang="en-US" kern="0" dirty="0">
                <a:solidFill>
                  <a:srgbClr val="00FFFF"/>
                </a:solidFill>
              </a:rPr>
              <a:t>A</a:t>
            </a:r>
            <a:r>
              <a:rPr lang="en-US" kern="0" dirty="0">
                <a:solidFill>
                  <a:schemeClr val="accent3"/>
                </a:solidFill>
              </a:rPr>
              <a:t>P</a:t>
            </a:r>
            <a:r>
              <a:rPr lang="en-US" kern="0" dirty="0">
                <a:solidFill>
                  <a:srgbClr val="00FFFF"/>
                </a:solidFill>
              </a:rPr>
              <a:t>O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3" name="Oval 22"/>
          <p:cNvSpPr>
            <a:spLocks noChangeAspect="1" noChangeArrowheads="1"/>
          </p:cNvSpPr>
          <p:nvPr/>
        </p:nvSpPr>
        <p:spPr bwMode="auto">
          <a:xfrm>
            <a:off x="720000" y="4752000"/>
            <a:ext cx="1440000" cy="144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P</a:t>
            </a: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55" name="Oval 19"/>
          <p:cNvSpPr>
            <a:spLocks noChangeAspect="1" noChangeArrowheads="1"/>
          </p:cNvSpPr>
          <p:nvPr/>
        </p:nvSpPr>
        <p:spPr bwMode="auto">
          <a:xfrm>
            <a:off x="828000" y="5868000"/>
            <a:ext cx="720000" cy="72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accent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en-US" sz="2000" dirty="0" smtClean="0">
                <a:solidFill>
                  <a:srgbClr val="0000CC"/>
                </a:solidFill>
              </a:rPr>
              <a:t>S</a:t>
            </a:r>
            <a:endParaRPr lang="ru-RU" sz="4800" dirty="0">
              <a:solidFill>
                <a:srgbClr val="0000CC"/>
              </a:solidFill>
            </a:endParaRPr>
          </a:p>
        </p:txBody>
      </p:sp>
      <p:cxnSp>
        <p:nvCxnSpPr>
          <p:cNvPr id="23" name="Прямая соединительная линия 22"/>
          <p:cNvCxnSpPr>
            <a:cxnSpLocks noChangeShapeType="1"/>
          </p:cNvCxnSpPr>
          <p:nvPr/>
        </p:nvCxnSpPr>
        <p:spPr bwMode="auto">
          <a:xfrm>
            <a:off x="6984000" y="1800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24" name="Прямая соединительная линия 23"/>
          <p:cNvCxnSpPr>
            <a:cxnSpLocks noChangeShapeType="1"/>
          </p:cNvCxnSpPr>
          <p:nvPr/>
        </p:nvCxnSpPr>
        <p:spPr bwMode="auto">
          <a:xfrm>
            <a:off x="6984000" y="4140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25" name="Прямая соединительная линия 24"/>
          <p:cNvCxnSpPr>
            <a:cxnSpLocks noChangeShapeType="1"/>
          </p:cNvCxnSpPr>
          <p:nvPr/>
        </p:nvCxnSpPr>
        <p:spPr bwMode="auto">
          <a:xfrm>
            <a:off x="720000" y="4140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26" name="Прямая соединительная линия 25"/>
          <p:cNvCxnSpPr>
            <a:cxnSpLocks noChangeShapeType="1"/>
          </p:cNvCxnSpPr>
          <p:nvPr/>
        </p:nvCxnSpPr>
        <p:spPr bwMode="auto">
          <a:xfrm rot="-1800000">
            <a:off x="6984000" y="1800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28" name="Прямая соединительная линия 27"/>
          <p:cNvCxnSpPr>
            <a:cxnSpLocks noChangeShapeType="1"/>
          </p:cNvCxnSpPr>
          <p:nvPr/>
        </p:nvCxnSpPr>
        <p:spPr bwMode="auto">
          <a:xfrm rot="-1800000">
            <a:off x="6984000" y="4140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cxnSp>
        <p:nvCxnSpPr>
          <p:cNvPr id="29" name="Прямая соединительная линия 28"/>
          <p:cNvCxnSpPr>
            <a:cxnSpLocks noChangeShapeType="1"/>
          </p:cNvCxnSpPr>
          <p:nvPr/>
        </p:nvCxnSpPr>
        <p:spPr bwMode="auto">
          <a:xfrm rot="-1800000">
            <a:off x="720000" y="4140000"/>
            <a:ext cx="1440000" cy="360000"/>
          </a:xfrm>
          <a:prstGeom prst="line">
            <a:avLst/>
          </a:prstGeom>
          <a:noFill/>
          <a:ln w="25400" algn="ctr">
            <a:solidFill>
              <a:srgbClr val="FF66FF"/>
            </a:solidFill>
            <a:round/>
            <a:headEnd/>
            <a:tailEnd/>
          </a:ln>
        </p:spPr>
      </p:cxnSp>
      <p:sp>
        <p:nvSpPr>
          <p:cNvPr id="32" name="Oval 3"/>
          <p:cNvSpPr>
            <a:spLocks noChangeAspect="1" noChangeArrowheads="1"/>
          </p:cNvSpPr>
          <p:nvPr/>
        </p:nvSpPr>
        <p:spPr bwMode="auto">
          <a:xfrm>
            <a:off x="6912000" y="4751999"/>
            <a:ext cx="1439999" cy="144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vert="horz" wrap="none" anchor="ctr" anchorCtr="1"/>
          <a:lstStyle/>
          <a:p>
            <a:pPr algn="ctr">
              <a:lnSpc>
                <a:spcPct val="60000"/>
              </a:lnSpc>
            </a:pPr>
            <a:r>
              <a:rPr lang="en-US" sz="2400" dirty="0" smtClean="0">
                <a:solidFill>
                  <a:srgbClr val="0000CC"/>
                </a:solidFill>
              </a:rPr>
              <a:t>P</a:t>
            </a:r>
            <a:br>
              <a:rPr lang="en-US" sz="2400" dirty="0" smtClean="0">
                <a:solidFill>
                  <a:srgbClr val="0000CC"/>
                </a:solidFill>
              </a:rPr>
            </a:br>
            <a:r>
              <a:rPr lang="en-US" sz="2400" dirty="0" smtClean="0">
                <a:solidFill>
                  <a:srgbClr val="0000CC"/>
                </a:solidFill>
              </a:rPr>
              <a:t/>
            </a:r>
            <a:br>
              <a:rPr lang="en-US" sz="2400" dirty="0" smtClean="0">
                <a:solidFill>
                  <a:srgbClr val="0000CC"/>
                </a:solidFill>
              </a:rPr>
            </a:br>
            <a:r>
              <a:rPr lang="en-US" sz="2400" dirty="0" smtClean="0">
                <a:solidFill>
                  <a:srgbClr val="0000CC"/>
                </a:solidFill>
              </a:rPr>
              <a:t/>
            </a:r>
            <a:br>
              <a:rPr lang="en-US" sz="2400" dirty="0" smtClean="0">
                <a:solidFill>
                  <a:srgbClr val="0000CC"/>
                </a:solidFill>
              </a:rPr>
            </a:b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34" name="Oval 10"/>
          <p:cNvSpPr>
            <a:spLocks noChangeAspect="1" noChangeArrowheads="1"/>
          </p:cNvSpPr>
          <p:nvPr/>
        </p:nvSpPr>
        <p:spPr bwMode="auto">
          <a:xfrm>
            <a:off x="7812000" y="5364000"/>
            <a:ext cx="864000" cy="864001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vert="horz" wrap="none" anchor="ctr" anchorCtr="1"/>
          <a:lstStyle/>
          <a:p>
            <a:pPr algn="ctr">
              <a:lnSpc>
                <a:spcPct val="80000"/>
              </a:lnSpc>
            </a:pPr>
            <a:r>
              <a:rPr lang="en-US" dirty="0" smtClean="0">
                <a:solidFill>
                  <a:srgbClr val="0000CC"/>
                </a:solidFill>
              </a:rPr>
              <a:t>S</a:t>
            </a:r>
            <a:br>
              <a:rPr lang="en-US" dirty="0" smtClean="0">
                <a:solidFill>
                  <a:srgbClr val="0000CC"/>
                </a:solidFill>
              </a:rPr>
            </a:br>
            <a:r>
              <a:rPr lang="en-US" sz="1400" dirty="0" smtClean="0">
                <a:solidFill>
                  <a:srgbClr val="0000CC"/>
                </a:solidFill>
              </a:rPr>
              <a:t/>
            </a:r>
            <a:br>
              <a:rPr lang="en-US" sz="1400" dirty="0" smtClean="0">
                <a:solidFill>
                  <a:srgbClr val="0000CC"/>
                </a:solidFill>
              </a:rPr>
            </a:br>
            <a:r>
              <a:rPr lang="en-US" sz="1400" dirty="0" smtClean="0">
                <a:solidFill>
                  <a:srgbClr val="0000CC"/>
                </a:solidFill>
              </a:rPr>
              <a:t/>
            </a:r>
            <a:br>
              <a:rPr lang="en-US" sz="1400" dirty="0" smtClean="0">
                <a:solidFill>
                  <a:srgbClr val="0000CC"/>
                </a:solidFill>
              </a:rPr>
            </a:br>
            <a:endParaRPr lang="ru-RU" sz="1000" dirty="0" smtClean="0">
              <a:solidFill>
                <a:srgbClr val="0000CC"/>
              </a:solidFill>
            </a:endParaRPr>
          </a:p>
        </p:txBody>
      </p:sp>
      <p:sp>
        <p:nvSpPr>
          <p:cNvPr id="35" name="Oval 4"/>
          <p:cNvSpPr>
            <a:spLocks noChangeAspect="1" noChangeArrowheads="1"/>
          </p:cNvSpPr>
          <p:nvPr/>
        </p:nvSpPr>
        <p:spPr bwMode="auto">
          <a:xfrm>
            <a:off x="7992000" y="5688000"/>
            <a:ext cx="504000" cy="503999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</a:pPr>
            <a:r>
              <a:rPr lang="en-US" sz="1600" dirty="0" smtClean="0">
                <a:solidFill>
                  <a:srgbClr val="0000CC"/>
                </a:solidFill>
              </a:rPr>
              <a:t>M</a:t>
            </a:r>
            <a:endParaRPr lang="ru-RU" sz="1000" dirty="0">
              <a:solidFill>
                <a:srgbClr val="0000CC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464000" y="3276000"/>
            <a:ext cx="2503891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FF66FF"/>
                </a:solidFill>
              </a:rPr>
              <a:t>P </a:t>
            </a:r>
            <a:r>
              <a:rPr lang="ru-RU" sz="1400" dirty="0" smtClean="0"/>
              <a:t>суть</a:t>
            </a:r>
            <a:r>
              <a:rPr lang="en-US" sz="1400" dirty="0" smtClean="0">
                <a:solidFill>
                  <a:srgbClr val="00FF00"/>
                </a:solidFill>
              </a:rPr>
              <a:t> M</a:t>
            </a:r>
            <a:endParaRPr lang="en-US" sz="1400" dirty="0" smtClean="0">
              <a:solidFill>
                <a:srgbClr val="FF66FF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Ни одно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ru-RU" sz="1400" dirty="0" smtClean="0"/>
              <a:t> не есть</a:t>
            </a:r>
            <a:r>
              <a:rPr lang="en-US" sz="1400" dirty="0" smtClean="0">
                <a:solidFill>
                  <a:srgbClr val="FFFF00"/>
                </a:solidFill>
              </a:rPr>
              <a:t> S</a:t>
            </a:r>
            <a:endParaRPr lang="ru-RU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/>
            </a:r>
            <a:br>
              <a:rPr lang="ru-RU" sz="1400" dirty="0" smtClean="0"/>
            </a:br>
            <a:r>
              <a:rPr lang="ru-RU" sz="1400" dirty="0" smtClean="0"/>
              <a:t>     или 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?</a:t>
            </a:r>
            <a:endParaRPr lang="ru-RU" sz="1400" dirty="0"/>
          </a:p>
        </p:txBody>
      </p:sp>
      <p:sp>
        <p:nvSpPr>
          <p:cNvPr id="37" name="TextBox 36"/>
          <p:cNvSpPr txBox="1"/>
          <p:nvPr/>
        </p:nvSpPr>
        <p:spPr>
          <a:xfrm>
            <a:off x="4464000" y="4500000"/>
            <a:ext cx="2550314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FF66FF"/>
                </a:solidFill>
              </a:rPr>
              <a:t>P </a:t>
            </a:r>
            <a:r>
              <a:rPr lang="ru-RU" sz="1400" dirty="0" smtClean="0"/>
              <a:t>не суть</a:t>
            </a:r>
            <a:r>
              <a:rPr lang="en-US" sz="1400" dirty="0" smtClean="0">
                <a:solidFill>
                  <a:srgbClr val="00FF00"/>
                </a:solidFill>
              </a:rPr>
              <a:t> M</a:t>
            </a:r>
            <a:endParaRPr lang="en-US" sz="1400" dirty="0" smtClean="0">
              <a:solidFill>
                <a:srgbClr val="FF66FF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Всякое </a:t>
            </a:r>
            <a:r>
              <a:rPr lang="en-US" sz="1400" dirty="0" smtClean="0">
                <a:solidFill>
                  <a:srgbClr val="00FF00"/>
                </a:solidFill>
              </a:rPr>
              <a:t>M</a:t>
            </a:r>
            <a:r>
              <a:rPr lang="en-US" sz="1400" dirty="0" smtClean="0"/>
              <a:t> </a:t>
            </a:r>
            <a:r>
              <a:rPr lang="ru-RU" sz="1400" dirty="0" smtClean="0"/>
              <a:t>есть</a:t>
            </a:r>
            <a:r>
              <a:rPr lang="en-US" sz="1400" dirty="0" smtClean="0">
                <a:solidFill>
                  <a:srgbClr val="FFFF00"/>
                </a:solidFill>
              </a:rPr>
              <a:t> S</a:t>
            </a:r>
            <a:endParaRPr lang="en-US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 </a:t>
            </a:r>
            <a:br>
              <a:rPr lang="ru-RU" sz="1400" dirty="0" smtClean="0"/>
            </a:br>
            <a:r>
              <a:rPr lang="ru-RU" sz="1400" dirty="0" smtClean="0"/>
              <a:t>     или 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?</a:t>
            </a:r>
            <a:endParaRPr lang="ru-RU" sz="1400" dirty="0"/>
          </a:p>
        </p:txBody>
      </p:sp>
      <p:sp>
        <p:nvSpPr>
          <p:cNvPr id="38" name="TextBox 37"/>
          <p:cNvSpPr txBox="1"/>
          <p:nvPr/>
        </p:nvSpPr>
        <p:spPr>
          <a:xfrm>
            <a:off x="2268000" y="5724000"/>
            <a:ext cx="3777894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FF66FF"/>
                </a:solidFill>
              </a:rPr>
              <a:t>P </a:t>
            </a:r>
            <a:r>
              <a:rPr lang="ru-RU" sz="1400" dirty="0" smtClean="0"/>
              <a:t>не суть</a:t>
            </a:r>
            <a:r>
              <a:rPr lang="en-US" sz="1400" dirty="0" smtClean="0">
                <a:solidFill>
                  <a:srgbClr val="00FF00"/>
                </a:solidFill>
              </a:rPr>
              <a:t> M</a:t>
            </a:r>
            <a:endParaRPr lang="en-US" sz="1400" dirty="0" smtClean="0">
              <a:solidFill>
                <a:srgbClr val="FF66FF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en-US" sz="1400" dirty="0" smtClean="0">
                <a:solidFill>
                  <a:srgbClr val="00FF00"/>
                </a:solidFill>
              </a:rPr>
              <a:t>M </a:t>
            </a:r>
            <a:r>
              <a:rPr lang="ru-RU" sz="1400" dirty="0" smtClean="0"/>
              <a:t>суть</a:t>
            </a:r>
            <a:r>
              <a:rPr lang="en-US" sz="1400" dirty="0" smtClean="0">
                <a:solidFill>
                  <a:srgbClr val="FFFF00"/>
                </a:solidFill>
              </a:rPr>
              <a:t> S</a:t>
            </a:r>
            <a:endParaRPr lang="en-US" sz="1400" dirty="0" smtClean="0">
              <a:solidFill>
                <a:srgbClr val="00FF00"/>
              </a:solidFill>
            </a:endParaRPr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en-US" sz="1400" dirty="0" smtClean="0">
                <a:solidFill>
                  <a:srgbClr val="FFFF00"/>
                </a:solidFill>
              </a:rPr>
              <a:t>S</a:t>
            </a:r>
            <a:r>
              <a:rPr lang="en-US" sz="1400" dirty="0" smtClean="0"/>
              <a:t> </a:t>
            </a:r>
            <a:r>
              <a:rPr lang="ru-RU" sz="1400" dirty="0" smtClean="0"/>
              <a:t>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 </a:t>
            </a:r>
            <a:br>
              <a:rPr lang="ru-RU" sz="1400" dirty="0" smtClean="0"/>
            </a:br>
            <a:r>
              <a:rPr lang="ru-RU" sz="1400" dirty="0" smtClean="0"/>
              <a:t>     или не суть </a:t>
            </a:r>
            <a:r>
              <a:rPr lang="en-US" sz="1400" dirty="0" smtClean="0">
                <a:solidFill>
                  <a:srgbClr val="FF66FF"/>
                </a:solidFill>
              </a:rPr>
              <a:t>P</a:t>
            </a:r>
            <a:r>
              <a:rPr lang="ru-RU" sz="1400" dirty="0" smtClean="0"/>
              <a:t>?</a:t>
            </a:r>
          </a:p>
          <a:p>
            <a:pPr algn="l">
              <a:lnSpc>
                <a:spcPct val="90000"/>
              </a:lnSpc>
            </a:pPr>
            <a:r>
              <a:rPr lang="en-US" sz="1400" dirty="0" smtClean="0"/>
              <a:t>NB: </a:t>
            </a:r>
            <a:r>
              <a:rPr lang="ru-RU" sz="1400" dirty="0" smtClean="0">
                <a:solidFill>
                  <a:srgbClr val="FF66FF"/>
                </a:solidFill>
              </a:rPr>
              <a:t>Нарушено правило </a:t>
            </a:r>
            <a:r>
              <a:rPr lang="ru-RU" sz="1400" dirty="0" smtClean="0">
                <a:solidFill>
                  <a:srgbClr val="00FFFF"/>
                </a:solidFill>
              </a:rPr>
              <a:t>общей посылки</a:t>
            </a:r>
            <a:r>
              <a:rPr lang="ru-RU" sz="1400" dirty="0" smtClean="0"/>
              <a:t>.</a:t>
            </a:r>
          </a:p>
        </p:txBody>
      </p:sp>
      <p:sp>
        <p:nvSpPr>
          <p:cNvPr id="39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 lIns="72000" rIns="72000"/>
          <a:lstStyle/>
          <a:p>
            <a:pPr eaLnBrk="1" hangingPunct="1">
              <a:lnSpc>
                <a:spcPct val="90000"/>
              </a:lnSpc>
            </a:pPr>
            <a:r>
              <a:rPr lang="ru-RU" sz="3200" b="1" dirty="0" smtClean="0">
                <a:solidFill>
                  <a:schemeClr val="bg1"/>
                </a:solidFill>
              </a:rPr>
              <a:t>Паралогизмы четвёртой фигуры</a:t>
            </a:r>
            <a:r>
              <a:rPr lang="ru-RU" sz="2800" b="1" dirty="0" smtClean="0">
                <a:solidFill>
                  <a:schemeClr val="bg1"/>
                </a:solidFill>
              </a:rPr>
              <a:t/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частной б</a:t>
            </a:r>
            <a:r>
              <a:rPr lang="fr-FR" sz="2800" b="1" dirty="0" smtClean="0">
                <a:solidFill>
                  <a:schemeClr val="bg1"/>
                </a:solidFill>
              </a:rPr>
              <a:t>ó</a:t>
            </a:r>
            <a:r>
              <a:rPr lang="ru-RU" sz="2800" b="1" dirty="0" smtClean="0">
                <a:solidFill>
                  <a:schemeClr val="bg1"/>
                </a:solidFill>
              </a:rPr>
              <a:t>льшей посылки </a:t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при наличии отрицательной посылки</a:t>
            </a:r>
          </a:p>
        </p:txBody>
      </p:sp>
      <p:sp>
        <p:nvSpPr>
          <p:cNvPr id="54" name="Oval 20"/>
          <p:cNvSpPr>
            <a:spLocks noChangeAspect="1" noChangeArrowheads="1"/>
          </p:cNvSpPr>
          <p:nvPr/>
        </p:nvSpPr>
        <p:spPr bwMode="auto">
          <a:xfrm>
            <a:off x="1332000" y="5616000"/>
            <a:ext cx="719999" cy="72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000" dirty="0" smtClean="0">
                <a:solidFill>
                  <a:srgbClr val="0000CC"/>
                </a:solidFill>
              </a:rPr>
              <a:t>M</a:t>
            </a:r>
            <a:endParaRPr lang="ru-RU" sz="2400" dirty="0">
              <a:solidFill>
                <a:srgbClr val="0000CC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253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253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3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0" presetClass="path" presetSubtype="0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7083 0 " pathEditMode="relative" ptsTypes="AA">
                                      <p:cBhvr>
                                        <p:cTn id="51" dur="2000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3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3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5335" grpId="0"/>
      <p:bldP spid="53" grpId="0" animBg="1"/>
      <p:bldP spid="53" grpId="1" animBg="1"/>
      <p:bldP spid="55" grpId="0" animBg="1"/>
      <p:bldP spid="55" grpId="1" animBg="1"/>
      <p:bldP spid="55" grpId="2" animBg="1"/>
      <p:bldP spid="55" grpId="3" animBg="1"/>
      <p:bldP spid="38" grpId="0" build="p"/>
      <p:bldP spid="54" grpId="0" animBg="1"/>
    </p:bldLst>
  </p:timing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34" name="Oval 22"/>
          <p:cNvSpPr>
            <a:spLocks noChangeAspect="1" noChangeArrowheads="1"/>
          </p:cNvSpPr>
          <p:nvPr/>
        </p:nvSpPr>
        <p:spPr bwMode="auto">
          <a:xfrm>
            <a:off x="720000" y="4752000"/>
            <a:ext cx="1440000" cy="144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CC"/>
                </a:solidFill>
              </a:rPr>
              <a:t>Азиаты</a:t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268000" y="5472000"/>
            <a:ext cx="3777894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FF66FF"/>
                </a:solidFill>
              </a:rPr>
              <a:t>азиаты</a:t>
            </a:r>
            <a:r>
              <a:rPr lang="en-US" sz="1400" dirty="0" smtClean="0">
                <a:solidFill>
                  <a:srgbClr val="FF66FF"/>
                </a:solidFill>
              </a:rPr>
              <a:t> </a:t>
            </a:r>
            <a:r>
              <a:rPr lang="ru-RU" sz="1400" dirty="0" smtClean="0"/>
              <a:t>не </a:t>
            </a:r>
            <a:r>
              <a:rPr lang="ru-RU" sz="1400" dirty="0" smtClean="0">
                <a:solidFill>
                  <a:srgbClr val="00FF00"/>
                </a:solidFill>
              </a:rPr>
              <a:t>арабы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 </a:t>
            </a:r>
            <a:r>
              <a:rPr lang="ru-RU" sz="1400" dirty="0" smtClean="0">
                <a:solidFill>
                  <a:srgbClr val="00FF00"/>
                </a:solidFill>
              </a:rPr>
              <a:t>арабы</a:t>
            </a:r>
            <a:r>
              <a:rPr lang="en-US" sz="1400" dirty="0" smtClean="0">
                <a:solidFill>
                  <a:srgbClr val="00FF00"/>
                </a:solidFill>
              </a:rPr>
              <a:t> </a:t>
            </a:r>
            <a:r>
              <a:rPr lang="ru-RU" sz="1400" dirty="0" smtClean="0"/>
              <a:t>–</a:t>
            </a:r>
            <a:r>
              <a:rPr lang="en-US" sz="1400" dirty="0" smtClean="0">
                <a:solidFill>
                  <a:srgbClr val="FFFF00"/>
                </a:solidFill>
              </a:rPr>
              <a:t> </a:t>
            </a:r>
            <a:r>
              <a:rPr lang="ru-RU" sz="1400" dirty="0" smtClean="0">
                <a:solidFill>
                  <a:srgbClr val="FFFF00"/>
                </a:solidFill>
              </a:rPr>
              <a:t>поэты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ru-RU" sz="1400" dirty="0" smtClean="0">
                <a:solidFill>
                  <a:srgbClr val="FFFF00"/>
                </a:solidFill>
              </a:rPr>
              <a:t>поэты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66FF"/>
                </a:solidFill>
              </a:rPr>
              <a:t>азиаты </a:t>
            </a:r>
            <a:br>
              <a:rPr lang="ru-RU" sz="1400" dirty="0" smtClean="0">
                <a:solidFill>
                  <a:srgbClr val="FF66FF"/>
                </a:solidFill>
              </a:rPr>
            </a:br>
            <a:r>
              <a:rPr lang="ru-RU" sz="1400" dirty="0" smtClean="0">
                <a:solidFill>
                  <a:srgbClr val="FF66FF"/>
                </a:solidFill>
              </a:rPr>
              <a:t>     </a:t>
            </a:r>
            <a:r>
              <a:rPr lang="ru-RU" sz="1400" dirty="0" smtClean="0"/>
              <a:t>или не </a:t>
            </a:r>
            <a:r>
              <a:rPr lang="ru-RU" sz="1400" dirty="0" smtClean="0">
                <a:solidFill>
                  <a:srgbClr val="FF66FF"/>
                </a:solidFill>
              </a:rPr>
              <a:t>азиаты</a:t>
            </a:r>
            <a:r>
              <a:rPr lang="en-US" sz="1400" dirty="0" smtClean="0"/>
              <a:t>?</a:t>
            </a:r>
            <a:endParaRPr lang="ru-RU" sz="1400" dirty="0" smtClean="0"/>
          </a:p>
          <a:p>
            <a:pPr algn="l">
              <a:lnSpc>
                <a:spcPct val="90000"/>
              </a:lnSpc>
            </a:pPr>
            <a:r>
              <a:rPr lang="en-US" sz="1400" dirty="0" smtClean="0"/>
              <a:t>NB: </a:t>
            </a:r>
            <a:r>
              <a:rPr lang="ru-RU" sz="1400" dirty="0" smtClean="0">
                <a:solidFill>
                  <a:srgbClr val="FF66FF"/>
                </a:solidFill>
              </a:rPr>
              <a:t>Нарушено правило </a:t>
            </a:r>
            <a:r>
              <a:rPr lang="ru-RU" sz="1400" dirty="0" smtClean="0">
                <a:solidFill>
                  <a:srgbClr val="00FFFF"/>
                </a:solidFill>
              </a:rPr>
              <a:t>общей посылки</a:t>
            </a:r>
            <a:r>
              <a:rPr lang="ru-RU" sz="1400" dirty="0" smtClean="0"/>
              <a:t>.</a:t>
            </a:r>
          </a:p>
        </p:txBody>
      </p:sp>
      <p:sp>
        <p:nvSpPr>
          <p:cNvPr id="37" name="Oval 7"/>
          <p:cNvSpPr>
            <a:spLocks noChangeAspect="1" noChangeArrowheads="1"/>
          </p:cNvSpPr>
          <p:nvPr/>
        </p:nvSpPr>
        <p:spPr bwMode="auto">
          <a:xfrm>
            <a:off x="6984000" y="2412000"/>
            <a:ext cx="1440000" cy="144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60000"/>
              </a:lnSpc>
            </a:pPr>
            <a:r>
              <a:rPr lang="ru-RU" sz="1600" dirty="0" smtClean="0">
                <a:solidFill>
                  <a:srgbClr val="0000CC"/>
                </a:solidFill>
              </a:rPr>
              <a:t>Киты</a:t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en-US" sz="1600" dirty="0" smtClean="0">
                <a:solidFill>
                  <a:srgbClr val="0000CC"/>
                </a:solidFill>
              </a:rPr>
              <a:t/>
            </a:r>
            <a:br>
              <a:rPr lang="en-US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CC"/>
                </a:solidFill>
              </a:rPr>
              <a:t/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en-US" sz="1600" dirty="0">
                <a:solidFill>
                  <a:srgbClr val="0000CC"/>
                </a:solidFill>
              </a:rPr>
              <a:t/>
            </a:r>
            <a:br>
              <a:rPr lang="en-US" sz="1600" dirty="0">
                <a:solidFill>
                  <a:srgbClr val="0000CC"/>
                </a:solidFill>
              </a:rPr>
            </a:br>
            <a:r>
              <a:rPr lang="en-US" sz="1600" dirty="0">
                <a:solidFill>
                  <a:srgbClr val="0000CC"/>
                </a:solidFill>
              </a:rPr>
              <a:t/>
            </a:r>
            <a:br>
              <a:rPr lang="en-US" sz="1600" dirty="0">
                <a:solidFill>
                  <a:srgbClr val="0000CC"/>
                </a:solidFill>
              </a:rPr>
            </a:br>
            <a:endParaRPr lang="ru-RU" sz="1600" dirty="0">
              <a:solidFill>
                <a:srgbClr val="0000CC"/>
              </a:solidFill>
            </a:endParaRPr>
          </a:p>
        </p:txBody>
      </p:sp>
      <p:sp>
        <p:nvSpPr>
          <p:cNvPr id="39" name="Oval 8"/>
          <p:cNvSpPr>
            <a:spLocks noChangeAspect="1" noChangeArrowheads="1"/>
          </p:cNvSpPr>
          <p:nvPr/>
        </p:nvSpPr>
        <p:spPr bwMode="auto">
          <a:xfrm>
            <a:off x="7164000" y="2952000"/>
            <a:ext cx="576000" cy="576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Самки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40" name="Oval 8"/>
          <p:cNvSpPr>
            <a:spLocks noChangeAspect="1" noChangeArrowheads="1"/>
          </p:cNvSpPr>
          <p:nvPr/>
        </p:nvSpPr>
        <p:spPr bwMode="auto">
          <a:xfrm>
            <a:off x="8100000" y="2952000"/>
            <a:ext cx="576000" cy="57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200" dirty="0" smtClean="0">
                <a:solidFill>
                  <a:srgbClr val="0000CC"/>
                </a:solidFill>
              </a:rPr>
              <a:t>Самцы</a:t>
            </a:r>
            <a:endParaRPr lang="ru-RU" sz="1200" dirty="0">
              <a:solidFill>
                <a:srgbClr val="0000CC"/>
              </a:solidFill>
            </a:endParaRPr>
          </a:p>
        </p:txBody>
      </p:sp>
      <p:sp>
        <p:nvSpPr>
          <p:cNvPr id="525331" name="Oval 19"/>
          <p:cNvSpPr>
            <a:spLocks noChangeAspect="1" noChangeArrowheads="1"/>
          </p:cNvSpPr>
          <p:nvPr/>
        </p:nvSpPr>
        <p:spPr bwMode="auto">
          <a:xfrm>
            <a:off x="828000" y="5868000"/>
            <a:ext cx="720000" cy="72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accent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400" dirty="0" smtClean="0">
                <a:solidFill>
                  <a:srgbClr val="0000CC"/>
                </a:solidFill>
              </a:rPr>
              <a:t/>
            </a:r>
            <a:br>
              <a:rPr lang="ru-RU" sz="1400" dirty="0" smtClean="0">
                <a:solidFill>
                  <a:srgbClr val="0000CC"/>
                </a:solidFill>
              </a:rPr>
            </a:br>
            <a:r>
              <a:rPr lang="ru-RU" sz="1400" dirty="0" smtClean="0">
                <a:solidFill>
                  <a:srgbClr val="0000CC"/>
                </a:solidFill>
              </a:rPr>
              <a:t>Поэты</a:t>
            </a:r>
            <a:endParaRPr lang="ru-RU" sz="3600" dirty="0">
              <a:solidFill>
                <a:srgbClr val="0000CC"/>
              </a:solidFill>
            </a:endParaRPr>
          </a:p>
        </p:txBody>
      </p:sp>
      <p:sp>
        <p:nvSpPr>
          <p:cNvPr id="20" name="Oval 3"/>
          <p:cNvSpPr>
            <a:spLocks noChangeAspect="1" noChangeArrowheads="1"/>
          </p:cNvSpPr>
          <p:nvPr/>
        </p:nvSpPr>
        <p:spPr bwMode="auto">
          <a:xfrm>
            <a:off x="6912000" y="4751999"/>
            <a:ext cx="1440000" cy="1440001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vert="horz" wrap="none" anchor="ctr" anchorCtr="1"/>
          <a:lstStyle/>
          <a:p>
            <a:pPr algn="ctr">
              <a:lnSpc>
                <a:spcPct val="60000"/>
              </a:lnSpc>
            </a:pPr>
            <a:r>
              <a:rPr lang="ru-RU" sz="1600" dirty="0" smtClean="0">
                <a:solidFill>
                  <a:srgbClr val="0000CC"/>
                </a:solidFill>
              </a:rPr>
              <a:t>Мусульмане</a:t>
            </a:r>
            <a:r>
              <a:rPr lang="ru-RU" sz="1500" dirty="0" smtClean="0">
                <a:solidFill>
                  <a:srgbClr val="0000CC"/>
                </a:solidFill>
              </a:rPr>
              <a:t/>
            </a:r>
            <a:br>
              <a:rPr lang="ru-RU" sz="1500" dirty="0" smtClean="0">
                <a:solidFill>
                  <a:srgbClr val="0000CC"/>
                </a:solidFill>
              </a:rPr>
            </a:br>
            <a:r>
              <a:rPr lang="en-US" sz="1500" dirty="0" smtClean="0">
                <a:solidFill>
                  <a:srgbClr val="0000CC"/>
                </a:solidFill>
              </a:rPr>
              <a:t/>
            </a:r>
            <a:br>
              <a:rPr lang="en-US" sz="1500" dirty="0" smtClean="0">
                <a:solidFill>
                  <a:srgbClr val="0000CC"/>
                </a:solidFill>
              </a:rPr>
            </a:br>
            <a:r>
              <a:rPr lang="en-US" sz="1500" dirty="0" smtClean="0">
                <a:solidFill>
                  <a:srgbClr val="0000CC"/>
                </a:solidFill>
              </a:rPr>
              <a:t/>
            </a:r>
            <a:br>
              <a:rPr lang="en-US" sz="1500" dirty="0" smtClean="0">
                <a:solidFill>
                  <a:srgbClr val="0000CC"/>
                </a:solidFill>
              </a:rPr>
            </a:br>
            <a:endParaRPr lang="ru-RU" sz="1500" dirty="0">
              <a:solidFill>
                <a:srgbClr val="0000CC"/>
              </a:solidFill>
            </a:endParaRPr>
          </a:p>
        </p:txBody>
      </p:sp>
      <p:sp>
        <p:nvSpPr>
          <p:cNvPr id="21" name="Oval 10"/>
          <p:cNvSpPr>
            <a:spLocks noChangeAspect="1" noChangeArrowheads="1"/>
          </p:cNvSpPr>
          <p:nvPr/>
        </p:nvSpPr>
        <p:spPr bwMode="auto">
          <a:xfrm>
            <a:off x="7812000" y="5364000"/>
            <a:ext cx="864000" cy="864001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vert="horz" wrap="none" anchor="ctr" anchorCtr="1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CC"/>
                </a:solidFill>
              </a:rPr>
              <a:t>Азиаты</a:t>
            </a:r>
            <a:r>
              <a:rPr lang="en-US" sz="1400" dirty="0" smtClean="0">
                <a:solidFill>
                  <a:srgbClr val="0000CC"/>
                </a:solidFill>
              </a:rPr>
              <a:t/>
            </a:r>
            <a:br>
              <a:rPr lang="en-US" sz="1400" dirty="0" smtClean="0">
                <a:solidFill>
                  <a:srgbClr val="0000CC"/>
                </a:solidFill>
              </a:rPr>
            </a:br>
            <a:r>
              <a:rPr lang="en-US" sz="1200" dirty="0" smtClean="0">
                <a:solidFill>
                  <a:srgbClr val="0000CC"/>
                </a:solidFill>
              </a:rPr>
              <a:t/>
            </a:r>
            <a:br>
              <a:rPr lang="en-US" sz="1200" dirty="0" smtClean="0">
                <a:solidFill>
                  <a:srgbClr val="0000CC"/>
                </a:solidFill>
              </a:rPr>
            </a:br>
            <a:r>
              <a:rPr lang="en-US" sz="1200" dirty="0" smtClean="0">
                <a:solidFill>
                  <a:srgbClr val="0000CC"/>
                </a:solidFill>
              </a:rPr>
              <a:t/>
            </a:r>
            <a:br>
              <a:rPr lang="en-US" sz="1200" dirty="0" smtClean="0">
                <a:solidFill>
                  <a:srgbClr val="0000CC"/>
                </a:solidFill>
              </a:rPr>
            </a:br>
            <a:endParaRPr lang="ru-RU" sz="900" dirty="0" smtClean="0">
              <a:solidFill>
                <a:srgbClr val="0000CC"/>
              </a:solidFill>
            </a:endParaRPr>
          </a:p>
        </p:txBody>
      </p:sp>
      <p:sp>
        <p:nvSpPr>
          <p:cNvPr id="22" name="Oval 4"/>
          <p:cNvSpPr>
            <a:spLocks noChangeAspect="1" noChangeArrowheads="1"/>
          </p:cNvSpPr>
          <p:nvPr/>
        </p:nvSpPr>
        <p:spPr bwMode="auto">
          <a:xfrm>
            <a:off x="7992000" y="5688000"/>
            <a:ext cx="504000" cy="503999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80000"/>
              </a:lnSpc>
            </a:pPr>
            <a:r>
              <a:rPr lang="ru-RU" sz="1100" dirty="0" smtClean="0">
                <a:solidFill>
                  <a:srgbClr val="0000CC"/>
                </a:solidFill>
              </a:rPr>
              <a:t>Персы</a:t>
            </a:r>
            <a:endParaRPr lang="ru-RU" sz="1000" dirty="0">
              <a:solidFill>
                <a:srgbClr val="0000CC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924000" y="2592000"/>
            <a:ext cx="3053721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66FF"/>
                </a:solidFill>
              </a:rPr>
              <a:t>киты</a:t>
            </a:r>
            <a:r>
              <a:rPr lang="en-US" sz="1400" dirty="0" smtClean="0">
                <a:solidFill>
                  <a:srgbClr val="FF66FF"/>
                </a:solidFill>
              </a:rPr>
              <a:t> </a:t>
            </a:r>
            <a:r>
              <a:rPr lang="ru-RU" sz="1400" dirty="0" smtClean="0"/>
              <a:t>–</a:t>
            </a:r>
            <a:r>
              <a:rPr lang="en-US" sz="1400" dirty="0" smtClean="0">
                <a:solidFill>
                  <a:srgbClr val="00FF00"/>
                </a:solidFill>
              </a:rPr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самки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Ни одна </a:t>
            </a:r>
            <a:r>
              <a:rPr lang="ru-RU" sz="1400" dirty="0" smtClean="0">
                <a:solidFill>
                  <a:srgbClr val="00FF00"/>
                </a:solidFill>
              </a:rPr>
              <a:t>самка</a:t>
            </a:r>
            <a:r>
              <a:rPr lang="ru-RU" sz="1400" dirty="0" smtClean="0"/>
              <a:t> не </a:t>
            </a:r>
            <a:r>
              <a:rPr lang="ru-RU" sz="1400" dirty="0" smtClean="0">
                <a:solidFill>
                  <a:srgbClr val="FFFF00"/>
                </a:solidFill>
              </a:rPr>
              <a:t>самец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 </a:t>
            </a:r>
            <a:r>
              <a:rPr lang="ru-RU" sz="1400" dirty="0" smtClean="0">
                <a:solidFill>
                  <a:srgbClr val="FFFF00"/>
                </a:solidFill>
              </a:rPr>
              <a:t>самцы</a:t>
            </a:r>
            <a:r>
              <a:rPr lang="ru-RU" sz="1400" dirty="0" smtClean="0"/>
              <a:t> – </a:t>
            </a:r>
            <a:r>
              <a:rPr lang="ru-RU" sz="1400" dirty="0" smtClean="0">
                <a:solidFill>
                  <a:srgbClr val="FF66FF"/>
                </a:solidFill>
              </a:rPr>
              <a:t>киты</a:t>
            </a:r>
            <a:r>
              <a:rPr lang="en-US" sz="1400" dirty="0" smtClean="0"/>
              <a:t> </a:t>
            </a:r>
            <a:r>
              <a:rPr lang="ru-RU" sz="1400" dirty="0" smtClean="0"/>
              <a:t/>
            </a:r>
            <a:br>
              <a:rPr lang="ru-RU" sz="1400" dirty="0" smtClean="0"/>
            </a:br>
            <a:r>
              <a:rPr lang="ru-RU" sz="1400" dirty="0" smtClean="0"/>
              <a:t>     или не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66FF"/>
                </a:solidFill>
              </a:rPr>
              <a:t>киты</a:t>
            </a:r>
            <a:r>
              <a:rPr lang="en-US" sz="1400" dirty="0" smtClean="0"/>
              <a:t>?</a:t>
            </a:r>
            <a:endParaRPr lang="ru-RU" sz="1400" dirty="0" smtClean="0">
              <a:solidFill>
                <a:srgbClr val="FF66FF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924000" y="4032000"/>
            <a:ext cx="3741024" cy="8679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1400" dirty="0" smtClean="0"/>
              <a:t>Некоторые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66FF"/>
                </a:solidFill>
              </a:rPr>
              <a:t>мусульмане</a:t>
            </a:r>
            <a:r>
              <a:rPr lang="en-US" sz="1400" dirty="0" smtClean="0">
                <a:solidFill>
                  <a:srgbClr val="FF66FF"/>
                </a:solidFill>
              </a:rPr>
              <a:t> </a:t>
            </a:r>
            <a:r>
              <a:rPr lang="ru-RU" sz="1400" dirty="0" smtClean="0"/>
              <a:t>не</a:t>
            </a:r>
            <a:r>
              <a:rPr lang="en-US" sz="1400" dirty="0" smtClean="0">
                <a:solidFill>
                  <a:srgbClr val="FF66FF"/>
                </a:solidFill>
              </a:rPr>
              <a:t> </a:t>
            </a:r>
            <a:r>
              <a:rPr lang="ru-RU" sz="1400" dirty="0" smtClean="0">
                <a:solidFill>
                  <a:srgbClr val="00FF00"/>
                </a:solidFill>
              </a:rPr>
              <a:t>персы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Всякий </a:t>
            </a:r>
            <a:r>
              <a:rPr lang="ru-RU" sz="1400" dirty="0" smtClean="0">
                <a:solidFill>
                  <a:srgbClr val="00FF00"/>
                </a:solidFill>
              </a:rPr>
              <a:t>перс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FF00"/>
                </a:solidFill>
              </a:rPr>
              <a:t>азиат</a:t>
            </a:r>
            <a:r>
              <a:rPr lang="ru-RU" sz="1400" dirty="0" smtClean="0"/>
              <a:t>.</a:t>
            </a:r>
            <a:endParaRPr lang="en-US" sz="1400" dirty="0" smtClean="0"/>
          </a:p>
          <a:p>
            <a:pPr algn="l">
              <a:lnSpc>
                <a:spcPct val="90000"/>
              </a:lnSpc>
            </a:pPr>
            <a:r>
              <a:rPr lang="ru-RU" sz="1400" dirty="0" smtClean="0"/>
              <a:t>→ Так некоторые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FF00"/>
                </a:solidFill>
              </a:rPr>
              <a:t>азиаты</a:t>
            </a:r>
            <a:r>
              <a:rPr lang="en-US" sz="1400" dirty="0" smtClean="0"/>
              <a:t> </a:t>
            </a:r>
            <a:r>
              <a:rPr lang="ru-RU" sz="1400" dirty="0" smtClean="0"/>
              <a:t>– </a:t>
            </a:r>
            <a:r>
              <a:rPr lang="ru-RU" sz="1400" dirty="0" smtClean="0">
                <a:solidFill>
                  <a:srgbClr val="FF66FF"/>
                </a:solidFill>
              </a:rPr>
              <a:t>мусульмане</a:t>
            </a:r>
            <a:r>
              <a:rPr lang="en-US" sz="1400" dirty="0" smtClean="0"/>
              <a:t> </a:t>
            </a:r>
            <a:r>
              <a:rPr lang="ru-RU" sz="1400" dirty="0" smtClean="0"/>
              <a:t/>
            </a:r>
            <a:br>
              <a:rPr lang="ru-RU" sz="1400" dirty="0" smtClean="0"/>
            </a:br>
            <a:r>
              <a:rPr lang="ru-RU" sz="1400" dirty="0" smtClean="0"/>
              <a:t>     или не</a:t>
            </a:r>
            <a:r>
              <a:rPr lang="en-US" sz="1400" dirty="0" smtClean="0"/>
              <a:t> </a:t>
            </a:r>
            <a:r>
              <a:rPr lang="ru-RU" sz="1400" dirty="0" smtClean="0">
                <a:solidFill>
                  <a:srgbClr val="FF66FF"/>
                </a:solidFill>
              </a:rPr>
              <a:t>мусульмане</a:t>
            </a:r>
            <a:r>
              <a:rPr lang="en-US" sz="1400" dirty="0" smtClean="0"/>
              <a:t>?</a:t>
            </a:r>
          </a:p>
        </p:txBody>
      </p:sp>
      <p:sp>
        <p:nvSpPr>
          <p:cNvPr id="23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 lIns="72000" rIns="72000"/>
          <a:lstStyle/>
          <a:p>
            <a:pPr eaLnBrk="1" hangingPunct="1">
              <a:lnSpc>
                <a:spcPct val="90000"/>
              </a:lnSpc>
            </a:pPr>
            <a:r>
              <a:rPr lang="ru-RU" sz="3200" b="1" dirty="0" smtClean="0">
                <a:solidFill>
                  <a:schemeClr val="bg1"/>
                </a:solidFill>
              </a:rPr>
              <a:t>Паралогизмы четвёртой фигуры</a:t>
            </a:r>
            <a:r>
              <a:rPr lang="ru-RU" sz="2800" b="1" dirty="0" smtClean="0">
                <a:solidFill>
                  <a:schemeClr val="bg1"/>
                </a:solidFill>
              </a:rPr>
              <a:t/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частной б</a:t>
            </a:r>
            <a:r>
              <a:rPr lang="fr-FR" sz="2800" b="1" dirty="0" smtClean="0">
                <a:solidFill>
                  <a:schemeClr val="bg1"/>
                </a:solidFill>
              </a:rPr>
              <a:t>ó</a:t>
            </a:r>
            <a:r>
              <a:rPr lang="ru-RU" sz="2800" b="1" dirty="0" smtClean="0">
                <a:solidFill>
                  <a:schemeClr val="bg1"/>
                </a:solidFill>
              </a:rPr>
              <a:t>льшей посылки </a:t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при наличии отрицательной посылки</a:t>
            </a:r>
          </a:p>
        </p:txBody>
      </p:sp>
      <p:sp>
        <p:nvSpPr>
          <p:cNvPr id="525332" name="Oval 20"/>
          <p:cNvSpPr>
            <a:spLocks noChangeAspect="1" noChangeArrowheads="1"/>
          </p:cNvSpPr>
          <p:nvPr/>
        </p:nvSpPr>
        <p:spPr bwMode="auto">
          <a:xfrm>
            <a:off x="1332000" y="5616000"/>
            <a:ext cx="719999" cy="72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1400" dirty="0" smtClean="0">
                <a:solidFill>
                  <a:srgbClr val="0000CC"/>
                </a:solidFill>
              </a:rPr>
              <a:t> </a:t>
            </a:r>
            <a:r>
              <a:rPr lang="ru-RU" sz="1400" dirty="0" smtClean="0">
                <a:solidFill>
                  <a:srgbClr val="0000CC"/>
                </a:solidFill>
              </a:rPr>
              <a:t>Арабы</a:t>
            </a:r>
            <a:endParaRPr lang="ru-RU" sz="1600" dirty="0">
              <a:solidFill>
                <a:srgbClr val="0000CC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525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1000"/>
                                        <p:tgtEl>
                                          <p:spTgt spid="525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525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3000" fill="hold"/>
                                        <p:tgtEl>
                                          <p:spTgt spid="525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0" fill="hold"/>
                                        <p:tgtEl>
                                          <p:spTgt spid="525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0" presetClass="path" presetSubtype="0" accel="50000" decel="5000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8663 0 " pathEditMode="relative" ptsTypes="AA">
                                      <p:cBhvr>
                                        <p:cTn id="37" dur="2000" spd="-100000" fill="hold"/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9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3000" fill="hold"/>
                                        <p:tgtEl>
                                          <p:spTgt spid="525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000" fill="hold"/>
                                        <p:tgtEl>
                                          <p:spTgt spid="525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9" presetClass="entr" presetSubtype="1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3000" fill="hold"/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5334" grpId="0" animBg="1"/>
      <p:bldP spid="525334" grpId="1" animBg="1"/>
      <p:bldP spid="525334" grpId="2" animBg="1"/>
      <p:bldP spid="27" grpId="0" build="p"/>
      <p:bldP spid="525331" grpId="0" animBg="1"/>
      <p:bldP spid="525331" grpId="1" animBg="1"/>
      <p:bldP spid="525331" grpId="2" animBg="1"/>
      <p:bldP spid="525331" grpId="3" animBg="1"/>
      <p:bldP spid="525331" grpId="4" animBg="1"/>
      <p:bldP spid="525332" grpId="0" animBg="1"/>
    </p:bldLst>
  </p:timing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>
            <a:spLocks noChangeArrowheads="1"/>
          </p:cNvSpPr>
          <p:nvPr/>
        </p:nvSpPr>
        <p:spPr bwMode="auto">
          <a:xfrm>
            <a:off x="71438" y="5724525"/>
            <a:ext cx="4140200" cy="1079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90000" anchor="b" anchorCtr="1"/>
          <a:lstStyle/>
          <a:p>
            <a:pPr algn="ctr"/>
            <a:r>
              <a:rPr lang="ru-RU" sz="1600" dirty="0"/>
              <a:t>Назначение </a:t>
            </a:r>
            <a:r>
              <a:rPr lang="ru-RU" sz="1600" dirty="0">
                <a:solidFill>
                  <a:srgbClr val="00FFFF"/>
                </a:solidFill>
              </a:rPr>
              <a:t>третьей</a:t>
            </a:r>
            <a:r>
              <a:rPr lang="ru-RU" sz="1600" dirty="0"/>
              <a:t> фигуры – </a:t>
            </a:r>
            <a:br>
              <a:rPr lang="ru-RU" sz="1600" dirty="0"/>
            </a:br>
            <a:r>
              <a:rPr lang="ru-RU" sz="1600" dirty="0" smtClean="0"/>
              <a:t>демонстрация </a:t>
            </a:r>
            <a:r>
              <a:rPr lang="ru-RU" sz="1600" dirty="0" smtClean="0">
                <a:solidFill>
                  <a:srgbClr val="00FF00"/>
                </a:solidFill>
              </a:rPr>
              <a:t>неправомерности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обобщений </a:t>
            </a:r>
            <a:r>
              <a:rPr lang="ru-RU" sz="1600" dirty="0" smtClean="0"/>
              <a:t>и невозможности сформулировать общее правило.</a:t>
            </a:r>
            <a:endParaRPr lang="ru-RU" sz="1600" dirty="0"/>
          </a:p>
        </p:txBody>
      </p:sp>
      <p:sp>
        <p:nvSpPr>
          <p:cNvPr id="19" name="TextBox 18"/>
          <p:cNvSpPr txBox="1">
            <a:spLocks noChangeArrowheads="1"/>
          </p:cNvSpPr>
          <p:nvPr/>
        </p:nvSpPr>
        <p:spPr bwMode="auto">
          <a:xfrm>
            <a:off x="4284663" y="5724525"/>
            <a:ext cx="4787900" cy="1079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90000" anchor="b" anchorCtr="1"/>
          <a:lstStyle/>
          <a:p>
            <a:pPr algn="ctr"/>
            <a:r>
              <a:rPr lang="ru-RU" sz="1600" dirty="0" smtClean="0">
                <a:solidFill>
                  <a:srgbClr val="FFFFFF"/>
                </a:solidFill>
              </a:rPr>
              <a:t>Назначение </a:t>
            </a:r>
            <a:r>
              <a:rPr lang="ru-RU" sz="1600" dirty="0" smtClean="0">
                <a:solidFill>
                  <a:srgbClr val="00FFFF"/>
                </a:solidFill>
              </a:rPr>
              <a:t>четвёртой</a:t>
            </a:r>
            <a:r>
              <a:rPr lang="ru-RU" sz="1600" dirty="0" smtClean="0">
                <a:solidFill>
                  <a:srgbClr val="FFFFFF"/>
                </a:solidFill>
              </a:rPr>
              <a:t> фигуры – </a:t>
            </a:r>
            <a:br>
              <a:rPr lang="ru-RU" sz="1600" dirty="0" smtClean="0">
                <a:solidFill>
                  <a:srgbClr val="FFFFFF"/>
                </a:solidFill>
              </a:rPr>
            </a:br>
            <a:r>
              <a:rPr lang="ru-RU" sz="1600" dirty="0" smtClean="0"/>
              <a:t> демонстрация </a:t>
            </a:r>
            <a:r>
              <a:rPr lang="ru-RU" sz="1600" dirty="0" smtClean="0">
                <a:solidFill>
                  <a:srgbClr val="00FF00"/>
                </a:solidFill>
              </a:rPr>
              <a:t>неправомерности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утвердительных обобщений</a:t>
            </a:r>
            <a:r>
              <a:rPr lang="ru-RU" sz="1600" dirty="0" smtClean="0">
                <a:solidFill>
                  <a:srgbClr val="FFFFFF"/>
                </a:solidFill>
              </a:rPr>
              <a:t>, а также </a:t>
            </a:r>
            <a:r>
              <a:rPr lang="ru-RU" sz="1600" dirty="0" smtClean="0">
                <a:solidFill>
                  <a:srgbClr val="00FF00"/>
                </a:solidFill>
              </a:rPr>
              <a:t>обоснование целесообразности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4284663" y="2952750"/>
            <a:ext cx="4787900" cy="1079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rIns="36000" bIns="90000" anchor="b" anchorCtr="1"/>
          <a:lstStyle/>
          <a:p>
            <a:pPr algn="ctr"/>
            <a:r>
              <a:rPr lang="ru-RU" sz="1600" dirty="0"/>
              <a:t>Назначение </a:t>
            </a:r>
            <a:r>
              <a:rPr lang="ru-RU" sz="1600" dirty="0">
                <a:solidFill>
                  <a:srgbClr val="00FFFF"/>
                </a:solidFill>
              </a:rPr>
              <a:t>второй</a:t>
            </a:r>
            <a:r>
              <a:rPr lang="ru-RU" sz="1600" dirty="0"/>
              <a:t> фигуры – </a:t>
            </a:r>
            <a:br>
              <a:rPr lang="ru-RU" sz="1600" dirty="0"/>
            </a:br>
            <a:r>
              <a:rPr lang="ru-RU" sz="1600" dirty="0">
                <a:solidFill>
                  <a:srgbClr val="00FF00"/>
                </a:solidFill>
              </a:rPr>
              <a:t>отвержение ложного подчинения</a:t>
            </a:r>
            <a:r>
              <a:rPr lang="ru-RU" sz="1600" dirty="0"/>
              <a:t>, в том числе</a:t>
            </a:r>
            <a:br>
              <a:rPr lang="ru-RU" sz="1600" dirty="0"/>
            </a:br>
            <a:r>
              <a:rPr lang="ru-RU" sz="1600" dirty="0" smtClean="0"/>
              <a:t>обоснование неправомерности </a:t>
            </a:r>
            <a:r>
              <a:rPr lang="ru-RU" sz="1600" dirty="0"/>
              <a:t>подведения </a:t>
            </a:r>
            <a:br>
              <a:rPr lang="ru-RU" sz="1600" dirty="0"/>
            </a:br>
            <a:r>
              <a:rPr lang="ru-RU" sz="1600" dirty="0"/>
              <a:t>данного случая под данное правило.</a:t>
            </a:r>
          </a:p>
        </p:txBody>
      </p:sp>
      <p:sp>
        <p:nvSpPr>
          <p:cNvPr id="16" name="TextBox 15"/>
          <p:cNvSpPr txBox="1">
            <a:spLocks noChangeArrowheads="1"/>
          </p:cNvSpPr>
          <p:nvPr/>
        </p:nvSpPr>
        <p:spPr bwMode="auto">
          <a:xfrm>
            <a:off x="71438" y="2952750"/>
            <a:ext cx="4140200" cy="1079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bIns="90000" anchor="b" anchorCtr="1"/>
          <a:lstStyle/>
          <a:p>
            <a:pPr algn="ctr"/>
            <a:r>
              <a:rPr lang="ru-RU" sz="1600" dirty="0"/>
              <a:t>Назначение </a:t>
            </a:r>
            <a:r>
              <a:rPr lang="ru-RU" sz="1600" dirty="0">
                <a:solidFill>
                  <a:srgbClr val="00FFFF"/>
                </a:solidFill>
              </a:rPr>
              <a:t>первой</a:t>
            </a:r>
            <a:r>
              <a:rPr lang="ru-RU" sz="1600" dirty="0"/>
              <a:t> фигуры – </a:t>
            </a:r>
            <a:br>
              <a:rPr lang="ru-RU" sz="1600" dirty="0"/>
            </a:br>
            <a:r>
              <a:rPr lang="ru-RU" sz="1600" dirty="0">
                <a:solidFill>
                  <a:srgbClr val="00FF00"/>
                </a:solidFill>
              </a:rPr>
              <a:t>обоснование подчинения</a:t>
            </a:r>
            <a:r>
              <a:rPr lang="ru-RU" sz="1600" dirty="0"/>
              <a:t>, в том числе</a:t>
            </a:r>
            <a:br>
              <a:rPr lang="ru-RU" sz="1600" dirty="0"/>
            </a:br>
            <a:r>
              <a:rPr lang="ru-RU" sz="1600" dirty="0"/>
              <a:t>правомерности подведения </a:t>
            </a:r>
            <a:br>
              <a:rPr lang="ru-RU" sz="1600" dirty="0"/>
            </a:br>
            <a:r>
              <a:rPr lang="ru-RU" sz="1600" dirty="0"/>
              <a:t>данного случая под данное правило.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1500000">
            <a:off x="1655763" y="1849438"/>
            <a:ext cx="971550" cy="3651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1728788" y="2124075"/>
            <a:ext cx="790575" cy="3651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1728788" y="1584325"/>
            <a:ext cx="790575" cy="34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1728788" y="2663825"/>
            <a:ext cx="790575" cy="3651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34826" name="Rectangle 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2175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Фигуры категорического силлогизма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Назначение фигур</a:t>
            </a: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1439863" y="2519363"/>
            <a:ext cx="323850" cy="32385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S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2519363" y="2519363"/>
            <a:ext cx="323850" cy="32385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P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1511300" y="2411413"/>
            <a:ext cx="1260475" cy="3651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1439863" y="1439863"/>
            <a:ext cx="323850" cy="32385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M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2519363" y="1439863"/>
            <a:ext cx="323850" cy="32385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P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1439863" y="1979613"/>
            <a:ext cx="323850" cy="32385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S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2519363" y="1979613"/>
            <a:ext cx="323850" cy="32385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M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 rot="5400000">
            <a:off x="7091363" y="1871663"/>
            <a:ext cx="252412" cy="3651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21" name="AutoShape 2"/>
          <p:cNvSpPr>
            <a:spLocks noChangeArrowheads="1"/>
          </p:cNvSpPr>
          <p:nvPr/>
        </p:nvSpPr>
        <p:spPr bwMode="auto">
          <a:xfrm>
            <a:off x="6264275" y="2124075"/>
            <a:ext cx="792163" cy="3651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2" name="AutoShape 3"/>
          <p:cNvSpPr>
            <a:spLocks noChangeArrowheads="1"/>
          </p:cNvSpPr>
          <p:nvPr/>
        </p:nvSpPr>
        <p:spPr bwMode="auto">
          <a:xfrm>
            <a:off x="6264275" y="1584325"/>
            <a:ext cx="792163" cy="34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23" name="AutoShape 4"/>
          <p:cNvSpPr>
            <a:spLocks noChangeArrowheads="1"/>
          </p:cNvSpPr>
          <p:nvPr/>
        </p:nvSpPr>
        <p:spPr bwMode="auto">
          <a:xfrm>
            <a:off x="6264275" y="2663825"/>
            <a:ext cx="792163" cy="3651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24" name="Oval 7"/>
          <p:cNvSpPr>
            <a:spLocks noChangeAspect="1" noChangeArrowheads="1"/>
          </p:cNvSpPr>
          <p:nvPr/>
        </p:nvSpPr>
        <p:spPr bwMode="auto">
          <a:xfrm>
            <a:off x="5975350" y="2555875"/>
            <a:ext cx="325438" cy="32385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S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25" name="Oval 8"/>
          <p:cNvSpPr>
            <a:spLocks noChangeAspect="1" noChangeArrowheads="1"/>
          </p:cNvSpPr>
          <p:nvPr/>
        </p:nvSpPr>
        <p:spPr bwMode="auto">
          <a:xfrm>
            <a:off x="7056438" y="2519363"/>
            <a:ext cx="323850" cy="32385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P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26" name="Rectangle 9"/>
          <p:cNvSpPr>
            <a:spLocks noChangeArrowheads="1"/>
          </p:cNvSpPr>
          <p:nvPr/>
        </p:nvSpPr>
        <p:spPr bwMode="auto">
          <a:xfrm>
            <a:off x="6048375" y="2411413"/>
            <a:ext cx="1258888" cy="3651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7" name="Oval 12"/>
          <p:cNvSpPr>
            <a:spLocks noChangeAspect="1" noChangeArrowheads="1"/>
          </p:cNvSpPr>
          <p:nvPr/>
        </p:nvSpPr>
        <p:spPr bwMode="auto">
          <a:xfrm>
            <a:off x="5975350" y="1439863"/>
            <a:ext cx="325438" cy="32385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P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28" name="Oval 13"/>
          <p:cNvSpPr>
            <a:spLocks noChangeAspect="1" noChangeArrowheads="1"/>
          </p:cNvSpPr>
          <p:nvPr/>
        </p:nvSpPr>
        <p:spPr bwMode="auto">
          <a:xfrm>
            <a:off x="7056438" y="1439863"/>
            <a:ext cx="323850" cy="32385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M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9" name="Oval 14"/>
          <p:cNvSpPr>
            <a:spLocks noChangeAspect="1" noChangeArrowheads="1"/>
          </p:cNvSpPr>
          <p:nvPr/>
        </p:nvSpPr>
        <p:spPr bwMode="auto">
          <a:xfrm>
            <a:off x="5975350" y="1979613"/>
            <a:ext cx="325438" cy="32385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S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30" name="Oval 15"/>
          <p:cNvSpPr>
            <a:spLocks noChangeAspect="1" noChangeArrowheads="1"/>
          </p:cNvSpPr>
          <p:nvPr/>
        </p:nvSpPr>
        <p:spPr bwMode="auto">
          <a:xfrm>
            <a:off x="7056438" y="1979613"/>
            <a:ext cx="323850" cy="32385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M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32" name="AutoShape 2"/>
          <p:cNvSpPr>
            <a:spLocks noChangeArrowheads="1"/>
          </p:cNvSpPr>
          <p:nvPr/>
        </p:nvSpPr>
        <p:spPr bwMode="auto">
          <a:xfrm>
            <a:off x="1728788" y="4895850"/>
            <a:ext cx="790575" cy="3651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3" name="AutoShape 3"/>
          <p:cNvSpPr>
            <a:spLocks noChangeArrowheads="1"/>
          </p:cNvSpPr>
          <p:nvPr/>
        </p:nvSpPr>
        <p:spPr bwMode="auto">
          <a:xfrm>
            <a:off x="1728788" y="4356100"/>
            <a:ext cx="790575" cy="3651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34" name="AutoShape 4"/>
          <p:cNvSpPr>
            <a:spLocks noChangeArrowheads="1"/>
          </p:cNvSpPr>
          <p:nvPr/>
        </p:nvSpPr>
        <p:spPr bwMode="auto">
          <a:xfrm>
            <a:off x="1728788" y="5435600"/>
            <a:ext cx="790575" cy="3651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35" name="Oval 7"/>
          <p:cNvSpPr>
            <a:spLocks noChangeAspect="1" noChangeArrowheads="1"/>
          </p:cNvSpPr>
          <p:nvPr/>
        </p:nvSpPr>
        <p:spPr bwMode="auto">
          <a:xfrm>
            <a:off x="1439863" y="5292725"/>
            <a:ext cx="323850" cy="32385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S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36" name="Oval 8"/>
          <p:cNvSpPr>
            <a:spLocks noChangeAspect="1" noChangeArrowheads="1"/>
          </p:cNvSpPr>
          <p:nvPr/>
        </p:nvSpPr>
        <p:spPr bwMode="auto">
          <a:xfrm>
            <a:off x="2519363" y="5292725"/>
            <a:ext cx="323850" cy="3222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P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37" name="Rectangle 9"/>
          <p:cNvSpPr>
            <a:spLocks noChangeArrowheads="1"/>
          </p:cNvSpPr>
          <p:nvPr/>
        </p:nvSpPr>
        <p:spPr bwMode="auto">
          <a:xfrm>
            <a:off x="1511300" y="5184775"/>
            <a:ext cx="1260475" cy="34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8" name="Oval 12"/>
          <p:cNvSpPr>
            <a:spLocks noChangeAspect="1" noChangeArrowheads="1"/>
          </p:cNvSpPr>
          <p:nvPr/>
        </p:nvSpPr>
        <p:spPr bwMode="auto">
          <a:xfrm>
            <a:off x="1439863" y="4211638"/>
            <a:ext cx="323850" cy="32385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M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39" name="Oval 13"/>
          <p:cNvSpPr>
            <a:spLocks noChangeAspect="1" noChangeArrowheads="1"/>
          </p:cNvSpPr>
          <p:nvPr/>
        </p:nvSpPr>
        <p:spPr bwMode="auto">
          <a:xfrm>
            <a:off x="2519363" y="4211638"/>
            <a:ext cx="323850" cy="32385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P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0" name="Oval 14"/>
          <p:cNvSpPr>
            <a:spLocks noChangeAspect="1" noChangeArrowheads="1"/>
          </p:cNvSpPr>
          <p:nvPr/>
        </p:nvSpPr>
        <p:spPr bwMode="auto">
          <a:xfrm>
            <a:off x="1439863" y="4751388"/>
            <a:ext cx="323850" cy="32385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M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1" name="Oval 15"/>
          <p:cNvSpPr>
            <a:spLocks noChangeAspect="1" noChangeArrowheads="1"/>
          </p:cNvSpPr>
          <p:nvPr/>
        </p:nvSpPr>
        <p:spPr bwMode="auto">
          <a:xfrm>
            <a:off x="2519363" y="4751388"/>
            <a:ext cx="323850" cy="32385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S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 rot="5400000">
            <a:off x="1475582" y="4644231"/>
            <a:ext cx="252412" cy="34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 rot="-1500000">
            <a:off x="6191250" y="4622800"/>
            <a:ext cx="973138" cy="34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44" name="AutoShape 2"/>
          <p:cNvSpPr>
            <a:spLocks noChangeArrowheads="1"/>
          </p:cNvSpPr>
          <p:nvPr/>
        </p:nvSpPr>
        <p:spPr bwMode="auto">
          <a:xfrm>
            <a:off x="6264275" y="4895850"/>
            <a:ext cx="792163" cy="3651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" name="AutoShape 3"/>
          <p:cNvSpPr>
            <a:spLocks noChangeArrowheads="1"/>
          </p:cNvSpPr>
          <p:nvPr/>
        </p:nvSpPr>
        <p:spPr bwMode="auto">
          <a:xfrm>
            <a:off x="6264275" y="4356100"/>
            <a:ext cx="792163" cy="3651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6" name="AutoShape 4"/>
          <p:cNvSpPr>
            <a:spLocks noChangeArrowheads="1"/>
          </p:cNvSpPr>
          <p:nvPr/>
        </p:nvSpPr>
        <p:spPr bwMode="auto">
          <a:xfrm>
            <a:off x="6264275" y="5435600"/>
            <a:ext cx="792163" cy="3651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7" name="Oval 7"/>
          <p:cNvSpPr>
            <a:spLocks noChangeAspect="1" noChangeArrowheads="1"/>
          </p:cNvSpPr>
          <p:nvPr/>
        </p:nvSpPr>
        <p:spPr bwMode="auto">
          <a:xfrm>
            <a:off x="5975350" y="5292725"/>
            <a:ext cx="325438" cy="32385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S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48" name="Oval 8"/>
          <p:cNvSpPr>
            <a:spLocks noChangeAspect="1" noChangeArrowheads="1"/>
          </p:cNvSpPr>
          <p:nvPr/>
        </p:nvSpPr>
        <p:spPr bwMode="auto">
          <a:xfrm>
            <a:off x="7056438" y="5292725"/>
            <a:ext cx="323850" cy="3222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P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49" name="Rectangle 9"/>
          <p:cNvSpPr>
            <a:spLocks noChangeArrowheads="1"/>
          </p:cNvSpPr>
          <p:nvPr/>
        </p:nvSpPr>
        <p:spPr bwMode="auto">
          <a:xfrm>
            <a:off x="6048375" y="5184775"/>
            <a:ext cx="1258888" cy="34925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0" name="Oval 12"/>
          <p:cNvSpPr>
            <a:spLocks noChangeAspect="1" noChangeArrowheads="1"/>
          </p:cNvSpPr>
          <p:nvPr/>
        </p:nvSpPr>
        <p:spPr bwMode="auto">
          <a:xfrm>
            <a:off x="5975350" y="4211638"/>
            <a:ext cx="325438" cy="32385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P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51" name="Oval 13"/>
          <p:cNvSpPr>
            <a:spLocks noChangeAspect="1" noChangeArrowheads="1"/>
          </p:cNvSpPr>
          <p:nvPr/>
        </p:nvSpPr>
        <p:spPr bwMode="auto">
          <a:xfrm>
            <a:off x="7056438" y="4211638"/>
            <a:ext cx="323850" cy="32385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M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52" name="Oval 14"/>
          <p:cNvSpPr>
            <a:spLocks noChangeAspect="1" noChangeArrowheads="1"/>
          </p:cNvSpPr>
          <p:nvPr/>
        </p:nvSpPr>
        <p:spPr bwMode="auto">
          <a:xfrm>
            <a:off x="5975350" y="4751388"/>
            <a:ext cx="325438" cy="32385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M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53" name="Oval 15"/>
          <p:cNvSpPr>
            <a:spLocks noChangeAspect="1" noChangeArrowheads="1"/>
          </p:cNvSpPr>
          <p:nvPr/>
        </p:nvSpPr>
        <p:spPr bwMode="auto">
          <a:xfrm>
            <a:off x="7056438" y="4751388"/>
            <a:ext cx="323850" cy="32385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600" dirty="0">
                <a:solidFill>
                  <a:srgbClr val="0000FF"/>
                </a:solidFill>
              </a:rPr>
              <a:t>S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360000" y="1440000"/>
            <a:ext cx="540000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en-US" sz="2000" b="1" baseline="0" dirty="0" smtClean="0">
                <a:solidFill>
                  <a:schemeClr val="bg1"/>
                </a:solidFill>
              </a:rPr>
              <a:t>I</a:t>
            </a:r>
            <a:endParaRPr lang="ru-RU" sz="2000" b="1" baseline="0" dirty="0" smtClean="0">
              <a:solidFill>
                <a:schemeClr val="bg1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4896000" y="1440000"/>
            <a:ext cx="540000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en-US" sz="2000" b="1" baseline="0" dirty="0" smtClean="0">
                <a:solidFill>
                  <a:schemeClr val="bg1"/>
                </a:solidFill>
              </a:rPr>
              <a:t>II</a:t>
            </a:r>
            <a:endParaRPr lang="ru-RU" sz="2000" b="1" baseline="0" dirty="0">
              <a:solidFill>
                <a:schemeClr val="bg1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360000" y="4212000"/>
            <a:ext cx="540000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en-US" sz="2000" b="1" baseline="0" dirty="0" smtClean="0">
                <a:solidFill>
                  <a:schemeClr val="bg1"/>
                </a:solidFill>
              </a:rPr>
              <a:t>III</a:t>
            </a:r>
            <a:endParaRPr lang="ru-RU" sz="2000" b="1" baseline="0" dirty="0" smtClean="0">
              <a:solidFill>
                <a:schemeClr val="bg1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4896000" y="4212000"/>
            <a:ext cx="540000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en-US" sz="2000" b="1" baseline="0" dirty="0" smtClean="0">
                <a:solidFill>
                  <a:schemeClr val="bg1"/>
                </a:solidFill>
              </a:rPr>
              <a:t>IV</a:t>
            </a:r>
            <a:endParaRPr lang="ru-RU" sz="2000" b="1" baseline="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5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5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5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500"/>
                            </p:stCondLst>
                            <p:childTnLst>
                              <p:par>
                                <p:cTn id="4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6" dur="5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000"/>
                            </p:stCondLst>
                            <p:childTnLst>
                              <p:par>
                                <p:cTn id="58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7" dur="5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800" decel="1000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800" decel="1000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800" decel="1000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800" decel="1000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000"/>
                            </p:stCondLst>
                            <p:childTnLst>
                              <p:par>
                                <p:cTn id="7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500"/>
                            </p:stCondLst>
                            <p:childTnLst>
                              <p:par>
                                <p:cTn id="8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000"/>
                            </p:stCondLst>
                            <p:childTnLst>
                              <p:par>
                                <p:cTn id="9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2500"/>
                            </p:stCondLst>
                            <p:childTnLst>
                              <p:par>
                                <p:cTn id="9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3000"/>
                            </p:stCondLst>
                            <p:childTnLst>
                              <p:par>
                                <p:cTn id="98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3500"/>
                            </p:stCondLst>
                            <p:childTnLst>
                              <p:par>
                                <p:cTn id="10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4500"/>
                            </p:stCondLst>
                            <p:childTnLst>
                              <p:par>
                                <p:cTn id="10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500"/>
                            </p:stCondLst>
                            <p:childTnLst>
                              <p:par>
                                <p:cTn id="11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6000"/>
                            </p:stCondLst>
                            <p:childTnLst>
                              <p:par>
                                <p:cTn id="12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6500"/>
                            </p:stCondLst>
                            <p:childTnLst>
                              <p:par>
                                <p:cTn id="12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7000"/>
                            </p:stCondLst>
                            <p:childTnLst>
                              <p:par>
                                <p:cTn id="13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800" decel="1000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80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80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80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000"/>
                            </p:stCondLst>
                            <p:childTnLst>
                              <p:par>
                                <p:cTn id="14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500"/>
                            </p:stCondLst>
                            <p:childTnLst>
                              <p:par>
                                <p:cTn id="150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2000"/>
                            </p:stCondLst>
                            <p:childTnLst>
                              <p:par>
                                <p:cTn id="157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2500"/>
                            </p:stCondLst>
                            <p:childTnLst>
                              <p:par>
                                <p:cTn id="16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3000"/>
                            </p:stCondLst>
                            <p:childTnLst>
                              <p:par>
                                <p:cTn id="16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3500"/>
                            </p:stCondLst>
                            <p:childTnLst>
                              <p:par>
                                <p:cTn id="17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4500"/>
                            </p:stCondLst>
                            <p:childTnLst>
                              <p:par>
                                <p:cTn id="176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5500"/>
                            </p:stCondLst>
                            <p:childTnLst>
                              <p:par>
                                <p:cTn id="183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6000"/>
                            </p:stCondLst>
                            <p:childTnLst>
                              <p:par>
                                <p:cTn id="18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6500"/>
                            </p:stCondLst>
                            <p:childTnLst>
                              <p:par>
                                <p:cTn id="19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7000"/>
                            </p:stCondLst>
                            <p:childTnLst>
                              <p:par>
                                <p:cTn id="19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2" fill="hold">
                      <p:stCondLst>
                        <p:cond delay="indefinite"/>
                      </p:stCondLst>
                      <p:childTnLst>
                        <p:par>
                          <p:cTn id="203" fill="hold">
                            <p:stCondLst>
                              <p:cond delay="0"/>
                            </p:stCondLst>
                            <p:childTnLst>
                              <p:par>
                                <p:cTn id="204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6" dur="800" decel="1000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7" dur="800" decel="1000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800" decel="1000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800" decel="1000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1000"/>
                            </p:stCondLst>
                            <p:childTnLst>
                              <p:par>
                                <p:cTn id="21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1500"/>
                            </p:stCondLst>
                            <p:childTnLst>
                              <p:par>
                                <p:cTn id="21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2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2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1" fill="hold">
                            <p:stCondLst>
                              <p:cond delay="3000"/>
                            </p:stCondLst>
                            <p:childTnLst>
                              <p:par>
                                <p:cTn id="23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3500"/>
                            </p:stCondLst>
                            <p:childTnLst>
                              <p:par>
                                <p:cTn id="23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1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4500"/>
                            </p:stCondLst>
                            <p:childTnLst>
                              <p:par>
                                <p:cTn id="243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5000"/>
                            </p:stCondLst>
                            <p:childTnLst>
                              <p:par>
                                <p:cTn id="248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>
                            <p:stCondLst>
                              <p:cond delay="5500"/>
                            </p:stCondLst>
                            <p:childTnLst>
                              <p:par>
                                <p:cTn id="25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6000"/>
                            </p:stCondLst>
                            <p:childTnLst>
                              <p:par>
                                <p:cTn id="25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6500"/>
                            </p:stCondLst>
                            <p:childTnLst>
                              <p:par>
                                <p:cTn id="264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7" fill="hold">
                      <p:stCondLst>
                        <p:cond delay="indefinite"/>
                      </p:stCondLst>
                      <p:childTnLst>
                        <p:par>
                          <p:cTn id="268" fill="hold">
                            <p:stCondLst>
                              <p:cond delay="0"/>
                            </p:stCondLst>
                            <p:childTnLst>
                              <p:par>
                                <p:cTn id="26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3" fill="hold">
                      <p:stCondLst>
                        <p:cond delay="indefinite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9" fill="hold">
                      <p:stCondLst>
                        <p:cond delay="indefinite"/>
                      </p:stCondLst>
                      <p:childTnLst>
                        <p:par>
                          <p:cTn id="280" fill="hold">
                            <p:stCondLst>
                              <p:cond delay="0"/>
                            </p:stCondLst>
                            <p:childTnLst>
                              <p:par>
                                <p:cTn id="28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5" fill="hold">
                      <p:stCondLst>
                        <p:cond delay="indefinite"/>
                      </p:stCondLst>
                      <p:childTnLst>
                        <p:par>
                          <p:cTn id="286" fill="hold">
                            <p:stCondLst>
                              <p:cond delay="0"/>
                            </p:stCondLst>
                            <p:childTnLst>
                              <p:par>
                                <p:cTn id="28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7" grpId="0"/>
      <p:bldP spid="16" grpId="0"/>
      <p:bldP spid="447500" grpId="0" animBg="1"/>
      <p:bldP spid="27" grpId="0" animBg="1"/>
      <p:bldP spid="38" grpId="0" animBg="1"/>
      <p:bldP spid="50" grpId="0" animBg="1"/>
    </p:bldLst>
  </p:timing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80000" y="2340000"/>
            <a:ext cx="8784000" cy="1440000"/>
          </a:xfrm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Н. И. Бирюков, Д. С </a:t>
            </a:r>
            <a:r>
              <a:rPr lang="ru-RU" sz="2800" b="1" dirty="0" err="1" smtClean="0">
                <a:solidFill>
                  <a:schemeClr val="bg1"/>
                </a:solidFill>
              </a:rPr>
              <a:t>Горшенёв</a:t>
            </a:r>
            <a:r>
              <a:rPr lang="ru-RU" sz="2800" b="1" dirty="0" smtClean="0">
                <a:solidFill>
                  <a:schemeClr val="bg1"/>
                </a:solidFill>
              </a:rPr>
              <a:t>, О. М. Решетова</a:t>
            </a:r>
            <a:r>
              <a:rPr lang="ru-RU" sz="4000" b="1" dirty="0" smtClean="0">
                <a:solidFill>
                  <a:schemeClr val="bg1"/>
                </a:solidFill>
              </a:rPr>
              <a:t/>
            </a:r>
            <a:br>
              <a:rPr lang="ru-RU" sz="4000" b="1" dirty="0" smtClean="0">
                <a:solidFill>
                  <a:schemeClr val="bg1"/>
                </a:solidFill>
              </a:rPr>
            </a:br>
            <a:r>
              <a:rPr lang="ru-RU" sz="1200" b="1" dirty="0" smtClean="0">
                <a:solidFill>
                  <a:schemeClr val="bg1"/>
                </a:solidFill>
              </a:rPr>
              <a:t/>
            </a:r>
            <a:br>
              <a:rPr lang="ru-RU" sz="12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bg1"/>
                </a:solidFill>
              </a:rPr>
              <a:t>Основы формальной логики</a:t>
            </a:r>
            <a:endParaRPr lang="ru-RU" sz="3600" b="1" dirty="0" smtClean="0">
              <a:solidFill>
                <a:schemeClr val="bg1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0513" y="4320000"/>
            <a:ext cx="8561387" cy="2304000"/>
          </a:xfrm>
          <a:noFill/>
        </p:spPr>
        <p:txBody>
          <a:bodyPr/>
          <a:lstStyle/>
          <a:p>
            <a:pPr eaLnBrk="1" hangingPunct="1"/>
            <a:r>
              <a:rPr lang="ru-RU" sz="2400" b="1" dirty="0" smtClean="0">
                <a:solidFill>
                  <a:schemeClr val="bg1"/>
                </a:solidFill>
              </a:rPr>
              <a:t>Глава 7</a:t>
            </a:r>
            <a:br>
              <a:rPr lang="ru-RU" sz="24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/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3600" b="1" dirty="0" smtClean="0">
                <a:solidFill>
                  <a:schemeClr val="bg1"/>
                </a:solidFill>
              </a:rPr>
              <a:t>Сведение модусов простого категорического силлогизма </a:t>
            </a:r>
            <a:br>
              <a:rPr lang="ru-RU" sz="3600" b="1" dirty="0" smtClean="0">
                <a:solidFill>
                  <a:schemeClr val="bg1"/>
                </a:solidFill>
              </a:rPr>
            </a:br>
            <a:r>
              <a:rPr lang="ru-RU" sz="3600" b="1" dirty="0" smtClean="0">
                <a:solidFill>
                  <a:schemeClr val="bg1"/>
                </a:solidFill>
              </a:rPr>
              <a:t>к модусам первой фигуры</a:t>
            </a:r>
          </a:p>
        </p:txBody>
      </p:sp>
      <p:pic>
        <p:nvPicPr>
          <p:cNvPr id="7" name="Picture 3" descr="D:\Disk_N\NICK\POWERPOINT\=Archive\Безимени-3 копия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6000" y="540000"/>
            <a:ext cx="1295400" cy="847725"/>
          </a:xfrm>
          <a:prstGeom prst="rect">
            <a:avLst/>
          </a:prstGeom>
          <a:noFill/>
        </p:spPr>
      </p:pic>
      <p:pic>
        <p:nvPicPr>
          <p:cNvPr id="8" name="Picture 6" descr="chouet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7992000" y="576007"/>
            <a:ext cx="708660" cy="971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4"/>
          <p:cNvSpPr>
            <a:spLocks noChangeArrowheads="1"/>
          </p:cNvSpPr>
          <p:nvPr/>
        </p:nvSpPr>
        <p:spPr bwMode="auto">
          <a:xfrm>
            <a:off x="1443038" y="539750"/>
            <a:ext cx="6400800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lnSpc>
                <a:spcPct val="100000"/>
              </a:lnSpc>
            </a:pPr>
            <a:r>
              <a:rPr lang="ru-RU" sz="2000" b="1" dirty="0">
                <a:solidFill>
                  <a:schemeClr val="bg1"/>
                </a:solidFill>
              </a:rPr>
              <a:t>МОСКОВСКИЙ ГОСУДАРСТВЕННЫЙ ИНСТИТУТ МЕЖДУНАРОДНЫХ ОТНОШЕНИЙ</a:t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/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>Кафедра </a:t>
            </a:r>
            <a:r>
              <a:rPr lang="ru-RU" sz="2000" b="1" dirty="0" smtClean="0">
                <a:solidFill>
                  <a:schemeClr val="bg1"/>
                </a:solidFill>
              </a:rPr>
              <a:t>философии</a:t>
            </a:r>
            <a:r>
              <a:rPr lang="en-US" sz="2000" b="1" dirty="0" smtClean="0">
                <a:solidFill>
                  <a:schemeClr val="bg1"/>
                </a:solidFill>
              </a:rPr>
              <a:t> </a:t>
            </a:r>
            <a:r>
              <a:rPr lang="ru-RU" sz="2000" b="1" dirty="0" smtClean="0">
                <a:solidFill>
                  <a:schemeClr val="bg1"/>
                </a:solidFill>
              </a:rPr>
              <a:t>им. А. Ф. Шишкина</a:t>
            </a:r>
            <a:endParaRPr lang="ru-RU" sz="20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602000"/>
            <a:ext cx="8229600" cy="4525200"/>
          </a:xfrm>
        </p:spPr>
        <p:txBody>
          <a:bodyPr/>
          <a:lstStyle/>
          <a:p>
            <a:pPr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Логический смысл и процедуры сведения к первой фигуре</a:t>
            </a:r>
          </a:p>
          <a:p>
            <a:pPr marL="742950" lvl="2" indent="-342900"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Простое обращение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endParaRPr lang="ru-RU" sz="1800" b="1" dirty="0" smtClean="0">
              <a:solidFill>
                <a:schemeClr val="bg1"/>
              </a:solidFill>
            </a:endParaRPr>
          </a:p>
          <a:p>
            <a:pPr marL="742950" lvl="2" indent="-342900"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Обращение с ограничением</a:t>
            </a:r>
          </a:p>
          <a:p>
            <a:pPr marL="742950" lvl="2" indent="-342900"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Перестановка посылок</a:t>
            </a:r>
          </a:p>
          <a:p>
            <a:pPr marL="742950" lvl="2" indent="-342900"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Приведение к нелепости</a:t>
            </a:r>
          </a:p>
          <a:p>
            <a:pPr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Сведение модусов второй фигуры </a:t>
            </a:r>
          </a:p>
          <a:p>
            <a:pPr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Сведение модусов третьей фигуры</a:t>
            </a:r>
          </a:p>
          <a:p>
            <a:pPr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Сведение модусов четвёртой фигуры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title"/>
          </p:nvPr>
        </p:nvSpPr>
        <p:spPr>
          <a:xfrm>
            <a:off x="276225" y="274638"/>
            <a:ext cx="8589963" cy="1144587"/>
          </a:xfrm>
        </p:spPr>
        <p:txBody>
          <a:bodyPr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Сведение модусов простого категорического силлогизма к модусам первой фигуры</a:t>
            </a:r>
            <a:endParaRPr lang="ru-RU" sz="2400" b="1" dirty="0" smtClean="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6"/>
          <p:cNvSpPr>
            <a:spLocks noGrp="1" noChangeArrowheads="1"/>
          </p:cNvSpPr>
          <p:nvPr>
            <p:ph type="title"/>
          </p:nvPr>
        </p:nvSpPr>
        <p:spPr>
          <a:xfrm>
            <a:off x="276225" y="274638"/>
            <a:ext cx="8589963" cy="1144587"/>
          </a:xfrm>
        </p:spPr>
        <p:txBody>
          <a:bodyPr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Сведение модусов простого категорического силлогизма к модусам первой фигуры</a:t>
            </a:r>
            <a:endParaRPr lang="ru-RU" sz="2400" b="1" dirty="0" smtClean="0">
              <a:solidFill>
                <a:srgbClr val="FFFFFF"/>
              </a:solidFill>
            </a:endParaRPr>
          </a:p>
        </p:txBody>
      </p:sp>
      <p:sp>
        <p:nvSpPr>
          <p:cNvPr id="475143" name="Rectangle 7"/>
          <p:cNvSpPr>
            <a:spLocks noGrp="1" noChangeArrowheads="1"/>
          </p:cNvSpPr>
          <p:nvPr>
            <p:ph type="body" idx="1"/>
          </p:nvPr>
        </p:nvSpPr>
        <p:spPr>
          <a:xfrm>
            <a:off x="457200" y="1601788"/>
            <a:ext cx="8280000" cy="4968000"/>
          </a:xfrm>
        </p:spPr>
        <p:txBody>
          <a:bodyPr tIns="0" bIns="0"/>
          <a:lstStyle/>
          <a:p>
            <a:pPr eaLnBrk="1" hangingPunct="1">
              <a:buClr>
                <a:schemeClr val="accent3"/>
              </a:buClr>
              <a:buFont typeface="Wingdings" pitchFamily="2" charset="2"/>
              <a:buChar char="q"/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Первая фигура</a:t>
            </a:r>
            <a:r>
              <a:rPr lang="ru-RU" sz="1800" b="1" dirty="0" smtClean="0">
                <a:solidFill>
                  <a:srgbClr val="FFFFFF"/>
                </a:solidFill>
              </a:rPr>
              <a:t> считается наиболее очевидной и убедительной формой доказательства (Аристотель называл её </a:t>
            </a:r>
            <a:r>
              <a:rPr lang="ru-RU" sz="1800" b="1" dirty="0" smtClean="0">
                <a:solidFill>
                  <a:srgbClr val="FFFF00"/>
                </a:solidFill>
              </a:rPr>
              <a:t>«совершенной фигурой»</a:t>
            </a:r>
            <a:r>
              <a:rPr lang="ru-RU" sz="1800" b="1" dirty="0" smtClean="0">
                <a:solidFill>
                  <a:schemeClr val="accent3"/>
                </a:solidFill>
              </a:rPr>
              <a:t> или </a:t>
            </a:r>
            <a:r>
              <a:rPr lang="ru-RU" sz="1800" b="1" dirty="0" smtClean="0">
                <a:solidFill>
                  <a:srgbClr val="FFFF00"/>
                </a:solidFill>
              </a:rPr>
              <a:t>«совершенным силлогизмом»</a:t>
            </a:r>
            <a:r>
              <a:rPr lang="ru-RU" sz="1800" b="1" dirty="0" smtClean="0">
                <a:solidFill>
                  <a:schemeClr val="bg1"/>
                </a:solidFill>
              </a:rPr>
              <a:t>).</a:t>
            </a:r>
          </a:p>
          <a:p>
            <a:pPr lvl="1" eaLnBrk="1" hangingPunct="1"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rgbClr val="FFFFFF"/>
                </a:solidFill>
              </a:rPr>
              <a:t>Именно в первой фигуре наиболее явно проявляется соответствие рассуждения требованиям </a:t>
            </a:r>
            <a:r>
              <a:rPr lang="ru-RU" sz="1800" b="1" dirty="0" smtClean="0">
                <a:solidFill>
                  <a:srgbClr val="FFFF00"/>
                </a:solidFill>
              </a:rPr>
              <a:t>аксиомы силлогизма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lvl="1" eaLnBrk="1" hangingPunct="1"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rgbClr val="FFFFFF"/>
                </a:solidFill>
              </a:rPr>
              <a:t>Только по первой фигуре можно получить в заключении </a:t>
            </a:r>
            <a:r>
              <a:rPr lang="ru-RU" sz="1800" b="1" dirty="0" smtClean="0">
                <a:solidFill>
                  <a:srgbClr val="FFFF00"/>
                </a:solidFill>
              </a:rPr>
              <a:t>общеутвердительное суждение</a:t>
            </a:r>
            <a:r>
              <a:rPr lang="en-US" sz="1800" b="1" dirty="0" smtClean="0">
                <a:solidFill>
                  <a:schemeClr val="bg1"/>
                </a:solidFill>
              </a:rPr>
              <a:t> (</a:t>
            </a:r>
            <a:r>
              <a:rPr lang="en-US" sz="1800" b="1" dirty="0" smtClean="0">
                <a:solidFill>
                  <a:srgbClr val="00FF00"/>
                </a:solidFill>
              </a:rPr>
              <a:t>A</a:t>
            </a:r>
            <a:r>
              <a:rPr lang="en-US" sz="1800" b="1" dirty="0" smtClean="0">
                <a:solidFill>
                  <a:schemeClr val="bg1"/>
                </a:solidFill>
              </a:rPr>
              <a:t>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lvl="1" eaLnBrk="1" hangingPunct="1"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rgbClr val="FFFFFF"/>
                </a:solidFill>
              </a:rPr>
              <a:t>Только по первой фигуре можно вывести </a:t>
            </a:r>
            <a:r>
              <a:rPr lang="ru-RU" sz="1800" b="1" dirty="0" smtClean="0">
                <a:solidFill>
                  <a:srgbClr val="FFFF00"/>
                </a:solidFill>
              </a:rPr>
              <a:t>заключение любого вида</a:t>
            </a:r>
            <a:r>
              <a:rPr lang="ru-RU" sz="1800" b="1" dirty="0" smtClean="0">
                <a:solidFill>
                  <a:schemeClr val="bg1"/>
                </a:solidFill>
              </a:rPr>
              <a:t>:</a:t>
            </a:r>
            <a:r>
              <a:rPr lang="ru-RU" sz="1800" b="1" dirty="0" smtClean="0">
                <a:solidFill>
                  <a:srgbClr val="FFFFFF"/>
                </a:solidFill>
              </a:rPr>
              <a:t> общеутвердительное </a:t>
            </a: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en-US" sz="1800" b="1" dirty="0" smtClean="0">
                <a:solidFill>
                  <a:srgbClr val="00FF00"/>
                </a:solidFill>
              </a:rPr>
              <a:t>A</a:t>
            </a:r>
            <a:r>
              <a:rPr lang="ru-RU" sz="1800" b="1" dirty="0" smtClean="0">
                <a:solidFill>
                  <a:schemeClr val="bg1"/>
                </a:solidFill>
              </a:rPr>
              <a:t>),</a:t>
            </a:r>
            <a:r>
              <a:rPr lang="ru-RU" sz="1800" b="1" dirty="0" smtClean="0">
                <a:solidFill>
                  <a:srgbClr val="FFFFFF"/>
                </a:solidFill>
              </a:rPr>
              <a:t> общеотрицательное</a:t>
            </a:r>
            <a:r>
              <a:rPr lang="en-US" sz="1800" b="1" dirty="0" smtClean="0">
                <a:solidFill>
                  <a:srgbClr val="FFFFFF"/>
                </a:solidFill>
              </a:rPr>
              <a:t> </a:t>
            </a:r>
            <a:r>
              <a:rPr lang="en-US" sz="1800" b="1" dirty="0" smtClean="0">
                <a:solidFill>
                  <a:schemeClr val="bg1"/>
                </a:solidFill>
              </a:rPr>
              <a:t>(</a:t>
            </a:r>
            <a:r>
              <a:rPr lang="en-US" sz="1800" b="1" dirty="0" smtClean="0">
                <a:solidFill>
                  <a:srgbClr val="00FF00"/>
                </a:solidFill>
              </a:rPr>
              <a:t>E</a:t>
            </a:r>
            <a:r>
              <a:rPr lang="en-US" sz="1800" b="1" dirty="0" smtClean="0">
                <a:solidFill>
                  <a:schemeClr val="bg1"/>
                </a:solidFill>
              </a:rPr>
              <a:t>)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r>
              <a:rPr lang="ru-RU" sz="1800" b="1" dirty="0" smtClean="0">
                <a:solidFill>
                  <a:srgbClr val="FFFFFF"/>
                </a:solidFill>
              </a:rPr>
              <a:t>частноутвердительное</a:t>
            </a:r>
            <a:r>
              <a:rPr lang="en-US" sz="1800" b="1" dirty="0" smtClean="0">
                <a:solidFill>
                  <a:srgbClr val="FFFFFF"/>
                </a:solidFill>
              </a:rPr>
              <a:t> </a:t>
            </a:r>
            <a:r>
              <a:rPr lang="en-US" sz="1800" b="1" dirty="0" smtClean="0">
                <a:solidFill>
                  <a:schemeClr val="bg1"/>
                </a:solidFill>
              </a:rPr>
              <a:t>(</a:t>
            </a:r>
            <a:r>
              <a:rPr lang="en-US" sz="1800" b="1" dirty="0" smtClean="0">
                <a:solidFill>
                  <a:srgbClr val="00FF00"/>
                </a:solidFill>
              </a:rPr>
              <a:t>I</a:t>
            </a:r>
            <a:r>
              <a:rPr lang="en-US" sz="1800" b="1" dirty="0" smtClean="0">
                <a:solidFill>
                  <a:schemeClr val="bg1"/>
                </a:solidFill>
              </a:rPr>
              <a:t>)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r>
              <a:rPr lang="ru-RU" sz="1800" b="1" dirty="0" smtClean="0">
                <a:solidFill>
                  <a:srgbClr val="FFFFFF"/>
                </a:solidFill>
              </a:rPr>
              <a:t>частноотрицательное</a:t>
            </a:r>
            <a:r>
              <a:rPr lang="en-US" sz="1800" b="1" dirty="0" smtClean="0">
                <a:solidFill>
                  <a:srgbClr val="FFFFFF"/>
                </a:solidFill>
              </a:rPr>
              <a:t> </a:t>
            </a:r>
            <a:r>
              <a:rPr lang="en-US" sz="1800" b="1" dirty="0" smtClean="0">
                <a:solidFill>
                  <a:schemeClr val="bg1"/>
                </a:solidFill>
              </a:rPr>
              <a:t>(</a:t>
            </a:r>
            <a:r>
              <a:rPr lang="en-US" sz="1800" b="1" dirty="0" smtClean="0">
                <a:solidFill>
                  <a:srgbClr val="00FF00"/>
                </a:solidFill>
              </a:rPr>
              <a:t>O</a:t>
            </a:r>
            <a:r>
              <a:rPr lang="en-US" sz="1800" b="1" dirty="0" smtClean="0">
                <a:solidFill>
                  <a:schemeClr val="bg1"/>
                </a:solidFill>
              </a:rPr>
              <a:t>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lvl="1" eaLnBrk="1" hangingPunct="1"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rgbClr val="FFFFFF"/>
                </a:solidFill>
              </a:rPr>
              <a:t>Наконец, только в первой фигуре крайние термины занимают </a:t>
            </a:r>
            <a:br>
              <a:rPr lang="ru-RU" sz="1800" b="1" dirty="0" smtClean="0">
                <a:solidFill>
                  <a:srgbClr val="FFFFFF"/>
                </a:solidFill>
              </a:rPr>
            </a:br>
            <a:r>
              <a:rPr lang="ru-RU" sz="1800" b="1" dirty="0" smtClean="0">
                <a:solidFill>
                  <a:srgbClr val="FFFFFF"/>
                </a:solidFill>
              </a:rPr>
              <a:t>в посылках </a:t>
            </a:r>
            <a:r>
              <a:rPr lang="ru-RU" sz="1800" b="1" dirty="0" smtClean="0">
                <a:solidFill>
                  <a:srgbClr val="FFFF00"/>
                </a:solidFill>
              </a:rPr>
              <a:t>те же позиции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FFFFFF"/>
                </a:solidFill>
              </a:rPr>
              <a:t> что и в выводе: меньший термин </a:t>
            </a: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en-US" sz="1800" b="1" dirty="0" smtClean="0">
                <a:solidFill>
                  <a:srgbClr val="00FF00"/>
                </a:solidFill>
              </a:rPr>
              <a:t>S</a:t>
            </a:r>
            <a:r>
              <a:rPr lang="ru-RU" sz="1800" b="1" dirty="0" smtClean="0">
                <a:solidFill>
                  <a:schemeClr val="bg1"/>
                </a:solidFill>
              </a:rPr>
              <a:t>)</a:t>
            </a:r>
            <a:r>
              <a:rPr lang="ru-RU" sz="1800" b="1" dirty="0" smtClean="0">
                <a:solidFill>
                  <a:srgbClr val="FFFFFF"/>
                </a:solidFill>
              </a:rPr>
              <a:t> является субъектом меньшей, а б</a:t>
            </a:r>
            <a:r>
              <a:rPr lang="en-GB" sz="1800" b="1" dirty="0" smtClean="0">
                <a:solidFill>
                  <a:srgbClr val="FFFFFF"/>
                </a:solidFill>
              </a:rPr>
              <a:t>ó</a:t>
            </a:r>
            <a:r>
              <a:rPr lang="ru-RU" sz="1800" b="1" dirty="0" smtClean="0">
                <a:solidFill>
                  <a:srgbClr val="FFFFFF"/>
                </a:solidFill>
              </a:rPr>
              <a:t>льший</a:t>
            </a:r>
            <a:r>
              <a:rPr lang="en-US" sz="1800" b="1" dirty="0" smtClean="0">
                <a:solidFill>
                  <a:srgbClr val="FFFFFF"/>
                </a:solidFill>
              </a:rPr>
              <a:t> </a:t>
            </a:r>
            <a:r>
              <a:rPr lang="en-US" sz="1800" b="1" dirty="0" smtClean="0">
                <a:solidFill>
                  <a:schemeClr val="bg1"/>
                </a:solidFill>
              </a:rPr>
              <a:t>(</a:t>
            </a:r>
            <a:r>
              <a:rPr lang="en-US" sz="1800" b="1" dirty="0" smtClean="0">
                <a:solidFill>
                  <a:srgbClr val="00FF00"/>
                </a:solidFill>
              </a:rPr>
              <a:t>P</a:t>
            </a:r>
            <a:r>
              <a:rPr lang="en-US" sz="1800" b="1" dirty="0" smtClean="0">
                <a:solidFill>
                  <a:schemeClr val="bg1"/>
                </a:solidFill>
              </a:rPr>
              <a:t>)</a:t>
            </a:r>
            <a:r>
              <a:rPr lang="ru-RU" sz="1800" b="1" dirty="0" smtClean="0">
                <a:solidFill>
                  <a:srgbClr val="FFFFFF"/>
                </a:solidFill>
              </a:rPr>
              <a:t> – предикатом б</a:t>
            </a:r>
            <a:r>
              <a:rPr lang="en-GB" sz="1800" b="1" dirty="0" smtClean="0">
                <a:solidFill>
                  <a:srgbClr val="FFFFFF"/>
                </a:solidFill>
              </a:rPr>
              <a:t>ó</a:t>
            </a:r>
            <a:r>
              <a:rPr lang="ru-RU" sz="1800" b="1" dirty="0" smtClean="0">
                <a:solidFill>
                  <a:srgbClr val="FFFFFF"/>
                </a:solidFill>
              </a:rPr>
              <a:t>льшей посылки. Такая конфигурация делает выведение особенно наглядным.</a:t>
            </a:r>
          </a:p>
          <a:p>
            <a:pPr eaLnBrk="1" hangingPunct="1">
              <a:buFont typeface="Wingdings" pitchFamily="2" charset="2"/>
              <a:buChar char="q"/>
              <a:defRPr/>
            </a:pPr>
            <a:r>
              <a:rPr lang="ru-RU" sz="1800" b="1" dirty="0" smtClean="0">
                <a:solidFill>
                  <a:srgbClr val="FFFFFF"/>
                </a:solidFill>
              </a:rPr>
              <a:t>Модусы второй, третьей и четвёртой фигур можно </a:t>
            </a:r>
            <a:r>
              <a:rPr lang="ru-RU" sz="1800" b="1" dirty="0" smtClean="0">
                <a:solidFill>
                  <a:srgbClr val="FFFF00"/>
                </a:solidFill>
              </a:rPr>
              <a:t>свести </a:t>
            </a:r>
            <a:br>
              <a:rPr lang="ru-RU" sz="1800" b="1" dirty="0" smtClean="0">
                <a:solidFill>
                  <a:srgbClr val="FFFF00"/>
                </a:solidFill>
              </a:rPr>
            </a:br>
            <a:r>
              <a:rPr lang="ru-RU" sz="1800" b="1" dirty="0" smtClean="0">
                <a:solidFill>
                  <a:srgbClr val="FFFF00"/>
                </a:solidFill>
              </a:rPr>
              <a:t>к модусам первой фигуры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endParaRPr lang="ru-RU" sz="18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51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51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51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51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51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51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751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751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51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51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751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751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5143" grpId="0" build="p" bldLvl="2"/>
    </p:bldLst>
  </p:timing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6"/>
          <p:cNvSpPr>
            <a:spLocks noGrp="1" noChangeArrowheads="1"/>
          </p:cNvSpPr>
          <p:nvPr>
            <p:ph type="title"/>
          </p:nvPr>
        </p:nvSpPr>
        <p:spPr>
          <a:xfrm>
            <a:off x="276225" y="274638"/>
            <a:ext cx="8589963" cy="1144587"/>
          </a:xfrm>
        </p:spPr>
        <p:txBody>
          <a:bodyPr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Сведение модусов простого категорического силлогизма к модусам первой фигуры</a:t>
            </a:r>
            <a:endParaRPr lang="ru-RU" sz="2400" b="1" dirty="0" smtClean="0">
              <a:solidFill>
                <a:srgbClr val="FFFFFF"/>
              </a:solidFill>
            </a:endParaRPr>
          </a:p>
        </p:txBody>
      </p:sp>
      <p:sp>
        <p:nvSpPr>
          <p:cNvPr id="475143" name="Rectangle 7"/>
          <p:cNvSpPr>
            <a:spLocks noGrp="1" noChangeArrowheads="1"/>
          </p:cNvSpPr>
          <p:nvPr>
            <p:ph type="body" idx="1"/>
          </p:nvPr>
        </p:nvSpPr>
        <p:spPr>
          <a:xfrm>
            <a:off x="288000" y="1512000"/>
            <a:ext cx="8604000" cy="5112000"/>
          </a:xfrm>
        </p:spPr>
        <p:txBody>
          <a:bodyPr tIns="0" bIns="0"/>
          <a:lstStyle/>
          <a:p>
            <a:pPr eaLnBrk="1" hangingPunct="1">
              <a:lnSpc>
                <a:spcPct val="90000"/>
              </a:lnSpc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rgbClr val="FFFFFF"/>
                </a:solidFill>
              </a:rPr>
              <a:t>Сведение осуществляется к модусу первой фигуры, </a:t>
            </a:r>
            <a:r>
              <a:rPr lang="ru-RU" sz="1800" b="1" dirty="0" smtClean="0">
                <a:solidFill>
                  <a:srgbClr val="00FF00"/>
                </a:solidFill>
              </a:rPr>
              <a:t>имя которого начинается на ту же согласную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FFFFFF"/>
                </a:solidFill>
              </a:rPr>
              <a:t> что и имя сводимого модуса.</a:t>
            </a:r>
          </a:p>
          <a:p>
            <a:pPr eaLnBrk="1" hangingPunct="1">
              <a:lnSpc>
                <a:spcPct val="90000"/>
              </a:lnSpc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rgbClr val="FFFFFF"/>
                </a:solidFill>
              </a:rPr>
              <a:t>Сведение осуществляется путём</a:t>
            </a:r>
          </a:p>
          <a:p>
            <a:pPr marL="720000" lvl="1" eaLnBrk="1" hangingPunct="1">
              <a:lnSpc>
                <a:spcPct val="90000"/>
              </a:lnSpc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rgbClr val="FFFFFF"/>
                </a:solidFill>
              </a:rPr>
              <a:t>либо формальных преобразований, таких как</a:t>
            </a:r>
          </a:p>
          <a:p>
            <a:pPr marL="1080000" lvl="2" eaLnBrk="1" hangingPunct="1">
              <a:lnSpc>
                <a:spcPct val="90000"/>
              </a:lnSpc>
              <a:buClr>
                <a:schemeClr val="accent3"/>
              </a:buClr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обращение суждений</a:t>
            </a:r>
            <a:r>
              <a:rPr lang="ru-RU" sz="1800" b="1" dirty="0" smtClean="0">
                <a:solidFill>
                  <a:srgbClr val="00CCFF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(посылок</a:t>
            </a:r>
            <a:r>
              <a:rPr lang="en-US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и/или вывода): </a:t>
            </a:r>
          </a:p>
          <a:p>
            <a:pPr marL="1440000" lvl="3" eaLnBrk="1" hangingPunct="1">
              <a:lnSpc>
                <a:spcPct val="90000"/>
              </a:lnSpc>
              <a:buClr>
                <a:schemeClr val="accent3"/>
              </a:buClr>
              <a:buFont typeface="Wingdings" pitchFamily="2" charset="2"/>
              <a:buChar char="Ø"/>
              <a:defRPr/>
            </a:pPr>
            <a:r>
              <a:rPr lang="ru-RU" sz="1800" b="1" dirty="0" smtClean="0">
                <a:solidFill>
                  <a:srgbClr val="00FF00"/>
                </a:solidFill>
              </a:rPr>
              <a:t>простое</a:t>
            </a:r>
            <a:r>
              <a:rPr lang="ru-RU" sz="1800" b="1" dirty="0" smtClean="0">
                <a:solidFill>
                  <a:srgbClr val="FFFFFF"/>
                </a:solidFill>
              </a:rPr>
              <a:t> – обращению подлежат суждения, обозначенные </a:t>
            </a:r>
            <a:br>
              <a:rPr lang="ru-RU" sz="1800" b="1" dirty="0" smtClean="0">
                <a:solidFill>
                  <a:srgbClr val="FFFFFF"/>
                </a:solidFill>
              </a:rPr>
            </a:br>
            <a:r>
              <a:rPr lang="ru-RU" sz="1800" b="1" dirty="0" smtClean="0">
                <a:solidFill>
                  <a:srgbClr val="FFFFFF"/>
                </a:solidFill>
              </a:rPr>
              <a:t>в</a:t>
            </a:r>
            <a:r>
              <a:rPr lang="en-US" sz="1800" b="1" dirty="0" smtClean="0">
                <a:solidFill>
                  <a:srgbClr val="FFFFFF"/>
                </a:solidFill>
              </a:rPr>
              <a:t> </a:t>
            </a:r>
            <a:r>
              <a:rPr lang="ru-RU" sz="1800" b="1" dirty="0" smtClean="0">
                <a:solidFill>
                  <a:srgbClr val="FFFFFF"/>
                </a:solidFill>
              </a:rPr>
              <a:t>именах модусов гласными </a:t>
            </a:r>
            <a:r>
              <a:rPr lang="en-US" sz="1800" b="1" dirty="0" smtClean="0">
                <a:solidFill>
                  <a:srgbClr val="00FF00"/>
                </a:solidFill>
              </a:rPr>
              <a:t>E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(общеотрицательные)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FFFFFF"/>
                </a:solidFill>
              </a:rPr>
              <a:t>или </a:t>
            </a:r>
            <a:r>
              <a:rPr lang="en-US" sz="1800" b="1" dirty="0" smtClean="0">
                <a:solidFill>
                  <a:srgbClr val="00FF00"/>
                </a:solidFill>
              </a:rPr>
              <a:t>I</a:t>
            </a:r>
            <a:r>
              <a:rPr lang="ru-RU" sz="1800" b="1" dirty="0" smtClean="0">
                <a:solidFill>
                  <a:srgbClr val="FFFFFF"/>
                </a:solidFill>
              </a:rPr>
              <a:t> </a:t>
            </a:r>
            <a:br>
              <a:rPr lang="ru-RU" sz="1800" b="1" dirty="0" smtClean="0">
                <a:solidFill>
                  <a:srgbClr val="FFFFFF"/>
                </a:solidFill>
              </a:rPr>
            </a:br>
            <a:r>
              <a:rPr lang="ru-RU" sz="1800" b="1" dirty="0" smtClean="0">
                <a:solidFill>
                  <a:srgbClr val="FFFFFF"/>
                </a:solidFill>
              </a:rPr>
              <a:t>(частноутвердительные), за которыми следует согласная </a:t>
            </a:r>
            <a:r>
              <a:rPr lang="en-US" sz="1800" b="1" dirty="0" smtClean="0">
                <a:solidFill>
                  <a:srgbClr val="00FF00"/>
                </a:solidFill>
              </a:rPr>
              <a:t>S</a:t>
            </a:r>
            <a:r>
              <a:rPr lang="ru-RU" sz="1800" b="1" dirty="0" smtClean="0">
                <a:solidFill>
                  <a:schemeClr val="bg1"/>
                </a:solidFill>
              </a:rPr>
              <a:t>;</a:t>
            </a:r>
          </a:p>
          <a:p>
            <a:pPr marL="1440000" lvl="3" eaLnBrk="1" hangingPunct="1">
              <a:lnSpc>
                <a:spcPct val="90000"/>
              </a:lnSpc>
              <a:buClr>
                <a:schemeClr val="accent3"/>
              </a:buClr>
              <a:buFont typeface="Wingdings" pitchFamily="2" charset="2"/>
              <a:buChar char="Ø"/>
              <a:defRPr/>
            </a:pPr>
            <a:r>
              <a:rPr lang="ru-RU" sz="1800" b="1" dirty="0" smtClean="0">
                <a:solidFill>
                  <a:srgbClr val="FFFFFF"/>
                </a:solidFill>
              </a:rPr>
              <a:t>или </a:t>
            </a:r>
            <a:r>
              <a:rPr lang="ru-RU" sz="1800" b="1" dirty="0" smtClean="0">
                <a:solidFill>
                  <a:srgbClr val="00FF00"/>
                </a:solidFill>
              </a:rPr>
              <a:t>с ограничением</a:t>
            </a:r>
            <a:r>
              <a:rPr lang="en-US" sz="1800" b="1" dirty="0" smtClean="0">
                <a:solidFill>
                  <a:srgbClr val="FFFFFF"/>
                </a:solidFill>
              </a:rPr>
              <a:t> </a:t>
            </a:r>
            <a:r>
              <a:rPr lang="ru-RU" sz="1800" b="1" dirty="0" smtClean="0">
                <a:solidFill>
                  <a:srgbClr val="FFFFFF"/>
                </a:solidFill>
              </a:rPr>
              <a:t>– обращению подлежат суждения, обозначенные в именах модусов гласной </a:t>
            </a:r>
            <a:r>
              <a:rPr lang="en-US" sz="1800" b="1" dirty="0" smtClean="0">
                <a:solidFill>
                  <a:srgbClr val="00FF00"/>
                </a:solidFill>
              </a:rPr>
              <a:t>A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(общеутвердительные)</a:t>
            </a:r>
            <a:r>
              <a:rPr lang="ru-RU" sz="1800" b="1" dirty="0" smtClean="0">
                <a:solidFill>
                  <a:srgbClr val="FFFFFF"/>
                </a:solidFill>
              </a:rPr>
              <a:t>, за которой следует согласная </a:t>
            </a:r>
            <a:r>
              <a:rPr lang="en-US" sz="1800" b="1" dirty="0" smtClean="0">
                <a:solidFill>
                  <a:srgbClr val="00FF00"/>
                </a:solidFill>
              </a:rPr>
              <a:t>P</a:t>
            </a:r>
            <a:r>
              <a:rPr lang="ru-RU" sz="1800" b="1" dirty="0" smtClean="0">
                <a:solidFill>
                  <a:srgbClr val="FFFFFF"/>
                </a:solidFill>
              </a:rPr>
              <a:t>;</a:t>
            </a:r>
          </a:p>
          <a:p>
            <a:pPr marL="1080000" lvl="2" eaLnBrk="1" hangingPunct="1">
              <a:lnSpc>
                <a:spcPct val="90000"/>
              </a:lnSpc>
              <a:buClr>
                <a:schemeClr val="accent3"/>
              </a:buClr>
              <a:buFont typeface="Courier New" pitchFamily="49" charset="0"/>
              <a:buChar char="o"/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перестановка посылок </a:t>
            </a:r>
            <a:r>
              <a:rPr lang="ru-RU" sz="1800" b="1" dirty="0" smtClean="0">
                <a:solidFill>
                  <a:schemeClr val="accent3"/>
                </a:solidFill>
              </a:rPr>
              <a:t>– указанием на это служит наличие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в имени модуса согласной </a:t>
            </a:r>
            <a:r>
              <a:rPr lang="en-US" sz="1800" b="1" dirty="0" smtClean="0">
                <a:solidFill>
                  <a:srgbClr val="00FF00"/>
                </a:solidFill>
              </a:rPr>
              <a:t>M</a:t>
            </a:r>
            <a:r>
              <a:rPr lang="ru-RU" sz="1800" b="1" dirty="0" smtClean="0">
                <a:solidFill>
                  <a:schemeClr val="bg1"/>
                </a:solidFill>
              </a:rPr>
              <a:t> – обычно между гласными, обозначающими посылки, которые следует поменять местами (в случае если эта позиция занята другой значимой согласной, согласная </a:t>
            </a:r>
            <a:r>
              <a:rPr lang="en-US" sz="1800" b="1" dirty="0" smtClean="0">
                <a:solidFill>
                  <a:srgbClr val="00FF00"/>
                </a:solidFill>
              </a:rPr>
              <a:t>M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может стоять после согласной второго слога)</a:t>
            </a:r>
            <a:r>
              <a:rPr lang="ru-RU" sz="1800" b="1" dirty="0" smtClean="0">
                <a:solidFill>
                  <a:schemeClr val="accent3"/>
                </a:solidFill>
              </a:rPr>
              <a:t>;</a:t>
            </a:r>
          </a:p>
          <a:p>
            <a:pPr marL="720000" lvl="1" eaLnBrk="1" hangingPunct="1">
              <a:lnSpc>
                <a:spcPct val="90000"/>
              </a:lnSpc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rgbClr val="FFFFFF"/>
                </a:solidFill>
              </a:rPr>
              <a:t>либо </a:t>
            </a:r>
            <a:r>
              <a:rPr lang="ru-RU" sz="1800" b="1" dirty="0" smtClean="0">
                <a:solidFill>
                  <a:srgbClr val="00FFFF"/>
                </a:solidFill>
              </a:rPr>
              <a:t>«приведением к нелепости» </a:t>
            </a:r>
            <a:r>
              <a:rPr lang="ru-RU" sz="1800" b="1" dirty="0" smtClean="0">
                <a:solidFill>
                  <a:srgbClr val="FFFFFF"/>
                </a:solidFill>
              </a:rPr>
              <a:t>(</a:t>
            </a:r>
            <a:r>
              <a:rPr lang="en-US" sz="1800" b="1" dirty="0" smtClean="0">
                <a:solidFill>
                  <a:srgbClr val="FFFFFF"/>
                </a:solidFill>
              </a:rPr>
              <a:t>reductio ad absurdum</a:t>
            </a:r>
            <a:r>
              <a:rPr lang="ru-RU" sz="1800" b="1" dirty="0" smtClean="0">
                <a:solidFill>
                  <a:srgbClr val="FFFFFF"/>
                </a:solidFill>
              </a:rPr>
              <a:t>) – </a:t>
            </a:r>
            <a:r>
              <a:rPr lang="ru-RU" sz="1800" b="1" dirty="0" smtClean="0">
                <a:solidFill>
                  <a:schemeClr val="accent3"/>
                </a:solidFill>
              </a:rPr>
              <a:t>указанием на это служит наличие в имени модуса согласной буквы </a:t>
            </a:r>
            <a:r>
              <a:rPr lang="en-US" sz="1800" b="1" dirty="0" smtClean="0">
                <a:solidFill>
                  <a:srgbClr val="00FF00"/>
                </a:solidFill>
              </a:rPr>
              <a:t>R</a:t>
            </a:r>
            <a:r>
              <a:rPr lang="en-US" sz="1800" b="1" dirty="0" smtClean="0">
                <a:solidFill>
                  <a:schemeClr val="accent3"/>
                </a:solidFill>
              </a:rPr>
              <a:t> (</a:t>
            </a:r>
            <a:r>
              <a:rPr lang="ru-RU" sz="1800" b="1" dirty="0" smtClean="0">
                <a:solidFill>
                  <a:schemeClr val="accent3"/>
                </a:solidFill>
              </a:rPr>
              <a:t>при отсутствии в имени согласных </a:t>
            </a:r>
            <a:r>
              <a:rPr lang="en-US" sz="1800" b="1" dirty="0" smtClean="0">
                <a:solidFill>
                  <a:srgbClr val="00FF00"/>
                </a:solidFill>
              </a:rPr>
              <a:t>M</a:t>
            </a:r>
            <a:r>
              <a:rPr lang="en-US" sz="1800" b="1" dirty="0" smtClean="0">
                <a:solidFill>
                  <a:schemeClr val="bg1"/>
                </a:solidFill>
              </a:rPr>
              <a:t>,</a:t>
            </a:r>
            <a:r>
              <a:rPr lang="en-US" sz="1800" b="1" dirty="0" smtClean="0">
                <a:solidFill>
                  <a:srgbClr val="00FF00"/>
                </a:solidFill>
              </a:rPr>
              <a:t> P</a:t>
            </a:r>
            <a:r>
              <a:rPr lang="en-US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и </a:t>
            </a:r>
            <a:r>
              <a:rPr lang="en-US" sz="1800" b="1" dirty="0" smtClean="0">
                <a:solidFill>
                  <a:srgbClr val="00FF00"/>
                </a:solidFill>
              </a:rPr>
              <a:t>S</a:t>
            </a:r>
            <a:r>
              <a:rPr lang="ru-RU" sz="1800" b="1" dirty="0" smtClean="0">
                <a:solidFill>
                  <a:schemeClr val="bg1"/>
                </a:solidFill>
              </a:rPr>
              <a:t>).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51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51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51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51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51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51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751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751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51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51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751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751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751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751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751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751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5143" grpId="0" build="p" bldLvl="2"/>
    </p:bldLst>
  </p:timing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6"/>
          <p:cNvSpPr>
            <a:spLocks noGrp="1" noChangeArrowheads="1"/>
          </p:cNvSpPr>
          <p:nvPr>
            <p:ph type="title"/>
          </p:nvPr>
        </p:nvSpPr>
        <p:spPr>
          <a:xfrm>
            <a:off x="276225" y="274638"/>
            <a:ext cx="8589963" cy="1144587"/>
          </a:xfrm>
        </p:spPr>
        <p:txBody>
          <a:bodyPr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Сведение модусов простого категорического силлогизма к модусам первой фигуры</a:t>
            </a:r>
            <a:endParaRPr lang="ru-RU" sz="2400" b="1" dirty="0" smtClean="0">
              <a:solidFill>
                <a:srgbClr val="FFFFFF"/>
              </a:solidFill>
            </a:endParaRPr>
          </a:p>
        </p:txBody>
      </p:sp>
      <p:sp>
        <p:nvSpPr>
          <p:cNvPr id="475143" name="Rectangle 7"/>
          <p:cNvSpPr>
            <a:spLocks noGrp="1" noChangeArrowheads="1"/>
          </p:cNvSpPr>
          <p:nvPr>
            <p:ph type="body" idx="1"/>
          </p:nvPr>
        </p:nvSpPr>
        <p:spPr>
          <a:xfrm>
            <a:off x="288000" y="1476000"/>
            <a:ext cx="8604000" cy="5220000"/>
          </a:xfrm>
        </p:spPr>
        <p:txBody>
          <a:bodyPr tIns="0" bIns="0"/>
          <a:lstStyle/>
          <a:p>
            <a:pPr marL="344700" eaLnBrk="1" hangingPunct="1">
              <a:lnSpc>
                <a:spcPct val="90000"/>
              </a:lnSpc>
              <a:buClr>
                <a:schemeClr val="accent3"/>
              </a:buClr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Операция </a:t>
            </a:r>
            <a:r>
              <a:rPr lang="ru-RU" sz="1800" b="1" dirty="0" smtClean="0">
                <a:solidFill>
                  <a:srgbClr val="FFFF00"/>
                </a:solidFill>
              </a:rPr>
              <a:t>«приведения к нелепости»</a:t>
            </a:r>
            <a:r>
              <a:rPr lang="ru-RU" sz="1800" b="1" dirty="0" smtClean="0">
                <a:solidFill>
                  <a:schemeClr val="accent3"/>
                </a:solidFill>
              </a:rPr>
              <a:t> основана на том положении теории умозаключения, согласно которому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/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/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/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endParaRPr lang="ru-RU" sz="1800" b="1" dirty="0" smtClean="0">
              <a:solidFill>
                <a:schemeClr val="accent3"/>
              </a:solidFill>
            </a:endParaRPr>
          </a:p>
          <a:p>
            <a:pPr marL="720000" lvl="1" eaLnBrk="1" hangingPunct="1">
              <a:lnSpc>
                <a:spcPct val="90000"/>
              </a:lnSpc>
              <a:buClr>
                <a:schemeClr val="accent3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Из этого следует, что </a:t>
            </a:r>
            <a:r>
              <a:rPr lang="ru-RU" sz="1600" b="1" dirty="0" smtClean="0">
                <a:solidFill>
                  <a:srgbClr val="00FFFF"/>
                </a:solidFill>
              </a:rPr>
              <a:t>«приведением к нелепости»</a:t>
            </a:r>
            <a:r>
              <a:rPr lang="ru-RU" sz="1600" b="1" dirty="0" smtClean="0">
                <a:solidFill>
                  <a:schemeClr val="accent3"/>
                </a:solidFill>
              </a:rPr>
              <a:t> можно преобразовать </a:t>
            </a:r>
            <a:br>
              <a:rPr lang="ru-RU" sz="1600" b="1" dirty="0" smtClean="0">
                <a:solidFill>
                  <a:schemeClr val="accent3"/>
                </a:solidFill>
              </a:rPr>
            </a:br>
            <a:r>
              <a:rPr lang="ru-RU" sz="1600" b="1" dirty="0" smtClean="0">
                <a:solidFill>
                  <a:schemeClr val="accent3"/>
                </a:solidFill>
              </a:rPr>
              <a:t>в модус первой фигуры любой модус любой другой фигуры независимо от того, наличествует в его имени согласная </a:t>
            </a:r>
            <a:r>
              <a:rPr lang="en-US" sz="1600" b="1" dirty="0" smtClean="0">
                <a:solidFill>
                  <a:srgbClr val="00FF00"/>
                </a:solidFill>
              </a:rPr>
              <a:t>R</a:t>
            </a:r>
            <a:r>
              <a:rPr lang="ru-RU" sz="1600" b="1" dirty="0" smtClean="0">
                <a:solidFill>
                  <a:schemeClr val="accent3"/>
                </a:solidFill>
              </a:rPr>
              <a:t> или нет. </a:t>
            </a:r>
          </a:p>
          <a:p>
            <a:pPr marL="720000" lvl="1" eaLnBrk="1" hangingPunct="1">
              <a:lnSpc>
                <a:spcPct val="90000"/>
              </a:lnSpc>
              <a:buClr>
                <a:schemeClr val="accent3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Сведение к модусам первой фигуры </a:t>
            </a:r>
            <a:r>
              <a:rPr lang="ru-RU" sz="1600" b="1" dirty="0" smtClean="0">
                <a:solidFill>
                  <a:srgbClr val="00FFFF"/>
                </a:solidFill>
              </a:rPr>
              <a:t>«приведением к нелепости»</a:t>
            </a:r>
            <a:r>
              <a:rPr lang="ru-RU" sz="1600" b="1" dirty="0" smtClean="0">
                <a:solidFill>
                  <a:schemeClr val="accent3"/>
                </a:solidFill>
              </a:rPr>
              <a:t> </a:t>
            </a:r>
            <a:br>
              <a:rPr lang="ru-RU" sz="1600" b="1" dirty="0" smtClean="0">
                <a:solidFill>
                  <a:schemeClr val="accent3"/>
                </a:solidFill>
              </a:rPr>
            </a:br>
            <a:r>
              <a:rPr lang="ru-RU" sz="1600" b="1" dirty="0" smtClean="0">
                <a:solidFill>
                  <a:schemeClr val="accent3"/>
                </a:solidFill>
              </a:rPr>
              <a:t>при возможности осуществить его посредством более простых операций обращения и/или перестановки посылок (о чём свидетельствует наличие в имени модуса, наряду с согласной </a:t>
            </a:r>
            <a:r>
              <a:rPr lang="en-US" sz="1600" b="1" dirty="0" smtClean="0">
                <a:solidFill>
                  <a:srgbClr val="00FF00"/>
                </a:solidFill>
              </a:rPr>
              <a:t>R</a:t>
            </a:r>
            <a:r>
              <a:rPr lang="ru-RU" sz="1600" b="1" dirty="0" smtClean="0">
                <a:solidFill>
                  <a:schemeClr val="accent3"/>
                </a:solidFill>
              </a:rPr>
              <a:t>, согласных </a:t>
            </a:r>
            <a:r>
              <a:rPr lang="en-US" sz="1600" b="1" dirty="0" smtClean="0">
                <a:solidFill>
                  <a:srgbClr val="00FF00"/>
                </a:solidFill>
              </a:rPr>
              <a:t>M</a:t>
            </a:r>
            <a:r>
              <a:rPr lang="en-US" sz="1600" b="1" dirty="0" smtClean="0">
                <a:solidFill>
                  <a:schemeClr val="bg1"/>
                </a:solidFill>
              </a:rPr>
              <a:t>,</a:t>
            </a:r>
            <a:r>
              <a:rPr lang="en-US" sz="1600" b="1" dirty="0" smtClean="0">
                <a:solidFill>
                  <a:srgbClr val="00FF00"/>
                </a:solidFill>
              </a:rPr>
              <a:t> P</a:t>
            </a:r>
            <a:r>
              <a:rPr lang="en-US" sz="1600" b="1" dirty="0" smtClean="0">
                <a:solidFill>
                  <a:schemeClr val="accent3"/>
                </a:solidFill>
              </a:rPr>
              <a:t> </a:t>
            </a:r>
            <a:r>
              <a:rPr lang="ru-RU" sz="1600" b="1" dirty="0" smtClean="0">
                <a:solidFill>
                  <a:schemeClr val="accent3"/>
                </a:solidFill>
              </a:rPr>
              <a:t>и </a:t>
            </a:r>
            <a:r>
              <a:rPr lang="en-US" sz="1600" b="1" dirty="0" smtClean="0">
                <a:solidFill>
                  <a:srgbClr val="00FF00"/>
                </a:solidFill>
              </a:rPr>
              <a:t>S</a:t>
            </a:r>
            <a:r>
              <a:rPr lang="ru-RU" sz="1600" b="1" dirty="0" smtClean="0">
                <a:solidFill>
                  <a:schemeClr val="accent3"/>
                </a:solidFill>
              </a:rPr>
              <a:t>) осуществляется к модусам, имена которых начинаются с согласных букв, отличных от начальных согласных букв имён сводимых модусов.</a:t>
            </a:r>
          </a:p>
          <a:p>
            <a:pPr marL="720000" lvl="1" eaLnBrk="1" hangingPunct="1">
              <a:lnSpc>
                <a:spcPct val="90000"/>
              </a:lnSpc>
              <a:buClr>
                <a:schemeClr val="accent3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В настоящей работе рассматриваются лишь те примеры </a:t>
            </a:r>
            <a:r>
              <a:rPr lang="ru-RU" sz="1600" b="1" dirty="0" smtClean="0">
                <a:solidFill>
                  <a:srgbClr val="00FFFF"/>
                </a:solidFill>
              </a:rPr>
              <a:t>«приведения </a:t>
            </a:r>
            <a:br>
              <a:rPr lang="ru-RU" sz="1600" b="1" dirty="0" smtClean="0">
                <a:solidFill>
                  <a:srgbClr val="00FFFF"/>
                </a:solidFill>
              </a:rPr>
            </a:br>
            <a:r>
              <a:rPr lang="ru-RU" sz="1600" b="1" dirty="0" smtClean="0">
                <a:solidFill>
                  <a:srgbClr val="00FFFF"/>
                </a:solidFill>
              </a:rPr>
              <a:t>к нелепости»</a:t>
            </a:r>
            <a:r>
              <a:rPr lang="ru-RU" sz="1600" b="1" dirty="0" smtClean="0">
                <a:solidFill>
                  <a:schemeClr val="bg1"/>
                </a:solidFill>
              </a:rPr>
              <a:t>,</a:t>
            </a:r>
            <a:r>
              <a:rPr lang="ru-RU" sz="1600" b="1" dirty="0" smtClean="0">
                <a:solidFill>
                  <a:srgbClr val="00FFFF"/>
                </a:solidFill>
              </a:rPr>
              <a:t> </a:t>
            </a:r>
            <a:r>
              <a:rPr lang="ru-RU" sz="1600" b="1" dirty="0" smtClean="0">
                <a:solidFill>
                  <a:schemeClr val="accent3"/>
                </a:solidFill>
              </a:rPr>
              <a:t>которые выступают безальтернативным способом сведения к первой фигуре (о чём свидетельствует отсутствие в имени модуса согласных </a:t>
            </a:r>
            <a:r>
              <a:rPr lang="en-US" sz="1600" b="1" dirty="0" smtClean="0">
                <a:solidFill>
                  <a:srgbClr val="00FF00"/>
                </a:solidFill>
              </a:rPr>
              <a:t>M</a:t>
            </a:r>
            <a:r>
              <a:rPr lang="en-US" sz="1600" b="1" dirty="0" smtClean="0">
                <a:solidFill>
                  <a:schemeClr val="bg1"/>
                </a:solidFill>
              </a:rPr>
              <a:t>,</a:t>
            </a:r>
            <a:r>
              <a:rPr lang="en-US" sz="1600" b="1" dirty="0" smtClean="0">
                <a:solidFill>
                  <a:srgbClr val="00FF00"/>
                </a:solidFill>
              </a:rPr>
              <a:t> P</a:t>
            </a:r>
            <a:r>
              <a:rPr lang="en-US" sz="1600" b="1" dirty="0" smtClean="0">
                <a:solidFill>
                  <a:schemeClr val="accent3"/>
                </a:solidFill>
              </a:rPr>
              <a:t> </a:t>
            </a:r>
            <a:r>
              <a:rPr lang="ru-RU" sz="1600" b="1" dirty="0" smtClean="0">
                <a:solidFill>
                  <a:schemeClr val="accent3"/>
                </a:solidFill>
              </a:rPr>
              <a:t>и </a:t>
            </a:r>
            <a:r>
              <a:rPr lang="en-US" sz="1600" b="1" dirty="0" smtClean="0">
                <a:solidFill>
                  <a:srgbClr val="00FF00"/>
                </a:solidFill>
              </a:rPr>
              <a:t>S</a:t>
            </a:r>
            <a:r>
              <a:rPr lang="ru-RU" sz="1600" b="1" dirty="0" smtClean="0">
                <a:solidFill>
                  <a:schemeClr val="accent3"/>
                </a:solidFill>
              </a:rPr>
              <a:t>). Для уяснения процедуры операции этого достаточно. </a:t>
            </a:r>
            <a:endParaRPr lang="ru-RU" sz="1600" dirty="0" smtClean="0">
              <a:solidFill>
                <a:schemeClr val="accent3"/>
              </a:solidFill>
            </a:endParaRPr>
          </a:p>
          <a:p>
            <a:pPr marL="720000" lvl="1" eaLnBrk="1" hangingPunct="1">
              <a:lnSpc>
                <a:spcPct val="90000"/>
              </a:lnSpc>
              <a:buClr>
                <a:schemeClr val="accent3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rgbClr val="00FFFF"/>
                </a:solidFill>
              </a:rPr>
              <a:t>«Приведением к нелепости»</a:t>
            </a:r>
            <a:r>
              <a:rPr lang="ru-RU" sz="1600" b="1" dirty="0" smtClean="0">
                <a:solidFill>
                  <a:schemeClr val="accent3"/>
                </a:solidFill>
              </a:rPr>
              <a:t> можно преобразовать в модусы других фигур и любой из модусов первой фигуры, на что указывает наличие в именах всех из них согласной </a:t>
            </a:r>
            <a:r>
              <a:rPr lang="en-US" sz="1600" b="1" dirty="0" smtClean="0">
                <a:solidFill>
                  <a:srgbClr val="00FF00"/>
                </a:solidFill>
              </a:rPr>
              <a:t>R</a:t>
            </a:r>
            <a:r>
              <a:rPr lang="en-US" sz="1600" b="1" dirty="0" smtClean="0">
                <a:solidFill>
                  <a:schemeClr val="accent3"/>
                </a:solidFill>
              </a:rPr>
              <a:t> </a:t>
            </a:r>
            <a:r>
              <a:rPr lang="ru-RU" sz="1600" b="1" dirty="0" smtClean="0">
                <a:solidFill>
                  <a:schemeClr val="accent3"/>
                </a:solidFill>
              </a:rPr>
              <a:t>– при том, что согласные </a:t>
            </a:r>
            <a:r>
              <a:rPr lang="en-US" sz="1600" b="1" dirty="0" smtClean="0">
                <a:solidFill>
                  <a:srgbClr val="00FF00"/>
                </a:solidFill>
              </a:rPr>
              <a:t>M</a:t>
            </a:r>
            <a:r>
              <a:rPr lang="en-US" sz="1600" b="1" dirty="0" smtClean="0">
                <a:solidFill>
                  <a:schemeClr val="bg1"/>
                </a:solidFill>
              </a:rPr>
              <a:t>,</a:t>
            </a:r>
            <a:r>
              <a:rPr lang="en-US" sz="1600" b="1" dirty="0" smtClean="0">
                <a:solidFill>
                  <a:srgbClr val="00FF00"/>
                </a:solidFill>
              </a:rPr>
              <a:t> P</a:t>
            </a:r>
            <a:r>
              <a:rPr lang="en-US" sz="1600" b="1" dirty="0" smtClean="0">
                <a:solidFill>
                  <a:schemeClr val="accent3"/>
                </a:solidFill>
              </a:rPr>
              <a:t> </a:t>
            </a:r>
            <a:r>
              <a:rPr lang="ru-RU" sz="1600" b="1" dirty="0" smtClean="0">
                <a:solidFill>
                  <a:schemeClr val="accent3"/>
                </a:solidFill>
              </a:rPr>
              <a:t>и </a:t>
            </a:r>
            <a:r>
              <a:rPr lang="en-US" sz="1600" b="1" dirty="0" smtClean="0">
                <a:solidFill>
                  <a:srgbClr val="00FF00"/>
                </a:solidFill>
              </a:rPr>
              <a:t>S</a:t>
            </a:r>
            <a:r>
              <a:rPr lang="ru-RU" sz="1600" b="1" dirty="0" smtClean="0">
                <a:solidFill>
                  <a:schemeClr val="accent3"/>
                </a:solidFill>
              </a:rPr>
              <a:t> отсутствуют.</a:t>
            </a:r>
          </a:p>
        </p:txBody>
      </p:sp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1080000" y="2088000"/>
            <a:ext cx="6984000" cy="792000"/>
          </a:xfrm>
          <a:prstGeom prst="roundRect">
            <a:avLst/>
          </a:prstGeom>
          <a:noFill/>
          <a:ln w="38100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FF00"/>
                </a:solidFill>
              </a:rPr>
              <a:t>корректное </a:t>
            </a:r>
            <a:r>
              <a:rPr lang="ru-RU" sz="1600" dirty="0">
                <a:solidFill>
                  <a:srgbClr val="00FF00"/>
                </a:solidFill>
              </a:rPr>
              <a:t>умозаключение</a:t>
            </a:r>
            <a:r>
              <a:rPr lang="ru-RU" sz="1600" dirty="0">
                <a:solidFill>
                  <a:srgbClr val="00FFFF"/>
                </a:solidFill>
              </a:rPr>
              <a:t> </a:t>
            </a:r>
            <a:r>
              <a:rPr lang="ru-RU" sz="1600" dirty="0"/>
              <a:t>есть построение такого суждения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из материи </a:t>
            </a:r>
            <a:r>
              <a:rPr lang="ru-RU" sz="1600" dirty="0"/>
              <a:t>других суждений, замена которого </a:t>
            </a:r>
            <a:r>
              <a:rPr lang="ru-RU" sz="1600" dirty="0">
                <a:solidFill>
                  <a:srgbClr val="FF66FF"/>
                </a:solidFill>
              </a:rPr>
              <a:t>противоречащим</a:t>
            </a:r>
            <a:r>
              <a:rPr lang="ru-RU" sz="1600" dirty="0"/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ему суждением </a:t>
            </a:r>
            <a:r>
              <a:rPr lang="ru-RU" sz="1600" dirty="0"/>
              <a:t>приводит к </a:t>
            </a:r>
            <a:r>
              <a:rPr lang="ru-RU" sz="1600" dirty="0">
                <a:solidFill>
                  <a:srgbClr val="FF66FF"/>
                </a:solidFill>
              </a:rPr>
              <a:t>противоречию</a:t>
            </a:r>
            <a:r>
              <a:rPr lang="ru-RU" sz="1600" dirty="0"/>
              <a:t> с </a:t>
            </a:r>
            <a:r>
              <a:rPr lang="ru-RU" sz="1600" dirty="0" smtClean="0"/>
              <a:t>посылками.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51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51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51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51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751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751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51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51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751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751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5143" grpId="0" build="p" bldLvl="2"/>
      <p:bldP spid="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Box 19"/>
          <p:cNvSpPr txBox="1">
            <a:spLocks noChangeArrowheads="1"/>
          </p:cNvSpPr>
          <p:nvPr/>
        </p:nvSpPr>
        <p:spPr bwMode="auto">
          <a:xfrm>
            <a:off x="647700" y="1620000"/>
            <a:ext cx="7920038" cy="41402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b="1" dirty="0">
                <a:solidFill>
                  <a:srgbClr val="FFFF00"/>
                </a:solidFill>
                <a:cs typeface="Arial" charset="0"/>
              </a:rPr>
              <a:t>Теория</a:t>
            </a:r>
            <a:r>
              <a:rPr lang="ru-RU" sz="2000" b="1" dirty="0">
                <a:solidFill>
                  <a:schemeClr val="bg1"/>
                </a:solidFill>
                <a:cs typeface="Arial" charset="0"/>
              </a:rPr>
              <a:t> </a:t>
            </a:r>
            <a:r>
              <a:rPr lang="ru-RU" sz="2000" b="1" dirty="0" smtClean="0">
                <a:solidFill>
                  <a:schemeClr val="bg1"/>
                </a:solidFill>
              </a:rPr>
              <a:t>– </a:t>
            </a:r>
            <a:r>
              <a:rPr lang="ru-RU" sz="2000" b="1" dirty="0">
                <a:solidFill>
                  <a:schemeClr val="bg1"/>
                </a:solidFill>
              </a:rPr>
              <a:t/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1800" b="1" dirty="0">
                <a:solidFill>
                  <a:schemeClr val="bg1"/>
                </a:solidFill>
              </a:rPr>
              <a:t>в более узком и специальном смысле </a:t>
            </a:r>
            <a:r>
              <a:rPr lang="ru-RU" sz="1800" b="1" dirty="0" smtClean="0">
                <a:solidFill>
                  <a:schemeClr val="bg1"/>
                </a:solidFill>
              </a:rPr>
              <a:t>– </a:t>
            </a:r>
            <a:r>
              <a:rPr lang="ru-RU" sz="1800" b="1" dirty="0">
                <a:solidFill>
                  <a:schemeClr val="bg1"/>
                </a:solidFill>
              </a:rPr>
              <a:t/>
            </a:r>
            <a:br>
              <a:rPr lang="ru-RU" sz="1800" b="1" dirty="0">
                <a:solidFill>
                  <a:schemeClr val="bg1"/>
                </a:solidFill>
              </a:rPr>
            </a:br>
            <a:r>
              <a:rPr lang="ru-RU" sz="1800" b="1" dirty="0">
                <a:solidFill>
                  <a:schemeClr val="bg1"/>
                </a:solidFill>
              </a:rPr>
              <a:t>высшая, самая развитая форма организации научного знания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r>
              <a:rPr lang="ru-RU" sz="1800" b="1" dirty="0">
                <a:solidFill>
                  <a:schemeClr val="bg1"/>
                </a:solidFill>
              </a:rPr>
              <a:t/>
            </a:r>
            <a:br>
              <a:rPr lang="ru-RU" sz="1800" b="1" dirty="0">
                <a:solidFill>
                  <a:schemeClr val="bg1"/>
                </a:solidFill>
              </a:rPr>
            </a:br>
            <a:r>
              <a:rPr lang="ru-RU" sz="1800" b="1" dirty="0">
                <a:solidFill>
                  <a:schemeClr val="bg1"/>
                </a:solidFill>
              </a:rPr>
              <a:t>дающая </a:t>
            </a:r>
            <a:r>
              <a:rPr lang="ru-RU" sz="1800" b="1" dirty="0">
                <a:solidFill>
                  <a:srgbClr val="00FFFF"/>
                </a:solidFill>
              </a:rPr>
              <a:t>целостное </a:t>
            </a:r>
            <a:r>
              <a:rPr lang="ru-RU" sz="1800" b="1" dirty="0" smtClean="0">
                <a:solidFill>
                  <a:srgbClr val="00FFFF"/>
                </a:solidFill>
              </a:rPr>
              <a:t>представление </a:t>
            </a:r>
            <a:r>
              <a:rPr lang="ru-RU" sz="1800" b="1" dirty="0">
                <a:solidFill>
                  <a:schemeClr val="bg1"/>
                </a:solidFill>
              </a:rPr>
              <a:t/>
            </a:r>
            <a:br>
              <a:rPr lang="ru-RU" sz="1800" b="1" dirty="0">
                <a:solidFill>
                  <a:schemeClr val="bg1"/>
                </a:solidFill>
              </a:rPr>
            </a:br>
            <a:r>
              <a:rPr lang="ru-RU" sz="1800" b="1" dirty="0">
                <a:solidFill>
                  <a:srgbClr val="00FFFF"/>
                </a:solidFill>
              </a:rPr>
              <a:t>о закономерностях и существенных </a:t>
            </a:r>
            <a:r>
              <a:rPr lang="ru-RU" sz="1800" b="1" dirty="0" smtClean="0">
                <a:solidFill>
                  <a:srgbClr val="00FFFF"/>
                </a:solidFill>
              </a:rPr>
              <a:t>связях </a:t>
            </a:r>
            <a:r>
              <a:rPr lang="ru-RU" sz="1800" b="1" dirty="0">
                <a:solidFill>
                  <a:schemeClr val="bg1"/>
                </a:solidFill>
              </a:rPr>
              <a:t/>
            </a:r>
            <a:br>
              <a:rPr lang="ru-RU" sz="1800" b="1" dirty="0">
                <a:solidFill>
                  <a:schemeClr val="bg1"/>
                </a:solidFill>
              </a:rPr>
            </a:br>
            <a:r>
              <a:rPr lang="ru-RU" sz="1800" b="1" dirty="0">
                <a:solidFill>
                  <a:schemeClr val="bg1"/>
                </a:solidFill>
              </a:rPr>
              <a:t>определённой области действительности </a:t>
            </a:r>
            <a:r>
              <a:rPr lang="ru-RU" sz="1800" b="1" dirty="0" smtClean="0">
                <a:solidFill>
                  <a:schemeClr val="bg1"/>
                </a:solidFill>
              </a:rPr>
              <a:t>– </a:t>
            </a:r>
            <a:r>
              <a:rPr lang="ru-RU" sz="1800" b="1" dirty="0">
                <a:solidFill>
                  <a:schemeClr val="bg1"/>
                </a:solidFill>
              </a:rPr>
              <a:t/>
            </a:r>
            <a:br>
              <a:rPr lang="ru-RU" sz="1800" b="1" dirty="0">
                <a:solidFill>
                  <a:schemeClr val="bg1"/>
                </a:solidFill>
              </a:rPr>
            </a:br>
            <a:r>
              <a:rPr lang="ru-RU" sz="1800" b="1" dirty="0">
                <a:solidFill>
                  <a:schemeClr val="bg1"/>
                </a:solidFill>
              </a:rPr>
              <a:t>объекта данной теории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  <a:endParaRPr lang="ru-RU" sz="1800" b="1" dirty="0">
              <a:solidFill>
                <a:schemeClr val="bg1"/>
              </a:solidFill>
            </a:endParaRPr>
          </a:p>
          <a:p>
            <a:pPr algn="ctr"/>
            <a:r>
              <a:rPr lang="ru-RU" sz="1800" b="1" dirty="0">
                <a:solidFill>
                  <a:schemeClr val="bg1"/>
                </a:solidFill>
              </a:rPr>
              <a:t>По своему строению теория </a:t>
            </a:r>
            <a:r>
              <a:rPr lang="ru-RU" sz="1800" b="1" dirty="0" smtClean="0">
                <a:solidFill>
                  <a:schemeClr val="bg1"/>
                </a:solidFill>
              </a:rPr>
              <a:t>представляет </a:t>
            </a:r>
            <a:r>
              <a:rPr lang="ru-RU" sz="1800" b="1" dirty="0">
                <a:solidFill>
                  <a:schemeClr val="bg1"/>
                </a:solidFill>
              </a:rPr>
              <a:t/>
            </a:r>
            <a:br>
              <a:rPr lang="ru-RU" sz="1800" b="1" dirty="0">
                <a:solidFill>
                  <a:schemeClr val="bg1"/>
                </a:solidFill>
              </a:rPr>
            </a:br>
            <a:r>
              <a:rPr lang="ru-RU" sz="1800" b="1" dirty="0">
                <a:solidFill>
                  <a:schemeClr val="bg1"/>
                </a:solidFill>
              </a:rPr>
              <a:t>внутренне дифференцированную, но </a:t>
            </a:r>
            <a:r>
              <a:rPr lang="ru-RU" sz="1800" b="1" dirty="0">
                <a:solidFill>
                  <a:srgbClr val="00FFFF"/>
                </a:solidFill>
              </a:rPr>
              <a:t>целостную систему</a:t>
            </a:r>
            <a:r>
              <a:rPr lang="ru-RU" sz="1800" b="1" dirty="0">
                <a:solidFill>
                  <a:schemeClr val="bg1"/>
                </a:solidFill>
              </a:rPr>
              <a:t> знания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r>
              <a:rPr lang="ru-RU" sz="1800" b="1" dirty="0">
                <a:solidFill>
                  <a:schemeClr val="bg1"/>
                </a:solidFill>
              </a:rPr>
              <a:t/>
            </a:r>
            <a:br>
              <a:rPr lang="ru-RU" sz="1800" b="1" dirty="0">
                <a:solidFill>
                  <a:schemeClr val="bg1"/>
                </a:solidFill>
              </a:rPr>
            </a:br>
            <a:r>
              <a:rPr lang="ru-RU" sz="1800" b="1" dirty="0">
                <a:solidFill>
                  <a:schemeClr val="bg1"/>
                </a:solidFill>
              </a:rPr>
              <a:t>которую </a:t>
            </a:r>
            <a:r>
              <a:rPr lang="ru-RU" sz="1800" b="1" dirty="0" smtClean="0">
                <a:solidFill>
                  <a:schemeClr val="bg1"/>
                </a:solidFill>
              </a:rPr>
              <a:t>характеризуют </a:t>
            </a:r>
            <a:endParaRPr lang="ru-RU" sz="1800" b="1" dirty="0">
              <a:solidFill>
                <a:schemeClr val="bg1"/>
              </a:solidFill>
            </a:endParaRPr>
          </a:p>
          <a:p>
            <a:pPr algn="ctr">
              <a:buFont typeface="Wingdings" pitchFamily="2" charset="2"/>
              <a:buChar char="Ø"/>
            </a:pPr>
            <a:r>
              <a:rPr lang="ru-RU" sz="1800" b="1" dirty="0" smtClean="0">
                <a:solidFill>
                  <a:srgbClr val="00FFFF"/>
                </a:solidFill>
              </a:rPr>
              <a:t>  логическая </a:t>
            </a:r>
            <a:r>
              <a:rPr lang="ru-RU" sz="1800" b="1" dirty="0">
                <a:solidFill>
                  <a:srgbClr val="00FFFF"/>
                </a:solidFill>
              </a:rPr>
              <a:t>зависимость одних элементов от других</a:t>
            </a:r>
            <a:r>
              <a:rPr lang="ru-RU" sz="1800" b="1" dirty="0" smtClean="0"/>
              <a:t>, </a:t>
            </a:r>
            <a:endParaRPr lang="ru-RU" sz="1800" b="1" dirty="0"/>
          </a:p>
          <a:p>
            <a:pPr algn="ctr">
              <a:buFont typeface="Wingdings" pitchFamily="2" charset="2"/>
              <a:buChar char="Ø"/>
            </a:pPr>
            <a:r>
              <a:rPr lang="ru-RU" sz="1800" b="1" dirty="0">
                <a:solidFill>
                  <a:srgbClr val="00FFFF"/>
                </a:solidFill>
              </a:rPr>
              <a:t>  выводимость содержания теории из некоторой </a:t>
            </a:r>
            <a:r>
              <a:rPr lang="ru-RU" sz="1800" b="1" dirty="0" smtClean="0">
                <a:solidFill>
                  <a:srgbClr val="00FFFF"/>
                </a:solidFill>
              </a:rPr>
              <a:t>совокупности </a:t>
            </a:r>
            <a:r>
              <a:rPr lang="ru-RU" sz="1800" b="1" dirty="0">
                <a:solidFill>
                  <a:srgbClr val="00FFFF"/>
                </a:solidFill>
              </a:rPr>
              <a:t/>
            </a:r>
            <a:br>
              <a:rPr lang="ru-RU" sz="1800" b="1" dirty="0">
                <a:solidFill>
                  <a:srgbClr val="00FFFF"/>
                </a:solidFill>
              </a:rPr>
            </a:br>
            <a:r>
              <a:rPr lang="ru-RU" sz="1800" b="1" dirty="0">
                <a:solidFill>
                  <a:srgbClr val="00FFFF"/>
                </a:solidFill>
              </a:rPr>
              <a:t>утверждений и понятий – исходного базиса теории</a:t>
            </a:r>
            <a:r>
              <a:rPr lang="ru-RU" sz="1800" b="1" dirty="0"/>
              <a:t>.</a:t>
            </a:r>
          </a:p>
        </p:txBody>
      </p:sp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648000" y="6119813"/>
            <a:ext cx="7920000" cy="36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ru-RU" sz="1800" b="1" dirty="0">
                <a:solidFill>
                  <a:srgbClr val="FFFFFF"/>
                </a:solidFill>
              </a:rPr>
              <a:t>В. С. Швырёв. Теория // Новая философская энциклопедия</a:t>
            </a: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9652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Сущность и предмет логики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Понятие теоретического знания</a:t>
            </a:r>
            <a:endParaRPr lang="ru-RU" sz="32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4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Oval 6"/>
          <p:cNvSpPr>
            <a:spLocks noChangeAspect="1" noChangeArrowheads="1"/>
          </p:cNvSpPr>
          <p:nvPr/>
        </p:nvSpPr>
        <p:spPr bwMode="auto">
          <a:xfrm>
            <a:off x="1152000" y="1116000"/>
            <a:ext cx="792162" cy="7921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>
                <a:solidFill>
                  <a:srgbClr val="0000CC"/>
                </a:solidFill>
              </a:rPr>
              <a:t>A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13" name="Oval 6"/>
          <p:cNvSpPr>
            <a:spLocks noChangeAspect="1" noChangeArrowheads="1"/>
          </p:cNvSpPr>
          <p:nvPr/>
        </p:nvSpPr>
        <p:spPr bwMode="auto">
          <a:xfrm>
            <a:off x="1152000" y="1116000"/>
            <a:ext cx="792162" cy="79216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2400" dirty="0">
                <a:solidFill>
                  <a:srgbClr val="FF0000"/>
                </a:solidFill>
              </a:rPr>
              <a:t>B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18" name="Oval 6"/>
          <p:cNvSpPr>
            <a:spLocks noChangeAspect="1" noChangeArrowheads="1"/>
          </p:cNvSpPr>
          <p:nvPr/>
        </p:nvSpPr>
        <p:spPr bwMode="auto">
          <a:xfrm>
            <a:off x="1152000" y="1116000"/>
            <a:ext cx="792162" cy="79216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2400" dirty="0">
                <a:solidFill>
                  <a:srgbClr val="0000CC"/>
                </a:solidFill>
              </a:rPr>
              <a:t>A </a:t>
            </a:r>
            <a:r>
              <a:rPr lang="en-US" sz="2400" dirty="0">
                <a:solidFill>
                  <a:srgbClr val="FF0000"/>
                </a:solidFill>
              </a:rPr>
              <a:t>B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37" name="TextBox 36"/>
          <p:cNvSpPr txBox="1">
            <a:spLocks noChangeArrowheads="1"/>
          </p:cNvSpPr>
          <p:nvPr/>
        </p:nvSpPr>
        <p:spPr bwMode="auto">
          <a:xfrm>
            <a:off x="2448000" y="1116000"/>
            <a:ext cx="6624000" cy="79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Равнозначащие понятия </a:t>
            </a:r>
            <a:r>
              <a:rPr lang="ru-RU" sz="1600" dirty="0"/>
              <a:t>– </a:t>
            </a:r>
          </a:p>
          <a:p>
            <a:pPr algn="l"/>
            <a:r>
              <a:rPr lang="ru-RU" sz="1600" dirty="0"/>
              <a:t>понятия, объёмы которых полностью совпадают.</a:t>
            </a:r>
          </a:p>
        </p:txBody>
      </p:sp>
      <p:sp>
        <p:nvSpPr>
          <p:cNvPr id="43" name="Oval 6"/>
          <p:cNvSpPr>
            <a:spLocks noChangeAspect="1" noChangeArrowheads="1"/>
          </p:cNvSpPr>
          <p:nvPr/>
        </p:nvSpPr>
        <p:spPr bwMode="auto">
          <a:xfrm>
            <a:off x="720000" y="252000"/>
            <a:ext cx="792162" cy="7921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>
                <a:solidFill>
                  <a:srgbClr val="0000CC"/>
                </a:solidFill>
              </a:rPr>
              <a:t>A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44" name="Oval 6"/>
          <p:cNvSpPr>
            <a:spLocks noChangeAspect="1" noChangeArrowheads="1"/>
          </p:cNvSpPr>
          <p:nvPr/>
        </p:nvSpPr>
        <p:spPr bwMode="auto">
          <a:xfrm>
            <a:off x="1584000" y="252000"/>
            <a:ext cx="792162" cy="792163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2400" dirty="0">
                <a:solidFill>
                  <a:srgbClr val="FF0000"/>
                </a:solidFill>
              </a:rPr>
              <a:t>B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45" name="TextBox 44"/>
          <p:cNvSpPr txBox="1">
            <a:spLocks noChangeArrowheads="1"/>
          </p:cNvSpPr>
          <p:nvPr/>
        </p:nvSpPr>
        <p:spPr bwMode="auto">
          <a:xfrm>
            <a:off x="2448000" y="252000"/>
            <a:ext cx="6624000" cy="792163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Несовместимые понятия </a:t>
            </a:r>
            <a:r>
              <a:rPr lang="ru-RU" sz="1600" dirty="0"/>
              <a:t>– </a:t>
            </a:r>
          </a:p>
          <a:p>
            <a:pPr algn="l"/>
            <a:r>
              <a:rPr lang="ru-RU" sz="1600" dirty="0" smtClean="0"/>
              <a:t>понятия</a:t>
            </a:r>
            <a:r>
              <a:rPr lang="ru-RU" sz="1600" dirty="0"/>
              <a:t>, объёмы которых не имеют общих элементов.</a:t>
            </a:r>
          </a:p>
        </p:txBody>
      </p:sp>
      <p:sp>
        <p:nvSpPr>
          <p:cNvPr id="46" name="Дуга 45"/>
          <p:cNvSpPr/>
          <p:nvPr/>
        </p:nvSpPr>
        <p:spPr bwMode="auto">
          <a:xfrm>
            <a:off x="-3214742" y="3143248"/>
            <a:ext cx="914400" cy="914400"/>
          </a:xfrm>
          <a:prstGeom prst="arc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48" name="TextBox 47"/>
          <p:cNvSpPr txBox="1">
            <a:spLocks noChangeArrowheads="1"/>
          </p:cNvSpPr>
          <p:nvPr/>
        </p:nvSpPr>
        <p:spPr bwMode="auto">
          <a:xfrm>
            <a:off x="2880000" y="1908000"/>
            <a:ext cx="6192000" cy="46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indent="-457200" algn="l"/>
            <a:r>
              <a:rPr lang="ru-RU" sz="1600" dirty="0" smtClean="0"/>
              <a:t>равносторонний треугольник    первый президент СССР</a:t>
            </a:r>
            <a:br>
              <a:rPr lang="ru-RU" sz="1600" dirty="0" smtClean="0"/>
            </a:br>
            <a:r>
              <a:rPr lang="ru-RU" sz="1600" dirty="0" smtClean="0"/>
              <a:t>равноугольный треугольник      последний президент СССР</a:t>
            </a:r>
            <a:endParaRPr lang="ru-RU" sz="1600" dirty="0"/>
          </a:p>
        </p:txBody>
      </p:sp>
      <p:sp>
        <p:nvSpPr>
          <p:cNvPr id="15" name="Содержимое 2"/>
          <p:cNvSpPr txBox="1">
            <a:spLocks/>
          </p:cNvSpPr>
          <p:nvPr/>
        </p:nvSpPr>
        <p:spPr>
          <a:xfrm>
            <a:off x="2448000" y="2520000"/>
            <a:ext cx="6480000" cy="4140000"/>
          </a:xfrm>
          <a:prstGeom prst="rect">
            <a:avLst/>
          </a:prstGeom>
        </p:spPr>
        <p:txBody>
          <a:bodyPr/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Следует иметь в виду, что понятия считаются равнозначащими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не потому, что имеют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одинаковое содержание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(одинаковый смысл), а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потому, что имеют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одинаковые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(полностью совпадающие)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объёмы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(одинаковые значения).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«Равенство сторон» и «равенство углов» – явно не одно то же, так же, как не одно и то же – «быть первым» </a:t>
            </a:r>
            <a:b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 «быть последним».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Но у треугольников,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стороны которых равны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(равносторонних), и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углы равны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т. е. такие треугольники оказываются ещё и равноугольными.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Пост президента СССР был учреждён в марте 1990 и упразднён в декабре 1991 г. На протяжении этого времени (чуть больше двадцати одного месяца) пост этот занимал один человек – М. С. Горбачёв, оказавшийся, таким образом,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 первым, и последним президентом СССР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7083 0 " pathEditMode="relative" ptsTypes="AA">
                                      <p:cBhvr>
                                        <p:cTn id="11" dur="2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2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7083 0 " pathEditMode="relative" ptsTypes="AA">
                                      <p:cBhvr>
                                        <p:cTn id="13" dur="200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63" dur="10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68" dur="10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1000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1000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47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3" grpId="0" animBg="1"/>
      <p:bldP spid="48" grpId="0"/>
      <p:bldP spid="15" grpId="0" build="p"/>
      <p:bldP spid="15" grpId="1" build="allAtOnce"/>
    </p:bldLst>
  </p:timing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8" name="AutoShape 6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40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41" name="AutoShape 9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 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6150" name="Rectangle 10"/>
          <p:cNvSpPr>
            <a:spLocks noGrp="1" noChangeArrowheads="1"/>
          </p:cNvSpPr>
          <p:nvPr>
            <p:ph type="title"/>
          </p:nvPr>
        </p:nvSpPr>
        <p:spPr>
          <a:xfrm>
            <a:off x="457200" y="200025"/>
            <a:ext cx="8229600" cy="1143000"/>
          </a:xfrm>
        </p:spPr>
        <p:txBody>
          <a:bodyPr lIns="72000" rIns="72000" anchor="t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l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nt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простым обращением</a:t>
            </a:r>
          </a:p>
        </p:txBody>
      </p:sp>
      <p:sp>
        <p:nvSpPr>
          <p:cNvPr id="479243" name="Oval 11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b="1" baseline="0" dirty="0" smtClean="0">
                <a:solidFill>
                  <a:srgbClr val="0000FF"/>
                </a:solidFill>
              </a:rPr>
              <a:t>Ни одна</a:t>
            </a:r>
            <a:endParaRPr lang="ru-RU" b="1" baseline="0" dirty="0">
              <a:solidFill>
                <a:srgbClr val="0000FF"/>
              </a:solidFill>
            </a:endParaRPr>
          </a:p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600" b="1" baseline="0" dirty="0">
              <a:solidFill>
                <a:srgbClr val="0000FF"/>
              </a:solidFill>
            </a:endParaRPr>
          </a:p>
        </p:txBody>
      </p:sp>
      <p:sp>
        <p:nvSpPr>
          <p:cNvPr id="479244" name="Oval 12"/>
          <p:cNvSpPr>
            <a:spLocks noChangeAspect="1" noChangeArrowheads="1"/>
          </p:cNvSpPr>
          <p:nvPr/>
        </p:nvSpPr>
        <p:spPr bwMode="auto">
          <a:xfrm>
            <a:off x="30600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птица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45" name="Oval 13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b="1" baseline="0" dirty="0" smtClean="0">
                <a:solidFill>
                  <a:srgbClr val="0000FF"/>
                </a:solidFill>
              </a:rPr>
              <a:t>Всякая</a:t>
            </a:r>
            <a:r>
              <a:rPr lang="ru-RU" b="1" baseline="0" dirty="0">
                <a:solidFill>
                  <a:srgbClr val="0000FF"/>
                </a:solidFill>
              </a:rPr>
              <a:t/>
            </a:r>
            <a:br>
              <a:rPr lang="ru-RU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галка</a:t>
            </a:r>
            <a:endParaRPr lang="ru-RU" b="1" baseline="0" dirty="0">
              <a:solidFill>
                <a:srgbClr val="0000FF"/>
              </a:solidFill>
            </a:endParaRPr>
          </a:p>
        </p:txBody>
      </p:sp>
      <p:sp>
        <p:nvSpPr>
          <p:cNvPr id="479246" name="Oval 14"/>
          <p:cNvSpPr>
            <a:spLocks noChangeAspect="1" noChangeArrowheads="1"/>
          </p:cNvSpPr>
          <p:nvPr/>
        </p:nvSpPr>
        <p:spPr bwMode="auto">
          <a:xfrm>
            <a:off x="30600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птица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47" name="Rectangle 15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9248" name="Oval 16"/>
          <p:cNvSpPr>
            <a:spLocks noChangeAspect="1" noChangeArrowheads="1"/>
          </p:cNvSpPr>
          <p:nvPr/>
        </p:nvSpPr>
        <p:spPr bwMode="auto">
          <a:xfrm>
            <a:off x="179388" y="5076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</a:t>
            </a:r>
            <a:r>
              <a:rPr lang="ru-RU" b="1" baseline="0" dirty="0" smtClean="0">
                <a:solidFill>
                  <a:srgbClr val="0000FF"/>
                </a:solidFill>
              </a:rPr>
              <a:t>и одна</a:t>
            </a:r>
            <a:r>
              <a:rPr lang="ru-RU" b="1" baseline="0" dirty="0">
                <a:solidFill>
                  <a:srgbClr val="0000FF"/>
                </a:solidFill>
              </a:rPr>
              <a:t/>
            </a:r>
            <a:br>
              <a:rPr lang="ru-RU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галка</a:t>
            </a:r>
            <a:endParaRPr lang="ru-RU" b="1" baseline="0" dirty="0">
              <a:solidFill>
                <a:srgbClr val="0000FF"/>
              </a:solidFill>
            </a:endParaRPr>
          </a:p>
        </p:txBody>
      </p:sp>
      <p:sp>
        <p:nvSpPr>
          <p:cNvPr id="479249" name="Oval 17"/>
          <p:cNvSpPr>
            <a:spLocks noChangeAspect="1" noChangeArrowheads="1"/>
          </p:cNvSpPr>
          <p:nvPr/>
        </p:nvSpPr>
        <p:spPr bwMode="auto">
          <a:xfrm>
            <a:off x="3060000" y="5076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61" name="Rectangle 29"/>
          <p:cNvSpPr>
            <a:spLocks noChangeArrowheads="1"/>
          </p:cNvSpPr>
          <p:nvPr/>
        </p:nvSpPr>
        <p:spPr bwMode="auto">
          <a:xfrm rot="5400000">
            <a:off x="327575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680000" y="1620000"/>
            <a:ext cx="4320000" cy="48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dirty="0" smtClean="0"/>
              <a:t>Модус второй фигуры </a:t>
            </a:r>
            <a:r>
              <a:rPr lang="en-US" dirty="0" smtClean="0">
                <a:solidFill>
                  <a:srgbClr val="FF66FF"/>
                </a:solidFill>
              </a:rPr>
              <a:t>C</a:t>
            </a:r>
            <a:r>
              <a:rPr lang="en-US" dirty="0" smtClean="0"/>
              <a:t>esare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сводится к модусу </a:t>
            </a:r>
            <a:r>
              <a:rPr lang="en-US" dirty="0" smtClean="0">
                <a:solidFill>
                  <a:srgbClr val="FF66FF"/>
                </a:solidFill>
              </a:rPr>
              <a:t>C</a:t>
            </a:r>
            <a:r>
              <a:rPr lang="en-US" dirty="0" smtClean="0"/>
              <a:t>elarent</a:t>
            </a:r>
            <a:r>
              <a:rPr lang="ru-RU" dirty="0" smtClean="0"/>
              <a:t> </a:t>
            </a:r>
          </a:p>
          <a:p>
            <a:r>
              <a:rPr lang="ru-RU" dirty="0" smtClean="0">
                <a:solidFill>
                  <a:srgbClr val="00FF00"/>
                </a:solidFill>
              </a:rPr>
              <a:t>простым обращением</a:t>
            </a:r>
            <a:r>
              <a:rPr lang="en-US" dirty="0" smtClean="0"/>
              <a:t>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>
                <a:latin typeface="+mj-lt"/>
              </a:rPr>
              <a:t>б</a:t>
            </a:r>
            <a:r>
              <a:rPr lang="fr-FR" dirty="0" smtClean="0">
                <a:latin typeface="+mj-lt"/>
                <a:cs typeface="Times New Roman"/>
              </a:rPr>
              <a:t>ó</a:t>
            </a:r>
            <a:r>
              <a:rPr lang="ru-RU" dirty="0" smtClean="0">
                <a:latin typeface="+mj-lt"/>
              </a:rPr>
              <a:t>л</a:t>
            </a:r>
            <a:r>
              <a:rPr lang="ru-RU" dirty="0" smtClean="0"/>
              <a:t>ьшей </a:t>
            </a:r>
            <a:r>
              <a:rPr lang="ru-RU" dirty="0" smtClean="0">
                <a:solidFill>
                  <a:srgbClr val="00FFFF"/>
                </a:solidFill>
              </a:rPr>
              <a:t>общеотрицательной</a:t>
            </a:r>
            <a:r>
              <a:rPr lang="ru-RU" dirty="0" smtClean="0"/>
              <a:t> посылки, на что указывает </a:t>
            </a:r>
            <a:br>
              <a:rPr lang="ru-RU" dirty="0" smtClean="0"/>
            </a:br>
            <a:r>
              <a:rPr lang="ru-RU" dirty="0" smtClean="0"/>
              <a:t>согласная </a:t>
            </a:r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ru-RU" dirty="0" smtClean="0"/>
              <a:t>, следующая </a:t>
            </a:r>
            <a:br>
              <a:rPr lang="ru-RU" dirty="0" smtClean="0"/>
            </a:br>
            <a:r>
              <a:rPr lang="ru-RU" dirty="0" smtClean="0"/>
              <a:t>в имени модуса сразу после </a:t>
            </a:r>
            <a:br>
              <a:rPr lang="ru-RU" dirty="0" smtClean="0"/>
            </a:br>
            <a:r>
              <a:rPr lang="ru-RU" dirty="0" smtClean="0"/>
              <a:t>гласной первого слога </a:t>
            </a:r>
            <a:r>
              <a:rPr lang="en-US" dirty="0" smtClean="0">
                <a:solidFill>
                  <a:srgbClr val="00FFFF"/>
                </a:solidFill>
              </a:rPr>
              <a:t>E</a:t>
            </a:r>
            <a:r>
              <a:rPr lang="ru-RU" dirty="0" smtClean="0"/>
              <a:t>; </a:t>
            </a:r>
          </a:p>
          <a:p>
            <a:r>
              <a:rPr lang="ru-RU" dirty="0" smtClean="0"/>
              <a:t>меньшая посылка не меняется. 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79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9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9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792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79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79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479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79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79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792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79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" dur="500"/>
                                        <p:tgtEl>
                                          <p:spTgt spid="479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79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79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4.07407E-6 L -0.31059 -0.00393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4792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500" y="-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79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79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479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79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79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79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79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000"/>
                            </p:stCondLst>
                            <p:childTnLst>
                              <p:par>
                                <p:cTn id="6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8" dur="1000"/>
                                        <p:tgtEl>
                                          <p:spTgt spid="479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9238" grpId="0" animBg="1"/>
      <p:bldP spid="479240" grpId="0" animBg="1"/>
      <p:bldP spid="479241" grpId="0" animBg="1"/>
      <p:bldP spid="479243" grpId="0" animBg="1"/>
      <p:bldP spid="479244" grpId="0" animBg="1"/>
      <p:bldP spid="479245" grpId="0" animBg="1"/>
      <p:bldP spid="479246" grpId="0" animBg="1"/>
      <p:bldP spid="479247" grpId="0" animBg="1"/>
      <p:bldP spid="479248" grpId="0" animBg="1"/>
      <p:bldP spid="479249" grpId="0" animBg="1"/>
      <p:bldP spid="479261" grpId="0" animBg="1"/>
      <p:bldP spid="479261" grpId="1" animBg="1"/>
      <p:bldP spid="479261" grpId="2" animBg="1"/>
      <p:bldP spid="16" grpId="0" build="p"/>
    </p:bldLst>
  </p:timing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58" name="Text Box 26"/>
          <p:cNvSpPr txBox="1">
            <a:spLocks noChangeArrowheads="1"/>
          </p:cNvSpPr>
          <p:nvPr/>
        </p:nvSpPr>
        <p:spPr bwMode="auto">
          <a:xfrm>
            <a:off x="4749800" y="1476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1800" b="1" baseline="0" dirty="0" smtClean="0">
                <a:solidFill>
                  <a:srgbClr val="00FF00"/>
                </a:solidFill>
              </a:rPr>
              <a:t>Обращаем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baseline="0" dirty="0" smtClean="0">
                <a:solidFill>
                  <a:srgbClr val="00FFFF"/>
                </a:solidFill>
              </a:rPr>
              <a:t>общеотрицательную</a:t>
            </a:r>
            <a:r>
              <a:rPr lang="ru-RU" sz="1800" b="1" baseline="0" dirty="0" smtClean="0">
                <a:solidFill>
                  <a:srgbClr val="00FF00"/>
                </a:solidFill>
              </a:rPr>
              <a:t> </a:t>
            </a:r>
            <a:br>
              <a:rPr lang="ru-RU" sz="1800" b="1" baseline="0" dirty="0" smtClean="0">
                <a:solidFill>
                  <a:srgbClr val="00FF00"/>
                </a:solidFill>
              </a:rPr>
            </a:br>
            <a:r>
              <a:rPr lang="ru-RU" sz="1800" b="1" baseline="0" dirty="0" smtClean="0"/>
              <a:t>б</a:t>
            </a:r>
            <a:r>
              <a:rPr lang="fr-FR" dirty="0" smtClean="0">
                <a:cs typeface="Times New Roman"/>
              </a:rPr>
              <a:t>ó</a:t>
            </a:r>
            <a:r>
              <a:rPr lang="ru-RU" sz="1800" b="1" baseline="0" dirty="0" smtClean="0"/>
              <a:t>льшую посылку.</a:t>
            </a:r>
            <a:endParaRPr lang="ru-RU" sz="1800" b="1" baseline="0" dirty="0"/>
          </a:p>
        </p:txBody>
      </p:sp>
      <p:sp>
        <p:nvSpPr>
          <p:cNvPr id="479238" name="AutoShape 6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40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41" name="AutoShape 9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43" name="Oval 11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</a:p>
          <a:p>
            <a:r>
              <a:rPr lang="ru-RU" sz="2000" dirty="0" smtClean="0">
                <a:solidFill>
                  <a:srgbClr val="0000FF"/>
                </a:solidFill>
              </a:rPr>
              <a:t>рыба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44" name="Oval 12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птиц</a:t>
            </a:r>
            <a:r>
              <a:rPr lang="ru-RU" sz="2000" dirty="0" smtClean="0">
                <a:solidFill>
                  <a:srgbClr val="0000FF"/>
                </a:solidFill>
              </a:rPr>
              <a:t>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45" name="Oval 13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b="1" baseline="0" dirty="0" smtClean="0">
                <a:solidFill>
                  <a:srgbClr val="0000FF"/>
                </a:solidFill>
              </a:rPr>
              <a:t>Всякая</a:t>
            </a:r>
            <a:r>
              <a:rPr lang="ru-RU" b="1" baseline="0" dirty="0">
                <a:solidFill>
                  <a:srgbClr val="0000FF"/>
                </a:solidFill>
              </a:rPr>
              <a:t/>
            </a:r>
            <a:br>
              <a:rPr lang="ru-RU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галка</a:t>
            </a:r>
            <a:endParaRPr lang="ru-RU" b="1" baseline="0" dirty="0">
              <a:solidFill>
                <a:srgbClr val="0000FF"/>
              </a:solidFill>
            </a:endParaRPr>
          </a:p>
        </p:txBody>
      </p:sp>
      <p:sp>
        <p:nvSpPr>
          <p:cNvPr id="479246" name="Oval 14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птица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47" name="Rectangle 15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9248" name="Oval 16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галка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49" name="Oval 17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61" name="Rectangle 29"/>
          <p:cNvSpPr>
            <a:spLocks noChangeArrowheads="1"/>
          </p:cNvSpPr>
          <p:nvPr/>
        </p:nvSpPr>
        <p:spPr bwMode="auto">
          <a:xfrm rot="5400000">
            <a:off x="3276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24" name="Rectangle 10"/>
          <p:cNvSpPr>
            <a:spLocks noGrp="1" noChangeArrowheads="1"/>
          </p:cNvSpPr>
          <p:nvPr>
            <p:ph type="title"/>
          </p:nvPr>
        </p:nvSpPr>
        <p:spPr>
          <a:xfrm>
            <a:off x="457200" y="200025"/>
            <a:ext cx="8229600" cy="1143000"/>
          </a:xfrm>
        </p:spPr>
        <p:txBody>
          <a:bodyPr lIns="72000" rIns="72000" anchor="t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l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nt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простым обращением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79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79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9" name="AutoShape 7"/>
          <p:cNvSpPr>
            <a:spLocks noChangeArrowheads="1"/>
          </p:cNvSpPr>
          <p:nvPr/>
        </p:nvSpPr>
        <p:spPr bwMode="auto">
          <a:xfrm>
            <a:off x="6083300" y="1836738"/>
            <a:ext cx="1420813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175" name="AutoShape 6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176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77" name="AutoShape 9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179" name="Oval 11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</a:p>
          <a:p>
            <a:r>
              <a:rPr lang="ru-RU" sz="2000" dirty="0" smtClean="0">
                <a:solidFill>
                  <a:srgbClr val="0000FF"/>
                </a:solidFill>
              </a:rPr>
              <a:t>рыба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180" name="Oval 12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птица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81" name="Oval 13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b="1" baseline="0" dirty="0" smtClean="0">
                <a:solidFill>
                  <a:srgbClr val="0000FF"/>
                </a:solidFill>
              </a:rPr>
              <a:t>Всякая</a:t>
            </a:r>
            <a:r>
              <a:rPr lang="ru-RU" b="1" baseline="0" dirty="0">
                <a:solidFill>
                  <a:srgbClr val="0000FF"/>
                </a:solidFill>
              </a:rPr>
              <a:t/>
            </a:r>
            <a:br>
              <a:rPr lang="ru-RU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галка</a:t>
            </a:r>
            <a:endParaRPr lang="ru-RU" b="1" baseline="0" dirty="0">
              <a:solidFill>
                <a:srgbClr val="0000FF"/>
              </a:solidFill>
            </a:endParaRPr>
          </a:p>
        </p:txBody>
      </p:sp>
      <p:sp>
        <p:nvSpPr>
          <p:cNvPr id="7182" name="Oval 14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птица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83" name="Rectangle 15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7184" name="Oval 16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галка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185" name="Oval 17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50" name="Oval 18"/>
          <p:cNvSpPr>
            <a:spLocks noChangeAspect="1" noChangeArrowheads="1"/>
          </p:cNvSpPr>
          <p:nvPr/>
        </p:nvSpPr>
        <p:spPr bwMode="auto">
          <a:xfrm>
            <a:off x="4678363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b="1" baseline="0" dirty="0" smtClean="0">
                <a:solidFill>
                  <a:srgbClr val="0000FF"/>
                </a:solidFill>
              </a:rPr>
              <a:t>Ни одна</a:t>
            </a:r>
            <a:r>
              <a:rPr lang="ru-RU" b="1" baseline="0" dirty="0">
                <a:solidFill>
                  <a:srgbClr val="0000FF"/>
                </a:solidFill>
              </a:rPr>
              <a:t/>
            </a:r>
            <a:br>
              <a:rPr lang="ru-RU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птица</a:t>
            </a:r>
            <a:endParaRPr lang="ru-RU" b="1" baseline="0" dirty="0">
              <a:solidFill>
                <a:srgbClr val="0000FF"/>
              </a:solidFill>
            </a:endParaRPr>
          </a:p>
        </p:txBody>
      </p:sp>
      <p:sp>
        <p:nvSpPr>
          <p:cNvPr id="479251" name="Oval 19"/>
          <p:cNvSpPr>
            <a:spLocks noChangeAspect="1" noChangeArrowheads="1"/>
          </p:cNvSpPr>
          <p:nvPr/>
        </p:nvSpPr>
        <p:spPr bwMode="auto">
          <a:xfrm>
            <a:off x="755650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9" name="Text Box 26"/>
          <p:cNvSpPr txBox="1">
            <a:spLocks noChangeArrowheads="1"/>
          </p:cNvSpPr>
          <p:nvPr/>
        </p:nvSpPr>
        <p:spPr bwMode="auto">
          <a:xfrm>
            <a:off x="4749800" y="2988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/>
              <a:t>Меньшую посылку </a:t>
            </a:r>
            <a:br>
              <a:rPr lang="ru-RU" sz="1800" b="1" baseline="0" dirty="0" smtClean="0"/>
            </a:br>
            <a:r>
              <a:rPr lang="ru-RU" sz="1800" b="1" baseline="0" dirty="0" smtClean="0"/>
              <a:t>оставляем без </a:t>
            </a:r>
            <a:r>
              <a:rPr lang="ru-RU" dirty="0" smtClean="0"/>
              <a:t>и</a:t>
            </a:r>
            <a:r>
              <a:rPr lang="ru-RU" sz="1800" b="1" baseline="0" dirty="0" smtClean="0"/>
              <a:t>зменения.</a:t>
            </a:r>
            <a:endParaRPr lang="ru-RU" sz="1800" b="1" baseline="0" dirty="0"/>
          </a:p>
        </p:txBody>
      </p:sp>
      <p:sp>
        <p:nvSpPr>
          <p:cNvPr id="22" name="Rectangle 10"/>
          <p:cNvSpPr>
            <a:spLocks noGrp="1" noChangeArrowheads="1"/>
          </p:cNvSpPr>
          <p:nvPr>
            <p:ph type="title"/>
          </p:nvPr>
        </p:nvSpPr>
        <p:spPr>
          <a:xfrm>
            <a:off x="457200" y="200025"/>
            <a:ext cx="8229600" cy="1143000"/>
          </a:xfrm>
        </p:spPr>
        <p:txBody>
          <a:bodyPr lIns="72000" rIns="72000" anchor="t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l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nt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простым обращением</a:t>
            </a:r>
          </a:p>
        </p:txBody>
      </p:sp>
      <p:sp>
        <p:nvSpPr>
          <p:cNvPr id="18" name="Rectangle 29"/>
          <p:cNvSpPr>
            <a:spLocks noChangeArrowheads="1"/>
          </p:cNvSpPr>
          <p:nvPr/>
        </p:nvSpPr>
        <p:spPr bwMode="auto">
          <a:xfrm rot="5400000">
            <a:off x="3276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7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79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7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9239" grpId="0" animBg="1"/>
      <p:bldP spid="479250" grpId="0" animBg="1"/>
      <p:bldP spid="479251" grpId="0" animBg="1"/>
    </p:bldLst>
  </p:timing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9" name="AutoShape 7"/>
          <p:cNvSpPr>
            <a:spLocks noChangeArrowheads="1"/>
          </p:cNvSpPr>
          <p:nvPr/>
        </p:nvSpPr>
        <p:spPr bwMode="auto">
          <a:xfrm>
            <a:off x="6083300" y="1836738"/>
            <a:ext cx="1420813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34" name="Rectangle 2"/>
          <p:cNvSpPr>
            <a:spLocks noChangeArrowheads="1"/>
          </p:cNvSpPr>
          <p:nvPr/>
        </p:nvSpPr>
        <p:spPr bwMode="auto">
          <a:xfrm rot="1500000">
            <a:off x="5757863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800" b="1" baseline="0" dirty="0">
                <a:solidFill>
                  <a:schemeClr val="accent1"/>
                </a:solidFill>
              </a:rPr>
              <a:t>не </a:t>
            </a:r>
            <a:r>
              <a:rPr lang="ru-RU" sz="1800" b="1" baseline="0" dirty="0" smtClean="0">
                <a:solidFill>
                  <a:schemeClr val="accent1"/>
                </a:solidFill>
              </a:rPr>
              <a:t>есть</a:t>
            </a:r>
            <a:endParaRPr lang="ru-RU" sz="1800" b="1" baseline="0" dirty="0">
              <a:solidFill>
                <a:schemeClr val="accent1"/>
              </a:solidFill>
            </a:endParaRPr>
          </a:p>
        </p:txBody>
      </p:sp>
      <p:sp>
        <p:nvSpPr>
          <p:cNvPr id="479235" name="Rectangle 3"/>
          <p:cNvSpPr>
            <a:spLocks noChangeArrowheads="1"/>
          </p:cNvSpPr>
          <p:nvPr/>
        </p:nvSpPr>
        <p:spPr bwMode="auto">
          <a:xfrm rot="1500000">
            <a:off x="5756400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  <a:r>
              <a:rPr lang="en-US" sz="1600" b="1" baseline="0" dirty="0">
                <a:solidFill>
                  <a:srgbClr val="0000FF"/>
                </a:solidFill>
              </a:rPr>
              <a:t> 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479236" name="AutoShape 4"/>
          <p:cNvSpPr>
            <a:spLocks noChangeArrowheads="1"/>
          </p:cNvSpPr>
          <p:nvPr/>
        </p:nvSpPr>
        <p:spPr bwMode="auto">
          <a:xfrm>
            <a:off x="6081713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1713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75" name="AutoShape 6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176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77" name="AutoShape 9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179" name="Oval 11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</a:p>
          <a:p>
            <a:r>
              <a:rPr lang="ru-RU" sz="2000" dirty="0" smtClean="0">
                <a:solidFill>
                  <a:srgbClr val="0000FF"/>
                </a:solidFill>
              </a:rPr>
              <a:t>рыба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180" name="Oval 12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птица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81" name="Oval 13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b="1" baseline="0" dirty="0" smtClean="0">
                <a:solidFill>
                  <a:srgbClr val="0000FF"/>
                </a:solidFill>
              </a:rPr>
              <a:t>Всякая</a:t>
            </a:r>
            <a:r>
              <a:rPr lang="ru-RU" b="1" baseline="0" dirty="0">
                <a:solidFill>
                  <a:srgbClr val="0000FF"/>
                </a:solidFill>
              </a:rPr>
              <a:t/>
            </a:r>
            <a:br>
              <a:rPr lang="ru-RU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галка</a:t>
            </a:r>
            <a:endParaRPr lang="ru-RU" b="1" baseline="0" dirty="0">
              <a:solidFill>
                <a:srgbClr val="0000FF"/>
              </a:solidFill>
            </a:endParaRPr>
          </a:p>
        </p:txBody>
      </p:sp>
      <p:sp>
        <p:nvSpPr>
          <p:cNvPr id="7182" name="Oval 14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птица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83" name="Rectangle 15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7184" name="Oval 16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галка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185" name="Oval 17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50" name="Oval 18"/>
          <p:cNvSpPr>
            <a:spLocks noChangeAspect="1" noChangeArrowheads="1"/>
          </p:cNvSpPr>
          <p:nvPr/>
        </p:nvSpPr>
        <p:spPr bwMode="auto">
          <a:xfrm>
            <a:off x="4678363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1" name="Oval 19"/>
          <p:cNvSpPr>
            <a:spLocks noChangeAspect="1" noChangeArrowheads="1"/>
          </p:cNvSpPr>
          <p:nvPr/>
        </p:nvSpPr>
        <p:spPr bwMode="auto">
          <a:xfrm>
            <a:off x="755650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4678363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галка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565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птица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54" name="Oval 22"/>
          <p:cNvSpPr>
            <a:spLocks noChangeAspect="1" noChangeArrowheads="1"/>
          </p:cNvSpPr>
          <p:nvPr/>
        </p:nvSpPr>
        <p:spPr bwMode="auto">
          <a:xfrm>
            <a:off x="4678363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галка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5" name="Oval 23"/>
          <p:cNvSpPr>
            <a:spLocks noChangeAspect="1" noChangeArrowheads="1"/>
          </p:cNvSpPr>
          <p:nvPr/>
        </p:nvSpPr>
        <p:spPr bwMode="auto">
          <a:xfrm>
            <a:off x="755650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59" name="Rectangle 27"/>
          <p:cNvSpPr>
            <a:spLocks noChangeArrowheads="1"/>
          </p:cNvSpPr>
          <p:nvPr/>
        </p:nvSpPr>
        <p:spPr bwMode="auto">
          <a:xfrm>
            <a:off x="4749800" y="4572000"/>
            <a:ext cx="4175125" cy="36036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31" name="Rectangle 10"/>
          <p:cNvSpPr>
            <a:spLocks noGrp="1" noChangeArrowheads="1"/>
          </p:cNvSpPr>
          <p:nvPr>
            <p:ph type="title"/>
          </p:nvPr>
        </p:nvSpPr>
        <p:spPr>
          <a:xfrm>
            <a:off x="457200" y="200025"/>
            <a:ext cx="8229600" cy="1143000"/>
          </a:xfrm>
        </p:spPr>
        <p:txBody>
          <a:bodyPr lIns="72000" rIns="72000" anchor="t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l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nt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простым обращением</a:t>
            </a:r>
          </a:p>
        </p:txBody>
      </p:sp>
      <p:sp>
        <p:nvSpPr>
          <p:cNvPr id="27" name="Rectangle 29"/>
          <p:cNvSpPr>
            <a:spLocks noChangeArrowheads="1"/>
          </p:cNvSpPr>
          <p:nvPr/>
        </p:nvSpPr>
        <p:spPr bwMode="auto">
          <a:xfrm rot="5400000">
            <a:off x="3276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79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79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33" dur="1000" fill="hold"/>
                                        <p:tgtEl>
                                          <p:spTgt spid="4792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1000" fill="hold"/>
                                        <p:tgtEl>
                                          <p:spTgt spid="4792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479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5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79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479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3000" fill="hold"/>
                                        <p:tgtEl>
                                          <p:spTgt spid="7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0" fill="hold"/>
                                        <p:tgtEl>
                                          <p:spTgt spid="7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7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0" fill="hold"/>
                                        <p:tgtEl>
                                          <p:spTgt spid="7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3000" fill="hold"/>
                                        <p:tgtEl>
                                          <p:spTgt spid="7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3000" fill="hold"/>
                                        <p:tgtEl>
                                          <p:spTgt spid="7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3000" fill="hold"/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30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3000" fill="hold"/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9234" grpId="0" animBg="1"/>
      <p:bldP spid="479234" grpId="1" animBg="1"/>
      <p:bldP spid="479234" grpId="2" animBg="1"/>
      <p:bldP spid="479235" grpId="0" animBg="1"/>
      <p:bldP spid="479235" grpId="1" animBg="1"/>
      <p:bldP spid="479236" grpId="0" animBg="1"/>
      <p:bldP spid="479236" grpId="1" animBg="1"/>
      <p:bldP spid="479237" grpId="0" animBg="1"/>
      <p:bldP spid="7175" grpId="0" animBg="1"/>
      <p:bldP spid="7175" grpId="1" animBg="1"/>
      <p:bldP spid="7184" grpId="0" animBg="1"/>
      <p:bldP spid="7184" grpId="1" animBg="1"/>
      <p:bldP spid="7185" grpId="0" animBg="1"/>
      <p:bldP spid="7185" grpId="1" animBg="1"/>
      <p:bldP spid="479252" grpId="0" animBg="1"/>
      <p:bldP spid="479253" grpId="0" animBg="1"/>
      <p:bldP spid="479254" grpId="0" animBg="1"/>
      <p:bldP spid="479254" grpId="1" animBg="1"/>
      <p:bldP spid="479255" grpId="0" animBg="1"/>
      <p:bldP spid="479255" grpId="1" animBg="1"/>
      <p:bldP spid="479259" grpId="0" animBg="1"/>
    </p:bldLst>
  </p:timing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87" name="AutoShape 7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81289" name="AutoShape 9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 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81290" name="AutoShape 10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6154" name="Rectangle 11"/>
          <p:cNvSpPr>
            <a:spLocks noGrp="1" noChangeArrowheads="1"/>
          </p:cNvSpPr>
          <p:nvPr>
            <p:ph type="title"/>
          </p:nvPr>
        </p:nvSpPr>
        <p:spPr>
          <a:xfrm>
            <a:off x="0" y="200025"/>
            <a:ext cx="9144000" cy="1143000"/>
          </a:xfrm>
        </p:spPr>
        <p:txBody>
          <a:bodyPr lIns="0" rIns="0" anchor="t" anchorCtr="1"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m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en-US" sz="3200" b="1" dirty="0" smtClean="0">
                <a:solidFill>
                  <a:schemeClr val="bg1"/>
                </a:solidFill>
              </a:rPr>
              <a:t>t</a:t>
            </a:r>
            <a:r>
              <a:rPr lang="en-US" sz="3200" b="1" dirty="0" smtClean="0">
                <a:solidFill>
                  <a:schemeClr val="accent3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l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nt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spc="-30" dirty="0" smtClean="0">
                <a:solidFill>
                  <a:schemeClr val="bg1"/>
                </a:solidFill>
              </a:rPr>
              <a:t>простыми обращениями и перестановкой посылок</a:t>
            </a:r>
            <a:endParaRPr lang="ru-RU" sz="2600" b="1" spc="-30" dirty="0" smtClean="0">
              <a:solidFill>
                <a:schemeClr val="bg1"/>
              </a:solidFill>
            </a:endParaRPr>
          </a:p>
        </p:txBody>
      </p:sp>
      <p:sp>
        <p:nvSpPr>
          <p:cNvPr id="481292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щука</a:t>
            </a:r>
            <a:endParaRPr lang="ru-RU" sz="700" dirty="0">
              <a:solidFill>
                <a:srgbClr val="0000FF"/>
              </a:solidFill>
            </a:endParaRPr>
          </a:p>
        </p:txBody>
      </p:sp>
      <p:sp>
        <p:nvSpPr>
          <p:cNvPr id="481293" name="Oval 13"/>
          <p:cNvSpPr>
            <a:spLocks noChangeAspect="1" noChangeArrowheads="1"/>
          </p:cNvSpPr>
          <p:nvPr/>
        </p:nvSpPr>
        <p:spPr bwMode="auto">
          <a:xfrm>
            <a:off x="30600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81294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галка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81295" name="Oval 15"/>
          <p:cNvSpPr>
            <a:spLocks noChangeAspect="1" noChangeArrowheads="1"/>
          </p:cNvSpPr>
          <p:nvPr/>
        </p:nvSpPr>
        <p:spPr bwMode="auto">
          <a:xfrm>
            <a:off x="30600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81296" name="Rectangle 16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81297" name="Oval 17"/>
          <p:cNvSpPr>
            <a:spLocks noChangeAspect="1" noChangeArrowheads="1"/>
          </p:cNvSpPr>
          <p:nvPr/>
        </p:nvSpPr>
        <p:spPr bwMode="auto">
          <a:xfrm>
            <a:off x="179388" y="5076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галка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81298" name="Oval 18"/>
          <p:cNvSpPr>
            <a:spLocks noChangeAspect="1" noChangeArrowheads="1"/>
          </p:cNvSpPr>
          <p:nvPr/>
        </p:nvSpPr>
        <p:spPr bwMode="auto">
          <a:xfrm>
            <a:off x="3060000" y="5076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щука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81307" name="Rectangle 27"/>
          <p:cNvSpPr>
            <a:spLocks noChangeArrowheads="1"/>
          </p:cNvSpPr>
          <p:nvPr/>
        </p:nvSpPr>
        <p:spPr bwMode="auto">
          <a:xfrm rot="5400000">
            <a:off x="3276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680000" y="1620000"/>
            <a:ext cx="4320000" cy="48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dirty="0" smtClean="0"/>
              <a:t>Модус второй фигуры </a:t>
            </a:r>
            <a:r>
              <a:rPr lang="en-US" dirty="0" smtClean="0">
                <a:solidFill>
                  <a:srgbClr val="FF66FF"/>
                </a:solidFill>
              </a:rPr>
              <a:t>C</a:t>
            </a:r>
            <a:r>
              <a:rPr lang="en-US" dirty="0" smtClean="0"/>
              <a:t>amestres</a:t>
            </a:r>
            <a:r>
              <a:rPr lang="ru-RU" dirty="0" smtClean="0"/>
              <a:t> сводится к модусу </a:t>
            </a:r>
            <a:r>
              <a:rPr lang="en-US" dirty="0" smtClean="0">
                <a:solidFill>
                  <a:srgbClr val="FF66FF"/>
                </a:solidFill>
              </a:rPr>
              <a:t>C</a:t>
            </a:r>
            <a:r>
              <a:rPr lang="en-US" dirty="0" smtClean="0"/>
              <a:t>elarent</a:t>
            </a:r>
            <a:r>
              <a:rPr lang="ru-RU" dirty="0" smtClean="0"/>
              <a:t> </a:t>
            </a:r>
          </a:p>
          <a:p>
            <a:r>
              <a:rPr lang="ru-RU" dirty="0" smtClean="0">
                <a:solidFill>
                  <a:srgbClr val="00FF00"/>
                </a:solidFill>
              </a:rPr>
              <a:t>простым обращением</a:t>
            </a:r>
            <a:r>
              <a:rPr lang="en-US" dirty="0" smtClean="0"/>
              <a:t> </a:t>
            </a:r>
            <a:r>
              <a:rPr lang="ru-RU" dirty="0" smtClean="0">
                <a:latin typeface="+mj-lt"/>
              </a:rPr>
              <a:t>мен</a:t>
            </a:r>
            <a:r>
              <a:rPr lang="ru-RU" dirty="0" smtClean="0"/>
              <a:t>ьшей </a:t>
            </a:r>
            <a:r>
              <a:rPr lang="ru-RU" dirty="0" smtClean="0">
                <a:solidFill>
                  <a:srgbClr val="00FFFF"/>
                </a:solidFill>
              </a:rPr>
              <a:t>общеотрицательной</a:t>
            </a:r>
            <a:r>
              <a:rPr lang="ru-RU" dirty="0" smtClean="0"/>
              <a:t> посылки, </a:t>
            </a:r>
            <a:br>
              <a:rPr lang="ru-RU" dirty="0" smtClean="0"/>
            </a:br>
            <a:r>
              <a:rPr lang="ru-RU" dirty="0" smtClean="0"/>
              <a:t>на что указывает согласная </a:t>
            </a:r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ru-RU" dirty="0" smtClean="0"/>
              <a:t>, следующая в имени модуса сразу после гласной второго слога </a:t>
            </a:r>
            <a:r>
              <a:rPr lang="en-US" dirty="0" smtClean="0">
                <a:solidFill>
                  <a:srgbClr val="00FFFF"/>
                </a:solidFill>
              </a:rPr>
              <a:t>E</a:t>
            </a:r>
            <a:r>
              <a:rPr lang="ru-RU" dirty="0" smtClean="0"/>
              <a:t>, </a:t>
            </a:r>
          </a:p>
          <a:p>
            <a:r>
              <a:rPr lang="ru-RU" dirty="0" smtClean="0"/>
              <a:t>с последующей </a:t>
            </a:r>
            <a:r>
              <a:rPr lang="ru-RU" dirty="0" smtClean="0">
                <a:solidFill>
                  <a:srgbClr val="00FF00"/>
                </a:solidFill>
              </a:rPr>
              <a:t>перестановкой посылок</a:t>
            </a:r>
            <a:r>
              <a:rPr lang="ru-RU" dirty="0" smtClean="0"/>
              <a:t>, на что указывает согласная </a:t>
            </a:r>
            <a:r>
              <a:rPr lang="en-US" dirty="0" smtClean="0">
                <a:solidFill>
                  <a:srgbClr val="00FF00"/>
                </a:solidFill>
              </a:rPr>
              <a:t>M</a:t>
            </a:r>
            <a:r>
              <a:rPr lang="ru-RU" dirty="0" smtClean="0"/>
              <a:t> между гласными первого и второго слогов, </a:t>
            </a:r>
          </a:p>
          <a:p>
            <a:r>
              <a:rPr lang="ru-RU" dirty="0" smtClean="0"/>
              <a:t>и </a:t>
            </a:r>
            <a:r>
              <a:rPr lang="ru-RU" dirty="0" smtClean="0">
                <a:solidFill>
                  <a:srgbClr val="00FF00"/>
                </a:solidFill>
              </a:rPr>
              <a:t>простым обращением </a:t>
            </a:r>
            <a:r>
              <a:rPr lang="ru-RU" dirty="0" smtClean="0"/>
              <a:t>полученного после этих операций </a:t>
            </a:r>
            <a:r>
              <a:rPr lang="ru-RU" dirty="0" smtClean="0">
                <a:solidFill>
                  <a:srgbClr val="00FFFF"/>
                </a:solidFill>
              </a:rPr>
              <a:t>общеотрицательного</a:t>
            </a:r>
            <a:r>
              <a:rPr lang="ru-RU" dirty="0" smtClean="0"/>
              <a:t> вывода, </a:t>
            </a:r>
            <a:br>
              <a:rPr lang="ru-RU" dirty="0" smtClean="0"/>
            </a:br>
            <a:r>
              <a:rPr lang="ru-RU" dirty="0" smtClean="0"/>
              <a:t>на что указывает согласная </a:t>
            </a:r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ru-RU" dirty="0" smtClean="0"/>
              <a:t>, следующая в имени модуса сразу после гласной третьего слога </a:t>
            </a:r>
            <a:r>
              <a:rPr lang="en-US" dirty="0" smtClean="0">
                <a:solidFill>
                  <a:srgbClr val="00FFFF"/>
                </a:solidFill>
              </a:rPr>
              <a:t>E</a:t>
            </a:r>
            <a:r>
              <a:rPr lang="ru-RU" dirty="0" smtClean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81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81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81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812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81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8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481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812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812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812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8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" dur="500"/>
                                        <p:tgtEl>
                                          <p:spTgt spid="481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81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81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4.07407E-6 L -0.31059 -0.00393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4813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500" y="-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81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81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481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81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81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812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81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000"/>
                            </p:stCondLst>
                            <p:childTnLst>
                              <p:par>
                                <p:cTn id="6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8" dur="1000"/>
                                        <p:tgtEl>
                                          <p:spTgt spid="481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287" grpId="0" animBg="1"/>
      <p:bldP spid="481289" grpId="0" animBg="1"/>
      <p:bldP spid="481290" grpId="0" animBg="1"/>
      <p:bldP spid="481292" grpId="0" animBg="1"/>
      <p:bldP spid="481293" grpId="0" animBg="1"/>
      <p:bldP spid="481294" grpId="0" animBg="1"/>
      <p:bldP spid="481295" grpId="0" animBg="1"/>
      <p:bldP spid="481296" grpId="0" animBg="1"/>
      <p:bldP spid="481297" grpId="0" animBg="1"/>
      <p:bldP spid="481298" grpId="0" animBg="1"/>
      <p:bldP spid="481307" grpId="0" animBg="1"/>
      <p:bldP spid="481307" grpId="1" animBg="1"/>
      <p:bldP spid="481307" grpId="2" animBg="1"/>
      <p:bldP spid="16" grpId="0" build="p"/>
    </p:bldLst>
  </p:timing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87" name="AutoShape 7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81289" name="AutoShape 9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81290" name="AutoShape 10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81292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щука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81293" name="Oval 13"/>
          <p:cNvSpPr>
            <a:spLocks noChangeAspect="1" noChangeArrowheads="1"/>
          </p:cNvSpPr>
          <p:nvPr/>
        </p:nvSpPr>
        <p:spPr bwMode="auto">
          <a:xfrm>
            <a:off x="30600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рыба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81294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галка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81295" name="Oval 15"/>
          <p:cNvSpPr>
            <a:spLocks noChangeAspect="1" noChangeArrowheads="1"/>
          </p:cNvSpPr>
          <p:nvPr/>
        </p:nvSpPr>
        <p:spPr bwMode="auto">
          <a:xfrm>
            <a:off x="30600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81296" name="Rectangle 16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81297" name="Oval 17"/>
          <p:cNvSpPr>
            <a:spLocks noChangeAspect="1" noChangeArrowheads="1"/>
          </p:cNvSpPr>
          <p:nvPr/>
        </p:nvSpPr>
        <p:spPr bwMode="auto">
          <a:xfrm>
            <a:off x="179388" y="5076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галка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81298" name="Oval 18"/>
          <p:cNvSpPr>
            <a:spLocks noChangeAspect="1" noChangeArrowheads="1"/>
          </p:cNvSpPr>
          <p:nvPr/>
        </p:nvSpPr>
        <p:spPr bwMode="auto">
          <a:xfrm>
            <a:off x="3060000" y="5076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щука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81307" name="Rectangle 27"/>
          <p:cNvSpPr>
            <a:spLocks noChangeArrowheads="1"/>
          </p:cNvSpPr>
          <p:nvPr/>
        </p:nvSpPr>
        <p:spPr bwMode="auto">
          <a:xfrm rot="5400000">
            <a:off x="3276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17" name="Text Box 26"/>
          <p:cNvSpPr txBox="1">
            <a:spLocks noChangeArrowheads="1"/>
          </p:cNvSpPr>
          <p:nvPr/>
        </p:nvSpPr>
        <p:spPr bwMode="auto">
          <a:xfrm>
            <a:off x="4749800" y="1476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latin typeface="+mj-lt"/>
              </a:rPr>
              <a:t>Б</a:t>
            </a:r>
            <a:r>
              <a:rPr lang="fr-FR" sz="1800" b="1" baseline="0" dirty="0" smtClean="0">
                <a:latin typeface="+mj-lt"/>
                <a:cs typeface="Times New Roman"/>
              </a:rPr>
              <a:t>ó</a:t>
            </a:r>
            <a:r>
              <a:rPr lang="ru-RU" sz="1800" b="1" baseline="0" dirty="0" smtClean="0">
                <a:latin typeface="+mj-lt"/>
              </a:rPr>
              <a:t>л</a:t>
            </a:r>
            <a:r>
              <a:rPr lang="ru-RU" sz="1800" b="1" baseline="0" dirty="0" smtClean="0"/>
              <a:t>ьшую посылку </a:t>
            </a:r>
            <a:br>
              <a:rPr lang="ru-RU" sz="1800" b="1" baseline="0" dirty="0" smtClean="0"/>
            </a:br>
            <a:r>
              <a:rPr lang="ru-RU" sz="1800" b="1" baseline="0" dirty="0" smtClean="0"/>
              <a:t>оставляем без </a:t>
            </a:r>
            <a:r>
              <a:rPr lang="ru-RU" dirty="0" smtClean="0"/>
              <a:t>и</a:t>
            </a:r>
            <a:r>
              <a:rPr lang="ru-RU" sz="1800" b="1" baseline="0" dirty="0" smtClean="0"/>
              <a:t>зменения.</a:t>
            </a:r>
            <a:endParaRPr lang="ru-RU" sz="1800" b="1" baseline="0" dirty="0"/>
          </a:p>
        </p:txBody>
      </p:sp>
      <p:sp>
        <p:nvSpPr>
          <p:cNvPr id="21" name="Rectangle 11"/>
          <p:cNvSpPr>
            <a:spLocks noGrp="1" noChangeArrowheads="1"/>
          </p:cNvSpPr>
          <p:nvPr>
            <p:ph type="title"/>
          </p:nvPr>
        </p:nvSpPr>
        <p:spPr>
          <a:xfrm>
            <a:off x="0" y="200025"/>
            <a:ext cx="9144000" cy="1143000"/>
          </a:xfrm>
        </p:spPr>
        <p:txBody>
          <a:bodyPr lIns="0" rIns="0" anchor="t" anchorCtr="1"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m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en-US" sz="3200" b="1" dirty="0" smtClean="0">
                <a:solidFill>
                  <a:schemeClr val="bg1"/>
                </a:solidFill>
              </a:rPr>
              <a:t>t</a:t>
            </a:r>
            <a:r>
              <a:rPr lang="en-US" sz="3200" b="1" dirty="0" smtClean="0">
                <a:solidFill>
                  <a:schemeClr val="accent3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l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nt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spc="-30" dirty="0" smtClean="0">
                <a:solidFill>
                  <a:schemeClr val="bg1"/>
                </a:solidFill>
              </a:rPr>
              <a:t>простыми обращениями и перестановкой посылок</a:t>
            </a:r>
            <a:endParaRPr lang="ru-RU" sz="2600" b="1" spc="-30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Box 20"/>
          <p:cNvSpPr txBox="1">
            <a:spLocks noChangeArrowheads="1"/>
          </p:cNvSpPr>
          <p:nvPr/>
        </p:nvSpPr>
        <p:spPr bwMode="auto">
          <a:xfrm>
            <a:off x="4751388" y="2988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solidFill>
                  <a:srgbClr val="00FF00"/>
                </a:solidFill>
              </a:rPr>
              <a:t>Обращаем </a:t>
            </a:r>
            <a:r>
              <a:rPr lang="ru-RU" sz="1800" b="1" baseline="0" dirty="0" smtClean="0">
                <a:solidFill>
                  <a:srgbClr val="00FFFF"/>
                </a:solidFill>
              </a:rPr>
              <a:t>общеотрицательную</a:t>
            </a:r>
            <a:r>
              <a:rPr lang="ru-RU" sz="1800" b="1" baseline="0" dirty="0" smtClean="0">
                <a:solidFill>
                  <a:srgbClr val="00FF00"/>
                </a:solidFill>
              </a:rPr>
              <a:t> </a:t>
            </a:r>
            <a:br>
              <a:rPr lang="ru-RU" sz="1800" b="1" baseline="0" dirty="0" smtClean="0">
                <a:solidFill>
                  <a:srgbClr val="00FF00"/>
                </a:solidFill>
              </a:rPr>
            </a:br>
            <a:r>
              <a:rPr lang="ru-RU" sz="1800" b="1" baseline="0" dirty="0" smtClean="0"/>
              <a:t>меньшую посылку.</a:t>
            </a:r>
            <a:endParaRPr lang="ru-RU" sz="1800" b="1" baseline="0" dirty="0"/>
          </a:p>
        </p:txBody>
      </p:sp>
      <p:sp>
        <p:nvSpPr>
          <p:cNvPr id="22" name="AutoShape 8"/>
          <p:cNvSpPr>
            <a:spLocks noChangeArrowheads="1"/>
          </p:cNvSpPr>
          <p:nvPr/>
        </p:nvSpPr>
        <p:spPr bwMode="auto">
          <a:xfrm>
            <a:off x="6083300" y="1835150"/>
            <a:ext cx="1420813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6390" name="AutoShape 7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6391" name="AutoShape 9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6392" name="AutoShape 10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6393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щука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6394" name="Oval 13"/>
          <p:cNvSpPr>
            <a:spLocks noChangeAspect="1" noChangeArrowheads="1"/>
          </p:cNvSpPr>
          <p:nvPr/>
        </p:nvSpPr>
        <p:spPr bwMode="auto">
          <a:xfrm>
            <a:off x="30600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6395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галка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6396" name="Oval 15"/>
          <p:cNvSpPr>
            <a:spLocks noChangeAspect="1" noChangeArrowheads="1"/>
          </p:cNvSpPr>
          <p:nvPr/>
        </p:nvSpPr>
        <p:spPr bwMode="auto">
          <a:xfrm>
            <a:off x="30600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6398" name="Rectangle 16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6399" name="Oval 17"/>
          <p:cNvSpPr>
            <a:spLocks noChangeAspect="1" noChangeArrowheads="1"/>
          </p:cNvSpPr>
          <p:nvPr/>
        </p:nvSpPr>
        <p:spPr bwMode="auto">
          <a:xfrm>
            <a:off x="179388" y="5076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галка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6400" name="Oval 18"/>
          <p:cNvSpPr>
            <a:spLocks noChangeAspect="1" noChangeArrowheads="1"/>
          </p:cNvSpPr>
          <p:nvPr/>
        </p:nvSpPr>
        <p:spPr bwMode="auto">
          <a:xfrm>
            <a:off x="3060000" y="5076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щука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1" name="Oval 28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щука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3" name="Oval 19"/>
          <p:cNvSpPr>
            <a:spLocks noChangeAspect="1" noChangeArrowheads="1"/>
          </p:cNvSpPr>
          <p:nvPr/>
        </p:nvSpPr>
        <p:spPr bwMode="auto">
          <a:xfrm>
            <a:off x="755650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4" name="Rectangle 11"/>
          <p:cNvSpPr txBox="1">
            <a:spLocks noChangeArrowheads="1"/>
          </p:cNvSpPr>
          <p:nvPr/>
        </p:nvSpPr>
        <p:spPr>
          <a:xfrm>
            <a:off x="0" y="200025"/>
            <a:ext cx="9144000" cy="1143000"/>
          </a:xfrm>
          <a:prstGeom prst="rect">
            <a:avLst/>
          </a:prstGeom>
        </p:spPr>
        <p:txBody>
          <a:bodyPr lIns="0" rIns="0" anchor="t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Модус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m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t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r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сводим к модусу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l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r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nt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-3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простыми обращениями и перестановкой посылок</a:t>
            </a:r>
            <a:endParaRPr kumimoji="0" lang="ru-RU" sz="2600" b="1" i="0" u="none" strike="noStrike" kern="0" cap="none" spc="-3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 rot="5400000">
            <a:off x="3276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3" grpId="0" animBg="1"/>
    </p:bldLst>
  </p:timing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AutoShape 6"/>
          <p:cNvSpPr>
            <a:spLocks noChangeArrowheads="1"/>
          </p:cNvSpPr>
          <p:nvPr/>
        </p:nvSpPr>
        <p:spPr bwMode="auto">
          <a:xfrm>
            <a:off x="6083300" y="3348038"/>
            <a:ext cx="1420813" cy="723900"/>
          </a:xfrm>
          <a:prstGeom prst="rightArrow">
            <a:avLst>
              <a:gd name="adj1" fmla="val 50000"/>
              <a:gd name="adj2" fmla="val 49395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8" name="Rectangle 5"/>
          <p:cNvSpPr>
            <a:spLocks noChangeArrowheads="1"/>
          </p:cNvSpPr>
          <p:nvPr/>
        </p:nvSpPr>
        <p:spPr bwMode="auto">
          <a:xfrm rot="-1500000">
            <a:off x="5759450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  <a:r>
              <a:rPr lang="en-US" sz="1600" b="1" baseline="0" dirty="0">
                <a:solidFill>
                  <a:srgbClr val="0000FF"/>
                </a:solidFill>
              </a:rPr>
              <a:t> 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17412" name="AutoShape 8"/>
          <p:cNvSpPr>
            <a:spLocks noChangeArrowheads="1"/>
          </p:cNvSpPr>
          <p:nvPr/>
        </p:nvSpPr>
        <p:spPr bwMode="auto">
          <a:xfrm>
            <a:off x="6083300" y="1835150"/>
            <a:ext cx="1420813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7413" name="AutoShape 7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7414" name="AutoShape 9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7415" name="AutoShape 10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7416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щука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7417" name="Oval 13"/>
          <p:cNvSpPr>
            <a:spLocks noChangeAspect="1" noChangeArrowheads="1"/>
          </p:cNvSpPr>
          <p:nvPr/>
        </p:nvSpPr>
        <p:spPr bwMode="auto">
          <a:xfrm>
            <a:off x="30600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7418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галка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7419" name="Oval 15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7421" name="Rectangle 16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7422" name="Oval 17"/>
          <p:cNvSpPr>
            <a:spLocks noChangeAspect="1" noChangeArrowheads="1"/>
          </p:cNvSpPr>
          <p:nvPr/>
        </p:nvSpPr>
        <p:spPr bwMode="auto">
          <a:xfrm>
            <a:off x="179388" y="5076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галка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7423" name="Oval 18"/>
          <p:cNvSpPr>
            <a:spLocks noChangeAspect="1" noChangeArrowheads="1"/>
          </p:cNvSpPr>
          <p:nvPr/>
        </p:nvSpPr>
        <p:spPr bwMode="auto">
          <a:xfrm>
            <a:off x="3057525" y="5076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щука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7424" name="Oval 28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щука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7425" name="Oval 19"/>
          <p:cNvSpPr>
            <a:spLocks noChangeAspect="1" noChangeArrowheads="1"/>
          </p:cNvSpPr>
          <p:nvPr/>
        </p:nvSpPr>
        <p:spPr bwMode="auto">
          <a:xfrm>
            <a:off x="755650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6" name="Oval 32"/>
          <p:cNvSpPr>
            <a:spLocks noChangeAspect="1" noChangeArrowheads="1"/>
          </p:cNvSpPr>
          <p:nvPr/>
        </p:nvSpPr>
        <p:spPr bwMode="auto">
          <a:xfrm>
            <a:off x="4679950" y="29876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Ни одна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8" name="Oval 33"/>
          <p:cNvSpPr>
            <a:spLocks noChangeAspect="1" noChangeArrowheads="1"/>
          </p:cNvSpPr>
          <p:nvPr/>
        </p:nvSpPr>
        <p:spPr bwMode="auto">
          <a:xfrm>
            <a:off x="7559675" y="29876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галка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9" name="Text Box 3"/>
          <p:cNvSpPr txBox="1">
            <a:spLocks noChangeArrowheads="1"/>
          </p:cNvSpPr>
          <p:nvPr/>
        </p:nvSpPr>
        <p:spPr bwMode="auto">
          <a:xfrm>
            <a:off x="4749800" y="4570413"/>
            <a:ext cx="417512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>
                <a:solidFill>
                  <a:srgbClr val="FF66FF"/>
                </a:solidFill>
              </a:rPr>
              <a:t>Фигура получилась не </a:t>
            </a:r>
            <a:r>
              <a:rPr lang="ru-RU" sz="1800" b="1" baseline="0" dirty="0" smtClean="0">
                <a:solidFill>
                  <a:srgbClr val="FF66FF"/>
                </a:solidFill>
              </a:rPr>
              <a:t>1-я</a:t>
            </a:r>
            <a:r>
              <a:rPr lang="ru-RU" sz="1800" b="1" baseline="0" dirty="0">
                <a:solidFill>
                  <a:srgbClr val="FF66FF"/>
                </a:solidFill>
              </a:rPr>
              <a:t>, а </a:t>
            </a:r>
            <a:r>
              <a:rPr lang="ru-RU" sz="1800" b="1" baseline="0" dirty="0" smtClean="0">
                <a:solidFill>
                  <a:srgbClr val="FF66FF"/>
                </a:solidFill>
              </a:rPr>
              <a:t>4-я</a:t>
            </a:r>
            <a:r>
              <a:rPr lang="ru-RU" sz="1800" b="1" baseline="0" dirty="0">
                <a:solidFill>
                  <a:srgbClr val="FF66FF"/>
                </a:solidFill>
              </a:rPr>
              <a:t>.</a:t>
            </a:r>
          </a:p>
        </p:txBody>
      </p:sp>
      <p:sp>
        <p:nvSpPr>
          <p:cNvPr id="24" name="Rectangle 11"/>
          <p:cNvSpPr txBox="1">
            <a:spLocks noChangeArrowheads="1"/>
          </p:cNvSpPr>
          <p:nvPr/>
        </p:nvSpPr>
        <p:spPr>
          <a:xfrm>
            <a:off x="0" y="200025"/>
            <a:ext cx="9144000" cy="1143000"/>
          </a:xfrm>
          <a:prstGeom prst="rect">
            <a:avLst/>
          </a:prstGeom>
        </p:spPr>
        <p:txBody>
          <a:bodyPr lIns="0" rIns="0" anchor="t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Модус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m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t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r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сводим к модусу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l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r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nt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-3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простыми обращениями и перестановкой посылок</a:t>
            </a:r>
            <a:endParaRPr kumimoji="0" lang="ru-RU" sz="2600" b="1" i="0" u="none" strike="noStrike" kern="0" cap="none" spc="-3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Rectangle 27"/>
          <p:cNvSpPr>
            <a:spLocks noChangeArrowheads="1"/>
          </p:cNvSpPr>
          <p:nvPr/>
        </p:nvSpPr>
        <p:spPr bwMode="auto">
          <a:xfrm rot="5400000">
            <a:off x="3276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9" grpId="0"/>
    </p:bldLst>
  </p:timing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AutoShape 6"/>
          <p:cNvSpPr>
            <a:spLocks noChangeArrowheads="1"/>
          </p:cNvSpPr>
          <p:nvPr/>
        </p:nvSpPr>
        <p:spPr bwMode="auto">
          <a:xfrm>
            <a:off x="6083300" y="3348038"/>
            <a:ext cx="1420813" cy="723900"/>
          </a:xfrm>
          <a:prstGeom prst="rightArrow">
            <a:avLst>
              <a:gd name="adj1" fmla="val 50000"/>
              <a:gd name="adj2" fmla="val 49395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8" name="Rectangle 5"/>
          <p:cNvSpPr>
            <a:spLocks noChangeArrowheads="1"/>
          </p:cNvSpPr>
          <p:nvPr/>
        </p:nvSpPr>
        <p:spPr bwMode="auto">
          <a:xfrm rot="-1500000">
            <a:off x="5759450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  <a:r>
              <a:rPr lang="en-US" sz="1600" b="1" baseline="0" dirty="0">
                <a:solidFill>
                  <a:srgbClr val="0000FF"/>
                </a:solidFill>
              </a:rPr>
              <a:t> 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18436" name="AutoShape 8"/>
          <p:cNvSpPr>
            <a:spLocks noChangeArrowheads="1"/>
          </p:cNvSpPr>
          <p:nvPr/>
        </p:nvSpPr>
        <p:spPr bwMode="auto">
          <a:xfrm>
            <a:off x="6083300" y="1835150"/>
            <a:ext cx="1420813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8437" name="AutoShape 7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8438" name="AutoShape 9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8439" name="AutoShape 10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8440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щука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8441" name="Oval 13"/>
          <p:cNvSpPr>
            <a:spLocks noChangeAspect="1" noChangeArrowheads="1"/>
          </p:cNvSpPr>
          <p:nvPr/>
        </p:nvSpPr>
        <p:spPr bwMode="auto">
          <a:xfrm>
            <a:off x="30600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8442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галка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8443" name="Oval 15"/>
          <p:cNvSpPr>
            <a:spLocks noChangeAspect="1" noChangeArrowheads="1"/>
          </p:cNvSpPr>
          <p:nvPr/>
        </p:nvSpPr>
        <p:spPr bwMode="auto">
          <a:xfrm>
            <a:off x="30600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8445" name="Rectangle 16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8446" name="Oval 17"/>
          <p:cNvSpPr>
            <a:spLocks noChangeAspect="1" noChangeArrowheads="1"/>
          </p:cNvSpPr>
          <p:nvPr/>
        </p:nvSpPr>
        <p:spPr bwMode="auto">
          <a:xfrm>
            <a:off x="179388" y="5076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галка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8447" name="Oval 18"/>
          <p:cNvSpPr>
            <a:spLocks noChangeAspect="1" noChangeArrowheads="1"/>
          </p:cNvSpPr>
          <p:nvPr/>
        </p:nvSpPr>
        <p:spPr bwMode="auto">
          <a:xfrm>
            <a:off x="3060000" y="5076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щука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8448" name="Oval 28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щука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8449" name="Oval 19"/>
          <p:cNvSpPr>
            <a:spLocks noChangeAspect="1" noChangeArrowheads="1"/>
          </p:cNvSpPr>
          <p:nvPr/>
        </p:nvSpPr>
        <p:spPr bwMode="auto">
          <a:xfrm>
            <a:off x="755650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8450" name="Oval 32"/>
          <p:cNvSpPr>
            <a:spLocks noChangeAspect="1" noChangeArrowheads="1"/>
          </p:cNvSpPr>
          <p:nvPr/>
        </p:nvSpPr>
        <p:spPr bwMode="auto">
          <a:xfrm>
            <a:off x="4679950" y="29876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рыба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8451" name="Oval 33"/>
          <p:cNvSpPr>
            <a:spLocks noChangeAspect="1" noChangeArrowheads="1"/>
          </p:cNvSpPr>
          <p:nvPr/>
        </p:nvSpPr>
        <p:spPr bwMode="auto">
          <a:xfrm>
            <a:off x="7559675" y="29876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галка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9" name="Text Box 3"/>
          <p:cNvSpPr txBox="1">
            <a:spLocks noChangeArrowheads="1"/>
          </p:cNvSpPr>
          <p:nvPr/>
        </p:nvSpPr>
        <p:spPr bwMode="auto">
          <a:xfrm>
            <a:off x="4749800" y="4570413"/>
            <a:ext cx="417512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solidFill>
                  <a:srgbClr val="00FF00"/>
                </a:solidFill>
              </a:rPr>
              <a:t>Меняем посылки местами.</a:t>
            </a:r>
            <a:endParaRPr lang="ru-RU" sz="1800" b="1" baseline="0" dirty="0">
              <a:solidFill>
                <a:srgbClr val="00FF00"/>
              </a:solidFill>
            </a:endParaRPr>
          </a:p>
        </p:txBody>
      </p:sp>
      <p:sp>
        <p:nvSpPr>
          <p:cNvPr id="25" name="Rectangle 11"/>
          <p:cNvSpPr txBox="1">
            <a:spLocks noChangeArrowheads="1"/>
          </p:cNvSpPr>
          <p:nvPr/>
        </p:nvSpPr>
        <p:spPr>
          <a:xfrm>
            <a:off x="0" y="200025"/>
            <a:ext cx="9144000" cy="1143000"/>
          </a:xfrm>
          <a:prstGeom prst="rect">
            <a:avLst/>
          </a:prstGeom>
        </p:spPr>
        <p:txBody>
          <a:bodyPr lIns="0" rIns="0" anchor="t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Модус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m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t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r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сводим к модусу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l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r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nt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-3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простыми обращениями и перестановкой посылок</a:t>
            </a:r>
            <a:endParaRPr kumimoji="0" lang="ru-RU" sz="2600" b="1" i="0" u="none" strike="noStrike" kern="0" cap="none" spc="-3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Rectangle 27"/>
          <p:cNvSpPr>
            <a:spLocks noChangeArrowheads="1"/>
          </p:cNvSpPr>
          <p:nvPr/>
        </p:nvSpPr>
        <p:spPr bwMode="auto">
          <a:xfrm rot="5400000">
            <a:off x="3276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2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72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29" grpId="0"/>
    </p:bldLst>
  </p:timing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AutoShape 35"/>
          <p:cNvSpPr>
            <a:spLocks noChangeArrowheads="1"/>
          </p:cNvSpPr>
          <p:nvPr/>
        </p:nvSpPr>
        <p:spPr bwMode="auto">
          <a:xfrm>
            <a:off x="6081713" y="5432425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7" name="AutoShape 6"/>
          <p:cNvSpPr>
            <a:spLocks noChangeArrowheads="1"/>
          </p:cNvSpPr>
          <p:nvPr/>
        </p:nvSpPr>
        <p:spPr bwMode="auto">
          <a:xfrm>
            <a:off x="6083300" y="3348038"/>
            <a:ext cx="1420813" cy="723900"/>
          </a:xfrm>
          <a:prstGeom prst="rightArrow">
            <a:avLst>
              <a:gd name="adj1" fmla="val 50000"/>
              <a:gd name="adj2" fmla="val 49395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 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1" name="AutoShape 8"/>
          <p:cNvSpPr>
            <a:spLocks noChangeArrowheads="1"/>
          </p:cNvSpPr>
          <p:nvPr/>
        </p:nvSpPr>
        <p:spPr bwMode="auto">
          <a:xfrm>
            <a:off x="6084000" y="3348038"/>
            <a:ext cx="1420813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7" name="Rectangle 4"/>
          <p:cNvSpPr>
            <a:spLocks noChangeArrowheads="1"/>
          </p:cNvSpPr>
          <p:nvPr/>
        </p:nvSpPr>
        <p:spPr bwMode="auto">
          <a:xfrm rot="1500000">
            <a:off x="5759450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800" b="1" baseline="0" dirty="0">
                <a:solidFill>
                  <a:schemeClr val="accent1"/>
                </a:solidFill>
              </a:rPr>
              <a:t>не </a:t>
            </a:r>
            <a:r>
              <a:rPr lang="ru-RU" sz="1800" b="1" baseline="0" dirty="0" smtClean="0">
                <a:solidFill>
                  <a:schemeClr val="accent1"/>
                </a:solidFill>
              </a:rPr>
              <a:t>есть</a:t>
            </a:r>
            <a:endParaRPr lang="ru-RU" sz="1800" b="1" baseline="0" dirty="0">
              <a:solidFill>
                <a:schemeClr val="accent1"/>
              </a:solidFill>
            </a:endParaRPr>
          </a:p>
        </p:txBody>
      </p:sp>
      <p:sp>
        <p:nvSpPr>
          <p:cNvPr id="38" name="Rectangle 5"/>
          <p:cNvSpPr>
            <a:spLocks noChangeArrowheads="1"/>
          </p:cNvSpPr>
          <p:nvPr/>
        </p:nvSpPr>
        <p:spPr bwMode="auto">
          <a:xfrm rot="1500000">
            <a:off x="5760000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  <a:r>
              <a:rPr lang="en-US" sz="1600" b="1" baseline="0" dirty="0">
                <a:solidFill>
                  <a:srgbClr val="0000FF"/>
                </a:solidFill>
              </a:rPr>
              <a:t> 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22" name="AutoShape 8"/>
          <p:cNvSpPr>
            <a:spLocks noChangeArrowheads="1"/>
          </p:cNvSpPr>
          <p:nvPr/>
        </p:nvSpPr>
        <p:spPr bwMode="auto">
          <a:xfrm>
            <a:off x="6083300" y="1835150"/>
            <a:ext cx="1420813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9464" name="AutoShape 7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9465" name="AutoShape 9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9466" name="AutoShape 10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9467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щука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9468" name="Oval 13"/>
          <p:cNvSpPr>
            <a:spLocks noChangeAspect="1" noChangeArrowheads="1"/>
          </p:cNvSpPr>
          <p:nvPr/>
        </p:nvSpPr>
        <p:spPr bwMode="auto">
          <a:xfrm>
            <a:off x="30600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9469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галка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9470" name="Oval 15"/>
          <p:cNvSpPr>
            <a:spLocks noChangeAspect="1" noChangeArrowheads="1"/>
          </p:cNvSpPr>
          <p:nvPr/>
        </p:nvSpPr>
        <p:spPr bwMode="auto">
          <a:xfrm>
            <a:off x="30600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9473" name="Oval 17"/>
          <p:cNvSpPr>
            <a:spLocks noChangeAspect="1" noChangeArrowheads="1"/>
          </p:cNvSpPr>
          <p:nvPr/>
        </p:nvSpPr>
        <p:spPr bwMode="auto">
          <a:xfrm>
            <a:off x="179388" y="5076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галка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9474" name="Oval 18"/>
          <p:cNvSpPr>
            <a:spLocks noChangeAspect="1" noChangeArrowheads="1"/>
          </p:cNvSpPr>
          <p:nvPr/>
        </p:nvSpPr>
        <p:spPr bwMode="auto">
          <a:xfrm>
            <a:off x="3060000" y="5076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щука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1" name="Oval 28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щука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3" name="Oval 19"/>
          <p:cNvSpPr>
            <a:spLocks noChangeAspect="1" noChangeArrowheads="1"/>
          </p:cNvSpPr>
          <p:nvPr/>
        </p:nvSpPr>
        <p:spPr bwMode="auto">
          <a:xfrm>
            <a:off x="755650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6" name="Oval 32"/>
          <p:cNvSpPr>
            <a:spLocks noChangeAspect="1" noChangeArrowheads="1"/>
          </p:cNvSpPr>
          <p:nvPr/>
        </p:nvSpPr>
        <p:spPr bwMode="auto">
          <a:xfrm>
            <a:off x="4679950" y="29876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Ни одна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8" name="Oval 33"/>
          <p:cNvSpPr>
            <a:spLocks noChangeAspect="1" noChangeArrowheads="1"/>
          </p:cNvSpPr>
          <p:nvPr/>
        </p:nvSpPr>
        <p:spPr bwMode="auto">
          <a:xfrm>
            <a:off x="7559675" y="29876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галка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1" name="Oval 33"/>
          <p:cNvSpPr>
            <a:spLocks noChangeAspect="1" noChangeArrowheads="1"/>
          </p:cNvSpPr>
          <p:nvPr/>
        </p:nvSpPr>
        <p:spPr bwMode="auto">
          <a:xfrm>
            <a:off x="7556400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галка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4" name="Oval 19"/>
          <p:cNvSpPr>
            <a:spLocks noChangeAspect="1" noChangeArrowheads="1"/>
          </p:cNvSpPr>
          <p:nvPr/>
        </p:nvSpPr>
        <p:spPr bwMode="auto">
          <a:xfrm>
            <a:off x="7560000" y="2988000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9" name="Rectangle 21"/>
          <p:cNvSpPr>
            <a:spLocks noChangeArrowheads="1"/>
          </p:cNvSpPr>
          <p:nvPr/>
        </p:nvSpPr>
        <p:spPr bwMode="auto">
          <a:xfrm>
            <a:off x="4751388" y="4572000"/>
            <a:ext cx="4175125" cy="36036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0" name="Oval 37"/>
          <p:cNvSpPr>
            <a:spLocks noChangeAspect="1" noChangeArrowheads="1"/>
          </p:cNvSpPr>
          <p:nvPr/>
        </p:nvSpPr>
        <p:spPr bwMode="auto">
          <a:xfrm>
            <a:off x="4678363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sz="1800" b="1" baseline="0" dirty="0" smtClean="0">
                <a:solidFill>
                  <a:srgbClr val="0000FF"/>
                </a:solidFill>
              </a:rPr>
              <a:t>ни одна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щука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2" name="Oval 36"/>
          <p:cNvSpPr>
            <a:spLocks noChangeAspect="1" noChangeArrowheads="1"/>
          </p:cNvSpPr>
          <p:nvPr/>
        </p:nvSpPr>
        <p:spPr bwMode="auto">
          <a:xfrm>
            <a:off x="75565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галка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0" name="AutoShape 6"/>
          <p:cNvSpPr>
            <a:spLocks noChangeArrowheads="1"/>
          </p:cNvSpPr>
          <p:nvPr/>
        </p:nvSpPr>
        <p:spPr bwMode="auto">
          <a:xfrm>
            <a:off x="6084000" y="1836738"/>
            <a:ext cx="1420813" cy="723900"/>
          </a:xfrm>
          <a:prstGeom prst="rightArrow">
            <a:avLst>
              <a:gd name="adj1" fmla="val 50000"/>
              <a:gd name="adj2" fmla="val 49395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0" name="Oval 32"/>
          <p:cNvSpPr>
            <a:spLocks noChangeAspect="1" noChangeArrowheads="1"/>
          </p:cNvSpPr>
          <p:nvPr/>
        </p:nvSpPr>
        <p:spPr bwMode="auto">
          <a:xfrm>
            <a:off x="4680000" y="1476375"/>
            <a:ext cx="1439862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Ни одна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2" name="Oval 28"/>
          <p:cNvSpPr>
            <a:spLocks noChangeAspect="1" noChangeArrowheads="1"/>
          </p:cNvSpPr>
          <p:nvPr/>
        </p:nvSpPr>
        <p:spPr bwMode="auto">
          <a:xfrm>
            <a:off x="4680000" y="29876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щука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6" name="Rectangle 11"/>
          <p:cNvSpPr txBox="1">
            <a:spLocks noChangeArrowheads="1"/>
          </p:cNvSpPr>
          <p:nvPr/>
        </p:nvSpPr>
        <p:spPr>
          <a:xfrm>
            <a:off x="0" y="200025"/>
            <a:ext cx="9144000" cy="1143000"/>
          </a:xfrm>
          <a:prstGeom prst="rect">
            <a:avLst/>
          </a:prstGeom>
        </p:spPr>
        <p:txBody>
          <a:bodyPr lIns="0" rIns="0" anchor="t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Модус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m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t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r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сводим к модусу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l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r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nt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-3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простыми обращениями и перестановкой посылок</a:t>
            </a:r>
            <a:endParaRPr kumimoji="0" lang="ru-RU" sz="2600" b="1" i="0" u="none" strike="noStrike" kern="0" cap="none" spc="-3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3" name="Rectangle 27"/>
          <p:cNvSpPr>
            <a:spLocks noChangeArrowheads="1"/>
          </p:cNvSpPr>
          <p:nvPr/>
        </p:nvSpPr>
        <p:spPr bwMode="auto">
          <a:xfrm rot="5400000">
            <a:off x="3276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xit" presetSubtype="0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49" presetClass="exit" presetSubtype="0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0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0"/>
                            </p:stCondLst>
                            <p:childTnLst>
                              <p:par>
                                <p:cTn id="46" presetID="2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500"/>
                            </p:stCondLst>
                            <p:childTnLst>
                              <p:par>
                                <p:cTn id="5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500"/>
                            </p:stCondLst>
                            <p:childTnLst>
                              <p:par>
                                <p:cTn id="54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7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500"/>
                            </p:stCondLst>
                            <p:childTnLst>
                              <p:par>
                                <p:cTn id="9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2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37" grpId="0" animBg="1"/>
      <p:bldP spid="37" grpId="1" animBg="1"/>
      <p:bldP spid="37" grpId="2" animBg="1"/>
      <p:bldP spid="34" grpId="0" animBg="1"/>
      <p:bldP spid="40" grpId="0" animBg="1"/>
      <p:bldP spid="42" grpId="0" animBg="1"/>
      <p:bldP spid="50" grpId="0" animBg="1"/>
      <p:bldP spid="32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val 6"/>
          <p:cNvSpPr>
            <a:spLocks noChangeAspect="1" noChangeArrowheads="1"/>
          </p:cNvSpPr>
          <p:nvPr/>
        </p:nvSpPr>
        <p:spPr bwMode="auto">
          <a:xfrm>
            <a:off x="1152000" y="1116000"/>
            <a:ext cx="792162" cy="79216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2400" dirty="0">
                <a:solidFill>
                  <a:srgbClr val="0000CC"/>
                </a:solidFill>
              </a:rPr>
              <a:t>A </a:t>
            </a:r>
            <a:r>
              <a:rPr lang="en-US" sz="2400" dirty="0">
                <a:solidFill>
                  <a:srgbClr val="FF0000"/>
                </a:solidFill>
              </a:rPr>
              <a:t>B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14" name="Oval 6"/>
          <p:cNvSpPr>
            <a:spLocks noChangeAspect="1" noChangeArrowheads="1"/>
          </p:cNvSpPr>
          <p:nvPr/>
        </p:nvSpPr>
        <p:spPr bwMode="auto">
          <a:xfrm>
            <a:off x="864000" y="1980000"/>
            <a:ext cx="792163" cy="7921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>
                <a:solidFill>
                  <a:srgbClr val="0000CC"/>
                </a:solidFill>
              </a:rPr>
              <a:t>A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15" name="Oval 6"/>
          <p:cNvSpPr>
            <a:spLocks noChangeAspect="1" noChangeArrowheads="1"/>
          </p:cNvSpPr>
          <p:nvPr/>
        </p:nvSpPr>
        <p:spPr bwMode="auto">
          <a:xfrm>
            <a:off x="1440000" y="1980000"/>
            <a:ext cx="792163" cy="792163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2400" dirty="0">
                <a:solidFill>
                  <a:srgbClr val="FF0000"/>
                </a:solidFill>
              </a:rPr>
              <a:t>B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37" name="TextBox 36"/>
          <p:cNvSpPr txBox="1">
            <a:spLocks noChangeArrowheads="1"/>
          </p:cNvSpPr>
          <p:nvPr/>
        </p:nvSpPr>
        <p:spPr bwMode="auto">
          <a:xfrm>
            <a:off x="2448000" y="1116000"/>
            <a:ext cx="6624000" cy="79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Равнозначащие понятия </a:t>
            </a:r>
            <a:r>
              <a:rPr lang="ru-RU" sz="1600" dirty="0"/>
              <a:t>– </a:t>
            </a:r>
          </a:p>
          <a:p>
            <a:pPr algn="l"/>
            <a:r>
              <a:rPr lang="ru-RU" sz="1600" dirty="0"/>
              <a:t>понятия, объёмы которых полностью совпадают.</a:t>
            </a:r>
          </a:p>
        </p:txBody>
      </p:sp>
      <p:sp>
        <p:nvSpPr>
          <p:cNvPr id="43" name="Oval 6"/>
          <p:cNvSpPr>
            <a:spLocks noChangeAspect="1" noChangeArrowheads="1"/>
          </p:cNvSpPr>
          <p:nvPr/>
        </p:nvSpPr>
        <p:spPr bwMode="auto">
          <a:xfrm>
            <a:off x="720000" y="252000"/>
            <a:ext cx="792162" cy="7921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>
                <a:solidFill>
                  <a:srgbClr val="0000CC"/>
                </a:solidFill>
              </a:rPr>
              <a:t>A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44" name="Oval 6"/>
          <p:cNvSpPr>
            <a:spLocks noChangeAspect="1" noChangeArrowheads="1"/>
          </p:cNvSpPr>
          <p:nvPr/>
        </p:nvSpPr>
        <p:spPr bwMode="auto">
          <a:xfrm>
            <a:off x="1584000" y="252000"/>
            <a:ext cx="792162" cy="792163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2400" dirty="0">
                <a:solidFill>
                  <a:srgbClr val="FF0000"/>
                </a:solidFill>
              </a:rPr>
              <a:t>B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45" name="TextBox 44"/>
          <p:cNvSpPr txBox="1">
            <a:spLocks noChangeArrowheads="1"/>
          </p:cNvSpPr>
          <p:nvPr/>
        </p:nvSpPr>
        <p:spPr bwMode="auto">
          <a:xfrm>
            <a:off x="2448000" y="252000"/>
            <a:ext cx="6624000" cy="792163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Несовместимые понятия </a:t>
            </a:r>
            <a:r>
              <a:rPr lang="ru-RU" sz="1600" dirty="0"/>
              <a:t>– </a:t>
            </a:r>
          </a:p>
          <a:p>
            <a:pPr algn="l"/>
            <a:r>
              <a:rPr lang="ru-RU" sz="1600" dirty="0" smtClean="0"/>
              <a:t>понятия</a:t>
            </a:r>
            <a:r>
              <a:rPr lang="ru-RU" sz="1600" dirty="0"/>
              <a:t>, объёмы которых не имеют общих элементов.</a:t>
            </a:r>
          </a:p>
        </p:txBody>
      </p:sp>
      <p:sp>
        <p:nvSpPr>
          <p:cNvPr id="46" name="Дуга 45"/>
          <p:cNvSpPr/>
          <p:nvPr/>
        </p:nvSpPr>
        <p:spPr bwMode="auto">
          <a:xfrm>
            <a:off x="-3214742" y="3143248"/>
            <a:ext cx="914400" cy="914400"/>
          </a:xfrm>
          <a:prstGeom prst="arc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48" name="TextBox 47"/>
          <p:cNvSpPr txBox="1">
            <a:spLocks noChangeArrowheads="1"/>
          </p:cNvSpPr>
          <p:nvPr/>
        </p:nvSpPr>
        <p:spPr bwMode="auto">
          <a:xfrm>
            <a:off x="2880000" y="2844000"/>
            <a:ext cx="5580000" cy="46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indent="-457200" algn="l"/>
            <a:r>
              <a:rPr lang="ru-RU" sz="1600" dirty="0" smtClean="0"/>
              <a:t>француз 	равносторонний четырёхугольник </a:t>
            </a:r>
            <a:br>
              <a:rPr lang="ru-RU" sz="1600" dirty="0" smtClean="0"/>
            </a:br>
            <a:r>
              <a:rPr lang="ru-RU" sz="1600" dirty="0" smtClean="0"/>
              <a:t>шахматист 	равноугольный четырёхугольник</a:t>
            </a:r>
            <a:endParaRPr lang="ru-RU" sz="1600" dirty="0"/>
          </a:p>
        </p:txBody>
      </p:sp>
      <p:sp>
        <p:nvSpPr>
          <p:cNvPr id="12" name="Содержимое 2"/>
          <p:cNvSpPr txBox="1">
            <a:spLocks/>
          </p:cNvSpPr>
          <p:nvPr/>
        </p:nvSpPr>
        <p:spPr>
          <a:xfrm>
            <a:off x="2448000" y="3456000"/>
            <a:ext cx="6408000" cy="3096000"/>
          </a:xfrm>
          <a:prstGeom prst="rect">
            <a:avLst/>
          </a:prstGeom>
        </p:spPr>
        <p:txBody>
          <a:bodyPr/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Особенностью перекрещивающихся понятий является наличие в их объёмах элементов,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совмещающих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признаки, принадлежащие содержаниям обоих понятий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lvl="0" indent="-342900" algn="l" eaLnBrk="0" hangingPunct="0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>
                <a:solidFill>
                  <a:srgbClr val="FFFF00"/>
                </a:solidFill>
                <a:latin typeface="+mn-lt"/>
              </a:rPr>
              <a:t>Совпадающие части объёмов </a:t>
            </a:r>
            <a:r>
              <a:rPr lang="ru-RU" sz="1600" kern="0" dirty="0" smtClean="0">
                <a:solidFill>
                  <a:srgbClr val="FFFF00"/>
                </a:solidFill>
              </a:rPr>
              <a:t>перекрещивающихся понятий </a:t>
            </a:r>
            <a:r>
              <a:rPr lang="ru-RU" sz="1600" kern="0" dirty="0" smtClean="0">
                <a:solidFill>
                  <a:srgbClr val="FFFF00"/>
                </a:solidFill>
                <a:latin typeface="+mn-lt"/>
              </a:rPr>
              <a:t>могут</a:t>
            </a:r>
            <a:r>
              <a:rPr lang="ru-RU" sz="1600" kern="0" dirty="0" smtClean="0">
                <a:latin typeface="+mn-lt"/>
              </a:rPr>
              <a:t>, как во всех случаях ограничения объёма понятий, </a:t>
            </a:r>
            <a:r>
              <a:rPr lang="ru-RU" sz="1600" kern="0" dirty="0" smtClean="0">
                <a:solidFill>
                  <a:srgbClr val="FFFF00"/>
                </a:solidFill>
                <a:latin typeface="+mn-lt"/>
              </a:rPr>
              <a:t>выделяться в качестве отдельного понятия</a:t>
            </a:r>
            <a:r>
              <a:rPr lang="ru-RU" sz="1600" kern="0" dirty="0" smtClean="0">
                <a:latin typeface="+mn-lt"/>
              </a:rPr>
              <a:t>, имя которого может быть как производным от имён перекрещивающихся понятий (например, «французский шахматист»), так и уникальным (например, «квадрат» – четырёхугольник, совмещающий признаки </a:t>
            </a:r>
            <a:r>
              <a:rPr lang="ru-RU" sz="1600" dirty="0" smtClean="0"/>
              <a:t>равноугольного четырёхугольника, т. е. </a:t>
            </a:r>
            <a:r>
              <a:rPr lang="ru-RU" sz="1600" kern="0" dirty="0" smtClean="0">
                <a:latin typeface="+mn-lt"/>
              </a:rPr>
              <a:t>прямоугольника, </a:t>
            </a:r>
            <a:br>
              <a:rPr lang="ru-RU" sz="1600" kern="0" dirty="0" smtClean="0">
                <a:latin typeface="+mn-lt"/>
              </a:rPr>
            </a:br>
            <a:r>
              <a:rPr lang="ru-RU" sz="1600" kern="0" dirty="0" smtClean="0">
                <a:latin typeface="+mn-lt"/>
              </a:rPr>
              <a:t>и </a:t>
            </a:r>
            <a:r>
              <a:rPr lang="ru-RU" sz="1600" dirty="0" smtClean="0"/>
              <a:t>равностороннего четырёхугольника, т. е. </a:t>
            </a:r>
            <a:r>
              <a:rPr lang="ru-RU" sz="1600" kern="0" dirty="0" smtClean="0">
                <a:latin typeface="+mn-lt"/>
              </a:rPr>
              <a:t>ромба).</a:t>
            </a:r>
            <a:endParaRPr kumimoji="0" lang="ru-RU" sz="16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2411413" y="1980000"/>
            <a:ext cx="5832000" cy="79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Перекрещивающиеся понятия </a:t>
            </a:r>
            <a:r>
              <a:rPr lang="ru-RU" sz="1600" dirty="0" smtClean="0"/>
              <a:t>– понятия</a:t>
            </a:r>
            <a:r>
              <a:rPr lang="ru-RU" sz="1600" dirty="0"/>
              <a:t>, </a:t>
            </a:r>
            <a:r>
              <a:rPr lang="ru-RU" sz="1600" dirty="0" smtClean="0"/>
              <a:t>часть объёма каждого из которых составляет часть объёма другого, но не исчерпывает объём последнего.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39" dur="10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44" dur="10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7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12" grpId="0" build="p"/>
      <p:bldP spid="12" grpId="1" build="allAtOnce"/>
      <p:bldP spid="13" grpId="0"/>
    </p:bldLst>
  </p:timing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ext Box 20"/>
          <p:cNvSpPr txBox="1">
            <a:spLocks noChangeArrowheads="1"/>
          </p:cNvSpPr>
          <p:nvPr/>
        </p:nvSpPr>
        <p:spPr bwMode="auto">
          <a:xfrm>
            <a:off x="4679950" y="5076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solidFill>
                  <a:srgbClr val="00FF00"/>
                </a:solidFill>
              </a:rPr>
              <a:t>Обращаем </a:t>
            </a:r>
            <a:br>
              <a:rPr lang="ru-RU" sz="1800" b="1" baseline="0" dirty="0" smtClean="0">
                <a:solidFill>
                  <a:srgbClr val="00FF00"/>
                </a:solidFill>
              </a:rPr>
            </a:br>
            <a:r>
              <a:rPr lang="ru-RU" sz="1800" b="1" baseline="0" dirty="0" smtClean="0">
                <a:solidFill>
                  <a:srgbClr val="00FFFF"/>
                </a:solidFill>
              </a:rPr>
              <a:t>общеотрицательный</a:t>
            </a:r>
            <a:r>
              <a:rPr lang="ru-RU" sz="1800" b="1" baseline="0" dirty="0" smtClean="0">
                <a:solidFill>
                  <a:srgbClr val="00FF00"/>
                </a:solidFill>
              </a:rPr>
              <a:t> </a:t>
            </a:r>
            <a:r>
              <a:rPr lang="ru-RU" sz="1800" b="1" baseline="0" dirty="0" smtClean="0"/>
              <a:t>вывод.</a:t>
            </a:r>
            <a:endParaRPr lang="ru-RU" sz="1800" b="1" baseline="0" dirty="0"/>
          </a:p>
        </p:txBody>
      </p:sp>
      <p:sp>
        <p:nvSpPr>
          <p:cNvPr id="20483" name="Rectangle 4"/>
          <p:cNvSpPr>
            <a:spLocks noChangeArrowheads="1"/>
          </p:cNvSpPr>
          <p:nvPr/>
        </p:nvSpPr>
        <p:spPr bwMode="auto">
          <a:xfrm rot="-1500000">
            <a:off x="5759450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0484" name="Oval 19"/>
          <p:cNvSpPr>
            <a:spLocks noChangeAspect="1" noChangeArrowheads="1"/>
          </p:cNvSpPr>
          <p:nvPr/>
        </p:nvSpPr>
        <p:spPr bwMode="auto">
          <a:xfrm>
            <a:off x="7559675" y="29876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0485" name="AutoShape 8"/>
          <p:cNvSpPr>
            <a:spLocks noChangeArrowheads="1"/>
          </p:cNvSpPr>
          <p:nvPr/>
        </p:nvSpPr>
        <p:spPr bwMode="auto">
          <a:xfrm>
            <a:off x="6083300" y="3348038"/>
            <a:ext cx="1420813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486" name="Oval 28"/>
          <p:cNvSpPr>
            <a:spLocks noChangeAspect="1" noChangeArrowheads="1"/>
          </p:cNvSpPr>
          <p:nvPr/>
        </p:nvSpPr>
        <p:spPr bwMode="auto">
          <a:xfrm>
            <a:off x="4679950" y="29876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щука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487" name="Oval 33"/>
          <p:cNvSpPr>
            <a:spLocks noChangeAspect="1" noChangeArrowheads="1"/>
          </p:cNvSpPr>
          <p:nvPr/>
        </p:nvSpPr>
        <p:spPr bwMode="auto">
          <a:xfrm>
            <a:off x="7556500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галка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0488" name="AutoShape 6"/>
          <p:cNvSpPr>
            <a:spLocks noChangeArrowheads="1"/>
          </p:cNvSpPr>
          <p:nvPr/>
        </p:nvSpPr>
        <p:spPr bwMode="auto">
          <a:xfrm>
            <a:off x="6083300" y="1836738"/>
            <a:ext cx="1420813" cy="723900"/>
          </a:xfrm>
          <a:prstGeom prst="rightArrow">
            <a:avLst>
              <a:gd name="adj1" fmla="val 50000"/>
              <a:gd name="adj2" fmla="val 49395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489" name="Oval 32"/>
          <p:cNvSpPr>
            <a:spLocks noChangeAspect="1" noChangeArrowheads="1"/>
          </p:cNvSpPr>
          <p:nvPr/>
        </p:nvSpPr>
        <p:spPr bwMode="auto">
          <a:xfrm>
            <a:off x="4678363" y="1476375"/>
            <a:ext cx="1439862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рыба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490" name="AutoShape 7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491" name="AutoShape 9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492" name="AutoShape 10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493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щука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494" name="Oval 13"/>
          <p:cNvSpPr>
            <a:spLocks noChangeAspect="1" noChangeArrowheads="1"/>
          </p:cNvSpPr>
          <p:nvPr/>
        </p:nvSpPr>
        <p:spPr bwMode="auto">
          <a:xfrm>
            <a:off x="30600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0495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галка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496" name="Oval 15"/>
          <p:cNvSpPr>
            <a:spLocks noChangeAspect="1" noChangeArrowheads="1"/>
          </p:cNvSpPr>
          <p:nvPr/>
        </p:nvSpPr>
        <p:spPr bwMode="auto">
          <a:xfrm>
            <a:off x="30600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0498" name="Rectangle 16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0499" name="Oval 17"/>
          <p:cNvSpPr>
            <a:spLocks noChangeAspect="1" noChangeArrowheads="1"/>
          </p:cNvSpPr>
          <p:nvPr/>
        </p:nvSpPr>
        <p:spPr bwMode="auto">
          <a:xfrm>
            <a:off x="179388" y="5076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галка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500" name="Oval 18"/>
          <p:cNvSpPr>
            <a:spLocks noChangeAspect="1" noChangeArrowheads="1"/>
          </p:cNvSpPr>
          <p:nvPr/>
        </p:nvSpPr>
        <p:spPr bwMode="auto">
          <a:xfrm>
            <a:off x="3060000" y="5076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щука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0501" name="Rectangle 21"/>
          <p:cNvSpPr>
            <a:spLocks noChangeArrowheads="1"/>
          </p:cNvSpPr>
          <p:nvPr/>
        </p:nvSpPr>
        <p:spPr bwMode="auto">
          <a:xfrm>
            <a:off x="4751388" y="4572000"/>
            <a:ext cx="4175125" cy="36036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5" name="Rectangle 11"/>
          <p:cNvSpPr txBox="1">
            <a:spLocks noChangeArrowheads="1"/>
          </p:cNvSpPr>
          <p:nvPr/>
        </p:nvSpPr>
        <p:spPr>
          <a:xfrm>
            <a:off x="0" y="200025"/>
            <a:ext cx="9144000" cy="1143000"/>
          </a:xfrm>
          <a:prstGeom prst="rect">
            <a:avLst/>
          </a:prstGeom>
        </p:spPr>
        <p:txBody>
          <a:bodyPr lIns="0" rIns="0" anchor="t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Модус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m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t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r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сводим к модусу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l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r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nt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-3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простыми обращениями и перестановкой посылок</a:t>
            </a:r>
            <a:endParaRPr kumimoji="0" lang="ru-RU" sz="2600" b="1" i="0" u="none" strike="noStrike" kern="0" cap="none" spc="-3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3" name="Rectangle 27"/>
          <p:cNvSpPr>
            <a:spLocks noChangeArrowheads="1"/>
          </p:cNvSpPr>
          <p:nvPr/>
        </p:nvSpPr>
        <p:spPr bwMode="auto">
          <a:xfrm rot="5400000">
            <a:off x="3276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AutoShape 35"/>
          <p:cNvSpPr>
            <a:spLocks noChangeArrowheads="1"/>
          </p:cNvSpPr>
          <p:nvPr/>
        </p:nvSpPr>
        <p:spPr bwMode="auto">
          <a:xfrm>
            <a:off x="6081713" y="5432425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" name="Oval 18"/>
          <p:cNvSpPr>
            <a:spLocks noChangeAspect="1" noChangeArrowheads="1"/>
          </p:cNvSpPr>
          <p:nvPr/>
        </p:nvSpPr>
        <p:spPr bwMode="auto">
          <a:xfrm>
            <a:off x="7559675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щука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6" name="Oval 17"/>
          <p:cNvSpPr>
            <a:spLocks noChangeAspect="1" noChangeArrowheads="1"/>
          </p:cNvSpPr>
          <p:nvPr/>
        </p:nvSpPr>
        <p:spPr bwMode="auto">
          <a:xfrm>
            <a:off x="4679950" y="507523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галка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1509" name="Rectangle 4"/>
          <p:cNvSpPr>
            <a:spLocks noChangeArrowheads="1"/>
          </p:cNvSpPr>
          <p:nvPr/>
        </p:nvSpPr>
        <p:spPr bwMode="auto">
          <a:xfrm rot="-1500000">
            <a:off x="5759450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1510" name="Oval 19"/>
          <p:cNvSpPr>
            <a:spLocks noChangeAspect="1" noChangeArrowheads="1"/>
          </p:cNvSpPr>
          <p:nvPr/>
        </p:nvSpPr>
        <p:spPr bwMode="auto">
          <a:xfrm>
            <a:off x="7559675" y="29876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1511" name="AutoShape 8"/>
          <p:cNvSpPr>
            <a:spLocks noChangeArrowheads="1"/>
          </p:cNvSpPr>
          <p:nvPr/>
        </p:nvSpPr>
        <p:spPr bwMode="auto">
          <a:xfrm>
            <a:off x="6083300" y="3348038"/>
            <a:ext cx="1420813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1512" name="Oval 28"/>
          <p:cNvSpPr>
            <a:spLocks noChangeAspect="1" noChangeArrowheads="1"/>
          </p:cNvSpPr>
          <p:nvPr/>
        </p:nvSpPr>
        <p:spPr bwMode="auto">
          <a:xfrm>
            <a:off x="4679950" y="29876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щука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1513" name="Oval 33"/>
          <p:cNvSpPr>
            <a:spLocks noChangeAspect="1" noChangeArrowheads="1"/>
          </p:cNvSpPr>
          <p:nvPr/>
        </p:nvSpPr>
        <p:spPr bwMode="auto">
          <a:xfrm>
            <a:off x="7556500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галка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1514" name="AutoShape 6"/>
          <p:cNvSpPr>
            <a:spLocks noChangeArrowheads="1"/>
          </p:cNvSpPr>
          <p:nvPr/>
        </p:nvSpPr>
        <p:spPr bwMode="auto">
          <a:xfrm>
            <a:off x="6083300" y="1836738"/>
            <a:ext cx="1420813" cy="723900"/>
          </a:xfrm>
          <a:prstGeom prst="rightArrow">
            <a:avLst>
              <a:gd name="adj1" fmla="val 50000"/>
              <a:gd name="adj2" fmla="val 49395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1515" name="Oval 32"/>
          <p:cNvSpPr>
            <a:spLocks noChangeAspect="1" noChangeArrowheads="1"/>
          </p:cNvSpPr>
          <p:nvPr/>
        </p:nvSpPr>
        <p:spPr bwMode="auto">
          <a:xfrm>
            <a:off x="4678363" y="1476375"/>
            <a:ext cx="1439862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рыба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1516" name="AutoShape 7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1517" name="AutoShape 9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1518" name="AutoShape 10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1519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щука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1520" name="Oval 13"/>
          <p:cNvSpPr>
            <a:spLocks noChangeAspect="1" noChangeArrowheads="1"/>
          </p:cNvSpPr>
          <p:nvPr/>
        </p:nvSpPr>
        <p:spPr bwMode="auto">
          <a:xfrm>
            <a:off x="30600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1521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галка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1522" name="Oval 15"/>
          <p:cNvSpPr>
            <a:spLocks noChangeAspect="1" noChangeArrowheads="1"/>
          </p:cNvSpPr>
          <p:nvPr/>
        </p:nvSpPr>
        <p:spPr bwMode="auto">
          <a:xfrm>
            <a:off x="30600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рыба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1524" name="Rectangle 16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1525" name="Oval 17"/>
          <p:cNvSpPr>
            <a:spLocks noChangeAspect="1" noChangeArrowheads="1"/>
          </p:cNvSpPr>
          <p:nvPr/>
        </p:nvSpPr>
        <p:spPr bwMode="auto">
          <a:xfrm>
            <a:off x="179388" y="5076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галка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1526" name="Oval 18"/>
          <p:cNvSpPr>
            <a:spLocks noChangeAspect="1" noChangeArrowheads="1"/>
          </p:cNvSpPr>
          <p:nvPr/>
        </p:nvSpPr>
        <p:spPr bwMode="auto">
          <a:xfrm>
            <a:off x="306000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щука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1527" name="Rectangle 21"/>
          <p:cNvSpPr>
            <a:spLocks noChangeArrowheads="1"/>
          </p:cNvSpPr>
          <p:nvPr/>
        </p:nvSpPr>
        <p:spPr bwMode="auto">
          <a:xfrm>
            <a:off x="4751388" y="4572000"/>
            <a:ext cx="4175125" cy="36036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7" name="Rectangle 11"/>
          <p:cNvSpPr txBox="1">
            <a:spLocks noChangeArrowheads="1"/>
          </p:cNvSpPr>
          <p:nvPr/>
        </p:nvSpPr>
        <p:spPr>
          <a:xfrm>
            <a:off x="0" y="200025"/>
            <a:ext cx="9144000" cy="1143000"/>
          </a:xfrm>
          <a:prstGeom prst="rect">
            <a:avLst/>
          </a:prstGeom>
        </p:spPr>
        <p:txBody>
          <a:bodyPr lIns="0" rIns="0" anchor="t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Модус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m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t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r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сводим к модусу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l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r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nt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-3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простыми обращениями и перестановкой посылок</a:t>
            </a:r>
            <a:endParaRPr kumimoji="0" lang="ru-RU" sz="2600" b="1" i="0" u="none" strike="noStrike" kern="0" cap="none" spc="-3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5" name="Rectangle 27"/>
          <p:cNvSpPr>
            <a:spLocks noChangeArrowheads="1"/>
          </p:cNvSpPr>
          <p:nvPr/>
        </p:nvSpPr>
        <p:spPr bwMode="auto">
          <a:xfrm rot="5400000">
            <a:off x="3276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3000" fill="hold"/>
                                        <p:tgtEl>
                                          <p:spTgt spid="215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000" fill="hold"/>
                                        <p:tgtEl>
                                          <p:spTgt spid="215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3000" fill="hold"/>
                                        <p:tgtEl>
                                          <p:spTgt spid="215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0" fill="hold"/>
                                        <p:tgtEl>
                                          <p:spTgt spid="215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3000" fill="hold"/>
                                        <p:tgtEl>
                                          <p:spTgt spid="215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000" fill="hold"/>
                                        <p:tgtEl>
                                          <p:spTgt spid="215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3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1" grpId="1" animBg="1"/>
      <p:bldP spid="47" grpId="0" animBg="1"/>
      <p:bldP spid="47" grpId="1" animBg="1"/>
      <p:bldP spid="46" grpId="0" animBg="1"/>
      <p:bldP spid="46" grpId="1" animBg="1"/>
      <p:bldP spid="21516" grpId="0" animBg="1"/>
      <p:bldP spid="21516" grpId="1" animBg="1"/>
      <p:bldP spid="21525" grpId="0" animBg="1"/>
      <p:bldP spid="21525" grpId="1" animBg="1"/>
      <p:bldP spid="21526" grpId="0" animBg="1"/>
      <p:bldP spid="21526" grpId="1" animBg="1"/>
    </p:bldLst>
  </p:timing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8" name="AutoShape 6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479240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79241" name="AutoShape 9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 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6630" name="Rectangle 10"/>
          <p:cNvSpPr>
            <a:spLocks noGrp="1" noChangeArrowheads="1"/>
          </p:cNvSpPr>
          <p:nvPr>
            <p:ph type="title"/>
          </p:nvPr>
        </p:nvSpPr>
        <p:spPr>
          <a:xfrm>
            <a:off x="457200" y="200025"/>
            <a:ext cx="8229600" cy="1143000"/>
          </a:xfrm>
        </p:spPr>
        <p:txBody>
          <a:bodyPr anchor="t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en-US" sz="3200" b="1" dirty="0" smtClean="0">
                <a:solidFill>
                  <a:schemeClr val="bg1"/>
                </a:solidFill>
              </a:rPr>
              <a:t>t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en-US" sz="3200" b="1" dirty="0" smtClean="0">
                <a:solidFill>
                  <a:schemeClr val="bg1"/>
                </a:solidFill>
              </a:rPr>
              <a:t>n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io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простым обращением</a:t>
            </a:r>
          </a:p>
        </p:txBody>
      </p:sp>
      <p:sp>
        <p:nvSpPr>
          <p:cNvPr id="479243" name="Oval 11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Ни одна</a:t>
            </a:r>
            <a:endParaRPr lang="ru-RU" sz="1800" b="1" baseline="0" dirty="0">
              <a:solidFill>
                <a:srgbClr val="0000FF"/>
              </a:solidFill>
            </a:endParaRPr>
          </a:p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собака</a:t>
            </a:r>
            <a:endParaRPr lang="ru-RU" sz="600" b="1" baseline="0" dirty="0">
              <a:solidFill>
                <a:srgbClr val="0000FF"/>
              </a:solidFill>
            </a:endParaRPr>
          </a:p>
        </p:txBody>
      </p:sp>
      <p:sp>
        <p:nvSpPr>
          <p:cNvPr id="479244" name="Oval 12"/>
          <p:cNvSpPr>
            <a:spLocks noChangeAspect="1" noChangeArrowheads="1"/>
          </p:cNvSpPr>
          <p:nvPr/>
        </p:nvSpPr>
        <p:spPr bwMode="auto">
          <a:xfrm>
            <a:off x="30600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кошка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45" name="Oval 13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животные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46" name="Oval 14"/>
          <p:cNvSpPr>
            <a:spLocks noChangeAspect="1" noChangeArrowheads="1"/>
          </p:cNvSpPr>
          <p:nvPr/>
        </p:nvSpPr>
        <p:spPr bwMode="auto">
          <a:xfrm>
            <a:off x="30600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кошки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47" name="Rectangle 15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9248" name="Oval 16"/>
          <p:cNvSpPr>
            <a:spLocks noChangeAspect="1" noChangeArrowheads="1"/>
          </p:cNvSpPr>
          <p:nvPr/>
        </p:nvSpPr>
        <p:spPr bwMode="auto">
          <a:xfrm>
            <a:off x="179388" y="5076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животные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49" name="Oval 17"/>
          <p:cNvSpPr>
            <a:spLocks noChangeAspect="1" noChangeArrowheads="1"/>
          </p:cNvSpPr>
          <p:nvPr/>
        </p:nvSpPr>
        <p:spPr bwMode="auto">
          <a:xfrm>
            <a:off x="3057525" y="5076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собаки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61" name="Rectangle 29"/>
          <p:cNvSpPr>
            <a:spLocks noChangeArrowheads="1"/>
          </p:cNvSpPr>
          <p:nvPr/>
        </p:nvSpPr>
        <p:spPr bwMode="auto">
          <a:xfrm rot="5400000">
            <a:off x="3312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680000" y="1620000"/>
            <a:ext cx="4320000" cy="48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dirty="0" smtClean="0"/>
              <a:t>Модус второй фигуры </a:t>
            </a:r>
            <a:r>
              <a:rPr lang="en-US" dirty="0" smtClean="0">
                <a:solidFill>
                  <a:srgbClr val="FF66CC"/>
                </a:solidFill>
              </a:rPr>
              <a:t>F</a:t>
            </a:r>
            <a:r>
              <a:rPr lang="en-US" dirty="0" smtClean="0"/>
              <a:t>estino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сводится к модусу </a:t>
            </a:r>
            <a:r>
              <a:rPr lang="en-US" dirty="0" smtClean="0">
                <a:solidFill>
                  <a:srgbClr val="FF66CC"/>
                </a:solidFill>
              </a:rPr>
              <a:t>F</a:t>
            </a:r>
            <a:r>
              <a:rPr lang="en-US" dirty="0" smtClean="0"/>
              <a:t>erio</a:t>
            </a:r>
            <a:r>
              <a:rPr lang="ru-RU" dirty="0" smtClean="0"/>
              <a:t> </a:t>
            </a:r>
          </a:p>
          <a:p>
            <a:r>
              <a:rPr lang="ru-RU" dirty="0" smtClean="0">
                <a:solidFill>
                  <a:srgbClr val="00FF00"/>
                </a:solidFill>
              </a:rPr>
              <a:t>простым обращением</a:t>
            </a:r>
            <a:r>
              <a:rPr lang="en-US" dirty="0" smtClean="0"/>
              <a:t>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>
                <a:latin typeface="+mj-lt"/>
              </a:rPr>
              <a:t>б</a:t>
            </a:r>
            <a:r>
              <a:rPr lang="fr-FR" dirty="0" smtClean="0">
                <a:latin typeface="+mj-lt"/>
                <a:cs typeface="Times New Roman"/>
              </a:rPr>
              <a:t>ó</a:t>
            </a:r>
            <a:r>
              <a:rPr lang="ru-RU" dirty="0" smtClean="0">
                <a:latin typeface="+mj-lt"/>
              </a:rPr>
              <a:t>л</a:t>
            </a:r>
            <a:r>
              <a:rPr lang="ru-RU" dirty="0" smtClean="0"/>
              <a:t>ьшей </a:t>
            </a:r>
            <a:r>
              <a:rPr lang="ru-RU" dirty="0" smtClean="0">
                <a:solidFill>
                  <a:srgbClr val="00FFFF"/>
                </a:solidFill>
              </a:rPr>
              <a:t>общеотрицательной</a:t>
            </a:r>
            <a:r>
              <a:rPr lang="ru-RU" dirty="0" smtClean="0"/>
              <a:t> посылки, на что указывает </a:t>
            </a:r>
            <a:br>
              <a:rPr lang="ru-RU" dirty="0" smtClean="0"/>
            </a:br>
            <a:r>
              <a:rPr lang="ru-RU" dirty="0" smtClean="0"/>
              <a:t>согласная </a:t>
            </a:r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ru-RU" dirty="0" smtClean="0"/>
              <a:t>, следующая </a:t>
            </a:r>
            <a:br>
              <a:rPr lang="ru-RU" dirty="0" smtClean="0"/>
            </a:br>
            <a:r>
              <a:rPr lang="ru-RU" dirty="0" smtClean="0"/>
              <a:t>в имени модуса сразу после </a:t>
            </a:r>
            <a:br>
              <a:rPr lang="ru-RU" dirty="0" smtClean="0"/>
            </a:br>
            <a:r>
              <a:rPr lang="ru-RU" dirty="0" smtClean="0"/>
              <a:t>гласной первого слога </a:t>
            </a:r>
            <a:r>
              <a:rPr lang="en-US" dirty="0" smtClean="0">
                <a:solidFill>
                  <a:srgbClr val="00FFFF"/>
                </a:solidFill>
              </a:rPr>
              <a:t>E</a:t>
            </a:r>
            <a:r>
              <a:rPr lang="ru-RU" dirty="0" smtClean="0"/>
              <a:t>; </a:t>
            </a:r>
          </a:p>
          <a:p>
            <a:r>
              <a:rPr lang="ru-RU" dirty="0" smtClean="0"/>
              <a:t>меньшая посылка не меняется. 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79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9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9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792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79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79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479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79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79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792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79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" dur="500"/>
                                        <p:tgtEl>
                                          <p:spTgt spid="479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79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79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4.07407E-6 L -0.31059 -0.00393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4792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500" y="-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79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79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479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79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79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79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79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000"/>
                            </p:stCondLst>
                            <p:childTnLst>
                              <p:par>
                                <p:cTn id="6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8" dur="1000"/>
                                        <p:tgtEl>
                                          <p:spTgt spid="479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9238" grpId="0" animBg="1"/>
      <p:bldP spid="479240" grpId="0" animBg="1"/>
      <p:bldP spid="479241" grpId="0" animBg="1"/>
      <p:bldP spid="479243" grpId="0" animBg="1"/>
      <p:bldP spid="479244" grpId="0" animBg="1"/>
      <p:bldP spid="479245" grpId="0" animBg="1"/>
      <p:bldP spid="479246" grpId="0" animBg="1"/>
      <p:bldP spid="479247" grpId="0" animBg="1"/>
      <p:bldP spid="479248" grpId="0" animBg="1"/>
      <p:bldP spid="479249" grpId="0" animBg="1"/>
      <p:bldP spid="479261" grpId="0" animBg="1"/>
      <p:bldP spid="479261" grpId="1" animBg="1"/>
      <p:bldP spid="479261" grpId="2" animBg="1"/>
      <p:bldP spid="16" grpId="0" build="p"/>
    </p:bldLst>
  </p:timing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8" name="AutoShape 6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479240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79241" name="AutoShape 9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43" name="Oval 11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</a:p>
          <a:p>
            <a:r>
              <a:rPr lang="ru-RU" sz="2000" dirty="0" smtClean="0">
                <a:solidFill>
                  <a:srgbClr val="0000FF"/>
                </a:solidFill>
              </a:rPr>
              <a:t>собака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44" name="Oval 12"/>
          <p:cNvSpPr>
            <a:spLocks noChangeAspect="1" noChangeArrowheads="1"/>
          </p:cNvSpPr>
          <p:nvPr/>
        </p:nvSpPr>
        <p:spPr bwMode="auto">
          <a:xfrm>
            <a:off x="30600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кошка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45" name="Oval 13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животные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46" name="Oval 14"/>
          <p:cNvSpPr>
            <a:spLocks noChangeAspect="1" noChangeArrowheads="1"/>
          </p:cNvSpPr>
          <p:nvPr/>
        </p:nvSpPr>
        <p:spPr bwMode="auto">
          <a:xfrm>
            <a:off x="30600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кошки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47" name="Rectangle 15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9248" name="Oval 16"/>
          <p:cNvSpPr>
            <a:spLocks noChangeAspect="1" noChangeArrowheads="1"/>
          </p:cNvSpPr>
          <p:nvPr/>
        </p:nvSpPr>
        <p:spPr bwMode="auto">
          <a:xfrm>
            <a:off x="179388" y="5076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животные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49" name="Oval 17"/>
          <p:cNvSpPr>
            <a:spLocks noChangeAspect="1" noChangeArrowheads="1"/>
          </p:cNvSpPr>
          <p:nvPr/>
        </p:nvSpPr>
        <p:spPr bwMode="auto">
          <a:xfrm>
            <a:off x="3060000" y="5076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собаки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61" name="Rectangle 29"/>
          <p:cNvSpPr>
            <a:spLocks noChangeArrowheads="1"/>
          </p:cNvSpPr>
          <p:nvPr/>
        </p:nvSpPr>
        <p:spPr bwMode="auto">
          <a:xfrm rot="5400000">
            <a:off x="3240000" y="2699544"/>
            <a:ext cx="10795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16" name="Text Box 26"/>
          <p:cNvSpPr txBox="1">
            <a:spLocks noChangeArrowheads="1"/>
          </p:cNvSpPr>
          <p:nvPr/>
        </p:nvSpPr>
        <p:spPr bwMode="auto">
          <a:xfrm>
            <a:off x="4749800" y="1476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00FF00"/>
                </a:solidFill>
              </a:rPr>
              <a:t>Обращаем </a:t>
            </a:r>
            <a:r>
              <a:rPr lang="ru-RU" dirty="0" smtClean="0">
                <a:solidFill>
                  <a:srgbClr val="00FFFF"/>
                </a:solidFill>
              </a:rPr>
              <a:t>общеотрицательную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br>
              <a:rPr lang="ru-RU" dirty="0" smtClean="0">
                <a:solidFill>
                  <a:srgbClr val="00FF00"/>
                </a:solidFill>
              </a:rPr>
            </a:br>
            <a:r>
              <a:rPr lang="ru-RU" dirty="0" smtClean="0"/>
              <a:t>б</a:t>
            </a:r>
            <a:r>
              <a:rPr lang="fr-FR" dirty="0" smtClean="0">
                <a:cs typeface="Times New Roman"/>
              </a:rPr>
              <a:t>ó</a:t>
            </a:r>
            <a:r>
              <a:rPr lang="ru-RU" dirty="0" smtClean="0"/>
              <a:t>льшую посылку.</a:t>
            </a:r>
            <a:endParaRPr lang="ru-RU" dirty="0"/>
          </a:p>
        </p:txBody>
      </p:sp>
      <p:sp>
        <p:nvSpPr>
          <p:cNvPr id="20" name="Rectangle 10"/>
          <p:cNvSpPr>
            <a:spLocks noGrp="1" noChangeArrowheads="1"/>
          </p:cNvSpPr>
          <p:nvPr>
            <p:ph type="title"/>
          </p:nvPr>
        </p:nvSpPr>
        <p:spPr>
          <a:xfrm>
            <a:off x="457200" y="200025"/>
            <a:ext cx="8229600" cy="1143000"/>
          </a:xfrm>
        </p:spPr>
        <p:txBody>
          <a:bodyPr anchor="t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en-US" sz="3200" b="1" dirty="0" smtClean="0">
                <a:solidFill>
                  <a:schemeClr val="bg1"/>
                </a:solidFill>
              </a:rPr>
              <a:t>t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en-US" sz="3200" b="1" dirty="0" smtClean="0">
                <a:solidFill>
                  <a:schemeClr val="bg1"/>
                </a:solidFill>
              </a:rPr>
              <a:t>n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io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простым обращением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5" name="AutoShape 6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27656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27657" name="AutoShape 9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7659" name="Oval 11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</a:p>
          <a:p>
            <a:r>
              <a:rPr lang="ru-RU" sz="2000" dirty="0" smtClean="0">
                <a:solidFill>
                  <a:srgbClr val="0000FF"/>
                </a:solidFill>
              </a:rPr>
              <a:t>собака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7660" name="Oval 12"/>
          <p:cNvSpPr>
            <a:spLocks noChangeAspect="1" noChangeArrowheads="1"/>
          </p:cNvSpPr>
          <p:nvPr/>
        </p:nvSpPr>
        <p:spPr bwMode="auto">
          <a:xfrm>
            <a:off x="30600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кошка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7661" name="Oval 13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животные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7662" name="Oval 14"/>
          <p:cNvSpPr>
            <a:spLocks noChangeAspect="1" noChangeArrowheads="1"/>
          </p:cNvSpPr>
          <p:nvPr/>
        </p:nvSpPr>
        <p:spPr bwMode="auto">
          <a:xfrm>
            <a:off x="30600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кошки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7663" name="Rectangle 15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7664" name="Oval 16"/>
          <p:cNvSpPr>
            <a:spLocks noChangeAspect="1" noChangeArrowheads="1"/>
          </p:cNvSpPr>
          <p:nvPr/>
        </p:nvSpPr>
        <p:spPr bwMode="auto">
          <a:xfrm>
            <a:off x="179388" y="5076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животные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7665" name="Oval 17"/>
          <p:cNvSpPr>
            <a:spLocks noChangeAspect="1" noChangeArrowheads="1"/>
          </p:cNvSpPr>
          <p:nvPr/>
        </p:nvSpPr>
        <p:spPr bwMode="auto">
          <a:xfrm>
            <a:off x="3060000" y="5076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собаки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6" name="Text Box 26"/>
          <p:cNvSpPr txBox="1">
            <a:spLocks noChangeArrowheads="1"/>
          </p:cNvSpPr>
          <p:nvPr/>
        </p:nvSpPr>
        <p:spPr bwMode="auto">
          <a:xfrm>
            <a:off x="4749800" y="2988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/>
              <a:t>Меньшую посылку </a:t>
            </a:r>
            <a:br>
              <a:rPr lang="ru-RU" sz="1800" b="1" baseline="0" dirty="0" smtClean="0"/>
            </a:br>
            <a:r>
              <a:rPr lang="ru-RU" sz="1800" b="1" baseline="0" dirty="0" smtClean="0"/>
              <a:t>оставляем без </a:t>
            </a:r>
            <a:r>
              <a:rPr lang="ru-RU" dirty="0" smtClean="0"/>
              <a:t>и</a:t>
            </a:r>
            <a:r>
              <a:rPr lang="ru-RU" sz="1800" b="1" baseline="0" dirty="0" smtClean="0"/>
              <a:t>зменения.</a:t>
            </a:r>
            <a:endParaRPr lang="ru-RU" sz="1800" b="1" baseline="0" dirty="0"/>
          </a:p>
        </p:txBody>
      </p:sp>
      <p:sp>
        <p:nvSpPr>
          <p:cNvPr id="27" name="Oval 18"/>
          <p:cNvSpPr>
            <a:spLocks noChangeAspect="1" noChangeArrowheads="1"/>
          </p:cNvSpPr>
          <p:nvPr/>
        </p:nvSpPr>
        <p:spPr bwMode="auto">
          <a:xfrm>
            <a:off x="4678363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кошка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8" name="AutoShape 7"/>
          <p:cNvSpPr>
            <a:spLocks noChangeArrowheads="1"/>
          </p:cNvSpPr>
          <p:nvPr/>
        </p:nvSpPr>
        <p:spPr bwMode="auto">
          <a:xfrm>
            <a:off x="6083300" y="1836738"/>
            <a:ext cx="1420813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 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9" name="Oval 19"/>
          <p:cNvSpPr>
            <a:spLocks noChangeAspect="1" noChangeArrowheads="1"/>
          </p:cNvSpPr>
          <p:nvPr/>
        </p:nvSpPr>
        <p:spPr bwMode="auto">
          <a:xfrm>
            <a:off x="755650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собака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1" name="Rectangle 10"/>
          <p:cNvSpPr>
            <a:spLocks noGrp="1" noChangeArrowheads="1"/>
          </p:cNvSpPr>
          <p:nvPr>
            <p:ph type="title"/>
          </p:nvPr>
        </p:nvSpPr>
        <p:spPr>
          <a:xfrm>
            <a:off x="457200" y="200025"/>
            <a:ext cx="8229600" cy="1143000"/>
          </a:xfrm>
        </p:spPr>
        <p:txBody>
          <a:bodyPr anchor="t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en-US" sz="3200" b="1" dirty="0" smtClean="0">
                <a:solidFill>
                  <a:schemeClr val="bg1"/>
                </a:solidFill>
              </a:rPr>
              <a:t>t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en-US" sz="3200" b="1" dirty="0" smtClean="0">
                <a:solidFill>
                  <a:schemeClr val="bg1"/>
                </a:solidFill>
              </a:rPr>
              <a:t>n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io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простым обращением</a:t>
            </a:r>
          </a:p>
        </p:txBody>
      </p:sp>
      <p:sp>
        <p:nvSpPr>
          <p:cNvPr id="23" name="Rectangle 27"/>
          <p:cNvSpPr>
            <a:spLocks noChangeArrowheads="1"/>
          </p:cNvSpPr>
          <p:nvPr/>
        </p:nvSpPr>
        <p:spPr bwMode="auto">
          <a:xfrm rot="5400000">
            <a:off x="3240000" y="2699544"/>
            <a:ext cx="10795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</p:bldLst>
  </p:timing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9" name="AutoShape 7"/>
          <p:cNvSpPr>
            <a:spLocks noChangeArrowheads="1"/>
          </p:cNvSpPr>
          <p:nvPr/>
        </p:nvSpPr>
        <p:spPr bwMode="auto">
          <a:xfrm>
            <a:off x="6083300" y="1836738"/>
            <a:ext cx="1420813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34" name="Rectangle 2"/>
          <p:cNvSpPr>
            <a:spLocks noChangeArrowheads="1"/>
          </p:cNvSpPr>
          <p:nvPr/>
        </p:nvSpPr>
        <p:spPr bwMode="auto">
          <a:xfrm rot="1500000">
            <a:off x="5757863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800" b="1" baseline="0" dirty="0">
                <a:solidFill>
                  <a:schemeClr val="accent1"/>
                </a:solidFill>
              </a:rPr>
              <a:t>не суть</a:t>
            </a:r>
          </a:p>
        </p:txBody>
      </p:sp>
      <p:sp>
        <p:nvSpPr>
          <p:cNvPr id="479235" name="Rectangle 3"/>
          <p:cNvSpPr>
            <a:spLocks noChangeArrowheads="1"/>
          </p:cNvSpPr>
          <p:nvPr/>
        </p:nvSpPr>
        <p:spPr bwMode="auto">
          <a:xfrm rot="1500000">
            <a:off x="5757863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  <a:r>
              <a:rPr lang="en-US" sz="1600" b="1" baseline="0" dirty="0">
                <a:solidFill>
                  <a:srgbClr val="0000FF"/>
                </a:solidFill>
              </a:rPr>
              <a:t> 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479236" name="AutoShape 4"/>
          <p:cNvSpPr>
            <a:spLocks noChangeArrowheads="1"/>
          </p:cNvSpPr>
          <p:nvPr/>
        </p:nvSpPr>
        <p:spPr bwMode="auto">
          <a:xfrm>
            <a:off x="6081713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1713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27655" name="AutoShape 6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27656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27657" name="AutoShape 9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7659" name="Oval 11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</a:p>
          <a:p>
            <a:r>
              <a:rPr lang="ru-RU" sz="2000" dirty="0" smtClean="0">
                <a:solidFill>
                  <a:srgbClr val="0000FF"/>
                </a:solidFill>
              </a:rPr>
              <a:t>собака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7660" name="Oval 12"/>
          <p:cNvSpPr>
            <a:spLocks noChangeAspect="1" noChangeArrowheads="1"/>
          </p:cNvSpPr>
          <p:nvPr/>
        </p:nvSpPr>
        <p:spPr bwMode="auto">
          <a:xfrm>
            <a:off x="30600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кошка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7661" name="Oval 13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животные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7662" name="Oval 14"/>
          <p:cNvSpPr>
            <a:spLocks noChangeAspect="1" noChangeArrowheads="1"/>
          </p:cNvSpPr>
          <p:nvPr/>
        </p:nvSpPr>
        <p:spPr bwMode="auto">
          <a:xfrm>
            <a:off x="30600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кошки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7663" name="Rectangle 15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7664" name="Oval 16"/>
          <p:cNvSpPr>
            <a:spLocks noChangeAspect="1" noChangeArrowheads="1"/>
          </p:cNvSpPr>
          <p:nvPr/>
        </p:nvSpPr>
        <p:spPr bwMode="auto">
          <a:xfrm>
            <a:off x="179388" y="5076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животные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7665" name="Oval 17"/>
          <p:cNvSpPr>
            <a:spLocks noChangeAspect="1" noChangeArrowheads="1"/>
          </p:cNvSpPr>
          <p:nvPr/>
        </p:nvSpPr>
        <p:spPr bwMode="auto">
          <a:xfrm>
            <a:off x="3060000" y="5076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собаки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0" name="Oval 18"/>
          <p:cNvSpPr>
            <a:spLocks noChangeAspect="1" noChangeArrowheads="1"/>
          </p:cNvSpPr>
          <p:nvPr/>
        </p:nvSpPr>
        <p:spPr bwMode="auto">
          <a:xfrm>
            <a:off x="4678363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кошка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1" name="Oval 19"/>
          <p:cNvSpPr>
            <a:spLocks noChangeAspect="1" noChangeArrowheads="1"/>
          </p:cNvSpPr>
          <p:nvPr/>
        </p:nvSpPr>
        <p:spPr bwMode="auto">
          <a:xfrm>
            <a:off x="755650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собака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4678363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животные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565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кошки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4" name="Oval 22"/>
          <p:cNvSpPr>
            <a:spLocks noChangeAspect="1" noChangeArrowheads="1"/>
          </p:cNvSpPr>
          <p:nvPr/>
        </p:nvSpPr>
        <p:spPr bwMode="auto">
          <a:xfrm>
            <a:off x="4678363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животные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5" name="Oval 23"/>
          <p:cNvSpPr>
            <a:spLocks noChangeAspect="1" noChangeArrowheads="1"/>
          </p:cNvSpPr>
          <p:nvPr/>
        </p:nvSpPr>
        <p:spPr bwMode="auto">
          <a:xfrm>
            <a:off x="755650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собаки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9" name="Rectangle 27"/>
          <p:cNvSpPr>
            <a:spLocks noChangeArrowheads="1"/>
          </p:cNvSpPr>
          <p:nvPr/>
        </p:nvSpPr>
        <p:spPr bwMode="auto">
          <a:xfrm>
            <a:off x="4749800" y="4572000"/>
            <a:ext cx="4175125" cy="36036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30" name="Rectangle 10"/>
          <p:cNvSpPr>
            <a:spLocks noGrp="1" noChangeArrowheads="1"/>
          </p:cNvSpPr>
          <p:nvPr>
            <p:ph type="title"/>
          </p:nvPr>
        </p:nvSpPr>
        <p:spPr>
          <a:xfrm>
            <a:off x="457200" y="200025"/>
            <a:ext cx="8229600" cy="1143000"/>
          </a:xfrm>
        </p:spPr>
        <p:txBody>
          <a:bodyPr anchor="t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en-US" sz="3200" b="1" dirty="0" smtClean="0">
                <a:solidFill>
                  <a:schemeClr val="bg1"/>
                </a:solidFill>
              </a:rPr>
              <a:t>t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en-US" sz="3200" b="1" dirty="0" smtClean="0">
                <a:solidFill>
                  <a:schemeClr val="bg1"/>
                </a:solidFill>
              </a:rPr>
              <a:t>n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io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простым обращением</a:t>
            </a:r>
          </a:p>
        </p:txBody>
      </p:sp>
      <p:sp>
        <p:nvSpPr>
          <p:cNvPr id="31" name="Rectangle 27"/>
          <p:cNvSpPr>
            <a:spLocks noChangeArrowheads="1"/>
          </p:cNvSpPr>
          <p:nvPr/>
        </p:nvSpPr>
        <p:spPr bwMode="auto">
          <a:xfrm rot="5400000">
            <a:off x="3240000" y="2699544"/>
            <a:ext cx="10795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79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79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33" dur="1000" fill="hold"/>
                                        <p:tgtEl>
                                          <p:spTgt spid="4792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1000" fill="hold"/>
                                        <p:tgtEl>
                                          <p:spTgt spid="4792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479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5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79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479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3000" fill="hold"/>
                                        <p:tgtEl>
                                          <p:spTgt spid="276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0" fill="hold"/>
                                        <p:tgtEl>
                                          <p:spTgt spid="276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276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0" fill="hold"/>
                                        <p:tgtEl>
                                          <p:spTgt spid="276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3000" fill="hold"/>
                                        <p:tgtEl>
                                          <p:spTgt spid="276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3000" fill="hold"/>
                                        <p:tgtEl>
                                          <p:spTgt spid="276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3000" fill="hold"/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30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3000" fill="hold"/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9234" grpId="0" animBg="1"/>
      <p:bldP spid="479234" grpId="1" animBg="1"/>
      <p:bldP spid="479234" grpId="2" animBg="1"/>
      <p:bldP spid="479235" grpId="0" animBg="1"/>
      <p:bldP spid="479235" grpId="1" animBg="1"/>
      <p:bldP spid="479236" grpId="0" animBg="1"/>
      <p:bldP spid="479236" grpId="1" animBg="1"/>
      <p:bldP spid="479237" grpId="0" animBg="1"/>
      <p:bldP spid="27655" grpId="0" animBg="1"/>
      <p:bldP spid="27655" grpId="1" animBg="1"/>
      <p:bldP spid="27664" grpId="0" animBg="1"/>
      <p:bldP spid="27664" grpId="1" animBg="1"/>
      <p:bldP spid="27665" grpId="0" animBg="1"/>
      <p:bldP spid="27665" grpId="1" animBg="1"/>
      <p:bldP spid="479252" grpId="0" animBg="1"/>
      <p:bldP spid="479253" grpId="0" animBg="1"/>
      <p:bldP spid="479254" grpId="0" animBg="1"/>
      <p:bldP spid="479254" grpId="1" animBg="1"/>
      <p:bldP spid="479255" grpId="0" animBg="1"/>
      <p:bldP spid="479255" grpId="1" animBg="1"/>
      <p:bldP spid="479259" grpId="0" animBg="1"/>
    </p:bldLst>
  </p:timing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150" name="AutoShape 6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518152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518153" name="AutoShape 9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18155" name="Oval 11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Всякая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роза</a:t>
            </a:r>
            <a:endParaRPr lang="ru-RU" sz="1400" b="1" baseline="0" dirty="0">
              <a:solidFill>
                <a:srgbClr val="0000FF"/>
              </a:solidFill>
            </a:endParaRPr>
          </a:p>
        </p:txBody>
      </p:sp>
      <p:sp>
        <p:nvSpPr>
          <p:cNvPr id="518156" name="Oval 12"/>
          <p:cNvSpPr>
            <a:spLocks noChangeAspect="1" noChangeArrowheads="1"/>
          </p:cNvSpPr>
          <p:nvPr/>
        </p:nvSpPr>
        <p:spPr bwMode="auto">
          <a:xfrm>
            <a:off x="30600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цветок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18157" name="Oval 13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растения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18158" name="Oval 14"/>
          <p:cNvSpPr>
            <a:spLocks noChangeAspect="1" noChangeArrowheads="1"/>
          </p:cNvSpPr>
          <p:nvPr/>
        </p:nvSpPr>
        <p:spPr bwMode="auto">
          <a:xfrm>
            <a:off x="30600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цветы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18159" name="Rectangle 15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518160" name="Oval 16"/>
          <p:cNvSpPr>
            <a:spLocks noChangeAspect="1" noChangeArrowheads="1"/>
          </p:cNvSpPr>
          <p:nvPr/>
        </p:nvSpPr>
        <p:spPr bwMode="auto">
          <a:xfrm>
            <a:off x="179388" y="5076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растения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18161" name="Oval 17"/>
          <p:cNvSpPr>
            <a:spLocks noChangeAspect="1" noChangeArrowheads="1"/>
          </p:cNvSpPr>
          <p:nvPr/>
        </p:nvSpPr>
        <p:spPr bwMode="auto">
          <a:xfrm>
            <a:off x="3060000" y="5076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розы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18164" name="Rectangle 20"/>
          <p:cNvSpPr>
            <a:spLocks noChangeArrowheads="1"/>
          </p:cNvSpPr>
          <p:nvPr/>
        </p:nvSpPr>
        <p:spPr bwMode="auto">
          <a:xfrm rot="5400000">
            <a:off x="3240000" y="2700000"/>
            <a:ext cx="10795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19" name="Rectangle 10"/>
          <p:cNvSpPr>
            <a:spLocks noGrp="1" noChangeArrowheads="1"/>
          </p:cNvSpPr>
          <p:nvPr>
            <p:ph type="title"/>
          </p:nvPr>
        </p:nvSpPr>
        <p:spPr>
          <a:xfrm>
            <a:off x="457200" y="200025"/>
            <a:ext cx="8229600" cy="1143000"/>
          </a:xfrm>
        </p:spPr>
        <p:txBody>
          <a:bodyPr anchor="t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en-US" sz="3200" b="1" dirty="0" smtClean="0">
                <a:solidFill>
                  <a:srgbClr val="FFFFFF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приведением к нелепости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17" name="Text Box 28"/>
          <p:cNvSpPr txBox="1">
            <a:spLocks noChangeArrowheads="1"/>
          </p:cNvSpPr>
          <p:nvPr/>
        </p:nvSpPr>
        <p:spPr bwMode="auto">
          <a:xfrm>
            <a:off x="4678363" y="1474788"/>
            <a:ext cx="4318000" cy="143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solidFill>
                  <a:srgbClr val="00FF00"/>
                </a:solidFill>
              </a:rPr>
              <a:t>Обращение с ограничением</a:t>
            </a:r>
            <a:r>
              <a:rPr lang="ru-RU" sz="1800" b="1" baseline="0" dirty="0" smtClean="0">
                <a:solidFill>
                  <a:schemeClr val="bg1"/>
                </a:solidFill>
              </a:rPr>
              <a:t> </a:t>
            </a:r>
            <a:r>
              <a:rPr lang="ru-RU" sz="1800" b="1" baseline="0" dirty="0" smtClean="0">
                <a:solidFill>
                  <a:srgbClr val="00FFFF"/>
                </a:solidFill>
              </a:rPr>
              <a:t>общеутвердительной</a:t>
            </a:r>
            <a:r>
              <a:rPr lang="ru-RU" sz="1800" b="1" baseline="0" dirty="0" smtClean="0">
                <a:solidFill>
                  <a:schemeClr val="bg1"/>
                </a:solidFill>
              </a:rPr>
              <a:t> б</a:t>
            </a:r>
            <a:r>
              <a:rPr lang="en-US" sz="1800" b="1" baseline="0" dirty="0">
                <a:solidFill>
                  <a:schemeClr val="bg1"/>
                </a:solidFill>
                <a:cs typeface="Arial" charset="0"/>
              </a:rPr>
              <a:t>ó</a:t>
            </a:r>
            <a:r>
              <a:rPr lang="ru-RU" sz="1800" b="1" baseline="0" dirty="0">
                <a:solidFill>
                  <a:schemeClr val="bg1"/>
                </a:solidFill>
              </a:rPr>
              <a:t>льшей </a:t>
            </a:r>
            <a:r>
              <a:rPr lang="ru-RU" sz="1800" b="1" baseline="0" dirty="0" smtClean="0">
                <a:solidFill>
                  <a:schemeClr val="bg1"/>
                </a:solidFill>
              </a:rPr>
              <a:t>посылки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baseline="0" dirty="0" smtClean="0">
                <a:solidFill>
                  <a:schemeClr val="bg1"/>
                </a:solidFill>
              </a:rPr>
              <a:t>даёт </a:t>
            </a:r>
            <a:r>
              <a:rPr lang="ru-RU" sz="1800" b="1" baseline="0" dirty="0">
                <a:solidFill>
                  <a:schemeClr val="bg1"/>
                </a:solidFill>
              </a:rPr>
              <a:t>частное суждение, </a:t>
            </a:r>
            <a:r>
              <a:rPr lang="ru-RU" sz="1800" b="1" baseline="0" dirty="0" smtClean="0">
                <a:solidFill>
                  <a:schemeClr val="bg1"/>
                </a:solidFill>
              </a:rPr>
              <a:t/>
            </a:r>
            <a:br>
              <a:rPr lang="ru-RU" sz="1800" b="1" baseline="0" dirty="0" smtClean="0">
                <a:solidFill>
                  <a:schemeClr val="bg1"/>
                </a:solidFill>
              </a:rPr>
            </a:br>
            <a:r>
              <a:rPr lang="ru-RU" sz="1800" b="1" baseline="0" dirty="0" smtClean="0">
                <a:solidFill>
                  <a:schemeClr val="bg1"/>
                </a:solidFill>
              </a:rPr>
              <a:t>но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baseline="0" dirty="0" smtClean="0">
                <a:solidFill>
                  <a:schemeClr val="bg1"/>
                </a:solidFill>
              </a:rPr>
              <a:t>в </a:t>
            </a:r>
            <a:r>
              <a:rPr lang="ru-RU" sz="1800" b="1" baseline="0" dirty="0">
                <a:solidFill>
                  <a:schemeClr val="bg1"/>
                </a:solidFill>
              </a:rPr>
              <a:t>первой фигуре </a:t>
            </a:r>
            <a:r>
              <a:rPr lang="ru-RU" sz="1800" b="1" baseline="0" dirty="0">
                <a:solidFill>
                  <a:srgbClr val="FF66FF"/>
                </a:solidFill>
              </a:rPr>
              <a:t>б</a:t>
            </a:r>
            <a:r>
              <a:rPr lang="en-US" sz="1800" b="1" baseline="0" dirty="0">
                <a:solidFill>
                  <a:srgbClr val="FF66FF"/>
                </a:solidFill>
                <a:cs typeface="Arial" charset="0"/>
              </a:rPr>
              <a:t>ó</a:t>
            </a:r>
            <a:r>
              <a:rPr lang="ru-RU" sz="1800" b="1" baseline="0" dirty="0">
                <a:solidFill>
                  <a:srgbClr val="FF66FF"/>
                </a:solidFill>
              </a:rPr>
              <a:t>льшая </a:t>
            </a:r>
            <a:r>
              <a:rPr lang="ru-RU" sz="1800" b="1" baseline="0" dirty="0" smtClean="0">
                <a:solidFill>
                  <a:srgbClr val="FF66FF"/>
                </a:solidFill>
              </a:rPr>
              <a:t>посылка</a:t>
            </a:r>
            <a:r>
              <a:rPr lang="ru-RU" sz="1800" b="1" dirty="0" smtClean="0">
                <a:solidFill>
                  <a:srgbClr val="FF66FF"/>
                </a:solidFill>
              </a:rPr>
              <a:t> частной быть </a:t>
            </a:r>
            <a:r>
              <a:rPr lang="ru-RU" sz="1800" b="1" baseline="0" dirty="0" smtClean="0">
                <a:solidFill>
                  <a:srgbClr val="FF66FF"/>
                </a:solidFill>
              </a:rPr>
              <a:t>не может</a:t>
            </a:r>
            <a:r>
              <a:rPr lang="ru-RU" sz="1800" b="1" baseline="0" dirty="0" smtClean="0"/>
              <a:t>. </a:t>
            </a:r>
            <a:endParaRPr lang="ru-RU" sz="1800" b="1" baseline="0" dirty="0"/>
          </a:p>
        </p:txBody>
      </p:sp>
      <p:sp>
        <p:nvSpPr>
          <p:cNvPr id="18" name="Text Box 26"/>
          <p:cNvSpPr txBox="1">
            <a:spLocks noChangeArrowheads="1"/>
          </p:cNvSpPr>
          <p:nvPr/>
        </p:nvSpPr>
        <p:spPr bwMode="auto">
          <a:xfrm>
            <a:off x="4761580" y="2824219"/>
            <a:ext cx="4318000" cy="143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00FFFF"/>
                </a:solidFill>
              </a:rPr>
              <a:t>Частноотрицательная</a:t>
            </a:r>
            <a:r>
              <a:rPr lang="ru-RU" dirty="0" smtClean="0"/>
              <a:t> меньшая </a:t>
            </a:r>
            <a:r>
              <a:rPr lang="ru-RU" sz="1800" b="1" baseline="0" dirty="0" smtClean="0">
                <a:solidFill>
                  <a:schemeClr val="bg1"/>
                </a:solidFill>
              </a:rPr>
              <a:t>посылка </a:t>
            </a:r>
            <a:r>
              <a:rPr lang="ru-RU" sz="1800" b="1" baseline="0" dirty="0" smtClean="0">
                <a:solidFill>
                  <a:srgbClr val="FF66FF"/>
                </a:solidFill>
              </a:rPr>
              <a:t>обращению не </a:t>
            </a:r>
            <a:r>
              <a:rPr lang="ru-RU" sz="1800" b="1" baseline="0" dirty="0">
                <a:solidFill>
                  <a:srgbClr val="FF66FF"/>
                </a:solidFill>
              </a:rPr>
              <a:t>подлежит</a:t>
            </a:r>
            <a:r>
              <a:rPr lang="ru-RU" sz="1800" b="1" baseline="0" dirty="0"/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638701" y="4173650"/>
            <a:ext cx="4536000" cy="90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r>
              <a:rPr lang="ru-RU" dirty="0" smtClean="0"/>
              <a:t>Кроме того, если б</a:t>
            </a:r>
            <a:r>
              <a:rPr lang="fr-FR" dirty="0" smtClean="0"/>
              <a:t>ó</a:t>
            </a:r>
            <a:r>
              <a:rPr lang="ru-RU" dirty="0" smtClean="0"/>
              <a:t>льшую посылку </a:t>
            </a:r>
            <a:br>
              <a:rPr lang="ru-RU" dirty="0" smtClean="0"/>
            </a:br>
            <a:r>
              <a:rPr lang="ru-RU" dirty="0" smtClean="0"/>
              <a:t>всё же обратить, </a:t>
            </a:r>
            <a:r>
              <a:rPr lang="ru-RU" dirty="0" smtClean="0">
                <a:solidFill>
                  <a:srgbClr val="FF66FF"/>
                </a:solidFill>
              </a:rPr>
              <a:t>обе посылки</a:t>
            </a:r>
            <a:r>
              <a:rPr lang="ru-RU" dirty="0" smtClean="0"/>
              <a:t> окажутся, в нарушение </a:t>
            </a:r>
            <a:r>
              <a:rPr lang="ru-RU" dirty="0" smtClean="0">
                <a:solidFill>
                  <a:srgbClr val="FFFF00"/>
                </a:solidFill>
              </a:rPr>
              <a:t>правила общей посылки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FF66FF"/>
                </a:solidFill>
              </a:rPr>
              <a:t>частными</a:t>
            </a:r>
            <a:r>
              <a:rPr lang="ru-RU" dirty="0" smtClean="0"/>
              <a:t>.</a:t>
            </a:r>
          </a:p>
        </p:txBody>
      </p:sp>
      <p:sp>
        <p:nvSpPr>
          <p:cNvPr id="22" name="Text Box 27"/>
          <p:cNvSpPr txBox="1">
            <a:spLocks noChangeArrowheads="1"/>
          </p:cNvSpPr>
          <p:nvPr/>
        </p:nvSpPr>
        <p:spPr bwMode="auto">
          <a:xfrm>
            <a:off x="4795251" y="5301208"/>
            <a:ext cx="4320000" cy="143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72000" rIns="72000" anchor="ctr" anchorCtr="1"/>
          <a:lstStyle/>
          <a:p>
            <a:r>
              <a:rPr lang="ru-RU" sz="1800" b="1" baseline="0" dirty="0">
                <a:solidFill>
                  <a:schemeClr val="bg1"/>
                </a:solidFill>
              </a:rPr>
              <a:t>Посылки </a:t>
            </a:r>
            <a:r>
              <a:rPr lang="ru-RU" sz="1800" b="1" baseline="0" dirty="0">
                <a:solidFill>
                  <a:srgbClr val="FF66FF"/>
                </a:solidFill>
              </a:rPr>
              <a:t>нельзя</a:t>
            </a:r>
            <a:r>
              <a:rPr lang="ru-RU" sz="1800" b="1" baseline="0" dirty="0">
                <a:solidFill>
                  <a:schemeClr val="bg1"/>
                </a:solidFill>
              </a:rPr>
              <a:t> </a:t>
            </a:r>
            <a:r>
              <a:rPr lang="ru-RU" sz="1800" b="1" baseline="0" dirty="0" smtClean="0">
                <a:solidFill>
                  <a:srgbClr val="00FFFF"/>
                </a:solidFill>
              </a:rPr>
              <a:t>поменять</a:t>
            </a:r>
            <a:r>
              <a:rPr lang="ru-RU" dirty="0">
                <a:solidFill>
                  <a:srgbClr val="00FFFF"/>
                </a:solidFill>
              </a:rPr>
              <a:t> </a:t>
            </a:r>
            <a:r>
              <a:rPr lang="ru-RU" sz="1800" b="1" baseline="0" dirty="0" smtClean="0">
                <a:solidFill>
                  <a:srgbClr val="00FFFF"/>
                </a:solidFill>
              </a:rPr>
              <a:t>местами</a:t>
            </a:r>
            <a:r>
              <a:rPr lang="ru-RU" sz="1800" b="1" baseline="0" dirty="0" smtClean="0"/>
              <a:t>,</a:t>
            </a:r>
            <a:r>
              <a:rPr lang="ru-RU" dirty="0"/>
              <a:t> </a:t>
            </a:r>
            <a:r>
              <a:rPr lang="ru-RU" sz="1800" b="1" baseline="0" dirty="0" smtClean="0">
                <a:solidFill>
                  <a:schemeClr val="bg1"/>
                </a:solidFill>
              </a:rPr>
              <a:t>потому </a:t>
            </a:r>
            <a:r>
              <a:rPr lang="ru-RU" sz="1800" b="1" baseline="0" dirty="0">
                <a:solidFill>
                  <a:schemeClr val="bg1"/>
                </a:solidFill>
              </a:rPr>
              <a:t>что </a:t>
            </a:r>
            <a:r>
              <a:rPr lang="ru-RU" sz="1800" b="1" baseline="0" dirty="0" smtClean="0">
                <a:solidFill>
                  <a:schemeClr val="bg1"/>
                </a:solidFill>
              </a:rPr>
              <a:t>после </a:t>
            </a:r>
            <a:r>
              <a:rPr lang="ru-RU" sz="1800" b="1" baseline="0" dirty="0" smtClean="0">
                <a:solidFill>
                  <a:srgbClr val="00FF00"/>
                </a:solidFill>
              </a:rPr>
              <a:t>перестановки</a:t>
            </a:r>
            <a:r>
              <a:rPr lang="ru-RU" dirty="0" smtClean="0"/>
              <a:t> </a:t>
            </a:r>
            <a:r>
              <a:rPr lang="ru-RU" sz="1800" b="1" baseline="0" dirty="0" smtClean="0">
                <a:solidFill>
                  <a:schemeClr val="bg1"/>
                </a:solidFill>
              </a:rPr>
              <a:t>место б</a:t>
            </a:r>
            <a:r>
              <a:rPr lang="en-US" dirty="0" smtClean="0">
                <a:cs typeface="Arial" charset="0"/>
              </a:rPr>
              <a:t>ó</a:t>
            </a:r>
            <a:r>
              <a:rPr lang="ru-RU" sz="1800" b="1" baseline="0" dirty="0" smtClean="0">
                <a:solidFill>
                  <a:schemeClr val="bg1"/>
                </a:solidFill>
              </a:rPr>
              <a:t>льшей посылки займёт, </a:t>
            </a:r>
            <a:r>
              <a:rPr lang="ru-RU" baseline="0" dirty="0" smtClean="0"/>
              <a:t/>
            </a:r>
            <a:br>
              <a:rPr lang="ru-RU" baseline="0" dirty="0" smtClean="0"/>
            </a:br>
            <a:r>
              <a:rPr lang="ru-RU" sz="1800" b="1" baseline="0" dirty="0" smtClean="0">
                <a:solidFill>
                  <a:schemeClr val="bg1"/>
                </a:solidFill>
              </a:rPr>
              <a:t>в нарушение </a:t>
            </a:r>
            <a:r>
              <a:rPr lang="ru-RU" sz="1800" b="1" baseline="0" dirty="0" smtClean="0">
                <a:solidFill>
                  <a:srgbClr val="FFFF00"/>
                </a:solidFill>
              </a:rPr>
              <a:t>правила первой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baseline="0" dirty="0" smtClean="0">
                <a:solidFill>
                  <a:srgbClr val="FFFF00"/>
                </a:solidFill>
              </a:rPr>
              <a:t>фигуры</a:t>
            </a:r>
            <a:r>
              <a:rPr lang="ru-RU" sz="1800" b="1" baseline="0" dirty="0" smtClean="0"/>
              <a:t>,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baseline="0" dirty="0" smtClean="0">
                <a:solidFill>
                  <a:srgbClr val="FF66FF"/>
                </a:solidFill>
              </a:rPr>
              <a:t>частная</a:t>
            </a:r>
            <a:r>
              <a:rPr lang="ru-RU" sz="1800" b="1" baseline="0" dirty="0" smtClean="0">
                <a:solidFill>
                  <a:schemeClr val="bg1"/>
                </a:solidFill>
              </a:rPr>
              <a:t> меньшая</a:t>
            </a:r>
            <a:r>
              <a:rPr lang="ru-RU" dirty="0" smtClean="0"/>
              <a:t>.</a:t>
            </a:r>
            <a:r>
              <a:rPr lang="ru-RU" sz="1800" b="1" baseline="0" dirty="0" smtClean="0">
                <a:solidFill>
                  <a:schemeClr val="bg1"/>
                </a:solidFill>
              </a:rPr>
              <a:t> </a:t>
            </a:r>
            <a:endParaRPr lang="ru-RU" sz="1800" b="1" baseline="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518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18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8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18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18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518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518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18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18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18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18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" dur="500"/>
                                        <p:tgtEl>
                                          <p:spTgt spid="518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18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18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4.07407E-6 L -0.31059 -0.00393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518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500" y="-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18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18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518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18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18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18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18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000"/>
                            </p:stCondLst>
                            <p:childTnLst>
                              <p:par>
                                <p:cTn id="6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8" dur="1000"/>
                                        <p:tgtEl>
                                          <p:spTgt spid="518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8150" grpId="0" animBg="1"/>
      <p:bldP spid="518152" grpId="0" animBg="1"/>
      <p:bldP spid="518153" grpId="0" animBg="1"/>
      <p:bldP spid="518155" grpId="0" animBg="1"/>
      <p:bldP spid="518156" grpId="0" animBg="1"/>
      <p:bldP spid="518157" grpId="0" animBg="1"/>
      <p:bldP spid="518158" grpId="0" animBg="1"/>
      <p:bldP spid="518159" grpId="0" animBg="1"/>
      <p:bldP spid="518160" grpId="0" animBg="1"/>
      <p:bldP spid="518161" grpId="0" animBg="1"/>
      <p:bldP spid="518164" grpId="0" animBg="1"/>
      <p:bldP spid="518164" grpId="1" animBg="1"/>
      <p:bldP spid="518164" grpId="2" animBg="1"/>
      <p:bldP spid="17" grpId="0"/>
      <p:bldP spid="18" grpId="0"/>
      <p:bldP spid="21" grpId="0"/>
      <p:bldP spid="22" grpId="0"/>
    </p:bldLst>
  </p:timing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150" name="AutoShape 6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518152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518153" name="AutoShape 9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18155" name="Oval 11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18156" name="Oval 12"/>
          <p:cNvSpPr>
            <a:spLocks noChangeAspect="1" noChangeArrowheads="1"/>
          </p:cNvSpPr>
          <p:nvPr/>
        </p:nvSpPr>
        <p:spPr bwMode="auto">
          <a:xfrm>
            <a:off x="30600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цветок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18157" name="Oval 13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растения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18158" name="Oval 14"/>
          <p:cNvSpPr>
            <a:spLocks noChangeAspect="1" noChangeArrowheads="1"/>
          </p:cNvSpPr>
          <p:nvPr/>
        </p:nvSpPr>
        <p:spPr bwMode="auto">
          <a:xfrm>
            <a:off x="30600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цветы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18159" name="Rectangle 15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518160" name="Oval 16"/>
          <p:cNvSpPr>
            <a:spLocks noChangeAspect="1" noChangeArrowheads="1"/>
          </p:cNvSpPr>
          <p:nvPr/>
        </p:nvSpPr>
        <p:spPr bwMode="auto">
          <a:xfrm>
            <a:off x="179388" y="5076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растения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18161" name="Oval 17"/>
          <p:cNvSpPr>
            <a:spLocks noChangeAspect="1" noChangeArrowheads="1"/>
          </p:cNvSpPr>
          <p:nvPr/>
        </p:nvSpPr>
        <p:spPr bwMode="auto">
          <a:xfrm>
            <a:off x="3060000" y="5076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розы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18164" name="Rectangle 20"/>
          <p:cNvSpPr>
            <a:spLocks noChangeArrowheads="1"/>
          </p:cNvSpPr>
          <p:nvPr/>
        </p:nvSpPr>
        <p:spPr bwMode="auto">
          <a:xfrm rot="5400000">
            <a:off x="3240000" y="2699544"/>
            <a:ext cx="10795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19" name="Rectangle 10"/>
          <p:cNvSpPr>
            <a:spLocks noGrp="1" noChangeArrowheads="1"/>
          </p:cNvSpPr>
          <p:nvPr>
            <p:ph type="title"/>
          </p:nvPr>
        </p:nvSpPr>
        <p:spPr>
          <a:xfrm>
            <a:off x="457200" y="200025"/>
            <a:ext cx="8229600" cy="1143000"/>
          </a:xfrm>
        </p:spPr>
        <p:txBody>
          <a:bodyPr anchor="t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en-US" sz="3200" b="1" dirty="0" smtClean="0">
                <a:solidFill>
                  <a:srgbClr val="FFFFFF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приведением к нелепости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680000" y="1620000"/>
            <a:ext cx="4320000" cy="48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dirty="0" smtClean="0"/>
              <a:t>За невозможностью альтернативных преобразований </a:t>
            </a:r>
            <a:br>
              <a:rPr lang="ru-RU" dirty="0" smtClean="0"/>
            </a:br>
            <a:r>
              <a:rPr lang="ru-RU" dirty="0" smtClean="0"/>
              <a:t>модус второй фигуры </a:t>
            </a:r>
            <a:r>
              <a:rPr lang="en-US" dirty="0" smtClean="0">
                <a:solidFill>
                  <a:srgbClr val="FF66CC"/>
                </a:solidFill>
              </a:rPr>
              <a:t>B</a:t>
            </a:r>
            <a:r>
              <a:rPr lang="en-US" dirty="0" smtClean="0"/>
              <a:t>aroco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сводится к модусу </a:t>
            </a:r>
            <a:r>
              <a:rPr lang="en-US" dirty="0" smtClean="0">
                <a:solidFill>
                  <a:srgbClr val="FF66CC"/>
                </a:solidFill>
              </a:rPr>
              <a:t>B</a:t>
            </a:r>
            <a:r>
              <a:rPr lang="en-US" dirty="0" smtClean="0"/>
              <a:t>arbara</a:t>
            </a:r>
            <a:r>
              <a:rPr lang="ru-RU" dirty="0" smtClean="0"/>
              <a:t> </a:t>
            </a:r>
          </a:p>
          <a:p>
            <a:r>
              <a:rPr lang="ru-RU" dirty="0" smtClean="0">
                <a:solidFill>
                  <a:srgbClr val="00FF00"/>
                </a:solidFill>
              </a:rPr>
              <a:t>приведением к нелепости</a:t>
            </a:r>
            <a:r>
              <a:rPr lang="ru-RU" dirty="0" smtClean="0"/>
              <a:t>,</a:t>
            </a:r>
            <a:r>
              <a:rPr lang="en-US" dirty="0" smtClean="0"/>
              <a:t>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на что указывает наличие согласной </a:t>
            </a:r>
            <a:r>
              <a:rPr lang="en-US" dirty="0" smtClean="0">
                <a:solidFill>
                  <a:srgbClr val="00FF00"/>
                </a:solidFill>
              </a:rPr>
              <a:t>R</a:t>
            </a:r>
            <a:r>
              <a:rPr lang="en-US" dirty="0" smtClean="0"/>
              <a:t> </a:t>
            </a:r>
            <a:r>
              <a:rPr lang="ru-RU" dirty="0" smtClean="0"/>
              <a:t>в имени модуса. 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build="p"/>
    </p:bldLst>
  </p:timing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00" name="AutoShape 6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29701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29702" name="AutoShape 9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9703" name="Oval 11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9704" name="Oval 12"/>
          <p:cNvSpPr>
            <a:spLocks noChangeAspect="1" noChangeArrowheads="1"/>
          </p:cNvSpPr>
          <p:nvPr/>
        </p:nvSpPr>
        <p:spPr bwMode="auto">
          <a:xfrm>
            <a:off x="30600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цветок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29705" name="Oval 13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растения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9706" name="Oval 14"/>
          <p:cNvSpPr>
            <a:spLocks noChangeAspect="1" noChangeArrowheads="1"/>
          </p:cNvSpPr>
          <p:nvPr/>
        </p:nvSpPr>
        <p:spPr bwMode="auto">
          <a:xfrm>
            <a:off x="30600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9707" name="Rectangle 15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9708" name="Oval 16"/>
          <p:cNvSpPr>
            <a:spLocks noChangeAspect="1" noChangeArrowheads="1"/>
          </p:cNvSpPr>
          <p:nvPr/>
        </p:nvSpPr>
        <p:spPr bwMode="auto">
          <a:xfrm>
            <a:off x="179388" y="5076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растения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9709" name="Oval 17"/>
          <p:cNvSpPr>
            <a:spLocks noChangeAspect="1" noChangeArrowheads="1"/>
          </p:cNvSpPr>
          <p:nvPr/>
        </p:nvSpPr>
        <p:spPr bwMode="auto">
          <a:xfrm>
            <a:off x="3060000" y="5076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розы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5" name="Text Box 26"/>
          <p:cNvSpPr txBox="1">
            <a:spLocks noChangeArrowheads="1"/>
          </p:cNvSpPr>
          <p:nvPr/>
        </p:nvSpPr>
        <p:spPr bwMode="auto">
          <a:xfrm>
            <a:off x="4752000" y="1476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latin typeface="+mj-lt"/>
              </a:rPr>
              <a:t>Б</a:t>
            </a:r>
            <a:r>
              <a:rPr lang="fr-FR" sz="1800" b="1" baseline="0" dirty="0" smtClean="0">
                <a:latin typeface="+mj-lt"/>
                <a:cs typeface="Times New Roman"/>
              </a:rPr>
              <a:t>ó</a:t>
            </a:r>
            <a:r>
              <a:rPr lang="ru-RU" sz="1800" b="1" baseline="0" dirty="0" smtClean="0">
                <a:latin typeface="+mj-lt"/>
              </a:rPr>
              <a:t>л</a:t>
            </a:r>
            <a:r>
              <a:rPr lang="ru-RU" sz="1800" b="1" baseline="0" dirty="0" smtClean="0"/>
              <a:t>ьшую посылку </a:t>
            </a:r>
            <a:br>
              <a:rPr lang="ru-RU" sz="1800" b="1" baseline="0" dirty="0" smtClean="0"/>
            </a:br>
            <a:r>
              <a:rPr lang="ru-RU" sz="1800" b="1" baseline="0" dirty="0" smtClean="0"/>
              <a:t>оставляем без </a:t>
            </a:r>
            <a:r>
              <a:rPr lang="ru-RU" dirty="0" smtClean="0"/>
              <a:t>и</a:t>
            </a:r>
            <a:r>
              <a:rPr lang="ru-RU" sz="1800" b="1" baseline="0" dirty="0" smtClean="0"/>
              <a:t>зменения.</a:t>
            </a:r>
            <a:endParaRPr lang="ru-RU" sz="1800" b="1" baseline="0" dirty="0"/>
          </a:p>
        </p:txBody>
      </p:sp>
      <p:sp>
        <p:nvSpPr>
          <p:cNvPr id="20" name="Rectangle 10"/>
          <p:cNvSpPr>
            <a:spLocks noGrp="1" noChangeArrowheads="1"/>
          </p:cNvSpPr>
          <p:nvPr>
            <p:ph type="title"/>
          </p:nvPr>
        </p:nvSpPr>
        <p:spPr>
          <a:xfrm>
            <a:off x="457200" y="200025"/>
            <a:ext cx="8229600" cy="1143000"/>
          </a:xfrm>
        </p:spPr>
        <p:txBody>
          <a:bodyPr anchor="t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en-US" sz="3200" b="1" dirty="0" smtClean="0">
                <a:solidFill>
                  <a:srgbClr val="FFFFFF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приведением к нелепости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21" name="Rectangle 27"/>
          <p:cNvSpPr>
            <a:spLocks noChangeArrowheads="1"/>
          </p:cNvSpPr>
          <p:nvPr/>
        </p:nvSpPr>
        <p:spPr bwMode="auto">
          <a:xfrm rot="5400000">
            <a:off x="3240000" y="2699544"/>
            <a:ext cx="10795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199" name="AutoShape 7"/>
          <p:cNvSpPr>
            <a:spLocks noChangeArrowheads="1"/>
          </p:cNvSpPr>
          <p:nvPr/>
        </p:nvSpPr>
        <p:spPr bwMode="auto">
          <a:xfrm>
            <a:off x="6083300" y="1836738"/>
            <a:ext cx="1420813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0725" name="AutoShape 6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30726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30727" name="AutoShape 9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0728" name="Oval 11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0729" name="Oval 12"/>
          <p:cNvSpPr>
            <a:spLocks noChangeAspect="1" noChangeArrowheads="1"/>
          </p:cNvSpPr>
          <p:nvPr/>
        </p:nvSpPr>
        <p:spPr bwMode="auto">
          <a:xfrm>
            <a:off x="30600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цветок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30730" name="Oval 13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растения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0731" name="Oval 14"/>
          <p:cNvSpPr>
            <a:spLocks noChangeAspect="1" noChangeArrowheads="1"/>
          </p:cNvSpPr>
          <p:nvPr/>
        </p:nvSpPr>
        <p:spPr bwMode="auto">
          <a:xfrm>
            <a:off x="30600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0732" name="Rectangle 15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30733" name="Oval 16"/>
          <p:cNvSpPr>
            <a:spLocks noChangeAspect="1" noChangeArrowheads="1"/>
          </p:cNvSpPr>
          <p:nvPr/>
        </p:nvSpPr>
        <p:spPr bwMode="auto">
          <a:xfrm>
            <a:off x="179388" y="5076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растения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0734" name="Oval 17"/>
          <p:cNvSpPr>
            <a:spLocks noChangeAspect="1" noChangeArrowheads="1"/>
          </p:cNvSpPr>
          <p:nvPr/>
        </p:nvSpPr>
        <p:spPr bwMode="auto">
          <a:xfrm>
            <a:off x="3060000" y="5076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розы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20210" name="Oval 18"/>
          <p:cNvSpPr>
            <a:spLocks noChangeAspect="1" noChangeArrowheads="1"/>
          </p:cNvSpPr>
          <p:nvPr/>
        </p:nvSpPr>
        <p:spPr bwMode="auto">
          <a:xfrm>
            <a:off x="4678363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20211" name="Oval 19"/>
          <p:cNvSpPr>
            <a:spLocks noChangeAspect="1" noChangeArrowheads="1"/>
          </p:cNvSpPr>
          <p:nvPr/>
        </p:nvSpPr>
        <p:spPr bwMode="auto">
          <a:xfrm>
            <a:off x="755650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цветок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18" name="Text Box 26"/>
          <p:cNvSpPr txBox="1">
            <a:spLocks noChangeArrowheads="1"/>
          </p:cNvSpPr>
          <p:nvPr/>
        </p:nvSpPr>
        <p:spPr bwMode="auto">
          <a:xfrm>
            <a:off x="4749800" y="2988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/>
              <a:t>В качестве меньшей посылки берём суждение, </a:t>
            </a:r>
            <a:br>
              <a:rPr lang="ru-RU" dirty="0" smtClean="0"/>
            </a:br>
            <a:r>
              <a:rPr lang="ru-RU" dirty="0" smtClean="0">
                <a:solidFill>
                  <a:srgbClr val="00FF00"/>
                </a:solidFill>
              </a:rPr>
              <a:t>противоречащее выводу</a:t>
            </a:r>
            <a:r>
              <a:rPr lang="ru-RU" dirty="0" smtClean="0"/>
              <a:t>.</a:t>
            </a:r>
            <a:endParaRPr lang="ru-RU" sz="1800" b="1" baseline="0" dirty="0"/>
          </a:p>
        </p:txBody>
      </p:sp>
      <p:sp>
        <p:nvSpPr>
          <p:cNvPr id="23" name="Rectangle 10"/>
          <p:cNvSpPr>
            <a:spLocks noGrp="1" noChangeArrowheads="1"/>
          </p:cNvSpPr>
          <p:nvPr>
            <p:ph type="title"/>
          </p:nvPr>
        </p:nvSpPr>
        <p:spPr>
          <a:xfrm>
            <a:off x="457200" y="200025"/>
            <a:ext cx="8229600" cy="1143000"/>
          </a:xfrm>
        </p:spPr>
        <p:txBody>
          <a:bodyPr anchor="t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en-US" sz="3200" b="1" dirty="0" smtClean="0">
                <a:solidFill>
                  <a:srgbClr val="FFFFFF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приведением к нелепости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24" name="Rectangle 27"/>
          <p:cNvSpPr>
            <a:spLocks noChangeArrowheads="1"/>
          </p:cNvSpPr>
          <p:nvPr/>
        </p:nvSpPr>
        <p:spPr bwMode="auto">
          <a:xfrm rot="5400000">
            <a:off x="3240000" y="2699544"/>
            <a:ext cx="10795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520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20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20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201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20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520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val 6"/>
          <p:cNvSpPr>
            <a:spLocks noChangeAspect="1" noChangeArrowheads="1"/>
          </p:cNvSpPr>
          <p:nvPr/>
        </p:nvSpPr>
        <p:spPr bwMode="auto">
          <a:xfrm>
            <a:off x="1152000" y="1116000"/>
            <a:ext cx="792162" cy="79216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2400" dirty="0">
                <a:solidFill>
                  <a:srgbClr val="0000CC"/>
                </a:solidFill>
              </a:rPr>
              <a:t>A </a:t>
            </a:r>
            <a:r>
              <a:rPr lang="en-US" sz="2400" dirty="0">
                <a:solidFill>
                  <a:srgbClr val="FF0000"/>
                </a:solidFill>
              </a:rPr>
              <a:t>B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14" name="Oval 6"/>
          <p:cNvSpPr>
            <a:spLocks noChangeAspect="1" noChangeArrowheads="1"/>
          </p:cNvSpPr>
          <p:nvPr/>
        </p:nvSpPr>
        <p:spPr bwMode="auto">
          <a:xfrm>
            <a:off x="864000" y="1980000"/>
            <a:ext cx="792163" cy="7921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>
                <a:solidFill>
                  <a:srgbClr val="0000CC"/>
                </a:solidFill>
              </a:rPr>
              <a:t>A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15" name="Oval 6"/>
          <p:cNvSpPr>
            <a:spLocks noChangeAspect="1" noChangeArrowheads="1"/>
          </p:cNvSpPr>
          <p:nvPr/>
        </p:nvSpPr>
        <p:spPr bwMode="auto">
          <a:xfrm>
            <a:off x="1440000" y="1980000"/>
            <a:ext cx="792163" cy="792163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2400" dirty="0">
                <a:solidFill>
                  <a:srgbClr val="FF0000"/>
                </a:solidFill>
              </a:rPr>
              <a:t>B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16" name="Oval 6"/>
          <p:cNvSpPr>
            <a:spLocks noChangeAspect="1" noChangeArrowheads="1"/>
          </p:cNvSpPr>
          <p:nvPr/>
        </p:nvSpPr>
        <p:spPr bwMode="auto">
          <a:xfrm>
            <a:off x="1152000" y="2844000"/>
            <a:ext cx="792162" cy="7921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 smtClean="0">
                <a:solidFill>
                  <a:srgbClr val="0000CC"/>
                </a:solidFill>
              </a:rPr>
              <a:t>A     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17" name="Oval 6"/>
          <p:cNvSpPr>
            <a:spLocks noChangeAspect="1" noChangeArrowheads="1"/>
          </p:cNvSpPr>
          <p:nvPr/>
        </p:nvSpPr>
        <p:spPr bwMode="auto">
          <a:xfrm>
            <a:off x="1476000" y="3132000"/>
            <a:ext cx="395288" cy="396875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1400" dirty="0">
                <a:solidFill>
                  <a:srgbClr val="FF0066"/>
                </a:solidFill>
              </a:rPr>
              <a:t>B</a:t>
            </a:r>
            <a:endParaRPr lang="ru-RU" sz="1400" dirty="0">
              <a:solidFill>
                <a:srgbClr val="FF0066"/>
              </a:solidFill>
            </a:endParaRPr>
          </a:p>
        </p:txBody>
      </p:sp>
      <p:sp>
        <p:nvSpPr>
          <p:cNvPr id="37" name="TextBox 36"/>
          <p:cNvSpPr txBox="1">
            <a:spLocks noChangeArrowheads="1"/>
          </p:cNvSpPr>
          <p:nvPr/>
        </p:nvSpPr>
        <p:spPr bwMode="auto">
          <a:xfrm>
            <a:off x="2448000" y="1116000"/>
            <a:ext cx="6624000" cy="79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Равнозначащие понятия </a:t>
            </a:r>
            <a:r>
              <a:rPr lang="ru-RU" sz="1600" dirty="0"/>
              <a:t>– </a:t>
            </a:r>
          </a:p>
          <a:p>
            <a:pPr algn="l"/>
            <a:r>
              <a:rPr lang="ru-RU" sz="1600" dirty="0"/>
              <a:t>понятия, объёмы которых полностью совпадают.</a:t>
            </a:r>
          </a:p>
        </p:txBody>
      </p:sp>
      <p:sp>
        <p:nvSpPr>
          <p:cNvPr id="38" name="TextBox 37"/>
          <p:cNvSpPr txBox="1">
            <a:spLocks noChangeArrowheads="1"/>
          </p:cNvSpPr>
          <p:nvPr/>
        </p:nvSpPr>
        <p:spPr bwMode="auto">
          <a:xfrm>
            <a:off x="2411413" y="1980000"/>
            <a:ext cx="5832000" cy="79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Перекрещивающиеся понятия </a:t>
            </a:r>
            <a:r>
              <a:rPr lang="ru-RU" sz="1600" dirty="0" smtClean="0"/>
              <a:t>– понятия</a:t>
            </a:r>
            <a:r>
              <a:rPr lang="ru-RU" sz="1600" dirty="0"/>
              <a:t>, </a:t>
            </a:r>
            <a:r>
              <a:rPr lang="ru-RU" sz="1600" dirty="0" smtClean="0"/>
              <a:t>часть объёма каждого из которых составляет часть объёма другого, но не исчерпывает объём последнего.</a:t>
            </a:r>
            <a:endParaRPr lang="ru-RU" sz="1600" dirty="0"/>
          </a:p>
        </p:txBody>
      </p:sp>
      <p:sp>
        <p:nvSpPr>
          <p:cNvPr id="39" name="TextBox 38"/>
          <p:cNvSpPr txBox="1">
            <a:spLocks noChangeArrowheads="1"/>
          </p:cNvSpPr>
          <p:nvPr/>
        </p:nvSpPr>
        <p:spPr bwMode="auto">
          <a:xfrm>
            <a:off x="2447999" y="2844000"/>
            <a:ext cx="6624000" cy="79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Подчинённое и подчиняющее понятия</a:t>
            </a:r>
            <a:r>
              <a:rPr lang="ru-RU" sz="1600" dirty="0"/>
              <a:t> – </a:t>
            </a:r>
          </a:p>
          <a:p>
            <a:pPr algn="l"/>
            <a:r>
              <a:rPr lang="ru-RU" sz="1600" dirty="0"/>
              <a:t>понятия, объём одного из </a:t>
            </a:r>
            <a:r>
              <a:rPr lang="ru-RU" sz="1600" dirty="0" smtClean="0"/>
              <a:t>которых </a:t>
            </a:r>
            <a:r>
              <a:rPr lang="ru-RU" sz="1600" dirty="0">
                <a:solidFill>
                  <a:srgbClr val="00FFFF"/>
                </a:solidFill>
              </a:rPr>
              <a:t>(подчинённого)</a:t>
            </a:r>
            <a:r>
              <a:rPr lang="ru-RU" sz="1600" dirty="0"/>
              <a:t> </a:t>
            </a:r>
            <a:r>
              <a:rPr lang="ru-RU" sz="1600" dirty="0" smtClean="0"/>
              <a:t>целиком </a:t>
            </a:r>
            <a:br>
              <a:rPr lang="ru-RU" sz="1600" dirty="0" smtClean="0"/>
            </a:br>
            <a:r>
              <a:rPr lang="ru-RU" sz="1600" dirty="0" smtClean="0"/>
              <a:t>входит </a:t>
            </a:r>
            <a:r>
              <a:rPr lang="ru-RU" sz="1600" dirty="0"/>
              <a:t>в объём другого </a:t>
            </a:r>
            <a:r>
              <a:rPr lang="ru-RU" sz="1600" dirty="0">
                <a:solidFill>
                  <a:srgbClr val="00FFFF"/>
                </a:solidFill>
              </a:rPr>
              <a:t>(подчиняющего</a:t>
            </a:r>
            <a:r>
              <a:rPr lang="ru-RU" sz="1600" dirty="0" smtClean="0">
                <a:solidFill>
                  <a:srgbClr val="00FFFF"/>
                </a:solidFill>
              </a:rPr>
              <a:t>)</a:t>
            </a:r>
            <a:r>
              <a:rPr lang="ru-RU" sz="1600" dirty="0" smtClean="0"/>
              <a:t>, не исчерпывая его.</a:t>
            </a:r>
            <a:endParaRPr lang="ru-RU" sz="1600" dirty="0"/>
          </a:p>
        </p:txBody>
      </p:sp>
      <p:sp>
        <p:nvSpPr>
          <p:cNvPr id="43" name="Oval 6"/>
          <p:cNvSpPr>
            <a:spLocks noChangeAspect="1" noChangeArrowheads="1"/>
          </p:cNvSpPr>
          <p:nvPr/>
        </p:nvSpPr>
        <p:spPr bwMode="auto">
          <a:xfrm>
            <a:off x="720000" y="252000"/>
            <a:ext cx="792162" cy="7921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>
                <a:solidFill>
                  <a:srgbClr val="0000CC"/>
                </a:solidFill>
              </a:rPr>
              <a:t>A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44" name="Oval 6"/>
          <p:cNvSpPr>
            <a:spLocks noChangeAspect="1" noChangeArrowheads="1"/>
          </p:cNvSpPr>
          <p:nvPr/>
        </p:nvSpPr>
        <p:spPr bwMode="auto">
          <a:xfrm>
            <a:off x="1584000" y="252000"/>
            <a:ext cx="792162" cy="792163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2400" dirty="0">
                <a:solidFill>
                  <a:srgbClr val="FF0000"/>
                </a:solidFill>
              </a:rPr>
              <a:t>B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45" name="TextBox 44"/>
          <p:cNvSpPr txBox="1">
            <a:spLocks noChangeArrowheads="1"/>
          </p:cNvSpPr>
          <p:nvPr/>
        </p:nvSpPr>
        <p:spPr bwMode="auto">
          <a:xfrm>
            <a:off x="2448000" y="252000"/>
            <a:ext cx="6624000" cy="792163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Несовместимые понятия </a:t>
            </a:r>
            <a:r>
              <a:rPr lang="ru-RU" sz="1600" dirty="0"/>
              <a:t>– </a:t>
            </a:r>
          </a:p>
          <a:p>
            <a:pPr algn="l"/>
            <a:r>
              <a:rPr lang="ru-RU" sz="1600" dirty="0" smtClean="0"/>
              <a:t>понятия</a:t>
            </a:r>
            <a:r>
              <a:rPr lang="ru-RU" sz="1600" dirty="0"/>
              <a:t>, объёмы которых не имеют общих элементов.</a:t>
            </a:r>
          </a:p>
        </p:txBody>
      </p:sp>
      <p:sp>
        <p:nvSpPr>
          <p:cNvPr id="46" name="Дуга 45"/>
          <p:cNvSpPr/>
          <p:nvPr/>
        </p:nvSpPr>
        <p:spPr bwMode="auto">
          <a:xfrm>
            <a:off x="-3214742" y="3143248"/>
            <a:ext cx="914400" cy="914400"/>
          </a:xfrm>
          <a:prstGeom prst="arc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48" name="TextBox 47"/>
          <p:cNvSpPr txBox="1">
            <a:spLocks noChangeArrowheads="1"/>
          </p:cNvSpPr>
          <p:nvPr/>
        </p:nvSpPr>
        <p:spPr bwMode="auto">
          <a:xfrm>
            <a:off x="2880000" y="3708000"/>
            <a:ext cx="6048000" cy="46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indent="-457200" algn="l"/>
            <a:r>
              <a:rPr lang="ru-RU" sz="1600" dirty="0" smtClean="0"/>
              <a:t>кошка (подчинённое)	     чётное число (подчинённое)</a:t>
            </a:r>
            <a:br>
              <a:rPr lang="ru-RU" sz="1600" dirty="0" smtClean="0"/>
            </a:br>
            <a:r>
              <a:rPr lang="ru-RU" sz="1600" dirty="0" smtClean="0"/>
              <a:t>животное (подчиняющее)	     целое число (подчиняющее)</a:t>
            </a:r>
            <a:endParaRPr lang="ru-RU" sz="1600" dirty="0"/>
          </a:p>
        </p:txBody>
      </p:sp>
      <p:sp>
        <p:nvSpPr>
          <p:cNvPr id="19" name="Содержимое 2"/>
          <p:cNvSpPr txBox="1">
            <a:spLocks/>
          </p:cNvSpPr>
          <p:nvPr/>
        </p:nvSpPr>
        <p:spPr>
          <a:xfrm>
            <a:off x="2448000" y="4320000"/>
            <a:ext cx="6408000" cy="1872000"/>
          </a:xfrm>
          <a:prstGeom prst="rect">
            <a:avLst/>
          </a:prstGeom>
        </p:spPr>
        <p:txBody>
          <a:bodyPr/>
          <a:lstStyle/>
          <a:p>
            <a:pPr marL="342900" lvl="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 smtClean="0">
                <a:latin typeface="+mn-lt"/>
              </a:rPr>
              <a:t>Из двух понятий, находящихся в отношении подчинения, </a:t>
            </a:r>
            <a:r>
              <a:rPr lang="ru-RU" sz="1600" kern="0" dirty="0" smtClean="0">
                <a:solidFill>
                  <a:srgbClr val="00FFFF"/>
                </a:solidFill>
                <a:latin typeface="+mn-lt"/>
              </a:rPr>
              <a:t>подчиняющим</a:t>
            </a:r>
            <a:r>
              <a:rPr lang="ru-RU" sz="1600" kern="0" dirty="0" smtClean="0">
                <a:latin typeface="+mn-lt"/>
              </a:rPr>
              <a:t> считается </a:t>
            </a:r>
            <a:r>
              <a:rPr lang="ru-RU" sz="1600" kern="0" dirty="0" smtClean="0">
                <a:solidFill>
                  <a:srgbClr val="00FF00"/>
                </a:solidFill>
                <a:latin typeface="+mn-lt"/>
              </a:rPr>
              <a:t>более общее</a:t>
            </a:r>
            <a:r>
              <a:rPr lang="ru-RU" sz="1600" kern="0" dirty="0" smtClean="0">
                <a:latin typeface="+mn-lt"/>
              </a:rPr>
              <a:t> (более широкое) понятие, т. е. понятие б</a:t>
            </a:r>
            <a:r>
              <a:rPr lang="en-US" sz="1600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600" kern="0" dirty="0" smtClean="0">
                <a:latin typeface="+mn-lt"/>
              </a:rPr>
              <a:t>льшего объёма, но с меньшим содержанием. </a:t>
            </a:r>
            <a:endParaRPr kumimoji="0" lang="en-GB" sz="16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lvl="0" indent="-342900" algn="l" eaLnBrk="0" hangingPunct="0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>
                <a:solidFill>
                  <a:srgbClr val="00FFFF"/>
                </a:solidFill>
                <a:latin typeface="+mn-lt"/>
              </a:rPr>
              <a:t>Подчинённым</a:t>
            </a:r>
            <a:r>
              <a:rPr lang="en-GB" sz="1600" kern="0" dirty="0" smtClean="0">
                <a:latin typeface="+mn-lt"/>
              </a:rPr>
              <a:t> </a:t>
            </a:r>
            <a:r>
              <a:rPr lang="ru-RU" sz="1600" kern="0" dirty="0" smtClean="0">
                <a:latin typeface="+mn-lt"/>
              </a:rPr>
              <a:t>считается понятие </a:t>
            </a:r>
            <a:r>
              <a:rPr lang="ru-RU" sz="1600" kern="0" dirty="0" smtClean="0">
                <a:solidFill>
                  <a:srgbClr val="00FF00"/>
                </a:solidFill>
                <a:latin typeface="+mn-lt"/>
              </a:rPr>
              <a:t>менее общее</a:t>
            </a:r>
            <a:r>
              <a:rPr lang="ru-RU" sz="1600" kern="0" dirty="0" smtClean="0">
                <a:latin typeface="+mn-lt"/>
              </a:rPr>
              <a:t> (менее широкое), т. е. имеющее меньший объём, но б</a:t>
            </a:r>
            <a:r>
              <a:rPr lang="en-US" sz="1600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600" kern="0" dirty="0" smtClean="0">
                <a:latin typeface="+mn-lt"/>
              </a:rPr>
              <a:t>льшее содержание</a:t>
            </a:r>
            <a:r>
              <a:rPr lang="en-GB" sz="1600" kern="0" dirty="0" smtClean="0">
                <a:latin typeface="+mn-lt"/>
              </a:rPr>
              <a:t>. </a:t>
            </a:r>
            <a:endParaRPr kumimoji="0" lang="en-GB" sz="16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39" dur="10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44" dur="10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7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19" grpId="0" build="p"/>
      <p:bldP spid="19" grpId="1" build="allAtOnce"/>
    </p:bldLst>
  </p:timing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197" name="AutoShape 5"/>
          <p:cNvSpPr>
            <a:spLocks noChangeArrowheads="1"/>
          </p:cNvSpPr>
          <p:nvPr/>
        </p:nvSpPr>
        <p:spPr bwMode="auto">
          <a:xfrm>
            <a:off x="6081713" y="3348038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1747" name="AutoShape 7"/>
          <p:cNvSpPr>
            <a:spLocks noChangeArrowheads="1"/>
          </p:cNvSpPr>
          <p:nvPr/>
        </p:nvSpPr>
        <p:spPr bwMode="auto">
          <a:xfrm>
            <a:off x="6083300" y="1836738"/>
            <a:ext cx="1420813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20225" name="Text Box 33"/>
          <p:cNvSpPr txBox="1">
            <a:spLocks noChangeArrowheads="1"/>
          </p:cNvSpPr>
          <p:nvPr/>
        </p:nvSpPr>
        <p:spPr bwMode="auto">
          <a:xfrm>
            <a:off x="4678363" y="5076000"/>
            <a:ext cx="4318000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800" b="1" baseline="0" dirty="0"/>
              <a:t>Получаем вывод,</a:t>
            </a:r>
            <a:br>
              <a:rPr lang="ru-RU" sz="1800" b="1" baseline="0" dirty="0"/>
            </a:br>
            <a:r>
              <a:rPr lang="ru-RU" sz="1800" b="1" baseline="0" dirty="0">
                <a:solidFill>
                  <a:srgbClr val="FF66FF"/>
                </a:solidFill>
              </a:rPr>
              <a:t>противоречащий меньшей посылке</a:t>
            </a:r>
            <a:r>
              <a:rPr lang="ru-RU" sz="1800" b="1" baseline="0" dirty="0"/>
              <a:t>.</a:t>
            </a:r>
          </a:p>
        </p:txBody>
      </p:sp>
      <p:sp>
        <p:nvSpPr>
          <p:cNvPr id="520194" name="Rectangle 2"/>
          <p:cNvSpPr>
            <a:spLocks noChangeArrowheads="1"/>
          </p:cNvSpPr>
          <p:nvPr/>
        </p:nvSpPr>
        <p:spPr bwMode="auto">
          <a:xfrm rot="1500000">
            <a:off x="5757863" y="2806700"/>
            <a:ext cx="2159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800" b="1" baseline="0" dirty="0" smtClean="0">
                <a:solidFill>
                  <a:schemeClr val="accent1"/>
                </a:solidFill>
              </a:rPr>
              <a:t>есть</a:t>
            </a:r>
            <a:endParaRPr lang="ru-RU" sz="1800" b="1" baseline="0" dirty="0">
              <a:solidFill>
                <a:schemeClr val="accent1"/>
              </a:solidFill>
            </a:endParaRPr>
          </a:p>
        </p:txBody>
      </p:sp>
      <p:sp>
        <p:nvSpPr>
          <p:cNvPr id="520195" name="Rectangle 3"/>
          <p:cNvSpPr>
            <a:spLocks noChangeArrowheads="1"/>
          </p:cNvSpPr>
          <p:nvPr/>
        </p:nvSpPr>
        <p:spPr bwMode="auto">
          <a:xfrm rot="1500000">
            <a:off x="5760000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  <a:r>
              <a:rPr lang="en-US" sz="1600" b="1" baseline="0" dirty="0">
                <a:solidFill>
                  <a:srgbClr val="0000FF"/>
                </a:solidFill>
              </a:rPr>
              <a:t> 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520198" name="AutoShape 6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31753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31754" name="AutoShape 9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1755" name="Oval 11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1756" name="Oval 12"/>
          <p:cNvSpPr>
            <a:spLocks noChangeAspect="1" noChangeArrowheads="1"/>
          </p:cNvSpPr>
          <p:nvPr/>
        </p:nvSpPr>
        <p:spPr bwMode="auto">
          <a:xfrm>
            <a:off x="30600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цветок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31757" name="Oval 13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растения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1758" name="Oval 14"/>
          <p:cNvSpPr>
            <a:spLocks noChangeAspect="1" noChangeArrowheads="1"/>
          </p:cNvSpPr>
          <p:nvPr/>
        </p:nvSpPr>
        <p:spPr bwMode="auto">
          <a:xfrm>
            <a:off x="30600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1759" name="Rectangle 15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520208" name="Oval 16"/>
          <p:cNvSpPr>
            <a:spLocks noChangeAspect="1" noChangeArrowheads="1"/>
          </p:cNvSpPr>
          <p:nvPr/>
        </p:nvSpPr>
        <p:spPr bwMode="auto">
          <a:xfrm>
            <a:off x="179388" y="5076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растения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20209" name="Oval 17"/>
          <p:cNvSpPr>
            <a:spLocks noChangeAspect="1" noChangeArrowheads="1"/>
          </p:cNvSpPr>
          <p:nvPr/>
        </p:nvSpPr>
        <p:spPr bwMode="auto">
          <a:xfrm>
            <a:off x="3060000" y="5076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розы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1762" name="Oval 18"/>
          <p:cNvSpPr>
            <a:spLocks noChangeAspect="1" noChangeArrowheads="1"/>
          </p:cNvSpPr>
          <p:nvPr/>
        </p:nvSpPr>
        <p:spPr bwMode="auto">
          <a:xfrm>
            <a:off x="4678363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1763" name="Oval 19"/>
          <p:cNvSpPr>
            <a:spLocks noChangeAspect="1" noChangeArrowheads="1"/>
          </p:cNvSpPr>
          <p:nvPr/>
        </p:nvSpPr>
        <p:spPr bwMode="auto">
          <a:xfrm>
            <a:off x="755650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цветок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520212" name="Oval 20"/>
          <p:cNvSpPr>
            <a:spLocks noChangeAspect="1" noChangeArrowheads="1"/>
          </p:cNvSpPr>
          <p:nvPr/>
        </p:nvSpPr>
        <p:spPr bwMode="auto">
          <a:xfrm>
            <a:off x="4678363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растение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20213" name="Oval 21"/>
          <p:cNvSpPr>
            <a:spLocks noChangeAspect="1" noChangeArrowheads="1"/>
          </p:cNvSpPr>
          <p:nvPr/>
        </p:nvSpPr>
        <p:spPr bwMode="auto">
          <a:xfrm>
            <a:off x="75565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8" name="Rectangle 10"/>
          <p:cNvSpPr>
            <a:spLocks noGrp="1" noChangeArrowheads="1"/>
          </p:cNvSpPr>
          <p:nvPr>
            <p:ph type="title"/>
          </p:nvPr>
        </p:nvSpPr>
        <p:spPr>
          <a:xfrm>
            <a:off x="457200" y="200025"/>
            <a:ext cx="8229600" cy="1143000"/>
          </a:xfrm>
        </p:spPr>
        <p:txBody>
          <a:bodyPr anchor="t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en-US" sz="3200" b="1" dirty="0" smtClean="0">
                <a:solidFill>
                  <a:srgbClr val="FFFFFF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приведением к нелепости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29" name="Rectangle 27"/>
          <p:cNvSpPr>
            <a:spLocks noChangeArrowheads="1"/>
          </p:cNvSpPr>
          <p:nvPr/>
        </p:nvSpPr>
        <p:spPr bwMode="auto">
          <a:xfrm rot="5400000">
            <a:off x="3240000" y="2699544"/>
            <a:ext cx="10795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520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0" fill="hold"/>
                                        <p:tgtEl>
                                          <p:spTgt spid="520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3000" fill="hold"/>
                                        <p:tgtEl>
                                          <p:spTgt spid="520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000" fill="hold"/>
                                        <p:tgtEl>
                                          <p:spTgt spid="520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3000" fill="hold"/>
                                        <p:tgtEl>
                                          <p:spTgt spid="5202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000" fill="hold"/>
                                        <p:tgtEl>
                                          <p:spTgt spid="5202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520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20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20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20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20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520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20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20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53" dur="1000" fill="hold"/>
                                        <p:tgtEl>
                                          <p:spTgt spid="5201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000"/>
                            </p:stCondLst>
                            <p:childTnLst>
                              <p:par>
                                <p:cTn id="55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6" dur="1000" fill="hold"/>
                                        <p:tgtEl>
                                          <p:spTgt spid="52019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20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20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0197" grpId="0" animBg="1"/>
      <p:bldP spid="520225" grpId="0"/>
      <p:bldP spid="520194" grpId="0" animBg="1"/>
      <p:bldP spid="520194" grpId="1" animBg="1"/>
      <p:bldP spid="520194" grpId="2" animBg="1"/>
      <p:bldP spid="520195" grpId="0" animBg="1"/>
      <p:bldP spid="520195" grpId="1" animBg="1"/>
      <p:bldP spid="520198" grpId="0" animBg="1"/>
      <p:bldP spid="520198" grpId="1" animBg="1"/>
      <p:bldP spid="520208" grpId="0" animBg="1"/>
      <p:bldP spid="520208" grpId="1" animBg="1"/>
      <p:bldP spid="520209" grpId="0" animBg="1"/>
      <p:bldP spid="520209" grpId="1" animBg="1"/>
      <p:bldP spid="520212" grpId="0" animBg="1"/>
      <p:bldP spid="520213" grpId="0" animBg="1"/>
    </p:bldLst>
  </p:timing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196" name="AutoShape 4"/>
          <p:cNvSpPr>
            <a:spLocks noChangeArrowheads="1"/>
          </p:cNvSpPr>
          <p:nvPr/>
        </p:nvSpPr>
        <p:spPr bwMode="auto">
          <a:xfrm>
            <a:off x="6081713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2771" name="AutoShape 5"/>
          <p:cNvSpPr>
            <a:spLocks noChangeArrowheads="1"/>
          </p:cNvSpPr>
          <p:nvPr/>
        </p:nvSpPr>
        <p:spPr bwMode="auto">
          <a:xfrm>
            <a:off x="6081713" y="3348038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2772" name="AutoShape 7"/>
          <p:cNvSpPr>
            <a:spLocks noChangeArrowheads="1"/>
          </p:cNvSpPr>
          <p:nvPr/>
        </p:nvSpPr>
        <p:spPr bwMode="auto">
          <a:xfrm>
            <a:off x="6083300" y="1836738"/>
            <a:ext cx="1420813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2774" name="Rectangle 2"/>
          <p:cNvSpPr>
            <a:spLocks noChangeArrowheads="1"/>
          </p:cNvSpPr>
          <p:nvPr/>
        </p:nvSpPr>
        <p:spPr bwMode="auto">
          <a:xfrm rot="-1500000">
            <a:off x="5757863" y="2806700"/>
            <a:ext cx="2159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2775" name="AutoShape 6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520200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32777" name="AutoShape 9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2778" name="Oval 11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2779" name="Oval 12"/>
          <p:cNvSpPr>
            <a:spLocks noChangeAspect="1" noChangeArrowheads="1"/>
          </p:cNvSpPr>
          <p:nvPr/>
        </p:nvSpPr>
        <p:spPr bwMode="auto">
          <a:xfrm>
            <a:off x="30600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цветок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520205" name="Oval 13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растения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20206" name="Oval 14"/>
          <p:cNvSpPr>
            <a:spLocks noChangeAspect="1" noChangeArrowheads="1"/>
          </p:cNvSpPr>
          <p:nvPr/>
        </p:nvSpPr>
        <p:spPr bwMode="auto">
          <a:xfrm>
            <a:off x="30600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2782" name="Rectangle 15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32783" name="Oval 16"/>
          <p:cNvSpPr>
            <a:spLocks noChangeAspect="1" noChangeArrowheads="1"/>
          </p:cNvSpPr>
          <p:nvPr/>
        </p:nvSpPr>
        <p:spPr bwMode="auto">
          <a:xfrm>
            <a:off x="179388" y="5076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растения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2784" name="Oval 17"/>
          <p:cNvSpPr>
            <a:spLocks noChangeAspect="1" noChangeArrowheads="1"/>
          </p:cNvSpPr>
          <p:nvPr/>
        </p:nvSpPr>
        <p:spPr bwMode="auto">
          <a:xfrm>
            <a:off x="3060000" y="5076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розы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2785" name="Oval 18"/>
          <p:cNvSpPr>
            <a:spLocks noChangeAspect="1" noChangeArrowheads="1"/>
          </p:cNvSpPr>
          <p:nvPr/>
        </p:nvSpPr>
        <p:spPr bwMode="auto">
          <a:xfrm>
            <a:off x="4678363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2786" name="Oval 19"/>
          <p:cNvSpPr>
            <a:spLocks noChangeAspect="1" noChangeArrowheads="1"/>
          </p:cNvSpPr>
          <p:nvPr/>
        </p:nvSpPr>
        <p:spPr bwMode="auto">
          <a:xfrm>
            <a:off x="755650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цветок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32787" name="Rectangle 25"/>
          <p:cNvSpPr>
            <a:spLocks noChangeArrowheads="1"/>
          </p:cNvSpPr>
          <p:nvPr/>
        </p:nvSpPr>
        <p:spPr bwMode="auto">
          <a:xfrm>
            <a:off x="4749800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32789" name="Oval 20"/>
          <p:cNvSpPr>
            <a:spLocks noChangeAspect="1" noChangeArrowheads="1"/>
          </p:cNvSpPr>
          <p:nvPr/>
        </p:nvSpPr>
        <p:spPr bwMode="auto">
          <a:xfrm>
            <a:off x="4678363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растение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2790" name="Oval 21"/>
          <p:cNvSpPr>
            <a:spLocks noChangeAspect="1" noChangeArrowheads="1"/>
          </p:cNvSpPr>
          <p:nvPr/>
        </p:nvSpPr>
        <p:spPr bwMode="auto">
          <a:xfrm>
            <a:off x="75565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20214" name="Oval 22"/>
          <p:cNvSpPr>
            <a:spLocks noChangeAspect="1" noChangeArrowheads="1"/>
          </p:cNvSpPr>
          <p:nvPr/>
        </p:nvSpPr>
        <p:spPr bwMode="auto">
          <a:xfrm>
            <a:off x="4678363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растение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20215" name="Oval 23"/>
          <p:cNvSpPr>
            <a:spLocks noChangeAspect="1" noChangeArrowheads="1"/>
          </p:cNvSpPr>
          <p:nvPr/>
        </p:nvSpPr>
        <p:spPr bwMode="auto">
          <a:xfrm>
            <a:off x="755650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цветок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29" name="Rectangle 10"/>
          <p:cNvSpPr>
            <a:spLocks noGrp="1" noChangeArrowheads="1"/>
          </p:cNvSpPr>
          <p:nvPr>
            <p:ph type="title"/>
          </p:nvPr>
        </p:nvSpPr>
        <p:spPr>
          <a:xfrm>
            <a:off x="457200" y="200025"/>
            <a:ext cx="8229600" cy="1143000"/>
          </a:xfrm>
        </p:spPr>
        <p:txBody>
          <a:bodyPr anchor="t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en-US" sz="3200" b="1" dirty="0" smtClean="0">
                <a:solidFill>
                  <a:srgbClr val="FFFFFF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приведением к нелепости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30" name="Rectangle 27"/>
          <p:cNvSpPr>
            <a:spLocks noChangeArrowheads="1"/>
          </p:cNvSpPr>
          <p:nvPr/>
        </p:nvSpPr>
        <p:spPr bwMode="auto">
          <a:xfrm rot="5400000">
            <a:off x="3240000" y="2699544"/>
            <a:ext cx="10795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7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7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1000"/>
                                        <p:tgtEl>
                                          <p:spTgt spid="520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20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20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201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20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520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3000" fill="hold"/>
                                        <p:tgtEl>
                                          <p:spTgt spid="520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3000" fill="hold"/>
                                        <p:tgtEl>
                                          <p:spTgt spid="520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3000" fill="hold"/>
                                        <p:tgtEl>
                                          <p:spTgt spid="520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3000" fill="hold"/>
                                        <p:tgtEl>
                                          <p:spTgt spid="520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3000" fill="hold"/>
                                        <p:tgtEl>
                                          <p:spTgt spid="520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520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520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0" fill="hold"/>
                                        <p:tgtEl>
                                          <p:spTgt spid="520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520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520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520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520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0196" grpId="0" animBg="1"/>
      <p:bldP spid="520196" grpId="1" animBg="1"/>
      <p:bldP spid="520200" grpId="0" animBg="1"/>
      <p:bldP spid="520200" grpId="1" animBg="1"/>
      <p:bldP spid="520205" grpId="0" animBg="1"/>
      <p:bldP spid="520205" grpId="1" animBg="1"/>
      <p:bldP spid="520206" grpId="0" animBg="1"/>
      <p:bldP spid="520206" grpId="1" animBg="1"/>
      <p:bldP spid="32787" grpId="0" animBg="1"/>
      <p:bldP spid="520214" grpId="0" animBg="1"/>
      <p:bldP spid="520214" grpId="1" animBg="1"/>
      <p:bldP spid="520215" grpId="0" animBg="1"/>
      <p:bldP spid="520215" grpId="1" animBg="1"/>
    </p:bldLst>
  </p:timing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21" name="AutoShape 13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78216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3" name="AutoShape 5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3798" name="Rectangle 2"/>
          <p:cNvSpPr>
            <a:spLocks noGrp="1" noChangeArrowheads="1"/>
          </p:cNvSpPr>
          <p:nvPr>
            <p:ph type="title"/>
          </p:nvPr>
        </p:nvSpPr>
        <p:spPr>
          <a:xfrm>
            <a:off x="276225" y="200025"/>
            <a:ext cx="8589963" cy="1143000"/>
          </a:xfrm>
        </p:spPr>
        <p:txBody>
          <a:bodyPr anchor="t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p</a:t>
            </a:r>
            <a:r>
              <a:rPr lang="en-US" sz="3200" b="1" dirty="0" smtClean="0">
                <a:solidFill>
                  <a:schemeClr val="bg1"/>
                </a:solidFill>
              </a:rPr>
              <a:t>t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ii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обращением с ограничением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78212" name="Oval 4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Всякий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грек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4" name="Oval 6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человек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5" name="Oval 7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7" name="Oval 9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смертный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9" name="Rectangle 11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8220" name="Oval 12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смертные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22" name="Oval 14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люди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35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680000" y="1620000"/>
            <a:ext cx="4320000" cy="48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dirty="0" smtClean="0"/>
              <a:t>Модус третьей фигуры </a:t>
            </a:r>
            <a:r>
              <a:rPr lang="en-US" dirty="0" smtClean="0">
                <a:solidFill>
                  <a:srgbClr val="FF66CC"/>
                </a:solidFill>
              </a:rPr>
              <a:t>D</a:t>
            </a:r>
            <a:r>
              <a:rPr lang="en-US" dirty="0" smtClean="0"/>
              <a:t>arapti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сводится к модусу </a:t>
            </a:r>
            <a:r>
              <a:rPr lang="en-US" dirty="0" smtClean="0">
                <a:solidFill>
                  <a:srgbClr val="FF66CC"/>
                </a:solidFill>
              </a:rPr>
              <a:t>D</a:t>
            </a:r>
            <a:r>
              <a:rPr lang="en-US" dirty="0" smtClean="0"/>
              <a:t>arii</a:t>
            </a:r>
            <a:r>
              <a:rPr lang="ru-RU" dirty="0" smtClean="0"/>
              <a:t> </a:t>
            </a:r>
          </a:p>
          <a:p>
            <a:r>
              <a:rPr lang="ru-RU" dirty="0" smtClean="0">
                <a:solidFill>
                  <a:srgbClr val="00FF00"/>
                </a:solidFill>
              </a:rPr>
              <a:t>обращением с ограничением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>
                <a:latin typeface="+mj-lt"/>
              </a:rPr>
              <a:t>мень</a:t>
            </a:r>
            <a:r>
              <a:rPr lang="ru-RU" dirty="0" smtClean="0"/>
              <a:t>шей </a:t>
            </a:r>
            <a:r>
              <a:rPr lang="ru-RU" dirty="0" smtClean="0">
                <a:solidFill>
                  <a:srgbClr val="00FFFF"/>
                </a:solidFill>
              </a:rPr>
              <a:t>общеутвердительной</a:t>
            </a:r>
            <a:r>
              <a:rPr lang="ru-RU" dirty="0" smtClean="0"/>
              <a:t> посылки, на что указывает </a:t>
            </a:r>
            <a:br>
              <a:rPr lang="ru-RU" dirty="0" smtClean="0"/>
            </a:br>
            <a:r>
              <a:rPr lang="ru-RU" dirty="0" smtClean="0"/>
              <a:t>согласная </a:t>
            </a:r>
            <a:r>
              <a:rPr lang="en-US" dirty="0" smtClean="0">
                <a:solidFill>
                  <a:srgbClr val="00FF00"/>
                </a:solidFill>
              </a:rPr>
              <a:t>P</a:t>
            </a:r>
            <a:r>
              <a:rPr lang="ru-RU" dirty="0" smtClean="0"/>
              <a:t>, следующая </a:t>
            </a:r>
            <a:br>
              <a:rPr lang="ru-RU" dirty="0" smtClean="0"/>
            </a:br>
            <a:r>
              <a:rPr lang="ru-RU" dirty="0" smtClean="0"/>
              <a:t>в имени модуса сразу после </a:t>
            </a:r>
            <a:br>
              <a:rPr lang="ru-RU" dirty="0" smtClean="0"/>
            </a:br>
            <a:r>
              <a:rPr lang="ru-RU" dirty="0" smtClean="0"/>
              <a:t>гласной второго слога </a:t>
            </a:r>
            <a:r>
              <a:rPr lang="en-US" dirty="0" smtClean="0">
                <a:solidFill>
                  <a:srgbClr val="00FFFF"/>
                </a:solidFill>
              </a:rPr>
              <a:t>A</a:t>
            </a:r>
            <a:r>
              <a:rPr lang="ru-RU" dirty="0" smtClean="0"/>
              <a:t>; </a:t>
            </a:r>
          </a:p>
          <a:p>
            <a:r>
              <a:rPr lang="ru-RU" dirty="0" smtClean="0"/>
              <a:t>б</a:t>
            </a:r>
            <a:r>
              <a:rPr lang="fr-FR" dirty="0" smtClean="0"/>
              <a:t>ó</a:t>
            </a:r>
            <a:r>
              <a:rPr lang="ru-RU" dirty="0" smtClean="0"/>
              <a:t>льшая посылка не меняется. 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78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78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78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478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78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" dur="1000"/>
                                        <p:tgtEl>
                                          <p:spTgt spid="478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07407E-6 L 0.31528 -0.00393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800" y="-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78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78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478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78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000"/>
                            </p:stCondLst>
                            <p:childTnLst>
                              <p:par>
                                <p:cTn id="6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8" dur="1000"/>
                                        <p:tgtEl>
                                          <p:spTgt spid="478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8221" grpId="0" animBg="1"/>
      <p:bldP spid="478216" grpId="0" animBg="1"/>
      <p:bldP spid="478213" grpId="0" animBg="1"/>
      <p:bldP spid="478212" grpId="0" animBg="1"/>
      <p:bldP spid="478214" grpId="0" animBg="1"/>
      <p:bldP spid="478215" grpId="0" animBg="1"/>
      <p:bldP spid="478217" grpId="0" animBg="1"/>
      <p:bldP spid="478219" grpId="0" animBg="1"/>
      <p:bldP spid="478220" grpId="0" animBg="1"/>
      <p:bldP spid="478222" grpId="0" animBg="1"/>
      <p:bldP spid="478235" grpId="0" animBg="1"/>
      <p:bldP spid="478235" grpId="1" animBg="1"/>
      <p:bldP spid="478235" grpId="2" animBg="1"/>
      <p:bldP spid="19" grpId="0" build="p"/>
    </p:bldLst>
  </p:timing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21" name="AutoShape 13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78216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3" name="AutoShape 5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2" name="Oval 4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4" name="Oval 6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5" name="Oval 7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7" name="Oval 9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смертный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9" name="Rectangle 11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8220" name="Oval 12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смертные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22" name="Oval 14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люди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9" name="Text Box 26"/>
          <p:cNvSpPr txBox="1">
            <a:spLocks noChangeArrowheads="1"/>
          </p:cNvSpPr>
          <p:nvPr/>
        </p:nvSpPr>
        <p:spPr bwMode="auto">
          <a:xfrm>
            <a:off x="4749800" y="1476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latin typeface="+mj-lt"/>
              </a:rPr>
              <a:t>Б</a:t>
            </a:r>
            <a:r>
              <a:rPr lang="fr-FR" sz="1800" b="1" baseline="0" dirty="0" smtClean="0">
                <a:latin typeface="+mj-lt"/>
                <a:cs typeface="Times New Roman"/>
              </a:rPr>
              <a:t>ó</a:t>
            </a:r>
            <a:r>
              <a:rPr lang="ru-RU" sz="1800" b="1" baseline="0" dirty="0" smtClean="0">
                <a:latin typeface="+mj-lt"/>
              </a:rPr>
              <a:t>л</a:t>
            </a:r>
            <a:r>
              <a:rPr lang="ru-RU" sz="1800" b="1" baseline="0" dirty="0" smtClean="0"/>
              <a:t>ьшую посылку </a:t>
            </a:r>
            <a:br>
              <a:rPr lang="ru-RU" sz="1800" b="1" baseline="0" dirty="0" smtClean="0"/>
            </a:br>
            <a:r>
              <a:rPr lang="ru-RU" sz="1800" b="1" baseline="0" dirty="0" smtClean="0"/>
              <a:t>оставляем без </a:t>
            </a:r>
            <a:r>
              <a:rPr lang="ru-RU" dirty="0" smtClean="0"/>
              <a:t>и</a:t>
            </a:r>
            <a:r>
              <a:rPr lang="ru-RU" sz="1800" b="1" baseline="0" dirty="0" smtClean="0"/>
              <a:t>зменения.</a:t>
            </a:r>
            <a:endParaRPr lang="ru-RU" sz="1800" b="1" baseline="0" dirty="0"/>
          </a:p>
        </p:txBody>
      </p:sp>
      <p:sp>
        <p:nvSpPr>
          <p:cNvPr id="20" name="Rectangle 2"/>
          <p:cNvSpPr>
            <a:spLocks noGrp="1" noChangeArrowheads="1"/>
          </p:cNvSpPr>
          <p:nvPr>
            <p:ph type="title"/>
          </p:nvPr>
        </p:nvSpPr>
        <p:spPr>
          <a:xfrm>
            <a:off x="276225" y="200025"/>
            <a:ext cx="8589963" cy="1143000"/>
          </a:xfrm>
        </p:spPr>
        <p:txBody>
          <a:bodyPr anchor="t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p</a:t>
            </a:r>
            <a:r>
              <a:rPr lang="en-US" sz="3200" b="1" dirty="0" smtClean="0">
                <a:solidFill>
                  <a:schemeClr val="bg1"/>
                </a:solidFill>
              </a:rPr>
              <a:t>t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ii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обращением с ограничением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15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21" name="AutoShape 13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78224" name="AutoShape 16"/>
          <p:cNvSpPr>
            <a:spLocks noChangeArrowheads="1"/>
          </p:cNvSpPr>
          <p:nvPr/>
        </p:nvSpPr>
        <p:spPr bwMode="auto">
          <a:xfrm>
            <a:off x="6081713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6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3" name="AutoShape 5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2" name="Oval 4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4" name="Oval 6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5" name="Oval 7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7" name="Oval 9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смертный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9" name="Rectangle 11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8220" name="Oval 12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смертные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22" name="Oval 14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люди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23" name="Oval 15"/>
          <p:cNvSpPr>
            <a:spLocks noChangeAspect="1" noChangeArrowheads="1"/>
          </p:cNvSpPr>
          <p:nvPr/>
        </p:nvSpPr>
        <p:spPr bwMode="auto">
          <a:xfrm>
            <a:off x="4678363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25" name="Oval 17"/>
          <p:cNvSpPr>
            <a:spLocks noChangeAspect="1" noChangeArrowheads="1"/>
          </p:cNvSpPr>
          <p:nvPr/>
        </p:nvSpPr>
        <p:spPr bwMode="auto">
          <a:xfrm>
            <a:off x="755650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" name="Text Box 26"/>
          <p:cNvSpPr txBox="1">
            <a:spLocks noChangeArrowheads="1"/>
          </p:cNvSpPr>
          <p:nvPr/>
        </p:nvSpPr>
        <p:spPr bwMode="auto">
          <a:xfrm>
            <a:off x="4749800" y="2988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solidFill>
                  <a:srgbClr val="00FFFF"/>
                </a:solidFill>
              </a:rPr>
              <a:t>Общеутвердительную</a:t>
            </a:r>
            <a:r>
              <a:rPr lang="ru-RU" sz="1800" b="1" baseline="0" dirty="0" smtClean="0"/>
              <a:t> </a:t>
            </a:r>
            <a:br>
              <a:rPr lang="ru-RU" sz="1800" b="1" baseline="0" dirty="0" smtClean="0"/>
            </a:br>
            <a:r>
              <a:rPr lang="ru-RU" sz="1800" b="1" baseline="0" dirty="0" smtClean="0"/>
              <a:t>меньшую посылку </a:t>
            </a:r>
            <a:br>
              <a:rPr lang="ru-RU" sz="1800" b="1" baseline="0" dirty="0" smtClean="0"/>
            </a:br>
            <a:r>
              <a:rPr lang="ru-RU" sz="1800" b="1" baseline="0" dirty="0" smtClean="0">
                <a:solidFill>
                  <a:srgbClr val="00FF00"/>
                </a:solidFill>
              </a:rPr>
              <a:t>обращаем с ограничением</a:t>
            </a:r>
            <a:r>
              <a:rPr lang="ru-RU" sz="1800" b="1" baseline="0" dirty="0" smtClean="0"/>
              <a:t>.</a:t>
            </a:r>
            <a:endParaRPr lang="ru-RU" sz="1800" b="1" baseline="0" dirty="0"/>
          </a:p>
        </p:txBody>
      </p:sp>
      <p:sp>
        <p:nvSpPr>
          <p:cNvPr id="24" name="Rectangle 2"/>
          <p:cNvSpPr>
            <a:spLocks noGrp="1" noChangeArrowheads="1"/>
          </p:cNvSpPr>
          <p:nvPr>
            <p:ph type="title"/>
          </p:nvPr>
        </p:nvSpPr>
        <p:spPr>
          <a:xfrm>
            <a:off x="276225" y="200025"/>
            <a:ext cx="8589963" cy="1143000"/>
          </a:xfrm>
        </p:spPr>
        <p:txBody>
          <a:bodyPr anchor="t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p</a:t>
            </a:r>
            <a:r>
              <a:rPr lang="en-US" sz="3200" b="1" dirty="0" smtClean="0">
                <a:solidFill>
                  <a:schemeClr val="bg1"/>
                </a:solidFill>
              </a:rPr>
              <a:t>t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ii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обращением с ограничением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18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78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8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8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782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78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78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8224" grpId="0" animBg="1"/>
      <p:bldP spid="478223" grpId="0" animBg="1"/>
      <p:bldP spid="478225" grpId="0" animBg="1"/>
    </p:bldLst>
  </p:timing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29" name="Rectangle 21"/>
          <p:cNvSpPr>
            <a:spLocks noChangeArrowheads="1"/>
          </p:cNvSpPr>
          <p:nvPr/>
        </p:nvSpPr>
        <p:spPr bwMode="auto">
          <a:xfrm>
            <a:off x="4749800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8234" name="Rectangle 26"/>
          <p:cNvSpPr>
            <a:spLocks noChangeArrowheads="1"/>
          </p:cNvSpPr>
          <p:nvPr/>
        </p:nvSpPr>
        <p:spPr bwMode="auto">
          <a:xfrm rot="1500000">
            <a:off x="5757863" y="2806700"/>
            <a:ext cx="2159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800" b="1" baseline="0" dirty="0">
                <a:solidFill>
                  <a:schemeClr val="accent1"/>
                </a:solidFill>
              </a:rPr>
              <a:t>суть</a:t>
            </a:r>
          </a:p>
        </p:txBody>
      </p:sp>
      <p:sp>
        <p:nvSpPr>
          <p:cNvPr id="478233" name="Rectangle 25"/>
          <p:cNvSpPr>
            <a:spLocks noChangeArrowheads="1"/>
          </p:cNvSpPr>
          <p:nvPr/>
        </p:nvSpPr>
        <p:spPr bwMode="auto">
          <a:xfrm rot="1500000">
            <a:off x="5757863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  <a:r>
              <a:rPr lang="en-US" sz="1600" b="1" baseline="0" dirty="0">
                <a:solidFill>
                  <a:srgbClr val="0000FF"/>
                </a:solidFill>
              </a:rPr>
              <a:t> 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478231" name="AutoShape 23"/>
          <p:cNvSpPr>
            <a:spLocks noChangeArrowheads="1"/>
          </p:cNvSpPr>
          <p:nvPr/>
        </p:nvSpPr>
        <p:spPr bwMode="auto">
          <a:xfrm>
            <a:off x="6081713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78227" name="AutoShape 19"/>
          <p:cNvSpPr>
            <a:spLocks noChangeArrowheads="1"/>
          </p:cNvSpPr>
          <p:nvPr/>
        </p:nvSpPr>
        <p:spPr bwMode="auto">
          <a:xfrm>
            <a:off x="6081713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34823" name="AutoShape 13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34824" name="AutoShape 16"/>
          <p:cNvSpPr>
            <a:spLocks noChangeArrowheads="1"/>
          </p:cNvSpPr>
          <p:nvPr/>
        </p:nvSpPr>
        <p:spPr bwMode="auto">
          <a:xfrm>
            <a:off x="6081713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4825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4826" name="AutoShape 5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4828" name="Oval 4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4829" name="Oval 6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4830" name="Oval 7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4831" name="Oval 9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смертный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4832" name="Rectangle 11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34833" name="Oval 12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смертные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4834" name="Oval 14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люди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4835" name="Oval 15"/>
          <p:cNvSpPr>
            <a:spLocks noChangeAspect="1" noChangeArrowheads="1"/>
          </p:cNvSpPr>
          <p:nvPr/>
        </p:nvSpPr>
        <p:spPr bwMode="auto">
          <a:xfrm>
            <a:off x="4678363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4836" name="Oval 17"/>
          <p:cNvSpPr>
            <a:spLocks noChangeAspect="1" noChangeArrowheads="1"/>
          </p:cNvSpPr>
          <p:nvPr/>
        </p:nvSpPr>
        <p:spPr bwMode="auto">
          <a:xfrm>
            <a:off x="755650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26" name="Oval 18"/>
          <p:cNvSpPr>
            <a:spLocks noChangeAspect="1" noChangeArrowheads="1"/>
          </p:cNvSpPr>
          <p:nvPr/>
        </p:nvSpPr>
        <p:spPr bwMode="auto">
          <a:xfrm>
            <a:off x="4678363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смертные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28" name="Oval 20"/>
          <p:cNvSpPr>
            <a:spLocks noChangeAspect="1" noChangeArrowheads="1"/>
          </p:cNvSpPr>
          <p:nvPr/>
        </p:nvSpPr>
        <p:spPr bwMode="auto">
          <a:xfrm>
            <a:off x="75565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30" name="Oval 22"/>
          <p:cNvSpPr>
            <a:spLocks noChangeAspect="1" noChangeArrowheads="1"/>
          </p:cNvSpPr>
          <p:nvPr/>
        </p:nvSpPr>
        <p:spPr bwMode="auto">
          <a:xfrm>
            <a:off x="4678363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5000"/>
              </a:lnSpc>
            </a:pPr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смертные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32" name="Oval 24"/>
          <p:cNvSpPr>
            <a:spLocks noChangeAspect="1" noChangeArrowheads="1"/>
          </p:cNvSpPr>
          <p:nvPr/>
        </p:nvSpPr>
        <p:spPr bwMode="auto">
          <a:xfrm>
            <a:off x="755650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люди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2" name="Rectangle 2"/>
          <p:cNvSpPr>
            <a:spLocks noGrp="1" noChangeArrowheads="1"/>
          </p:cNvSpPr>
          <p:nvPr>
            <p:ph type="title"/>
          </p:nvPr>
        </p:nvSpPr>
        <p:spPr>
          <a:xfrm>
            <a:off x="276225" y="200025"/>
            <a:ext cx="8589963" cy="1143000"/>
          </a:xfrm>
        </p:spPr>
        <p:txBody>
          <a:bodyPr anchor="t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p</a:t>
            </a:r>
            <a:r>
              <a:rPr lang="en-US" sz="3200" b="1" dirty="0" smtClean="0">
                <a:solidFill>
                  <a:schemeClr val="bg1"/>
                </a:solidFill>
              </a:rPr>
              <a:t>t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ii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обращением с ограничением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78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8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82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782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78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78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782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782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33" dur="1000" fill="hold"/>
                                        <p:tgtEl>
                                          <p:spTgt spid="4782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1000" fill="hold"/>
                                        <p:tgtEl>
                                          <p:spTgt spid="4782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8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8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478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5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78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78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782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78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478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3000" fill="hold"/>
                                        <p:tgtEl>
                                          <p:spTgt spid="348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0" fill="hold"/>
                                        <p:tgtEl>
                                          <p:spTgt spid="348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348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0" fill="hold"/>
                                        <p:tgtEl>
                                          <p:spTgt spid="348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3000" fill="hold"/>
                                        <p:tgtEl>
                                          <p:spTgt spid="348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3000" fill="hold"/>
                                        <p:tgtEl>
                                          <p:spTgt spid="348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3000" fill="hold"/>
                                        <p:tgtEl>
                                          <p:spTgt spid="478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478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3000" fill="hold"/>
                                        <p:tgtEl>
                                          <p:spTgt spid="478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478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478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3000" fill="hold"/>
                                        <p:tgtEl>
                                          <p:spTgt spid="478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8229" grpId="0" animBg="1"/>
      <p:bldP spid="478234" grpId="0" animBg="1"/>
      <p:bldP spid="478234" grpId="1" animBg="1"/>
      <p:bldP spid="478234" grpId="2" animBg="1"/>
      <p:bldP spid="478233" grpId="0" animBg="1"/>
      <p:bldP spid="478233" grpId="1" animBg="1"/>
      <p:bldP spid="478231" grpId="0" animBg="1"/>
      <p:bldP spid="478231" grpId="1" animBg="1"/>
      <p:bldP spid="478227" grpId="0" animBg="1"/>
      <p:bldP spid="34823" grpId="0" animBg="1"/>
      <p:bldP spid="34823" grpId="1" animBg="1"/>
      <p:bldP spid="34833" grpId="0" animBg="1"/>
      <p:bldP spid="34833" grpId="1" animBg="1"/>
      <p:bldP spid="34834" grpId="0" animBg="1"/>
      <p:bldP spid="34834" grpId="1" animBg="1"/>
      <p:bldP spid="478226" grpId="0" animBg="1"/>
      <p:bldP spid="478228" grpId="0" animBg="1"/>
      <p:bldP spid="478230" grpId="0" animBg="1"/>
      <p:bldP spid="478230" grpId="1" animBg="1"/>
      <p:bldP spid="478232" grpId="0" animBg="1"/>
      <p:bldP spid="478232" grpId="1" animBg="1"/>
    </p:bldLst>
  </p:timing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21" name="AutoShape 13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78216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3" name="AutoShape 5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3994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00025"/>
            <a:ext cx="9144000" cy="1143000"/>
          </a:xfrm>
        </p:spPr>
        <p:txBody>
          <a:bodyPr lIns="36000" rIns="36000" anchor="t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m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ii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spc="-30" dirty="0" smtClean="0">
                <a:solidFill>
                  <a:schemeClr val="bg1"/>
                </a:solidFill>
              </a:rPr>
              <a:t>простыми обращениями и перестановкой посылок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78212" name="Oval 4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4" name="Oval 6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5" name="Oval 7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Всякий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поэт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7" name="Oval 9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человек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9" name="Rectangle 11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8220" name="Oval 12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люди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22" name="Oval 14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35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680000" y="1620000"/>
            <a:ext cx="4320000" cy="48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dirty="0" smtClean="0"/>
              <a:t>Модус третьей фигуры </a:t>
            </a:r>
            <a:r>
              <a:rPr lang="en-US" dirty="0" smtClean="0">
                <a:solidFill>
                  <a:srgbClr val="FF66CC"/>
                </a:solidFill>
              </a:rPr>
              <a:t>D</a:t>
            </a:r>
            <a:r>
              <a:rPr lang="en-US" dirty="0" smtClean="0"/>
              <a:t>isamis</a:t>
            </a:r>
            <a:r>
              <a:rPr lang="ru-RU" dirty="0" smtClean="0"/>
              <a:t> сводится к модусу </a:t>
            </a:r>
            <a:r>
              <a:rPr lang="en-US" sz="2000" dirty="0" smtClean="0">
                <a:solidFill>
                  <a:srgbClr val="FF66CC"/>
                </a:solidFill>
              </a:rPr>
              <a:t>D</a:t>
            </a:r>
            <a:r>
              <a:rPr lang="en-US" dirty="0" smtClean="0"/>
              <a:t>arii </a:t>
            </a:r>
            <a:endParaRPr lang="ru-RU" dirty="0" smtClean="0"/>
          </a:p>
          <a:p>
            <a:r>
              <a:rPr lang="ru-RU" dirty="0" smtClean="0">
                <a:solidFill>
                  <a:srgbClr val="00FF00"/>
                </a:solidFill>
              </a:rPr>
              <a:t>простым обращением</a:t>
            </a:r>
            <a:r>
              <a:rPr lang="en-US" dirty="0" smtClean="0"/>
              <a:t> </a:t>
            </a:r>
            <a:r>
              <a:rPr lang="ru-RU" dirty="0" smtClean="0">
                <a:latin typeface="+mj-lt"/>
              </a:rPr>
              <a:t>б</a:t>
            </a:r>
            <a:r>
              <a:rPr lang="fr-FR" dirty="0" smtClean="0">
                <a:latin typeface="+mj-lt"/>
              </a:rPr>
              <a:t>ó</a:t>
            </a:r>
            <a:r>
              <a:rPr lang="ru-RU" dirty="0" smtClean="0">
                <a:latin typeface="+mj-lt"/>
              </a:rPr>
              <a:t>л</a:t>
            </a:r>
            <a:r>
              <a:rPr lang="ru-RU" dirty="0" smtClean="0"/>
              <a:t>ьшей </a:t>
            </a:r>
            <a:r>
              <a:rPr lang="ru-RU" dirty="0" smtClean="0">
                <a:solidFill>
                  <a:srgbClr val="00FFFF"/>
                </a:solidFill>
              </a:rPr>
              <a:t>частноутвердительной</a:t>
            </a:r>
            <a:r>
              <a:rPr lang="ru-RU" dirty="0" smtClean="0"/>
              <a:t> посылки, </a:t>
            </a:r>
            <a:br>
              <a:rPr lang="ru-RU" dirty="0" smtClean="0"/>
            </a:br>
            <a:r>
              <a:rPr lang="ru-RU" dirty="0" smtClean="0"/>
              <a:t>на что указывает согласная </a:t>
            </a:r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ru-RU" dirty="0" smtClean="0"/>
              <a:t>, следующая в имени модуса сразу после гласной первого слога </a:t>
            </a:r>
            <a:r>
              <a:rPr lang="en-US" dirty="0" smtClean="0">
                <a:solidFill>
                  <a:srgbClr val="00FFFF"/>
                </a:solidFill>
              </a:rPr>
              <a:t>I</a:t>
            </a:r>
            <a:r>
              <a:rPr lang="ru-RU" dirty="0" smtClean="0"/>
              <a:t>, </a:t>
            </a:r>
          </a:p>
          <a:p>
            <a:r>
              <a:rPr lang="ru-RU" dirty="0" smtClean="0"/>
              <a:t>с последующей </a:t>
            </a:r>
            <a:r>
              <a:rPr lang="ru-RU" dirty="0" smtClean="0">
                <a:solidFill>
                  <a:srgbClr val="00FF00"/>
                </a:solidFill>
              </a:rPr>
              <a:t>перестановкой посылок</a:t>
            </a:r>
            <a:r>
              <a:rPr lang="ru-RU" dirty="0" smtClean="0"/>
              <a:t>, на что указывает согласная </a:t>
            </a:r>
            <a:r>
              <a:rPr lang="en-US" dirty="0" smtClean="0">
                <a:solidFill>
                  <a:srgbClr val="00FF00"/>
                </a:solidFill>
              </a:rPr>
              <a:t>M</a:t>
            </a:r>
            <a:r>
              <a:rPr lang="ru-RU" dirty="0" smtClean="0"/>
              <a:t> между гласными второго и третьего (</a:t>
            </a:r>
            <a:r>
              <a:rPr lang="en-US" dirty="0" smtClean="0"/>
              <a:t>sic!)</a:t>
            </a:r>
            <a:r>
              <a:rPr lang="ru-RU" dirty="0" smtClean="0"/>
              <a:t> слогов, </a:t>
            </a:r>
          </a:p>
          <a:p>
            <a:r>
              <a:rPr lang="ru-RU" dirty="0" smtClean="0"/>
              <a:t>и </a:t>
            </a:r>
            <a:r>
              <a:rPr lang="ru-RU" dirty="0" smtClean="0">
                <a:solidFill>
                  <a:srgbClr val="00FF00"/>
                </a:solidFill>
              </a:rPr>
              <a:t>простым обращением </a:t>
            </a:r>
            <a:r>
              <a:rPr lang="ru-RU" dirty="0" smtClean="0"/>
              <a:t>полученного после этих операций </a:t>
            </a:r>
            <a:r>
              <a:rPr lang="ru-RU" dirty="0" smtClean="0">
                <a:solidFill>
                  <a:srgbClr val="00FFFF"/>
                </a:solidFill>
              </a:rPr>
              <a:t>частноутвердительного</a:t>
            </a:r>
            <a:r>
              <a:rPr lang="ru-RU" dirty="0" smtClean="0"/>
              <a:t> вывода, </a:t>
            </a:r>
            <a:br>
              <a:rPr lang="ru-RU" dirty="0" smtClean="0"/>
            </a:br>
            <a:r>
              <a:rPr lang="ru-RU" dirty="0" smtClean="0"/>
              <a:t>на что указывает согласная </a:t>
            </a:r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ru-RU" dirty="0" smtClean="0"/>
              <a:t>, следующая в имени модуса сразу после гласной третьего слога </a:t>
            </a:r>
            <a:r>
              <a:rPr lang="en-US" dirty="0" smtClean="0">
                <a:solidFill>
                  <a:srgbClr val="00FFFF"/>
                </a:solidFill>
              </a:rPr>
              <a:t>I</a:t>
            </a:r>
            <a:r>
              <a:rPr lang="ru-RU" dirty="0" smtClean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78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78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78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478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78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" dur="500"/>
                                        <p:tgtEl>
                                          <p:spTgt spid="478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07407E-6 L 0.31528 -0.00393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800" y="-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78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78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478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78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000"/>
                            </p:stCondLst>
                            <p:childTnLst>
                              <p:par>
                                <p:cTn id="6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8" dur="1000"/>
                                        <p:tgtEl>
                                          <p:spTgt spid="478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8221" grpId="0" animBg="1"/>
      <p:bldP spid="478216" grpId="0" animBg="1"/>
      <p:bldP spid="478213" grpId="0" animBg="1"/>
      <p:bldP spid="478212" grpId="0" animBg="1"/>
      <p:bldP spid="478214" grpId="0" animBg="1"/>
      <p:bldP spid="478215" grpId="0" animBg="1"/>
      <p:bldP spid="478217" grpId="0" animBg="1"/>
      <p:bldP spid="478219" grpId="0" animBg="1"/>
      <p:bldP spid="478220" grpId="0" animBg="1"/>
      <p:bldP spid="478222" grpId="0" animBg="1"/>
      <p:bldP spid="478235" grpId="0" animBg="1"/>
      <p:bldP spid="478235" grpId="1" animBg="1"/>
      <p:bldP spid="478235" grpId="2" animBg="1"/>
      <p:bldP spid="16" grpId="0" build="p"/>
    </p:bldLst>
  </p:timing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21" name="AutoShape 13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78216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3" name="AutoShape 5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78212" name="Oval 4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4" name="Oval 6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5" name="Oval 7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поэт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7" name="Oval 9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9" name="Rectangle 11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8220" name="Oval 12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люди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22" name="Oval 14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1" name="Text Box 26"/>
          <p:cNvSpPr txBox="1">
            <a:spLocks noChangeArrowheads="1"/>
          </p:cNvSpPr>
          <p:nvPr/>
        </p:nvSpPr>
        <p:spPr bwMode="auto">
          <a:xfrm>
            <a:off x="4749800" y="1476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1800" b="1" baseline="0" dirty="0" smtClean="0">
                <a:solidFill>
                  <a:srgbClr val="00FF00"/>
                </a:solidFill>
              </a:rPr>
              <a:t>Обращаем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baseline="0" dirty="0" smtClean="0">
                <a:solidFill>
                  <a:srgbClr val="00FFFF"/>
                </a:solidFill>
              </a:rPr>
              <a:t>частноутвердительную</a:t>
            </a:r>
            <a:r>
              <a:rPr lang="ru-RU" sz="1800" b="1" baseline="0" dirty="0" smtClean="0">
                <a:solidFill>
                  <a:srgbClr val="00FF00"/>
                </a:solidFill>
              </a:rPr>
              <a:t> </a:t>
            </a:r>
            <a:br>
              <a:rPr lang="ru-RU" sz="1800" b="1" baseline="0" dirty="0" smtClean="0">
                <a:solidFill>
                  <a:srgbClr val="00FF00"/>
                </a:solidFill>
              </a:rPr>
            </a:br>
            <a:r>
              <a:rPr lang="ru-RU" sz="1800" b="1" baseline="0" dirty="0" smtClean="0"/>
              <a:t>б</a:t>
            </a:r>
            <a:r>
              <a:rPr lang="fr-FR" dirty="0" smtClean="0">
                <a:cs typeface="Times New Roman"/>
              </a:rPr>
              <a:t>ó</a:t>
            </a:r>
            <a:r>
              <a:rPr lang="ru-RU" sz="1800" b="1" baseline="0" dirty="0" smtClean="0"/>
              <a:t>льшую посылку.</a:t>
            </a:r>
            <a:endParaRPr lang="ru-RU" sz="1800" b="1" baseline="0" dirty="0"/>
          </a:p>
        </p:txBody>
      </p:sp>
      <p:sp>
        <p:nvSpPr>
          <p:cNvPr id="2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00025"/>
            <a:ext cx="9144000" cy="1143000"/>
          </a:xfrm>
        </p:spPr>
        <p:txBody>
          <a:bodyPr lIns="36000" rIns="36000" anchor="t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m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ii</a:t>
            </a:r>
            <a:r>
              <a:rPr lang="ru-RU" sz="2800" b="1" dirty="0" smtClean="0">
                <a:solidFill>
                  <a:srgbClr val="00FFFF"/>
                </a:solidFill>
              </a:rPr>
              <a:t/>
            </a:r>
            <a:br>
              <a:rPr lang="ru-RU" sz="2800" b="1" dirty="0" smtClean="0">
                <a:solidFill>
                  <a:srgbClr val="00FFFF"/>
                </a:solidFill>
              </a:rPr>
            </a:br>
            <a:r>
              <a:rPr lang="ru-RU" sz="2800" b="1" spc="-30" dirty="0" smtClean="0">
                <a:solidFill>
                  <a:schemeClr val="bg1"/>
                </a:solidFill>
              </a:rPr>
              <a:t>простыми обращениями и перестановкой посылок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15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AutoShape 8"/>
          <p:cNvSpPr>
            <a:spLocks noChangeArrowheads="1"/>
          </p:cNvSpPr>
          <p:nvPr/>
        </p:nvSpPr>
        <p:spPr bwMode="auto">
          <a:xfrm>
            <a:off x="6083300" y="1835150"/>
            <a:ext cx="1420813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0965" name="AutoShape 7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0966" name="AutoShape 9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0967" name="AutoShape 10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0968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0969" name="Oval 13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0970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поэт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0971" name="Oval 15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0972" name="Rectangle 16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0973" name="Oval 17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люди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0974" name="Oval 18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1" name="Oval 28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3" name="Oval 19"/>
          <p:cNvSpPr>
            <a:spLocks noChangeAspect="1" noChangeArrowheads="1"/>
          </p:cNvSpPr>
          <p:nvPr/>
        </p:nvSpPr>
        <p:spPr bwMode="auto">
          <a:xfrm>
            <a:off x="755650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3" name="Text Box 26"/>
          <p:cNvSpPr txBox="1">
            <a:spLocks noChangeArrowheads="1"/>
          </p:cNvSpPr>
          <p:nvPr/>
        </p:nvSpPr>
        <p:spPr bwMode="auto">
          <a:xfrm>
            <a:off x="4749800" y="2988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/>
              <a:t>Меньшую посылку </a:t>
            </a:r>
            <a:br>
              <a:rPr lang="ru-RU" sz="1800" b="1" baseline="0" dirty="0" smtClean="0"/>
            </a:br>
            <a:r>
              <a:rPr lang="ru-RU" sz="1800" b="1" baseline="0" dirty="0" smtClean="0"/>
              <a:t>оставляем без </a:t>
            </a:r>
            <a:r>
              <a:rPr lang="ru-RU" dirty="0" smtClean="0"/>
              <a:t>и</a:t>
            </a:r>
            <a:r>
              <a:rPr lang="ru-RU" sz="1800" b="1" baseline="0" dirty="0" smtClean="0"/>
              <a:t>зменения.</a:t>
            </a:r>
            <a:endParaRPr lang="ru-RU" sz="1800" b="1" baseline="0" dirty="0"/>
          </a:p>
        </p:txBody>
      </p:sp>
      <p:sp>
        <p:nvSpPr>
          <p:cNvPr id="35" name="Rectangle 2"/>
          <p:cNvSpPr txBox="1">
            <a:spLocks noChangeArrowheads="1"/>
          </p:cNvSpPr>
          <p:nvPr/>
        </p:nvSpPr>
        <p:spPr>
          <a:xfrm>
            <a:off x="0" y="200025"/>
            <a:ext cx="9144000" cy="1143000"/>
          </a:xfrm>
          <a:prstGeom prst="rect">
            <a:avLst/>
          </a:prstGeom>
        </p:spPr>
        <p:txBody>
          <a:bodyPr lIns="36000" rIns="36000" anchor="t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Модус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D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i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m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i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сводим к модусу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D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r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ii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-3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простыми обращениями и перестановкой посылок</a:t>
            </a:r>
            <a:endParaRPr kumimoji="0" lang="ru-RU" sz="2800" b="1" i="0" u="none" strike="noStrike" kern="0" cap="none" spc="0" normalizeH="0" baseline="0" noProof="0" dirty="0" smtClean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8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1" grpId="0" animBg="1"/>
      <p:bldP spid="23" grpId="0" animBg="1"/>
    </p:bldLst>
  </p:timing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AutoShape 6"/>
          <p:cNvSpPr>
            <a:spLocks noChangeArrowheads="1"/>
          </p:cNvSpPr>
          <p:nvPr/>
        </p:nvSpPr>
        <p:spPr bwMode="auto">
          <a:xfrm>
            <a:off x="6083300" y="3348038"/>
            <a:ext cx="1420813" cy="723900"/>
          </a:xfrm>
          <a:prstGeom prst="rightArrow">
            <a:avLst>
              <a:gd name="adj1" fmla="val 50000"/>
              <a:gd name="adj2" fmla="val 49395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8" name="Rectangle 5"/>
          <p:cNvSpPr>
            <a:spLocks noChangeArrowheads="1"/>
          </p:cNvSpPr>
          <p:nvPr/>
        </p:nvSpPr>
        <p:spPr bwMode="auto">
          <a:xfrm rot="-1500000">
            <a:off x="5759450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 anchorCtr="1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  <a:r>
              <a:rPr lang="en-US" sz="1600" b="1" baseline="0" dirty="0">
                <a:solidFill>
                  <a:srgbClr val="0000FF"/>
                </a:solidFill>
              </a:rPr>
              <a:t> 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22" name="AutoShape 8"/>
          <p:cNvSpPr>
            <a:spLocks noChangeArrowheads="1"/>
          </p:cNvSpPr>
          <p:nvPr/>
        </p:nvSpPr>
        <p:spPr bwMode="auto">
          <a:xfrm>
            <a:off x="6083300" y="1835150"/>
            <a:ext cx="1420813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0965" name="AutoShape 7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0966" name="AutoShape 9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0967" name="AutoShape 10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0968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0969" name="Oval 13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0970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поэт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0971" name="Oval 15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0972" name="Rectangle 16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0973" name="Oval 17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люди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0974" name="Oval 18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1" name="Oval 28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3" name="Oval 19"/>
          <p:cNvSpPr>
            <a:spLocks noChangeAspect="1" noChangeArrowheads="1"/>
          </p:cNvSpPr>
          <p:nvPr/>
        </p:nvSpPr>
        <p:spPr bwMode="auto">
          <a:xfrm>
            <a:off x="755650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6" name="Oval 32"/>
          <p:cNvSpPr>
            <a:spLocks noChangeAspect="1" noChangeArrowheads="1"/>
          </p:cNvSpPr>
          <p:nvPr/>
        </p:nvSpPr>
        <p:spPr bwMode="auto">
          <a:xfrm>
            <a:off x="4679950" y="29876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поэт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8" name="Oval 33"/>
          <p:cNvSpPr>
            <a:spLocks noChangeAspect="1" noChangeArrowheads="1"/>
          </p:cNvSpPr>
          <p:nvPr/>
        </p:nvSpPr>
        <p:spPr bwMode="auto">
          <a:xfrm>
            <a:off x="7559675" y="29876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2" name="Text Box 3"/>
          <p:cNvSpPr txBox="1">
            <a:spLocks noChangeArrowheads="1"/>
          </p:cNvSpPr>
          <p:nvPr/>
        </p:nvSpPr>
        <p:spPr bwMode="auto">
          <a:xfrm>
            <a:off x="4749800" y="4570413"/>
            <a:ext cx="417512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>
                <a:solidFill>
                  <a:srgbClr val="FF66FF"/>
                </a:solidFill>
              </a:rPr>
              <a:t>Фигура получилась не </a:t>
            </a:r>
            <a:r>
              <a:rPr lang="ru-RU" sz="1800" b="1" baseline="0" dirty="0" smtClean="0">
                <a:solidFill>
                  <a:srgbClr val="FF66FF"/>
                </a:solidFill>
              </a:rPr>
              <a:t>1-я</a:t>
            </a:r>
            <a:r>
              <a:rPr lang="ru-RU" sz="1800" b="1" baseline="0" dirty="0">
                <a:solidFill>
                  <a:srgbClr val="FF66FF"/>
                </a:solidFill>
              </a:rPr>
              <a:t>, а </a:t>
            </a:r>
            <a:r>
              <a:rPr lang="ru-RU" sz="1800" b="1" baseline="0" dirty="0" smtClean="0">
                <a:solidFill>
                  <a:srgbClr val="FF66FF"/>
                </a:solidFill>
              </a:rPr>
              <a:t>4-я</a:t>
            </a:r>
            <a:r>
              <a:rPr lang="ru-RU" sz="1800" b="1" baseline="0" dirty="0">
                <a:solidFill>
                  <a:srgbClr val="FF66FF"/>
                </a:solidFill>
              </a:rPr>
              <a:t>.</a:t>
            </a:r>
          </a:p>
        </p:txBody>
      </p:sp>
      <p:sp>
        <p:nvSpPr>
          <p:cNvPr id="29" name="Rectangle 2"/>
          <p:cNvSpPr txBox="1">
            <a:spLocks noChangeArrowheads="1"/>
          </p:cNvSpPr>
          <p:nvPr/>
        </p:nvSpPr>
        <p:spPr>
          <a:xfrm>
            <a:off x="0" y="200025"/>
            <a:ext cx="9144000" cy="1143000"/>
          </a:xfrm>
          <a:prstGeom prst="rect">
            <a:avLst/>
          </a:prstGeom>
        </p:spPr>
        <p:txBody>
          <a:bodyPr lIns="36000" rIns="36000" anchor="t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Модус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D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i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m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i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сводим к модусу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D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r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ii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-3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простыми обращениями и перестановкой посылок</a:t>
            </a:r>
            <a:endParaRPr kumimoji="0" lang="ru-RU" sz="2800" b="1" i="0" u="none" strike="noStrike" kern="0" cap="none" spc="0" normalizeH="0" baseline="0" noProof="0" dirty="0" smtClean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4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32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val 6"/>
          <p:cNvSpPr>
            <a:spLocks noChangeAspect="1" noChangeArrowheads="1"/>
          </p:cNvSpPr>
          <p:nvPr/>
        </p:nvSpPr>
        <p:spPr bwMode="auto">
          <a:xfrm>
            <a:off x="1152000" y="1116000"/>
            <a:ext cx="792162" cy="79216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2400" dirty="0">
                <a:solidFill>
                  <a:srgbClr val="0000CC"/>
                </a:solidFill>
              </a:rPr>
              <a:t>A </a:t>
            </a:r>
            <a:r>
              <a:rPr lang="en-US" sz="2400" dirty="0">
                <a:solidFill>
                  <a:srgbClr val="FF0000"/>
                </a:solidFill>
              </a:rPr>
              <a:t>B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19" name="Oval 6"/>
          <p:cNvSpPr>
            <a:spLocks noChangeAspect="1" noChangeArrowheads="1"/>
          </p:cNvSpPr>
          <p:nvPr/>
        </p:nvSpPr>
        <p:spPr bwMode="auto">
          <a:xfrm>
            <a:off x="720000" y="3708000"/>
            <a:ext cx="792162" cy="7921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>
                <a:solidFill>
                  <a:srgbClr val="0000CC"/>
                </a:solidFill>
              </a:rPr>
              <a:t>A</a:t>
            </a:r>
          </a:p>
          <a:p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14" name="Oval 6"/>
          <p:cNvSpPr>
            <a:spLocks noChangeAspect="1" noChangeArrowheads="1"/>
          </p:cNvSpPr>
          <p:nvPr/>
        </p:nvSpPr>
        <p:spPr bwMode="auto">
          <a:xfrm>
            <a:off x="864000" y="1980000"/>
            <a:ext cx="792163" cy="7921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>
                <a:solidFill>
                  <a:srgbClr val="0000CC"/>
                </a:solidFill>
              </a:rPr>
              <a:t>A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15" name="Oval 6"/>
          <p:cNvSpPr>
            <a:spLocks noChangeAspect="1" noChangeArrowheads="1"/>
          </p:cNvSpPr>
          <p:nvPr/>
        </p:nvSpPr>
        <p:spPr bwMode="auto">
          <a:xfrm>
            <a:off x="1440000" y="1980000"/>
            <a:ext cx="792163" cy="792163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2400" dirty="0">
                <a:solidFill>
                  <a:srgbClr val="FF0000"/>
                </a:solidFill>
              </a:rPr>
              <a:t>B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16" name="Oval 6"/>
          <p:cNvSpPr>
            <a:spLocks noChangeAspect="1" noChangeArrowheads="1"/>
          </p:cNvSpPr>
          <p:nvPr/>
        </p:nvSpPr>
        <p:spPr bwMode="auto">
          <a:xfrm>
            <a:off x="1152000" y="2844000"/>
            <a:ext cx="792162" cy="7921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 smtClean="0">
                <a:solidFill>
                  <a:srgbClr val="0000CC"/>
                </a:solidFill>
              </a:rPr>
              <a:t>A     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17" name="Oval 6"/>
          <p:cNvSpPr>
            <a:spLocks noChangeAspect="1" noChangeArrowheads="1"/>
          </p:cNvSpPr>
          <p:nvPr/>
        </p:nvSpPr>
        <p:spPr bwMode="auto">
          <a:xfrm>
            <a:off x="1476000" y="3132000"/>
            <a:ext cx="395288" cy="396875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1400" dirty="0">
                <a:solidFill>
                  <a:srgbClr val="FF0066"/>
                </a:solidFill>
              </a:rPr>
              <a:t>B</a:t>
            </a:r>
            <a:endParaRPr lang="ru-RU" sz="1400" dirty="0">
              <a:solidFill>
                <a:srgbClr val="FF0066"/>
              </a:solidFill>
            </a:endParaRPr>
          </a:p>
        </p:txBody>
      </p:sp>
      <p:sp>
        <p:nvSpPr>
          <p:cNvPr id="20" name="Oval 6"/>
          <p:cNvSpPr>
            <a:spLocks noChangeAspect="1" noChangeArrowheads="1"/>
          </p:cNvSpPr>
          <p:nvPr/>
        </p:nvSpPr>
        <p:spPr bwMode="auto">
          <a:xfrm>
            <a:off x="792000" y="4068000"/>
            <a:ext cx="323850" cy="32385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1400" dirty="0">
                <a:solidFill>
                  <a:srgbClr val="FF0000"/>
                </a:solidFill>
              </a:rPr>
              <a:t>B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21" name="Oval 6"/>
          <p:cNvSpPr>
            <a:spLocks noChangeAspect="1" noChangeArrowheads="1"/>
          </p:cNvSpPr>
          <p:nvPr/>
        </p:nvSpPr>
        <p:spPr bwMode="auto">
          <a:xfrm>
            <a:off x="1116000" y="4068000"/>
            <a:ext cx="323850" cy="323850"/>
          </a:xfrm>
          <a:prstGeom prst="ellipse">
            <a:avLst/>
          </a:prstGeom>
          <a:solidFill>
            <a:schemeClr val="accent1">
              <a:lumMod val="9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1400" dirty="0">
                <a:solidFill>
                  <a:srgbClr val="9933FF"/>
                </a:solidFill>
              </a:rPr>
              <a:t>C</a:t>
            </a:r>
            <a:endParaRPr lang="ru-RU" sz="1400" dirty="0">
              <a:solidFill>
                <a:srgbClr val="9933FF"/>
              </a:solidFill>
            </a:endParaRPr>
          </a:p>
        </p:txBody>
      </p:sp>
      <p:sp>
        <p:nvSpPr>
          <p:cNvPr id="37" name="TextBox 36"/>
          <p:cNvSpPr txBox="1">
            <a:spLocks noChangeArrowheads="1"/>
          </p:cNvSpPr>
          <p:nvPr/>
        </p:nvSpPr>
        <p:spPr bwMode="auto">
          <a:xfrm>
            <a:off x="2448000" y="1116000"/>
            <a:ext cx="6624000" cy="79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Равнозначащие понятия </a:t>
            </a:r>
            <a:r>
              <a:rPr lang="ru-RU" sz="1600" dirty="0"/>
              <a:t>– </a:t>
            </a:r>
          </a:p>
          <a:p>
            <a:pPr algn="l"/>
            <a:r>
              <a:rPr lang="ru-RU" sz="1600" dirty="0"/>
              <a:t>понятия, объёмы которых полностью совпадают.</a:t>
            </a:r>
          </a:p>
        </p:txBody>
      </p:sp>
      <p:sp>
        <p:nvSpPr>
          <p:cNvPr id="39" name="TextBox 38"/>
          <p:cNvSpPr txBox="1">
            <a:spLocks noChangeArrowheads="1"/>
          </p:cNvSpPr>
          <p:nvPr/>
        </p:nvSpPr>
        <p:spPr bwMode="auto">
          <a:xfrm>
            <a:off x="2447999" y="2844000"/>
            <a:ext cx="6624000" cy="79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Подчинённое и подчиняющее понятия </a:t>
            </a:r>
            <a:r>
              <a:rPr lang="ru-RU" sz="1600" dirty="0"/>
              <a:t>–</a:t>
            </a:r>
            <a:r>
              <a:rPr lang="ru-RU" sz="1600" dirty="0">
                <a:solidFill>
                  <a:srgbClr val="00FFFF"/>
                </a:solidFill>
              </a:rPr>
              <a:t> </a:t>
            </a:r>
          </a:p>
          <a:p>
            <a:pPr algn="l"/>
            <a:r>
              <a:rPr lang="ru-RU" sz="1600" dirty="0"/>
              <a:t>понятия, объём одного из </a:t>
            </a:r>
            <a:r>
              <a:rPr lang="ru-RU" sz="1600" dirty="0" smtClean="0"/>
              <a:t>которых </a:t>
            </a:r>
            <a:r>
              <a:rPr lang="ru-RU" sz="1600" dirty="0">
                <a:solidFill>
                  <a:srgbClr val="00FFFF"/>
                </a:solidFill>
              </a:rPr>
              <a:t>(подчинённого)</a:t>
            </a:r>
            <a:r>
              <a:rPr lang="ru-RU" sz="1600" dirty="0"/>
              <a:t> </a:t>
            </a:r>
            <a:r>
              <a:rPr lang="ru-RU" sz="1600" dirty="0" smtClean="0"/>
              <a:t>целиком </a:t>
            </a:r>
            <a:br>
              <a:rPr lang="ru-RU" sz="1600" dirty="0" smtClean="0"/>
            </a:br>
            <a:r>
              <a:rPr lang="ru-RU" sz="1600" dirty="0" smtClean="0"/>
              <a:t>входит </a:t>
            </a:r>
            <a:r>
              <a:rPr lang="ru-RU" sz="1600" dirty="0"/>
              <a:t>в объём другого </a:t>
            </a:r>
            <a:r>
              <a:rPr lang="ru-RU" sz="1600" dirty="0">
                <a:solidFill>
                  <a:srgbClr val="00FFFF"/>
                </a:solidFill>
              </a:rPr>
              <a:t>(подчиняющего</a:t>
            </a:r>
            <a:r>
              <a:rPr lang="ru-RU" sz="1600" dirty="0" smtClean="0">
                <a:solidFill>
                  <a:srgbClr val="00FFFF"/>
                </a:solidFill>
              </a:rPr>
              <a:t>)</a:t>
            </a:r>
            <a:r>
              <a:rPr lang="ru-RU" sz="1600" dirty="0" smtClean="0"/>
              <a:t>, не исчерпывая его.</a:t>
            </a:r>
            <a:endParaRPr lang="ru-RU" sz="1600" dirty="0"/>
          </a:p>
        </p:txBody>
      </p:sp>
      <p:sp>
        <p:nvSpPr>
          <p:cNvPr id="40" name="TextBox 39"/>
          <p:cNvSpPr txBox="1">
            <a:spLocks noChangeArrowheads="1"/>
          </p:cNvSpPr>
          <p:nvPr/>
        </p:nvSpPr>
        <p:spPr bwMode="auto">
          <a:xfrm>
            <a:off x="2448000" y="3708000"/>
            <a:ext cx="6624000" cy="792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Соподчинённые понятия </a:t>
            </a:r>
            <a:r>
              <a:rPr lang="ru-RU" sz="1600" dirty="0" smtClean="0"/>
              <a:t>–</a:t>
            </a:r>
            <a:r>
              <a:rPr lang="ru-RU" sz="1600" dirty="0" smtClean="0">
                <a:solidFill>
                  <a:srgbClr val="00FFFF"/>
                </a:solidFill>
              </a:rPr>
              <a:t> </a:t>
            </a:r>
            <a:r>
              <a:rPr lang="ru-RU" sz="1600" dirty="0" smtClean="0"/>
              <a:t>понятия</a:t>
            </a:r>
            <a:r>
              <a:rPr lang="ru-RU" sz="1600" dirty="0"/>
              <a:t>, объёмы которых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составляют </a:t>
            </a:r>
            <a:r>
              <a:rPr lang="ru-RU" sz="1600" dirty="0"/>
              <a:t>разные </a:t>
            </a:r>
            <a:r>
              <a:rPr lang="ru-RU" sz="1600" dirty="0" smtClean="0"/>
              <a:t>(несовпадающие или частично </a:t>
            </a:r>
            <a:br>
              <a:rPr lang="ru-RU" sz="1600" dirty="0" smtClean="0"/>
            </a:br>
            <a:r>
              <a:rPr lang="ru-RU" sz="1600" dirty="0" smtClean="0"/>
              <a:t>совпадающие) части объёма </a:t>
            </a:r>
            <a:r>
              <a:rPr lang="ru-RU" sz="1600" dirty="0"/>
              <a:t>общего подчиняющего понятия.</a:t>
            </a:r>
          </a:p>
        </p:txBody>
      </p:sp>
      <p:sp>
        <p:nvSpPr>
          <p:cNvPr id="43" name="Oval 6"/>
          <p:cNvSpPr>
            <a:spLocks noChangeAspect="1" noChangeArrowheads="1"/>
          </p:cNvSpPr>
          <p:nvPr/>
        </p:nvSpPr>
        <p:spPr bwMode="auto">
          <a:xfrm>
            <a:off x="720000" y="252000"/>
            <a:ext cx="792162" cy="7921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>
                <a:solidFill>
                  <a:srgbClr val="0000CC"/>
                </a:solidFill>
              </a:rPr>
              <a:t>A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44" name="Oval 6"/>
          <p:cNvSpPr>
            <a:spLocks noChangeAspect="1" noChangeArrowheads="1"/>
          </p:cNvSpPr>
          <p:nvPr/>
        </p:nvSpPr>
        <p:spPr bwMode="auto">
          <a:xfrm>
            <a:off x="1584000" y="252000"/>
            <a:ext cx="792162" cy="792163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2400" dirty="0">
                <a:solidFill>
                  <a:srgbClr val="FF0000"/>
                </a:solidFill>
              </a:rPr>
              <a:t>B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45" name="TextBox 44"/>
          <p:cNvSpPr txBox="1">
            <a:spLocks noChangeArrowheads="1"/>
          </p:cNvSpPr>
          <p:nvPr/>
        </p:nvSpPr>
        <p:spPr bwMode="auto">
          <a:xfrm>
            <a:off x="2448000" y="252000"/>
            <a:ext cx="6624000" cy="792163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Несовместимые понятия </a:t>
            </a:r>
            <a:r>
              <a:rPr lang="ru-RU" sz="1600" dirty="0"/>
              <a:t>–</a:t>
            </a:r>
            <a:r>
              <a:rPr lang="ru-RU" sz="1600" dirty="0">
                <a:solidFill>
                  <a:srgbClr val="00FFFF"/>
                </a:solidFill>
              </a:rPr>
              <a:t> </a:t>
            </a:r>
          </a:p>
          <a:p>
            <a:pPr algn="l"/>
            <a:r>
              <a:rPr lang="ru-RU" sz="1600" dirty="0" smtClean="0"/>
              <a:t>понятия</a:t>
            </a:r>
            <a:r>
              <a:rPr lang="ru-RU" sz="1600" dirty="0"/>
              <a:t>, объёмы которых не имеют общих элементов.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8000" y="1152000"/>
            <a:ext cx="504000" cy="2844000"/>
          </a:xfrm>
          <a:prstGeom prst="rect">
            <a:avLst/>
          </a:prstGeom>
          <a:noFill/>
          <a:ln>
            <a:solidFill>
              <a:srgbClr val="00FFFF"/>
            </a:solidFill>
          </a:ln>
        </p:spPr>
        <p:txBody>
          <a:bodyPr vert="vert270" wrap="none" rtlCol="0">
            <a:noAutofit/>
          </a:bodyPr>
          <a:lstStyle/>
          <a:p>
            <a:pPr>
              <a:lnSpc>
                <a:spcPct val="85000"/>
              </a:lnSpc>
            </a:pPr>
            <a:r>
              <a:rPr lang="ru-RU" sz="1400" dirty="0" smtClean="0">
                <a:solidFill>
                  <a:srgbClr val="00FFFF"/>
                </a:solidFill>
              </a:rPr>
              <a:t>Совместимые</a:t>
            </a:r>
            <a:br>
              <a:rPr lang="ru-RU" sz="1400" dirty="0" smtClean="0">
                <a:solidFill>
                  <a:srgbClr val="00FFFF"/>
                </a:solidFill>
              </a:rPr>
            </a:br>
            <a:r>
              <a:rPr lang="ru-RU" sz="1400" dirty="0" smtClean="0">
                <a:solidFill>
                  <a:srgbClr val="00FFFF"/>
                </a:solidFill>
              </a:rPr>
              <a:t>понятия</a:t>
            </a:r>
            <a:endParaRPr lang="ru-RU" sz="1400" dirty="0">
              <a:solidFill>
                <a:srgbClr val="00FFFF"/>
              </a:solidFill>
            </a:endParaRPr>
          </a:p>
        </p:txBody>
      </p:sp>
      <p:sp>
        <p:nvSpPr>
          <p:cNvPr id="31" name="Oval 6"/>
          <p:cNvSpPr>
            <a:spLocks noChangeAspect="1" noChangeArrowheads="1"/>
          </p:cNvSpPr>
          <p:nvPr/>
        </p:nvSpPr>
        <p:spPr bwMode="auto">
          <a:xfrm>
            <a:off x="1584000" y="3708000"/>
            <a:ext cx="792162" cy="7921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>
                <a:solidFill>
                  <a:srgbClr val="0000CC"/>
                </a:solidFill>
              </a:rPr>
              <a:t>A</a:t>
            </a:r>
          </a:p>
          <a:p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32" name="Oval 6"/>
          <p:cNvSpPr>
            <a:spLocks noChangeAspect="1" noChangeArrowheads="1"/>
          </p:cNvSpPr>
          <p:nvPr/>
        </p:nvSpPr>
        <p:spPr bwMode="auto">
          <a:xfrm>
            <a:off x="1692000" y="4068000"/>
            <a:ext cx="323850" cy="32385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1400" dirty="0" smtClean="0">
                <a:solidFill>
                  <a:srgbClr val="FF0000"/>
                </a:solidFill>
              </a:rPr>
              <a:t>D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33" name="Oval 6"/>
          <p:cNvSpPr>
            <a:spLocks noChangeAspect="1" noChangeArrowheads="1"/>
          </p:cNvSpPr>
          <p:nvPr/>
        </p:nvSpPr>
        <p:spPr bwMode="auto">
          <a:xfrm>
            <a:off x="1944000" y="4068000"/>
            <a:ext cx="323850" cy="323850"/>
          </a:xfrm>
          <a:prstGeom prst="ellipse">
            <a:avLst/>
          </a:prstGeom>
          <a:solidFill>
            <a:schemeClr val="accent1">
              <a:lumMod val="9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1400" dirty="0" smtClean="0">
                <a:solidFill>
                  <a:srgbClr val="9933FF"/>
                </a:solidFill>
              </a:rPr>
              <a:t>E</a:t>
            </a:r>
            <a:endParaRPr lang="ru-RU" sz="1400" dirty="0">
              <a:solidFill>
                <a:srgbClr val="9933FF"/>
              </a:solidFill>
            </a:endParaRPr>
          </a:p>
        </p:txBody>
      </p:sp>
      <p:sp>
        <p:nvSpPr>
          <p:cNvPr id="46" name="Дуга 45"/>
          <p:cNvSpPr/>
          <p:nvPr/>
        </p:nvSpPr>
        <p:spPr bwMode="auto">
          <a:xfrm>
            <a:off x="-3214742" y="3143248"/>
            <a:ext cx="914400" cy="914400"/>
          </a:xfrm>
          <a:prstGeom prst="arc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48" name="TextBox 47"/>
          <p:cNvSpPr txBox="1">
            <a:spLocks noChangeArrowheads="1"/>
          </p:cNvSpPr>
          <p:nvPr/>
        </p:nvSpPr>
        <p:spPr bwMode="auto">
          <a:xfrm>
            <a:off x="2880000" y="4572000"/>
            <a:ext cx="5580000" cy="46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indent="-457200" algn="l"/>
            <a:r>
              <a:rPr lang="ru-RU" sz="1600" dirty="0" smtClean="0"/>
              <a:t>кошка			пианист</a:t>
            </a:r>
            <a:br>
              <a:rPr lang="ru-RU" sz="1600" dirty="0" smtClean="0"/>
            </a:br>
            <a:r>
              <a:rPr lang="ru-RU" sz="1600" dirty="0" smtClean="0"/>
              <a:t>собака			скрипач</a:t>
            </a:r>
            <a:endParaRPr lang="ru-RU" sz="1600" dirty="0"/>
          </a:p>
        </p:txBody>
      </p:sp>
      <p:sp>
        <p:nvSpPr>
          <p:cNvPr id="23" name="Содержимое 2"/>
          <p:cNvSpPr txBox="1">
            <a:spLocks/>
          </p:cNvSpPr>
          <p:nvPr/>
        </p:nvSpPr>
        <p:spPr>
          <a:xfrm>
            <a:off x="2190962" y="5157192"/>
            <a:ext cx="6732000" cy="864000"/>
          </a:xfrm>
          <a:prstGeom prst="rect">
            <a:avLst/>
          </a:prstGeom>
        </p:spPr>
        <p:txBody>
          <a:bodyPr/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lang="ru-RU" sz="1600" kern="0" dirty="0" smtClean="0">
                <a:latin typeface="+mn-lt"/>
              </a:rPr>
              <a:t>Соподчинённые понятия могут быть как несовместимыми (например, кошка и собака), так и совместимыми </a:t>
            </a:r>
            <a:br>
              <a:rPr lang="ru-RU" sz="1600" kern="0" dirty="0" smtClean="0">
                <a:latin typeface="+mn-lt"/>
              </a:rPr>
            </a:br>
            <a:r>
              <a:rPr lang="ru-RU" sz="1600" kern="0" dirty="0" smtClean="0">
                <a:latin typeface="+mn-lt"/>
              </a:rPr>
              <a:t>(например, пианист и скрипач)</a:t>
            </a:r>
            <a:r>
              <a:rPr lang="en-GB" sz="1600" kern="0" dirty="0" smtClean="0">
                <a:latin typeface="+mn-lt"/>
              </a:rPr>
              <a:t>.</a:t>
            </a:r>
            <a:endParaRPr kumimoji="0" lang="en-GB" sz="16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8000" y="4068000"/>
            <a:ext cx="504000" cy="2088000"/>
          </a:xfrm>
          <a:prstGeom prst="rect">
            <a:avLst/>
          </a:prstGeom>
          <a:noFill/>
          <a:ln>
            <a:solidFill>
              <a:srgbClr val="00FFFF"/>
            </a:solidFill>
          </a:ln>
        </p:spPr>
        <p:txBody>
          <a:bodyPr vert="vert270" wrap="none" rtlCol="0">
            <a:noAutofit/>
          </a:bodyPr>
          <a:lstStyle/>
          <a:p>
            <a:pPr>
              <a:lnSpc>
                <a:spcPct val="85000"/>
              </a:lnSpc>
            </a:pPr>
            <a:r>
              <a:rPr lang="ru-RU" sz="1400" dirty="0" smtClean="0">
                <a:solidFill>
                  <a:srgbClr val="00FFFF"/>
                </a:solidFill>
              </a:rPr>
              <a:t>Несовместимые</a:t>
            </a:r>
            <a:r>
              <a:rPr lang="en-US" sz="1400" dirty="0" smtClean="0">
                <a:solidFill>
                  <a:srgbClr val="00FFFF"/>
                </a:solidFill>
              </a:rPr>
              <a:t/>
            </a:r>
            <a:br>
              <a:rPr lang="en-US" sz="1400" dirty="0" smtClean="0">
                <a:solidFill>
                  <a:srgbClr val="00FFFF"/>
                </a:solidFill>
              </a:rPr>
            </a:br>
            <a:r>
              <a:rPr lang="ru-RU" sz="1400" dirty="0" smtClean="0">
                <a:solidFill>
                  <a:srgbClr val="00FFFF"/>
                </a:solidFill>
              </a:rPr>
              <a:t>понятия</a:t>
            </a:r>
            <a:endParaRPr lang="ru-RU" sz="1400" dirty="0">
              <a:solidFill>
                <a:srgbClr val="00FFFF"/>
              </a:solidFill>
            </a:endParaRPr>
          </a:p>
        </p:txBody>
      </p:sp>
      <p:sp>
        <p:nvSpPr>
          <p:cNvPr id="25" name="TextBox 24"/>
          <p:cNvSpPr txBox="1">
            <a:spLocks noChangeArrowheads="1"/>
          </p:cNvSpPr>
          <p:nvPr/>
        </p:nvSpPr>
        <p:spPr bwMode="auto">
          <a:xfrm>
            <a:off x="2411413" y="1980000"/>
            <a:ext cx="5832000" cy="79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Перекрещивающиеся понятия </a:t>
            </a:r>
            <a:r>
              <a:rPr lang="ru-RU" sz="1600" dirty="0" smtClean="0"/>
              <a:t>–</a:t>
            </a:r>
            <a:r>
              <a:rPr lang="ru-RU" sz="1600" dirty="0" smtClean="0">
                <a:solidFill>
                  <a:srgbClr val="00FFFF"/>
                </a:solidFill>
              </a:rPr>
              <a:t> </a:t>
            </a:r>
            <a:r>
              <a:rPr lang="ru-RU" sz="1600" dirty="0" smtClean="0"/>
              <a:t>понятия</a:t>
            </a:r>
            <a:r>
              <a:rPr lang="ru-RU" sz="1600" dirty="0"/>
              <a:t>, </a:t>
            </a:r>
            <a:r>
              <a:rPr lang="ru-RU" sz="1600" dirty="0" smtClean="0"/>
              <a:t>часть объёма каждого из которых составляет часть объёма другого, но не исчерпывает объём последнего.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800" decel="100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800" decel="100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62" dur="10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7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48" grpId="0"/>
      <p:bldP spid="23" grpId="0" build="p"/>
      <p:bldP spid="23" grpId="1" build="allAtOnce"/>
      <p:bldP spid="24" grpId="0" animBg="1"/>
    </p:bldLst>
  </p:timing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AutoShape 6"/>
          <p:cNvSpPr>
            <a:spLocks noChangeArrowheads="1"/>
          </p:cNvSpPr>
          <p:nvPr/>
        </p:nvSpPr>
        <p:spPr bwMode="auto">
          <a:xfrm>
            <a:off x="6083300" y="3348038"/>
            <a:ext cx="1420813" cy="723900"/>
          </a:xfrm>
          <a:prstGeom prst="rightArrow">
            <a:avLst>
              <a:gd name="adj1" fmla="val 50000"/>
              <a:gd name="adj2" fmla="val 49395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8" name="Rectangle 5"/>
          <p:cNvSpPr>
            <a:spLocks noChangeArrowheads="1"/>
          </p:cNvSpPr>
          <p:nvPr/>
        </p:nvSpPr>
        <p:spPr bwMode="auto">
          <a:xfrm rot="-1500000">
            <a:off x="5759450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  <a:r>
              <a:rPr lang="en-US" sz="1600" b="1" baseline="0" dirty="0">
                <a:solidFill>
                  <a:srgbClr val="0000FF"/>
                </a:solidFill>
              </a:rPr>
              <a:t> 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41988" name="AutoShape 8"/>
          <p:cNvSpPr>
            <a:spLocks noChangeArrowheads="1"/>
          </p:cNvSpPr>
          <p:nvPr/>
        </p:nvSpPr>
        <p:spPr bwMode="auto">
          <a:xfrm>
            <a:off x="6083300" y="1835150"/>
            <a:ext cx="1420813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1989" name="AutoShape 7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1990" name="AutoShape 9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1991" name="AutoShape 10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1992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1993" name="Oval 13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1994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поэт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1995" name="Oval 15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1996" name="Rectangle 16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1997" name="Oval 17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люди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1998" name="Oval 18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1999" name="Oval 28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18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2000" name="Oval 19"/>
          <p:cNvSpPr>
            <a:spLocks noChangeAspect="1" noChangeArrowheads="1"/>
          </p:cNvSpPr>
          <p:nvPr/>
        </p:nvSpPr>
        <p:spPr bwMode="auto">
          <a:xfrm>
            <a:off x="755650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2001" name="Oval 32"/>
          <p:cNvSpPr>
            <a:spLocks noChangeAspect="1" noChangeArrowheads="1"/>
          </p:cNvSpPr>
          <p:nvPr/>
        </p:nvSpPr>
        <p:spPr bwMode="auto">
          <a:xfrm>
            <a:off x="4679950" y="29876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поэт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2002" name="Oval 33"/>
          <p:cNvSpPr>
            <a:spLocks noChangeAspect="1" noChangeArrowheads="1"/>
          </p:cNvSpPr>
          <p:nvPr/>
        </p:nvSpPr>
        <p:spPr bwMode="auto">
          <a:xfrm>
            <a:off x="7559675" y="29876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5" name="Text Box 3"/>
          <p:cNvSpPr txBox="1">
            <a:spLocks noChangeArrowheads="1"/>
          </p:cNvSpPr>
          <p:nvPr/>
        </p:nvSpPr>
        <p:spPr bwMode="auto">
          <a:xfrm>
            <a:off x="4749800" y="4570413"/>
            <a:ext cx="417512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solidFill>
                  <a:srgbClr val="00FF00"/>
                </a:solidFill>
              </a:rPr>
              <a:t>Меняем посылки местами.</a:t>
            </a:r>
            <a:endParaRPr lang="ru-RU" sz="1800" b="1" baseline="0" dirty="0">
              <a:solidFill>
                <a:srgbClr val="00FF00"/>
              </a:solidFill>
            </a:endParaRPr>
          </a:p>
        </p:txBody>
      </p:sp>
      <p:sp>
        <p:nvSpPr>
          <p:cNvPr id="27" name="Rectangle 2"/>
          <p:cNvSpPr txBox="1">
            <a:spLocks noChangeArrowheads="1"/>
          </p:cNvSpPr>
          <p:nvPr/>
        </p:nvSpPr>
        <p:spPr>
          <a:xfrm>
            <a:off x="0" y="200025"/>
            <a:ext cx="9144000" cy="1143000"/>
          </a:xfrm>
          <a:prstGeom prst="rect">
            <a:avLst/>
          </a:prstGeom>
        </p:spPr>
        <p:txBody>
          <a:bodyPr lIns="36000" rIns="36000" anchor="t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Модус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D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i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m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i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сводим к модусу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D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r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ii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-3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простыми обращениями и перестановкой посылок</a:t>
            </a:r>
            <a:endParaRPr kumimoji="0" lang="ru-RU" sz="2800" b="1" i="0" u="none" strike="noStrike" kern="0" cap="none" spc="0" normalizeH="0" baseline="0" noProof="0" dirty="0" smtClean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2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2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72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25" grpId="0"/>
    </p:bldLst>
  </p:timing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AutoShape 8"/>
          <p:cNvSpPr>
            <a:spLocks noChangeArrowheads="1"/>
          </p:cNvSpPr>
          <p:nvPr/>
        </p:nvSpPr>
        <p:spPr bwMode="auto">
          <a:xfrm>
            <a:off x="6083300" y="3348038"/>
            <a:ext cx="1420813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7" name="Rectangle 4"/>
          <p:cNvSpPr>
            <a:spLocks noChangeArrowheads="1"/>
          </p:cNvSpPr>
          <p:nvPr/>
        </p:nvSpPr>
        <p:spPr bwMode="auto">
          <a:xfrm rot="1500000">
            <a:off x="5759450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800" b="1" baseline="0" dirty="0">
                <a:solidFill>
                  <a:schemeClr val="accent1"/>
                </a:solidFill>
              </a:rPr>
              <a:t>суть</a:t>
            </a:r>
          </a:p>
        </p:txBody>
      </p:sp>
      <p:sp>
        <p:nvSpPr>
          <p:cNvPr id="38" name="Rectangle 5"/>
          <p:cNvSpPr>
            <a:spLocks noChangeArrowheads="1"/>
          </p:cNvSpPr>
          <p:nvPr/>
        </p:nvSpPr>
        <p:spPr bwMode="auto">
          <a:xfrm rot="1500000">
            <a:off x="5759450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  <a:r>
              <a:rPr lang="en-US" sz="1600" b="1" baseline="0" dirty="0">
                <a:solidFill>
                  <a:srgbClr val="0000FF"/>
                </a:solidFill>
              </a:rPr>
              <a:t> 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28" name="Oval 33"/>
          <p:cNvSpPr>
            <a:spLocks noChangeAspect="1" noChangeArrowheads="1"/>
          </p:cNvSpPr>
          <p:nvPr/>
        </p:nvSpPr>
        <p:spPr bwMode="auto">
          <a:xfrm>
            <a:off x="7559675" y="29876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4" name="Oval 19"/>
          <p:cNvSpPr>
            <a:spLocks noChangeAspect="1" noChangeArrowheads="1"/>
          </p:cNvSpPr>
          <p:nvPr/>
        </p:nvSpPr>
        <p:spPr bwMode="auto">
          <a:xfrm>
            <a:off x="7560000" y="29876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3" name="Oval 19"/>
          <p:cNvSpPr>
            <a:spLocks noChangeAspect="1" noChangeArrowheads="1"/>
          </p:cNvSpPr>
          <p:nvPr/>
        </p:nvSpPr>
        <p:spPr bwMode="auto">
          <a:xfrm>
            <a:off x="7556500" y="1476000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1" name="Oval 33"/>
          <p:cNvSpPr>
            <a:spLocks noChangeAspect="1" noChangeArrowheads="1"/>
          </p:cNvSpPr>
          <p:nvPr/>
        </p:nvSpPr>
        <p:spPr bwMode="auto">
          <a:xfrm>
            <a:off x="7556500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2" name="AutoShape 8"/>
          <p:cNvSpPr>
            <a:spLocks noChangeArrowheads="1"/>
          </p:cNvSpPr>
          <p:nvPr/>
        </p:nvSpPr>
        <p:spPr bwMode="auto">
          <a:xfrm>
            <a:off x="6083300" y="1835150"/>
            <a:ext cx="1420813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50" name="AutoShape 6"/>
          <p:cNvSpPr>
            <a:spLocks noChangeArrowheads="1"/>
          </p:cNvSpPr>
          <p:nvPr/>
        </p:nvSpPr>
        <p:spPr bwMode="auto">
          <a:xfrm>
            <a:off x="6083300" y="1836738"/>
            <a:ext cx="1420813" cy="723900"/>
          </a:xfrm>
          <a:prstGeom prst="rightArrow">
            <a:avLst>
              <a:gd name="adj1" fmla="val 50000"/>
              <a:gd name="adj2" fmla="val 49395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6" name="Oval 32"/>
          <p:cNvSpPr>
            <a:spLocks noChangeAspect="1" noChangeArrowheads="1"/>
          </p:cNvSpPr>
          <p:nvPr/>
        </p:nvSpPr>
        <p:spPr bwMode="auto">
          <a:xfrm>
            <a:off x="4679950" y="29876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поэт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1" name="Oval 28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18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0" name="Oval 32"/>
          <p:cNvSpPr>
            <a:spLocks noChangeAspect="1" noChangeArrowheads="1"/>
          </p:cNvSpPr>
          <p:nvPr/>
        </p:nvSpPr>
        <p:spPr bwMode="auto">
          <a:xfrm>
            <a:off x="4680000" y="1476000"/>
            <a:ext cx="1439862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поэт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1" name="AutoShape 35"/>
          <p:cNvSpPr>
            <a:spLocks noChangeArrowheads="1"/>
          </p:cNvSpPr>
          <p:nvPr/>
        </p:nvSpPr>
        <p:spPr bwMode="auto">
          <a:xfrm>
            <a:off x="6081713" y="5432425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27" name="AutoShape 6"/>
          <p:cNvSpPr>
            <a:spLocks noChangeArrowheads="1"/>
          </p:cNvSpPr>
          <p:nvPr/>
        </p:nvSpPr>
        <p:spPr bwMode="auto">
          <a:xfrm>
            <a:off x="6084000" y="3348000"/>
            <a:ext cx="1420813" cy="723900"/>
          </a:xfrm>
          <a:prstGeom prst="rightArrow">
            <a:avLst>
              <a:gd name="adj1" fmla="val 50000"/>
              <a:gd name="adj2" fmla="val 49395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3021" name="AutoShape 7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3022" name="AutoShape 9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3023" name="AutoShape 10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3024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3025" name="Oval 13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3026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поэт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3027" name="Oval 15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3028" name="Rectangle 16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3029" name="Oval 17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люди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3030" name="Oval 18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9" name="Rectangle 21"/>
          <p:cNvSpPr>
            <a:spLocks noChangeArrowheads="1"/>
          </p:cNvSpPr>
          <p:nvPr/>
        </p:nvSpPr>
        <p:spPr bwMode="auto">
          <a:xfrm>
            <a:off x="4751388" y="4572000"/>
            <a:ext cx="4175125" cy="36036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0" name="Oval 37"/>
          <p:cNvSpPr>
            <a:spLocks noChangeAspect="1" noChangeArrowheads="1"/>
          </p:cNvSpPr>
          <p:nvPr/>
        </p:nvSpPr>
        <p:spPr bwMode="auto">
          <a:xfrm>
            <a:off x="4678363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2" name="Oval 36"/>
          <p:cNvSpPr>
            <a:spLocks noChangeAspect="1" noChangeArrowheads="1"/>
          </p:cNvSpPr>
          <p:nvPr/>
        </p:nvSpPr>
        <p:spPr bwMode="auto">
          <a:xfrm>
            <a:off x="75565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люди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2" name="Oval 28"/>
          <p:cNvSpPr>
            <a:spLocks noChangeAspect="1" noChangeArrowheads="1"/>
          </p:cNvSpPr>
          <p:nvPr/>
        </p:nvSpPr>
        <p:spPr bwMode="auto">
          <a:xfrm>
            <a:off x="4680000" y="29876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5" name="Rectangle 2"/>
          <p:cNvSpPr txBox="1">
            <a:spLocks noChangeArrowheads="1"/>
          </p:cNvSpPr>
          <p:nvPr/>
        </p:nvSpPr>
        <p:spPr>
          <a:xfrm>
            <a:off x="0" y="200025"/>
            <a:ext cx="9144000" cy="1143000"/>
          </a:xfrm>
          <a:prstGeom prst="rect">
            <a:avLst/>
          </a:prstGeom>
        </p:spPr>
        <p:txBody>
          <a:bodyPr lIns="36000" rIns="36000" anchor="t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Модус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D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i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m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i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сводим к модусу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D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r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ii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-3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простыми обращениями и перестановкой посылок</a:t>
            </a:r>
            <a:endParaRPr kumimoji="0" lang="ru-RU" sz="2800" b="1" i="0" u="none" strike="noStrike" kern="0" cap="none" spc="0" normalizeH="0" baseline="0" noProof="0" dirty="0" smtClean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33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xit" presetSubtype="0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49" presetClass="exit" presetSubtype="0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0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0"/>
                            </p:stCondLst>
                            <p:childTnLst>
                              <p:par>
                                <p:cTn id="46" presetID="2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500"/>
                            </p:stCondLst>
                            <p:childTnLst>
                              <p:par>
                                <p:cTn id="5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500"/>
                            </p:stCondLst>
                            <p:childTnLst>
                              <p:par>
                                <p:cTn id="5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7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500"/>
                            </p:stCondLst>
                            <p:childTnLst>
                              <p:par>
                                <p:cTn id="9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2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37" grpId="0" animBg="1"/>
      <p:bldP spid="37" grpId="1" animBg="1"/>
      <p:bldP spid="37" grpId="2" animBg="1"/>
      <p:bldP spid="34" grpId="0" animBg="1"/>
      <p:bldP spid="50" grpId="0" animBg="1"/>
      <p:bldP spid="41" grpId="0" animBg="1"/>
      <p:bldP spid="27" grpId="0" animBg="1"/>
      <p:bldP spid="40" grpId="0" animBg="1"/>
      <p:bldP spid="42" grpId="0" animBg="1"/>
      <p:bldP spid="32" grpId="0" animBg="1"/>
    </p:bldLst>
  </p:timing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5" name="Rectangle 4"/>
          <p:cNvSpPr>
            <a:spLocks noChangeArrowheads="1"/>
          </p:cNvSpPr>
          <p:nvPr/>
        </p:nvSpPr>
        <p:spPr bwMode="auto">
          <a:xfrm rot="-1500000">
            <a:off x="5759450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4036" name="Oval 19"/>
          <p:cNvSpPr>
            <a:spLocks noChangeAspect="1" noChangeArrowheads="1"/>
          </p:cNvSpPr>
          <p:nvPr/>
        </p:nvSpPr>
        <p:spPr bwMode="auto">
          <a:xfrm>
            <a:off x="7559675" y="29876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037" name="AutoShape 8"/>
          <p:cNvSpPr>
            <a:spLocks noChangeArrowheads="1"/>
          </p:cNvSpPr>
          <p:nvPr/>
        </p:nvSpPr>
        <p:spPr bwMode="auto">
          <a:xfrm>
            <a:off x="6083300" y="3348038"/>
            <a:ext cx="1420813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4038" name="Oval 28"/>
          <p:cNvSpPr>
            <a:spLocks noChangeAspect="1" noChangeArrowheads="1"/>
          </p:cNvSpPr>
          <p:nvPr/>
        </p:nvSpPr>
        <p:spPr bwMode="auto">
          <a:xfrm>
            <a:off x="4679950" y="29876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039" name="Oval 33"/>
          <p:cNvSpPr>
            <a:spLocks noChangeAspect="1" noChangeArrowheads="1"/>
          </p:cNvSpPr>
          <p:nvPr/>
        </p:nvSpPr>
        <p:spPr bwMode="auto">
          <a:xfrm>
            <a:off x="7556500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040" name="AutoShape 6"/>
          <p:cNvSpPr>
            <a:spLocks noChangeArrowheads="1"/>
          </p:cNvSpPr>
          <p:nvPr/>
        </p:nvSpPr>
        <p:spPr bwMode="auto">
          <a:xfrm>
            <a:off x="6083300" y="1836738"/>
            <a:ext cx="1420813" cy="723900"/>
          </a:xfrm>
          <a:prstGeom prst="rightArrow">
            <a:avLst>
              <a:gd name="adj1" fmla="val 50000"/>
              <a:gd name="adj2" fmla="val 49395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042" name="AutoShape 7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4043" name="AutoShape 9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044" name="AutoShape 10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4045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046" name="Oval 13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047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поэт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048" name="Oval 15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049" name="Rectangle 16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050" name="Oval 17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люди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051" name="Oval 18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052" name="Rectangle 21"/>
          <p:cNvSpPr>
            <a:spLocks noChangeArrowheads="1"/>
          </p:cNvSpPr>
          <p:nvPr/>
        </p:nvSpPr>
        <p:spPr bwMode="auto">
          <a:xfrm>
            <a:off x="4751388" y="4572000"/>
            <a:ext cx="4175125" cy="36036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9" name="Text Box 20"/>
          <p:cNvSpPr txBox="1">
            <a:spLocks noChangeArrowheads="1"/>
          </p:cNvSpPr>
          <p:nvPr/>
        </p:nvSpPr>
        <p:spPr bwMode="auto">
          <a:xfrm>
            <a:off x="4679950" y="5076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solidFill>
                  <a:srgbClr val="00FF00"/>
                </a:solidFill>
              </a:rPr>
              <a:t>Обращаем </a:t>
            </a:r>
            <a:br>
              <a:rPr lang="ru-RU" sz="1800" b="1" baseline="0" dirty="0" smtClean="0">
                <a:solidFill>
                  <a:srgbClr val="00FF00"/>
                </a:solidFill>
              </a:rPr>
            </a:br>
            <a:r>
              <a:rPr lang="ru-RU" sz="1800" b="1" baseline="0" dirty="0" smtClean="0">
                <a:solidFill>
                  <a:srgbClr val="00FFFF"/>
                </a:solidFill>
              </a:rPr>
              <a:t>частноутвердительный</a:t>
            </a:r>
            <a:r>
              <a:rPr lang="ru-RU" sz="1800" b="1" baseline="0" dirty="0" smtClean="0">
                <a:solidFill>
                  <a:srgbClr val="00FF00"/>
                </a:solidFill>
              </a:rPr>
              <a:t> </a:t>
            </a:r>
            <a:r>
              <a:rPr lang="ru-RU" sz="1800" b="1" baseline="0" dirty="0" smtClean="0"/>
              <a:t>вывод.</a:t>
            </a:r>
            <a:endParaRPr lang="ru-RU" sz="1800" b="1" baseline="0" dirty="0"/>
          </a:p>
        </p:txBody>
      </p:sp>
      <p:sp>
        <p:nvSpPr>
          <p:cNvPr id="30" name="Rectangle 2"/>
          <p:cNvSpPr txBox="1">
            <a:spLocks noChangeArrowheads="1"/>
          </p:cNvSpPr>
          <p:nvPr/>
        </p:nvSpPr>
        <p:spPr>
          <a:xfrm>
            <a:off x="0" y="200025"/>
            <a:ext cx="9144000" cy="1143000"/>
          </a:xfrm>
          <a:prstGeom prst="rect">
            <a:avLst/>
          </a:prstGeom>
        </p:spPr>
        <p:txBody>
          <a:bodyPr lIns="36000" rIns="36000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Модус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D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i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m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i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сводим к модусу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D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r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ii</a:t>
            </a:r>
            <a: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ru-RU" sz="2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-3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простыми обращениями и перестановкой посылок</a:t>
            </a:r>
            <a:endParaRPr kumimoji="0" lang="ru-RU" sz="2800" b="1" i="0" u="none" strike="noStrike" kern="0" cap="none" spc="0" normalizeH="0" baseline="0" noProof="0" dirty="0" smtClean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3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24" name="Oval 32"/>
          <p:cNvSpPr>
            <a:spLocks noChangeAspect="1" noChangeArrowheads="1"/>
          </p:cNvSpPr>
          <p:nvPr/>
        </p:nvSpPr>
        <p:spPr bwMode="auto">
          <a:xfrm>
            <a:off x="4680000" y="1476000"/>
            <a:ext cx="1439862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поэт</a:t>
            </a:r>
            <a:endParaRPr lang="ru-RU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AutoShape 35"/>
          <p:cNvSpPr>
            <a:spLocks noChangeArrowheads="1"/>
          </p:cNvSpPr>
          <p:nvPr/>
        </p:nvSpPr>
        <p:spPr bwMode="auto">
          <a:xfrm>
            <a:off x="6081713" y="5432425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7" name="Oval 18"/>
          <p:cNvSpPr>
            <a:spLocks noChangeAspect="1" noChangeArrowheads="1"/>
          </p:cNvSpPr>
          <p:nvPr/>
        </p:nvSpPr>
        <p:spPr bwMode="auto">
          <a:xfrm>
            <a:off x="7559675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6" name="Oval 17"/>
          <p:cNvSpPr>
            <a:spLocks noChangeAspect="1" noChangeArrowheads="1"/>
          </p:cNvSpPr>
          <p:nvPr/>
        </p:nvSpPr>
        <p:spPr bwMode="auto">
          <a:xfrm>
            <a:off x="4679950" y="507523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люди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5061" name="Rectangle 4"/>
          <p:cNvSpPr>
            <a:spLocks noChangeArrowheads="1"/>
          </p:cNvSpPr>
          <p:nvPr/>
        </p:nvSpPr>
        <p:spPr bwMode="auto">
          <a:xfrm rot="-1500000">
            <a:off x="5759450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суть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5062" name="Oval 19"/>
          <p:cNvSpPr>
            <a:spLocks noChangeAspect="1" noChangeArrowheads="1"/>
          </p:cNvSpPr>
          <p:nvPr/>
        </p:nvSpPr>
        <p:spPr bwMode="auto">
          <a:xfrm>
            <a:off x="7559675" y="29876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5063" name="AutoShape 8"/>
          <p:cNvSpPr>
            <a:spLocks noChangeArrowheads="1"/>
          </p:cNvSpPr>
          <p:nvPr/>
        </p:nvSpPr>
        <p:spPr bwMode="auto">
          <a:xfrm>
            <a:off x="6083300" y="3348038"/>
            <a:ext cx="1420813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5064" name="Oval 28"/>
          <p:cNvSpPr>
            <a:spLocks noChangeAspect="1" noChangeArrowheads="1"/>
          </p:cNvSpPr>
          <p:nvPr/>
        </p:nvSpPr>
        <p:spPr bwMode="auto">
          <a:xfrm>
            <a:off x="4679950" y="29876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5065" name="Oval 33"/>
          <p:cNvSpPr>
            <a:spLocks noChangeAspect="1" noChangeArrowheads="1"/>
          </p:cNvSpPr>
          <p:nvPr/>
        </p:nvSpPr>
        <p:spPr bwMode="auto">
          <a:xfrm>
            <a:off x="7556500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066" name="AutoShape 6"/>
          <p:cNvSpPr>
            <a:spLocks noChangeArrowheads="1"/>
          </p:cNvSpPr>
          <p:nvPr/>
        </p:nvSpPr>
        <p:spPr bwMode="auto">
          <a:xfrm>
            <a:off x="6083300" y="1836738"/>
            <a:ext cx="1420813" cy="723900"/>
          </a:xfrm>
          <a:prstGeom prst="rightArrow">
            <a:avLst>
              <a:gd name="adj1" fmla="val 50000"/>
              <a:gd name="adj2" fmla="val 49395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068" name="AutoShape 7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5069" name="AutoShape 9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070" name="AutoShape 10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5071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5072" name="Oval 13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5073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поэт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074" name="Oval 15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5075" name="Rectangle 16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5076" name="Oval 17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люди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5077" name="Oval 18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5078" name="Rectangle 21"/>
          <p:cNvSpPr>
            <a:spLocks noChangeArrowheads="1"/>
          </p:cNvSpPr>
          <p:nvPr/>
        </p:nvSpPr>
        <p:spPr bwMode="auto">
          <a:xfrm>
            <a:off x="4751388" y="4572000"/>
            <a:ext cx="4175125" cy="36036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9" name="Rectangle 2"/>
          <p:cNvSpPr txBox="1">
            <a:spLocks noChangeArrowheads="1"/>
          </p:cNvSpPr>
          <p:nvPr/>
        </p:nvSpPr>
        <p:spPr>
          <a:xfrm>
            <a:off x="0" y="200025"/>
            <a:ext cx="9144000" cy="1143000"/>
          </a:xfrm>
          <a:prstGeom prst="rect">
            <a:avLst/>
          </a:prstGeom>
        </p:spPr>
        <p:txBody>
          <a:bodyPr lIns="36000" rIns="36000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Модус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D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i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m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i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сводим к модусу </a:t>
            </a:r>
            <a:r>
              <a:rPr kumimoji="0" lang="en-US" sz="3200" b="1" i="0" u="sng" strike="noStrike" kern="0" cap="none" spc="0" normalizeH="0" baseline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D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r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ii</a:t>
            </a: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ru-RU" sz="2800" b="1" i="0" u="none" strike="noStrike" kern="0" cap="none" spc="-3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простыми обращениями и перестановкой посылок</a:t>
            </a:r>
            <a:endParaRPr kumimoji="0" lang="ru-RU" sz="2800" b="1" i="0" u="none" strike="noStrike" kern="0" cap="none" spc="0" normalizeH="0" baseline="0" noProof="0" dirty="0" smtClean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5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 smtClean="0">
                <a:solidFill>
                  <a:srgbClr val="0000FF"/>
                </a:solidFill>
              </a:rPr>
              <a:t>термин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26" name="Oval 32"/>
          <p:cNvSpPr>
            <a:spLocks noChangeAspect="1" noChangeArrowheads="1"/>
          </p:cNvSpPr>
          <p:nvPr/>
        </p:nvSpPr>
        <p:spPr bwMode="auto">
          <a:xfrm>
            <a:off x="4680000" y="1476000"/>
            <a:ext cx="1439862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поэт</a:t>
            </a:r>
            <a:endParaRPr lang="ru-RU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3000" fill="hold"/>
                                        <p:tgtEl>
                                          <p:spTgt spid="450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000" fill="hold"/>
                                        <p:tgtEl>
                                          <p:spTgt spid="450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3000" fill="hold"/>
                                        <p:tgtEl>
                                          <p:spTgt spid="450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0" fill="hold"/>
                                        <p:tgtEl>
                                          <p:spTgt spid="450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3000" fill="hold"/>
                                        <p:tgtEl>
                                          <p:spTgt spid="450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000" fill="hold"/>
                                        <p:tgtEl>
                                          <p:spTgt spid="450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3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1" grpId="1" animBg="1"/>
      <p:bldP spid="47" grpId="0" animBg="1"/>
      <p:bldP spid="47" grpId="1" animBg="1"/>
      <p:bldP spid="46" grpId="0" animBg="1"/>
      <p:bldP spid="46" grpId="1" animBg="1"/>
      <p:bldP spid="45068" grpId="0" animBg="1"/>
      <p:bldP spid="45068" grpId="1" animBg="1"/>
      <p:bldP spid="45076" grpId="0" animBg="1"/>
      <p:bldP spid="45076" grpId="1" animBg="1"/>
      <p:bldP spid="45077" grpId="0" animBg="1"/>
      <p:bldP spid="45077" grpId="1" animBg="1"/>
    </p:bldLst>
  </p:timing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21" name="AutoShape 13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суть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6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78213" name="AutoShape 5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2" name="Oval 4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Всякий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студент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4" name="Oval 6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и</a:t>
            </a:r>
            <a:r>
              <a:rPr lang="ru-RU" sz="1800" b="1" baseline="0" dirty="0" smtClean="0">
                <a:solidFill>
                  <a:srgbClr val="0000FF"/>
                </a:solidFill>
              </a:rPr>
              <a:t>зучающий</a:t>
            </a:r>
            <a:br>
              <a:rPr lang="ru-RU" sz="1800" b="1" baseline="0" dirty="0" smtClean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логику</a:t>
            </a:r>
            <a:endParaRPr lang="ru-RU" sz="600" b="1" baseline="0" dirty="0">
              <a:solidFill>
                <a:srgbClr val="0000FF"/>
              </a:solidFill>
            </a:endParaRPr>
          </a:p>
        </p:txBody>
      </p:sp>
      <p:sp>
        <p:nvSpPr>
          <p:cNvPr id="478215" name="Oval 7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студенты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7" name="Oval 9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москвичи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9" name="Rectangle 11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8220" name="Oval 12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москвичи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22" name="Oval 14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изучающие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логику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35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3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00025"/>
            <a:ext cx="8229600" cy="1143000"/>
          </a:xfrm>
        </p:spPr>
        <p:txBody>
          <a:bodyPr anchor="t" anchorCtr="1"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accent3"/>
                </a:solidFill>
              </a:rPr>
              <a:t>t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ii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простым обращением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680000" y="1620000"/>
            <a:ext cx="4320000" cy="48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dirty="0" smtClean="0"/>
              <a:t>Модус третьей фигуры </a:t>
            </a:r>
            <a:r>
              <a:rPr lang="en-US" dirty="0" smtClean="0">
                <a:solidFill>
                  <a:srgbClr val="FF66CC"/>
                </a:solidFill>
              </a:rPr>
              <a:t>D</a:t>
            </a:r>
            <a:r>
              <a:rPr lang="en-US" dirty="0" smtClean="0"/>
              <a:t>atisi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сводится к модусу </a:t>
            </a:r>
            <a:r>
              <a:rPr lang="en-US" dirty="0" smtClean="0">
                <a:solidFill>
                  <a:srgbClr val="FF66CC"/>
                </a:solidFill>
              </a:rPr>
              <a:t>D</a:t>
            </a:r>
            <a:r>
              <a:rPr lang="en-US" dirty="0" smtClean="0"/>
              <a:t>arii</a:t>
            </a:r>
            <a:r>
              <a:rPr lang="ru-RU" dirty="0" smtClean="0"/>
              <a:t> </a:t>
            </a:r>
          </a:p>
          <a:p>
            <a:r>
              <a:rPr lang="ru-RU" dirty="0" smtClean="0">
                <a:solidFill>
                  <a:srgbClr val="00FF00"/>
                </a:solidFill>
              </a:rPr>
              <a:t>простым обращением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>
                <a:latin typeface="+mj-lt"/>
              </a:rPr>
              <a:t>мень</a:t>
            </a:r>
            <a:r>
              <a:rPr lang="ru-RU" dirty="0" smtClean="0"/>
              <a:t>шей </a:t>
            </a:r>
            <a:r>
              <a:rPr lang="ru-RU" dirty="0" smtClean="0">
                <a:solidFill>
                  <a:srgbClr val="00FFFF"/>
                </a:solidFill>
              </a:rPr>
              <a:t>частноутвердительной</a:t>
            </a:r>
            <a:r>
              <a:rPr lang="ru-RU" dirty="0" smtClean="0"/>
              <a:t> посылки, на что указывает </a:t>
            </a:r>
            <a:br>
              <a:rPr lang="ru-RU" dirty="0" smtClean="0"/>
            </a:br>
            <a:r>
              <a:rPr lang="ru-RU" dirty="0" smtClean="0"/>
              <a:t>согласная </a:t>
            </a:r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ru-RU" dirty="0" smtClean="0"/>
              <a:t>, следующая </a:t>
            </a:r>
            <a:br>
              <a:rPr lang="ru-RU" dirty="0" smtClean="0"/>
            </a:br>
            <a:r>
              <a:rPr lang="ru-RU" dirty="0" smtClean="0"/>
              <a:t>в имени модуса сразу после </a:t>
            </a:r>
            <a:br>
              <a:rPr lang="ru-RU" dirty="0" smtClean="0"/>
            </a:br>
            <a:r>
              <a:rPr lang="ru-RU" dirty="0" smtClean="0"/>
              <a:t>гласной второго слога </a:t>
            </a:r>
            <a:r>
              <a:rPr lang="en-US" dirty="0" smtClean="0">
                <a:solidFill>
                  <a:srgbClr val="00FFFF"/>
                </a:solidFill>
              </a:rPr>
              <a:t>I</a:t>
            </a:r>
            <a:r>
              <a:rPr lang="ru-RU" dirty="0" smtClean="0"/>
              <a:t>; </a:t>
            </a:r>
          </a:p>
          <a:p>
            <a:r>
              <a:rPr lang="ru-RU" dirty="0" smtClean="0"/>
              <a:t>б</a:t>
            </a:r>
            <a:r>
              <a:rPr lang="fr-FR" dirty="0" smtClean="0"/>
              <a:t>ó</a:t>
            </a:r>
            <a:r>
              <a:rPr lang="ru-RU" dirty="0" smtClean="0"/>
              <a:t>льшая посылка не меняется. 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78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78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78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478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78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" dur="500"/>
                                        <p:tgtEl>
                                          <p:spTgt spid="478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07407E-6 L 0.31528 -0.00393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800" y="-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78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78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478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78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000"/>
                            </p:stCondLst>
                            <p:childTnLst>
                              <p:par>
                                <p:cTn id="6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8" dur="1000"/>
                                        <p:tgtEl>
                                          <p:spTgt spid="478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8221" grpId="0" animBg="1"/>
      <p:bldP spid="478216" grpId="0" animBg="1"/>
      <p:bldP spid="478213" grpId="0" animBg="1"/>
      <p:bldP spid="478212" grpId="0" animBg="1"/>
      <p:bldP spid="478214" grpId="0" animBg="1"/>
      <p:bldP spid="478215" grpId="0" animBg="1"/>
      <p:bldP spid="478217" grpId="0" animBg="1"/>
      <p:bldP spid="478219" grpId="0" animBg="1"/>
      <p:bldP spid="478220" grpId="0" animBg="1"/>
      <p:bldP spid="478222" grpId="0" animBg="1"/>
      <p:bldP spid="478235" grpId="0" animBg="1"/>
      <p:bldP spid="478235" grpId="1" animBg="1"/>
      <p:bldP spid="478235" grpId="2" animBg="1"/>
      <p:bldP spid="24" grpId="0" build="p"/>
    </p:bldLst>
  </p:timing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21" name="AutoShape 13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суть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6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78213" name="AutoShape 5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2" name="Oval 4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студент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4" name="Oval 6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изучающий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логику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5" name="Oval 7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студенты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7" name="Oval 9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москвичи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9" name="Rectangle 11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8220" name="Oval 12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москвичи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22" name="Oval 14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изучающие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логику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3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00025"/>
            <a:ext cx="8229600" cy="1143000"/>
          </a:xfrm>
        </p:spPr>
        <p:txBody>
          <a:bodyPr anchor="t" anchorCtr="1"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accent3"/>
                </a:solidFill>
              </a:rPr>
              <a:t>t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ii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простым обращением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16" name="Text Box 26"/>
          <p:cNvSpPr txBox="1">
            <a:spLocks noChangeArrowheads="1"/>
          </p:cNvSpPr>
          <p:nvPr/>
        </p:nvSpPr>
        <p:spPr bwMode="auto">
          <a:xfrm>
            <a:off x="4749800" y="1476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latin typeface="+mj-lt"/>
              </a:rPr>
              <a:t>Б</a:t>
            </a:r>
            <a:r>
              <a:rPr lang="fr-FR" sz="1800" b="1" baseline="0" dirty="0" smtClean="0">
                <a:latin typeface="+mj-lt"/>
                <a:cs typeface="Times New Roman"/>
              </a:rPr>
              <a:t>ó</a:t>
            </a:r>
            <a:r>
              <a:rPr lang="ru-RU" sz="1800" b="1" baseline="0" dirty="0" smtClean="0">
                <a:latin typeface="+mj-lt"/>
              </a:rPr>
              <a:t>л</a:t>
            </a:r>
            <a:r>
              <a:rPr lang="ru-RU" sz="1800" b="1" baseline="0" dirty="0" smtClean="0"/>
              <a:t>ьшую посылку </a:t>
            </a:r>
            <a:br>
              <a:rPr lang="ru-RU" sz="1800" b="1" baseline="0" dirty="0" smtClean="0"/>
            </a:br>
            <a:r>
              <a:rPr lang="ru-RU" sz="1800" b="1" baseline="0" dirty="0" smtClean="0"/>
              <a:t>оставляем без </a:t>
            </a:r>
            <a:r>
              <a:rPr lang="ru-RU" dirty="0" smtClean="0"/>
              <a:t>и</a:t>
            </a:r>
            <a:r>
              <a:rPr lang="ru-RU" sz="1800" b="1" baseline="0" dirty="0" smtClean="0"/>
              <a:t>зменения.</a:t>
            </a:r>
            <a:endParaRPr lang="ru-RU" sz="1800" b="1" baseline="0" dirty="0"/>
          </a:p>
        </p:txBody>
      </p:sp>
      <p:sp>
        <p:nvSpPr>
          <p:cNvPr id="15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AutoShape 8"/>
          <p:cNvSpPr>
            <a:spLocks noChangeArrowheads="1"/>
          </p:cNvSpPr>
          <p:nvPr/>
        </p:nvSpPr>
        <p:spPr bwMode="auto">
          <a:xfrm>
            <a:off x="6083300" y="1835150"/>
            <a:ext cx="1420813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21" name="AutoShape 13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78216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78213" name="AutoShape 5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7893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00025"/>
            <a:ext cx="8229600" cy="1143000"/>
          </a:xfrm>
        </p:spPr>
        <p:txBody>
          <a:bodyPr anchor="t" anchorCtr="1"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accent3"/>
                </a:solidFill>
              </a:rPr>
              <a:t>t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ii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простым обращением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78212" name="Oval 4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студент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4" name="Oval 6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и</a:t>
            </a:r>
            <a:r>
              <a:rPr lang="ru-RU" sz="1800" b="1" baseline="0" dirty="0" smtClean="0">
                <a:solidFill>
                  <a:srgbClr val="0000FF"/>
                </a:solidFill>
              </a:rPr>
              <a:t>зучающий</a:t>
            </a:r>
            <a:br>
              <a:rPr lang="ru-RU" sz="1800" b="1" baseline="0" dirty="0" smtClean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логику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5" name="Oval 7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студенты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7" name="Oval 9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москвичи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9" name="Rectangle 11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8220" name="Oval 12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москвичи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22" name="Oval 14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изучающие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логику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7" name="Oval 28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студент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9" name="Oval 33"/>
          <p:cNvSpPr>
            <a:spLocks noChangeAspect="1" noChangeArrowheads="1"/>
          </p:cNvSpPr>
          <p:nvPr/>
        </p:nvSpPr>
        <p:spPr bwMode="auto">
          <a:xfrm>
            <a:off x="7556500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изучающий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логику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" name="Text Box 26"/>
          <p:cNvSpPr txBox="1">
            <a:spLocks noChangeArrowheads="1"/>
          </p:cNvSpPr>
          <p:nvPr/>
        </p:nvSpPr>
        <p:spPr bwMode="auto">
          <a:xfrm>
            <a:off x="4749800" y="2988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00FF00"/>
                </a:solidFill>
              </a:rPr>
              <a:t>Обращаем </a:t>
            </a:r>
            <a:r>
              <a:rPr lang="ru-RU" dirty="0" smtClean="0">
                <a:solidFill>
                  <a:srgbClr val="00FFFF"/>
                </a:solidFill>
              </a:rPr>
              <a:t>о</a:t>
            </a:r>
            <a:r>
              <a:rPr lang="ru-RU" sz="1800" b="1" baseline="0" dirty="0" smtClean="0">
                <a:solidFill>
                  <a:srgbClr val="00FFFF"/>
                </a:solidFill>
              </a:rPr>
              <a:t>бщеутвердительную</a:t>
            </a:r>
            <a:r>
              <a:rPr lang="ru-RU" sz="1800" b="1" baseline="0" dirty="0" smtClean="0"/>
              <a:t> </a:t>
            </a:r>
            <a:br>
              <a:rPr lang="ru-RU" sz="1800" b="1" baseline="0" dirty="0" smtClean="0"/>
            </a:br>
            <a:r>
              <a:rPr lang="ru-RU" sz="1800" b="1" baseline="0" dirty="0" smtClean="0"/>
              <a:t>меньшую посылку</a:t>
            </a:r>
            <a:r>
              <a:rPr lang="ru-RU" dirty="0" smtClean="0"/>
              <a:t>. </a:t>
            </a:r>
            <a:endParaRPr lang="ru-RU" sz="1800" b="1" baseline="0" dirty="0">
              <a:solidFill>
                <a:srgbClr val="00FF00"/>
              </a:solidFill>
            </a:endParaRPr>
          </a:p>
        </p:txBody>
      </p:sp>
      <p:sp>
        <p:nvSpPr>
          <p:cNvPr id="21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7" grpId="0" animBg="1"/>
    </p:bldLst>
  </p:timing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AutoShape 7"/>
          <p:cNvSpPr>
            <a:spLocks noChangeArrowheads="1"/>
          </p:cNvSpPr>
          <p:nvPr/>
        </p:nvSpPr>
        <p:spPr bwMode="auto">
          <a:xfrm>
            <a:off x="6083300" y="1836738"/>
            <a:ext cx="1420813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34" name="Rectangle 2"/>
          <p:cNvSpPr>
            <a:spLocks noChangeArrowheads="1"/>
          </p:cNvSpPr>
          <p:nvPr/>
        </p:nvSpPr>
        <p:spPr bwMode="auto">
          <a:xfrm rot="1500000">
            <a:off x="5757863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800" b="1" baseline="0" dirty="0">
                <a:solidFill>
                  <a:schemeClr val="accent1"/>
                </a:solidFill>
              </a:rPr>
              <a:t>суть</a:t>
            </a:r>
          </a:p>
        </p:txBody>
      </p:sp>
      <p:sp>
        <p:nvSpPr>
          <p:cNvPr id="479235" name="Rectangle 3"/>
          <p:cNvSpPr>
            <a:spLocks noChangeArrowheads="1"/>
          </p:cNvSpPr>
          <p:nvPr/>
        </p:nvSpPr>
        <p:spPr bwMode="auto">
          <a:xfrm rot="1500000">
            <a:off x="5757863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  <a:r>
              <a:rPr lang="en-US" sz="1600" b="1" baseline="0" dirty="0">
                <a:solidFill>
                  <a:srgbClr val="0000FF"/>
                </a:solidFill>
              </a:rPr>
              <a:t> 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479236" name="AutoShape 4"/>
          <p:cNvSpPr>
            <a:spLocks noChangeArrowheads="1"/>
          </p:cNvSpPr>
          <p:nvPr/>
        </p:nvSpPr>
        <p:spPr bwMode="auto">
          <a:xfrm>
            <a:off x="6081713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1713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7111" name="AutoShape 6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7112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7113" name="AutoShape 9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114" name="Oval 11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студент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115" name="Oval 12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изучающий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логику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116" name="Oval 13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студенты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117" name="Oval 14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москвичи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118" name="Rectangle 15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119" name="Oval 16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москвичи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120" name="Oval 17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изучающие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логику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122" name="Oval 19"/>
          <p:cNvSpPr>
            <a:spLocks noChangeAspect="1" noChangeArrowheads="1"/>
          </p:cNvSpPr>
          <p:nvPr/>
        </p:nvSpPr>
        <p:spPr bwMode="auto">
          <a:xfrm>
            <a:off x="755650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изучающий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логику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4678363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москвичи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565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студенты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54" name="Oval 22"/>
          <p:cNvSpPr>
            <a:spLocks noChangeAspect="1" noChangeArrowheads="1"/>
          </p:cNvSpPr>
          <p:nvPr/>
        </p:nvSpPr>
        <p:spPr bwMode="auto">
          <a:xfrm>
            <a:off x="4678363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москвичи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5" name="Oval 23"/>
          <p:cNvSpPr>
            <a:spLocks noChangeAspect="1" noChangeArrowheads="1"/>
          </p:cNvSpPr>
          <p:nvPr/>
        </p:nvSpPr>
        <p:spPr bwMode="auto">
          <a:xfrm>
            <a:off x="755650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изучающие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логику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9" name="Rectangle 27"/>
          <p:cNvSpPr>
            <a:spLocks noChangeArrowheads="1"/>
          </p:cNvSpPr>
          <p:nvPr/>
        </p:nvSpPr>
        <p:spPr bwMode="auto">
          <a:xfrm>
            <a:off x="4749800" y="4572000"/>
            <a:ext cx="4175125" cy="36036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3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00025"/>
            <a:ext cx="8229600" cy="1143000"/>
          </a:xfrm>
        </p:spPr>
        <p:txBody>
          <a:bodyPr anchor="t" anchorCtr="1"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accent3"/>
                </a:solidFill>
              </a:rPr>
              <a:t>t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ii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простым обращением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27" name="Oval 28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студент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79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79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33" dur="1000" fill="hold"/>
                                        <p:tgtEl>
                                          <p:spTgt spid="4792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1000" fill="hold"/>
                                        <p:tgtEl>
                                          <p:spTgt spid="4792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479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5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79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479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3000" fill="hold"/>
                                        <p:tgtEl>
                                          <p:spTgt spid="47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0" fill="hold"/>
                                        <p:tgtEl>
                                          <p:spTgt spid="47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47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0" fill="hold"/>
                                        <p:tgtEl>
                                          <p:spTgt spid="47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3000" fill="hold"/>
                                        <p:tgtEl>
                                          <p:spTgt spid="47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3000" fill="hold"/>
                                        <p:tgtEl>
                                          <p:spTgt spid="47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3000" fill="hold"/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30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3000" fill="hold"/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9234" grpId="0" animBg="1"/>
      <p:bldP spid="479234" grpId="1" animBg="1"/>
      <p:bldP spid="479234" grpId="2" animBg="1"/>
      <p:bldP spid="479235" grpId="0" animBg="1"/>
      <p:bldP spid="479235" grpId="1" animBg="1"/>
      <p:bldP spid="479236" grpId="0" animBg="1"/>
      <p:bldP spid="479236" grpId="1" animBg="1"/>
      <p:bldP spid="479237" grpId="0" animBg="1"/>
      <p:bldP spid="47111" grpId="0" animBg="1"/>
      <p:bldP spid="47111" grpId="1" animBg="1"/>
      <p:bldP spid="47119" grpId="0" animBg="1"/>
      <p:bldP spid="47119" grpId="1" animBg="1"/>
      <p:bldP spid="47120" grpId="0" animBg="1"/>
      <p:bldP spid="47120" grpId="1" animBg="1"/>
      <p:bldP spid="479252" grpId="0" animBg="1"/>
      <p:bldP spid="479253" grpId="0" animBg="1"/>
      <p:bldP spid="479254" grpId="0" animBg="1"/>
      <p:bldP spid="479254" grpId="1" animBg="1"/>
      <p:bldP spid="479255" grpId="0" animBg="1"/>
      <p:bldP spid="479255" grpId="1" animBg="1"/>
      <p:bldP spid="479259" grpId="0" animBg="1"/>
    </p:bldLst>
  </p:timing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21" name="AutoShape 13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478216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3" name="AutoShape 5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 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7893" name="Rectangle 2"/>
          <p:cNvSpPr>
            <a:spLocks noGrp="1" noChangeArrowheads="1"/>
          </p:cNvSpPr>
          <p:nvPr>
            <p:ph type="title"/>
          </p:nvPr>
        </p:nvSpPr>
        <p:spPr>
          <a:xfrm>
            <a:off x="97200" y="200025"/>
            <a:ext cx="8949600" cy="1143000"/>
          </a:xfrm>
        </p:spPr>
        <p:txBody>
          <a:bodyPr anchor="t" anchorCtr="1"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accent3"/>
                </a:solidFill>
              </a:rPr>
              <a:t>l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p</a:t>
            </a:r>
            <a:r>
              <a:rPr lang="en-US" sz="3200" b="1" dirty="0" smtClean="0">
                <a:solidFill>
                  <a:schemeClr val="bg1"/>
                </a:solidFill>
              </a:rPr>
              <a:t>t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en-US" sz="3200" b="1" dirty="0" smtClean="0">
                <a:solidFill>
                  <a:schemeClr val="accent3"/>
                </a:solidFill>
              </a:rPr>
              <a:t>n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io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обращением</a:t>
            </a:r>
            <a:r>
              <a:rPr lang="en-US" sz="2800" b="1" dirty="0" smtClean="0">
                <a:solidFill>
                  <a:schemeClr val="bg1"/>
                </a:solidFill>
              </a:rPr>
              <a:t> </a:t>
            </a:r>
            <a:r>
              <a:rPr lang="ru-RU" sz="2800" b="1" dirty="0" smtClean="0">
                <a:solidFill>
                  <a:schemeClr val="bg1"/>
                </a:solidFill>
              </a:rPr>
              <a:t>с ограничением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78212" name="Oval 4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Ни одна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роза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4" name="Oval 6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камень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5" name="Oval 7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Всякая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роза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7" name="Oval 9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цветок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9" name="Rectangle 11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8220" name="Oval 12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цветы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22" name="Oval 14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камни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35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680000" y="1620000"/>
            <a:ext cx="4320000" cy="48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dirty="0" smtClean="0"/>
              <a:t>Модус третьей фигуры </a:t>
            </a:r>
            <a:r>
              <a:rPr lang="en-US" dirty="0" smtClean="0">
                <a:solidFill>
                  <a:srgbClr val="FF66CC"/>
                </a:solidFill>
              </a:rPr>
              <a:t>F</a:t>
            </a:r>
            <a:r>
              <a:rPr lang="en-US" dirty="0" smtClean="0"/>
              <a:t>elapton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сводится к модусу </a:t>
            </a:r>
            <a:r>
              <a:rPr lang="en-US" dirty="0" smtClean="0">
                <a:solidFill>
                  <a:srgbClr val="FF66CC"/>
                </a:solidFill>
              </a:rPr>
              <a:t>F</a:t>
            </a:r>
            <a:r>
              <a:rPr lang="en-US" dirty="0" smtClean="0"/>
              <a:t>erio</a:t>
            </a:r>
            <a:r>
              <a:rPr lang="ru-RU" dirty="0" smtClean="0"/>
              <a:t> </a:t>
            </a:r>
          </a:p>
          <a:p>
            <a:r>
              <a:rPr lang="ru-RU" dirty="0" smtClean="0">
                <a:solidFill>
                  <a:srgbClr val="00FF00"/>
                </a:solidFill>
              </a:rPr>
              <a:t>обращением с ограничением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>
                <a:latin typeface="+mj-lt"/>
              </a:rPr>
              <a:t>мень</a:t>
            </a:r>
            <a:r>
              <a:rPr lang="ru-RU" dirty="0" smtClean="0"/>
              <a:t>шей </a:t>
            </a:r>
            <a:r>
              <a:rPr lang="ru-RU" dirty="0" smtClean="0">
                <a:solidFill>
                  <a:srgbClr val="00FFFF"/>
                </a:solidFill>
              </a:rPr>
              <a:t>общеутвердительной</a:t>
            </a:r>
            <a:r>
              <a:rPr lang="ru-RU" dirty="0" smtClean="0"/>
              <a:t> посылки, на что указывает </a:t>
            </a:r>
            <a:br>
              <a:rPr lang="ru-RU" dirty="0" smtClean="0"/>
            </a:br>
            <a:r>
              <a:rPr lang="ru-RU" dirty="0" smtClean="0"/>
              <a:t>согласная </a:t>
            </a:r>
            <a:r>
              <a:rPr lang="en-US" dirty="0" smtClean="0">
                <a:solidFill>
                  <a:srgbClr val="00FF00"/>
                </a:solidFill>
              </a:rPr>
              <a:t>P</a:t>
            </a:r>
            <a:r>
              <a:rPr lang="ru-RU" dirty="0" smtClean="0"/>
              <a:t>, следующая </a:t>
            </a:r>
            <a:br>
              <a:rPr lang="ru-RU" dirty="0" smtClean="0"/>
            </a:br>
            <a:r>
              <a:rPr lang="ru-RU" dirty="0" smtClean="0"/>
              <a:t>в имени модуса сразу после </a:t>
            </a:r>
            <a:br>
              <a:rPr lang="ru-RU" dirty="0" smtClean="0"/>
            </a:br>
            <a:r>
              <a:rPr lang="ru-RU" dirty="0" smtClean="0"/>
              <a:t>гласной второго слога </a:t>
            </a:r>
            <a:r>
              <a:rPr lang="en-US" dirty="0" smtClean="0">
                <a:solidFill>
                  <a:srgbClr val="00FFFF"/>
                </a:solidFill>
              </a:rPr>
              <a:t>A</a:t>
            </a:r>
            <a:r>
              <a:rPr lang="ru-RU" dirty="0" smtClean="0"/>
              <a:t>; </a:t>
            </a:r>
          </a:p>
          <a:p>
            <a:r>
              <a:rPr lang="ru-RU" dirty="0" smtClean="0"/>
              <a:t>б</a:t>
            </a:r>
            <a:r>
              <a:rPr lang="fr-FR" dirty="0" smtClean="0"/>
              <a:t>ó</a:t>
            </a:r>
            <a:r>
              <a:rPr lang="ru-RU" dirty="0" smtClean="0"/>
              <a:t>льшая посылка не меняется. 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78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78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78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478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78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" dur="500"/>
                                        <p:tgtEl>
                                          <p:spTgt spid="478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07407E-6 L 0.31528 -0.00393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800" y="-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78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78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478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78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000"/>
                            </p:stCondLst>
                            <p:childTnLst>
                              <p:par>
                                <p:cTn id="6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8" dur="1000"/>
                                        <p:tgtEl>
                                          <p:spTgt spid="478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8221" grpId="0" animBg="1"/>
      <p:bldP spid="478216" grpId="0" animBg="1"/>
      <p:bldP spid="478213" grpId="0" animBg="1"/>
      <p:bldP spid="478212" grpId="0" animBg="1"/>
      <p:bldP spid="478214" grpId="0" animBg="1"/>
      <p:bldP spid="478215" grpId="0" animBg="1"/>
      <p:bldP spid="478217" grpId="0" animBg="1"/>
      <p:bldP spid="478219" grpId="0" animBg="1"/>
      <p:bldP spid="478220" grpId="0" animBg="1"/>
      <p:bldP spid="478222" grpId="0" animBg="1"/>
      <p:bldP spid="478235" grpId="0" animBg="1"/>
      <p:bldP spid="478235" grpId="1" animBg="1"/>
      <p:bldP spid="478235" grpId="2" animBg="1"/>
      <p:bldP spid="20" grpId="0" build="p"/>
    </p:bldLst>
  </p:timing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21" name="AutoShape 13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478216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3" name="AutoShape 5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 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7893" name="Rectangle 2"/>
          <p:cNvSpPr>
            <a:spLocks noGrp="1" noChangeArrowheads="1"/>
          </p:cNvSpPr>
          <p:nvPr>
            <p:ph type="title"/>
          </p:nvPr>
        </p:nvSpPr>
        <p:spPr>
          <a:xfrm>
            <a:off x="97200" y="200025"/>
            <a:ext cx="8949600" cy="1143000"/>
          </a:xfrm>
        </p:spPr>
        <p:txBody>
          <a:bodyPr anchor="t" anchorCtr="1"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accent3"/>
                </a:solidFill>
              </a:rPr>
              <a:t>l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p</a:t>
            </a:r>
            <a:r>
              <a:rPr lang="en-US" sz="3200" b="1" dirty="0" smtClean="0">
                <a:solidFill>
                  <a:schemeClr val="bg1"/>
                </a:solidFill>
              </a:rPr>
              <a:t>t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en-US" sz="3200" b="1" dirty="0" smtClean="0">
                <a:solidFill>
                  <a:schemeClr val="accent3"/>
                </a:solidFill>
              </a:rPr>
              <a:t>n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io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обращением</a:t>
            </a:r>
            <a:r>
              <a:rPr lang="en-US" sz="2800" b="1" dirty="0" smtClean="0">
                <a:solidFill>
                  <a:schemeClr val="bg1"/>
                </a:solidFill>
              </a:rPr>
              <a:t> </a:t>
            </a:r>
            <a:r>
              <a:rPr lang="ru-RU" sz="2800" b="1" dirty="0" smtClean="0">
                <a:solidFill>
                  <a:schemeClr val="bg1"/>
                </a:solidFill>
              </a:rPr>
              <a:t>с ограничением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78212" name="Oval 4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Ни одна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роза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4" name="Oval 6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камень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5" name="Oval 7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Всякая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роза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7" name="Oval 9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цветок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9" name="Rectangle 11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8220" name="Oval 12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цветы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22" name="Oval 14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камни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35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16" name="Text Box 26"/>
          <p:cNvSpPr txBox="1">
            <a:spLocks noChangeArrowheads="1"/>
          </p:cNvSpPr>
          <p:nvPr/>
        </p:nvSpPr>
        <p:spPr bwMode="auto">
          <a:xfrm>
            <a:off x="4749800" y="1476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latin typeface="+mj-lt"/>
              </a:rPr>
              <a:t>Б</a:t>
            </a:r>
            <a:r>
              <a:rPr lang="fr-FR" sz="1800" b="1" baseline="0" dirty="0" smtClean="0">
                <a:latin typeface="+mj-lt"/>
                <a:cs typeface="Times New Roman"/>
              </a:rPr>
              <a:t>ó</a:t>
            </a:r>
            <a:r>
              <a:rPr lang="ru-RU" sz="1800" b="1" baseline="0" dirty="0" smtClean="0">
                <a:latin typeface="+mj-lt"/>
              </a:rPr>
              <a:t>л</a:t>
            </a:r>
            <a:r>
              <a:rPr lang="ru-RU" sz="1800" b="1" baseline="0" dirty="0" smtClean="0"/>
              <a:t>ьшую посылку </a:t>
            </a:r>
            <a:br>
              <a:rPr lang="ru-RU" sz="1800" b="1" baseline="0" dirty="0" smtClean="0"/>
            </a:br>
            <a:r>
              <a:rPr lang="ru-RU" sz="1800" b="1" baseline="0" dirty="0" smtClean="0"/>
              <a:t>оставляем без </a:t>
            </a:r>
            <a:r>
              <a:rPr lang="ru-RU" dirty="0" smtClean="0"/>
              <a:t>и</a:t>
            </a:r>
            <a:r>
              <a:rPr lang="ru-RU" sz="1800" b="1" baseline="0" dirty="0" smtClean="0"/>
              <a:t>зменения.</a:t>
            </a:r>
            <a:endParaRPr lang="ru-RU" sz="1800" b="1" baseline="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val 6"/>
          <p:cNvSpPr>
            <a:spLocks noChangeAspect="1" noChangeArrowheads="1"/>
          </p:cNvSpPr>
          <p:nvPr/>
        </p:nvSpPr>
        <p:spPr bwMode="auto">
          <a:xfrm>
            <a:off x="1152000" y="1116000"/>
            <a:ext cx="792162" cy="79216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2400" dirty="0">
                <a:solidFill>
                  <a:srgbClr val="0000CC"/>
                </a:solidFill>
              </a:rPr>
              <a:t>A </a:t>
            </a:r>
            <a:r>
              <a:rPr lang="en-US" sz="2400" dirty="0">
                <a:solidFill>
                  <a:srgbClr val="FF0000"/>
                </a:solidFill>
              </a:rPr>
              <a:t>B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19" name="Oval 6"/>
          <p:cNvSpPr>
            <a:spLocks noChangeAspect="1" noChangeArrowheads="1"/>
          </p:cNvSpPr>
          <p:nvPr/>
        </p:nvSpPr>
        <p:spPr bwMode="auto">
          <a:xfrm>
            <a:off x="720000" y="3708000"/>
            <a:ext cx="792162" cy="7921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>
                <a:solidFill>
                  <a:srgbClr val="0000CC"/>
                </a:solidFill>
              </a:rPr>
              <a:t>A</a:t>
            </a:r>
          </a:p>
          <a:p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14" name="Oval 6"/>
          <p:cNvSpPr>
            <a:spLocks noChangeAspect="1" noChangeArrowheads="1"/>
          </p:cNvSpPr>
          <p:nvPr/>
        </p:nvSpPr>
        <p:spPr bwMode="auto">
          <a:xfrm>
            <a:off x="864000" y="1980000"/>
            <a:ext cx="792163" cy="7921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>
                <a:solidFill>
                  <a:srgbClr val="0000CC"/>
                </a:solidFill>
              </a:rPr>
              <a:t>A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15" name="Oval 6"/>
          <p:cNvSpPr>
            <a:spLocks noChangeAspect="1" noChangeArrowheads="1"/>
          </p:cNvSpPr>
          <p:nvPr/>
        </p:nvSpPr>
        <p:spPr bwMode="auto">
          <a:xfrm>
            <a:off x="1440000" y="1980000"/>
            <a:ext cx="792163" cy="792163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2400" dirty="0">
                <a:solidFill>
                  <a:srgbClr val="FF0000"/>
                </a:solidFill>
              </a:rPr>
              <a:t>B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16" name="Oval 6"/>
          <p:cNvSpPr>
            <a:spLocks noChangeAspect="1" noChangeArrowheads="1"/>
          </p:cNvSpPr>
          <p:nvPr/>
        </p:nvSpPr>
        <p:spPr bwMode="auto">
          <a:xfrm>
            <a:off x="1152000" y="2844000"/>
            <a:ext cx="792162" cy="7921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 smtClean="0">
                <a:solidFill>
                  <a:srgbClr val="0000CC"/>
                </a:solidFill>
              </a:rPr>
              <a:t>A     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17" name="Oval 6"/>
          <p:cNvSpPr>
            <a:spLocks noChangeAspect="1" noChangeArrowheads="1"/>
          </p:cNvSpPr>
          <p:nvPr/>
        </p:nvSpPr>
        <p:spPr bwMode="auto">
          <a:xfrm>
            <a:off x="1476000" y="3132000"/>
            <a:ext cx="395288" cy="396875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1400" dirty="0">
                <a:solidFill>
                  <a:srgbClr val="FF0066"/>
                </a:solidFill>
              </a:rPr>
              <a:t>B</a:t>
            </a:r>
            <a:endParaRPr lang="ru-RU" sz="1400" dirty="0">
              <a:solidFill>
                <a:srgbClr val="FF0066"/>
              </a:solidFill>
            </a:endParaRPr>
          </a:p>
        </p:txBody>
      </p:sp>
      <p:sp>
        <p:nvSpPr>
          <p:cNvPr id="20" name="Oval 6"/>
          <p:cNvSpPr>
            <a:spLocks noChangeAspect="1" noChangeArrowheads="1"/>
          </p:cNvSpPr>
          <p:nvPr/>
        </p:nvSpPr>
        <p:spPr bwMode="auto">
          <a:xfrm>
            <a:off x="792000" y="4068000"/>
            <a:ext cx="323850" cy="32385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1400" dirty="0">
                <a:solidFill>
                  <a:srgbClr val="FF0000"/>
                </a:solidFill>
              </a:rPr>
              <a:t>B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21" name="Oval 6"/>
          <p:cNvSpPr>
            <a:spLocks noChangeAspect="1" noChangeArrowheads="1"/>
          </p:cNvSpPr>
          <p:nvPr/>
        </p:nvSpPr>
        <p:spPr bwMode="auto">
          <a:xfrm>
            <a:off x="1116000" y="4068000"/>
            <a:ext cx="323850" cy="323850"/>
          </a:xfrm>
          <a:prstGeom prst="ellipse">
            <a:avLst/>
          </a:prstGeom>
          <a:solidFill>
            <a:schemeClr val="accent1">
              <a:lumMod val="9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1400" dirty="0">
                <a:solidFill>
                  <a:srgbClr val="9933FF"/>
                </a:solidFill>
              </a:rPr>
              <a:t>C</a:t>
            </a:r>
            <a:endParaRPr lang="ru-RU" sz="1400" dirty="0">
              <a:solidFill>
                <a:srgbClr val="9933FF"/>
              </a:solidFill>
            </a:endParaRPr>
          </a:p>
        </p:txBody>
      </p:sp>
      <p:sp>
        <p:nvSpPr>
          <p:cNvPr id="22" name="Oval 6"/>
          <p:cNvSpPr>
            <a:spLocks noChangeAspect="1" noChangeArrowheads="1"/>
          </p:cNvSpPr>
          <p:nvPr/>
        </p:nvSpPr>
        <p:spPr bwMode="auto">
          <a:xfrm>
            <a:off x="1008000" y="4572000"/>
            <a:ext cx="792162" cy="7921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>
                <a:solidFill>
                  <a:srgbClr val="0000CC"/>
                </a:solidFill>
              </a:rPr>
              <a:t>A </a:t>
            </a:r>
            <a:r>
              <a:rPr lang="en-US" sz="2400" dirty="0">
                <a:solidFill>
                  <a:srgbClr val="FF0000"/>
                </a:solidFill>
              </a:rPr>
              <a:t>~A</a:t>
            </a:r>
            <a:endParaRPr lang="ru-RU" sz="2400" dirty="0">
              <a:solidFill>
                <a:srgbClr val="FF0000"/>
              </a:solidFill>
            </a:endParaRPr>
          </a:p>
        </p:txBody>
      </p:sp>
      <p:cxnSp>
        <p:nvCxnSpPr>
          <p:cNvPr id="34" name="Прямая соединительная линия 33"/>
          <p:cNvCxnSpPr>
            <a:cxnSpLocks noChangeShapeType="1"/>
          </p:cNvCxnSpPr>
          <p:nvPr/>
        </p:nvCxnSpPr>
        <p:spPr bwMode="auto">
          <a:xfrm rot="16200000" flipH="1">
            <a:off x="936000" y="4968000"/>
            <a:ext cx="792162" cy="1587"/>
          </a:xfrm>
          <a:prstGeom prst="line">
            <a:avLst/>
          </a:prstGeom>
          <a:noFill/>
          <a:ln w="38100" algn="ctr">
            <a:solidFill>
              <a:srgbClr val="008000"/>
            </a:solidFill>
            <a:round/>
            <a:headEnd/>
            <a:tailEnd/>
          </a:ln>
        </p:spPr>
      </p:cxnSp>
      <p:sp>
        <p:nvSpPr>
          <p:cNvPr id="37" name="TextBox 36"/>
          <p:cNvSpPr txBox="1">
            <a:spLocks noChangeArrowheads="1"/>
          </p:cNvSpPr>
          <p:nvPr/>
        </p:nvSpPr>
        <p:spPr bwMode="auto">
          <a:xfrm>
            <a:off x="2448000" y="1116000"/>
            <a:ext cx="6624000" cy="79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Равнозначащие понятия </a:t>
            </a:r>
            <a:r>
              <a:rPr lang="ru-RU" sz="1600" dirty="0"/>
              <a:t>– </a:t>
            </a:r>
          </a:p>
          <a:p>
            <a:pPr algn="l"/>
            <a:r>
              <a:rPr lang="ru-RU" sz="1600" dirty="0"/>
              <a:t>понятия, объёмы которых полностью совпадают.</a:t>
            </a:r>
          </a:p>
        </p:txBody>
      </p:sp>
      <p:sp>
        <p:nvSpPr>
          <p:cNvPr id="39" name="TextBox 38"/>
          <p:cNvSpPr txBox="1">
            <a:spLocks noChangeArrowheads="1"/>
          </p:cNvSpPr>
          <p:nvPr/>
        </p:nvSpPr>
        <p:spPr bwMode="auto">
          <a:xfrm>
            <a:off x="2447999" y="2844000"/>
            <a:ext cx="6624000" cy="79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Подчинённое и подчиняющее понятия </a:t>
            </a:r>
            <a:r>
              <a:rPr lang="ru-RU" sz="1600" dirty="0"/>
              <a:t>– </a:t>
            </a:r>
          </a:p>
          <a:p>
            <a:pPr algn="l"/>
            <a:r>
              <a:rPr lang="ru-RU" sz="1600" dirty="0"/>
              <a:t>понятия, объём одного из </a:t>
            </a:r>
            <a:r>
              <a:rPr lang="ru-RU" sz="1600" dirty="0" smtClean="0"/>
              <a:t>которых </a:t>
            </a:r>
            <a:r>
              <a:rPr lang="ru-RU" sz="1600" dirty="0">
                <a:solidFill>
                  <a:srgbClr val="00FFFF"/>
                </a:solidFill>
              </a:rPr>
              <a:t>(подчинённого)</a:t>
            </a:r>
            <a:r>
              <a:rPr lang="ru-RU" sz="1600" dirty="0"/>
              <a:t> </a:t>
            </a:r>
            <a:r>
              <a:rPr lang="ru-RU" sz="1600" dirty="0" smtClean="0"/>
              <a:t>целиком </a:t>
            </a:r>
            <a:br>
              <a:rPr lang="ru-RU" sz="1600" dirty="0" smtClean="0"/>
            </a:br>
            <a:r>
              <a:rPr lang="ru-RU" sz="1600" dirty="0" smtClean="0"/>
              <a:t>входит </a:t>
            </a:r>
            <a:r>
              <a:rPr lang="ru-RU" sz="1600" dirty="0"/>
              <a:t>в объём другого </a:t>
            </a:r>
            <a:r>
              <a:rPr lang="ru-RU" sz="1600" dirty="0">
                <a:solidFill>
                  <a:srgbClr val="00FFFF"/>
                </a:solidFill>
              </a:rPr>
              <a:t>(подчиняющего</a:t>
            </a:r>
            <a:r>
              <a:rPr lang="ru-RU" sz="1600" dirty="0" smtClean="0">
                <a:solidFill>
                  <a:srgbClr val="00FFFF"/>
                </a:solidFill>
              </a:rPr>
              <a:t>)</a:t>
            </a:r>
            <a:r>
              <a:rPr lang="ru-RU" sz="1600" dirty="0" smtClean="0"/>
              <a:t>, не исчерпывая его.</a:t>
            </a:r>
            <a:endParaRPr lang="ru-RU" sz="1600" dirty="0"/>
          </a:p>
        </p:txBody>
      </p:sp>
      <p:sp>
        <p:nvSpPr>
          <p:cNvPr id="40" name="TextBox 39"/>
          <p:cNvSpPr txBox="1">
            <a:spLocks noChangeArrowheads="1"/>
          </p:cNvSpPr>
          <p:nvPr/>
        </p:nvSpPr>
        <p:spPr bwMode="auto">
          <a:xfrm>
            <a:off x="2448000" y="3708000"/>
            <a:ext cx="6624000" cy="792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Соподчинённые понятия </a:t>
            </a:r>
            <a:r>
              <a:rPr lang="ru-RU" sz="1600" dirty="0"/>
              <a:t>–</a:t>
            </a:r>
            <a:r>
              <a:rPr lang="ru-RU" sz="1600" dirty="0">
                <a:solidFill>
                  <a:srgbClr val="00FFFF"/>
                </a:solidFill>
              </a:rPr>
              <a:t> </a:t>
            </a:r>
            <a:r>
              <a:rPr lang="ru-RU" sz="1600" dirty="0" smtClean="0"/>
              <a:t>понятия</a:t>
            </a:r>
            <a:r>
              <a:rPr lang="ru-RU" sz="1600" dirty="0"/>
              <a:t>, объёмы которых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составляют </a:t>
            </a:r>
            <a:r>
              <a:rPr lang="ru-RU" sz="1600" dirty="0"/>
              <a:t>разные </a:t>
            </a:r>
            <a:r>
              <a:rPr lang="ru-RU" sz="1600" dirty="0" smtClean="0"/>
              <a:t>(несовпадающие или частично </a:t>
            </a:r>
            <a:br>
              <a:rPr lang="ru-RU" sz="1600" dirty="0" smtClean="0"/>
            </a:br>
            <a:r>
              <a:rPr lang="ru-RU" sz="1600" dirty="0" smtClean="0"/>
              <a:t>совпадающие) части объёма </a:t>
            </a:r>
            <a:r>
              <a:rPr lang="ru-RU" sz="1600" dirty="0"/>
              <a:t>общего подчиняющего понятия.</a:t>
            </a:r>
          </a:p>
        </p:txBody>
      </p:sp>
      <p:sp>
        <p:nvSpPr>
          <p:cNvPr id="41" name="TextBox 40"/>
          <p:cNvSpPr txBox="1">
            <a:spLocks noChangeArrowheads="1"/>
          </p:cNvSpPr>
          <p:nvPr/>
        </p:nvSpPr>
        <p:spPr bwMode="auto">
          <a:xfrm>
            <a:off x="2448000" y="4572000"/>
            <a:ext cx="6624000" cy="79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Контрадикторные (противоречащие)</a:t>
            </a:r>
            <a:r>
              <a:rPr lang="ru-RU" sz="1600" dirty="0"/>
              <a:t> </a:t>
            </a:r>
            <a:r>
              <a:rPr lang="ru-RU" sz="1600" dirty="0">
                <a:solidFill>
                  <a:srgbClr val="00FFFF"/>
                </a:solidFill>
              </a:rPr>
              <a:t>понятия </a:t>
            </a:r>
            <a:r>
              <a:rPr lang="ru-RU" sz="1600" dirty="0"/>
              <a:t>–</a:t>
            </a:r>
            <a:r>
              <a:rPr lang="ru-RU" sz="1600" dirty="0">
                <a:solidFill>
                  <a:srgbClr val="00FFFF"/>
                </a:solidFill>
              </a:rPr>
              <a:t> </a:t>
            </a:r>
          </a:p>
          <a:p>
            <a:pPr algn="l"/>
            <a:r>
              <a:rPr lang="ru-RU" sz="1600" dirty="0"/>
              <a:t>пара несовместимых соподчинённых понятий, совокупный </a:t>
            </a:r>
            <a:br>
              <a:rPr lang="ru-RU" sz="1600" dirty="0"/>
            </a:br>
            <a:r>
              <a:rPr lang="ru-RU" sz="1600" dirty="0" smtClean="0"/>
              <a:t>объём </a:t>
            </a:r>
            <a:r>
              <a:rPr lang="ru-RU" sz="1600" dirty="0"/>
              <a:t>которых исчерпывает объём подчиняющего понятия.</a:t>
            </a:r>
          </a:p>
        </p:txBody>
      </p:sp>
      <p:sp>
        <p:nvSpPr>
          <p:cNvPr id="43" name="Oval 6"/>
          <p:cNvSpPr>
            <a:spLocks noChangeAspect="1" noChangeArrowheads="1"/>
          </p:cNvSpPr>
          <p:nvPr/>
        </p:nvSpPr>
        <p:spPr bwMode="auto">
          <a:xfrm>
            <a:off x="720000" y="252000"/>
            <a:ext cx="792162" cy="7921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>
                <a:solidFill>
                  <a:srgbClr val="0000CC"/>
                </a:solidFill>
              </a:rPr>
              <a:t>A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44" name="Oval 6"/>
          <p:cNvSpPr>
            <a:spLocks noChangeAspect="1" noChangeArrowheads="1"/>
          </p:cNvSpPr>
          <p:nvPr/>
        </p:nvSpPr>
        <p:spPr bwMode="auto">
          <a:xfrm>
            <a:off x="1584000" y="252000"/>
            <a:ext cx="792162" cy="792163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2400" dirty="0">
                <a:solidFill>
                  <a:srgbClr val="FF0000"/>
                </a:solidFill>
              </a:rPr>
              <a:t>B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45" name="TextBox 44"/>
          <p:cNvSpPr txBox="1">
            <a:spLocks noChangeArrowheads="1"/>
          </p:cNvSpPr>
          <p:nvPr/>
        </p:nvSpPr>
        <p:spPr bwMode="auto">
          <a:xfrm>
            <a:off x="2448000" y="252000"/>
            <a:ext cx="6624000" cy="792163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Несовместимые понятия </a:t>
            </a:r>
            <a:r>
              <a:rPr lang="ru-RU" sz="1600" dirty="0"/>
              <a:t>–</a:t>
            </a:r>
            <a:r>
              <a:rPr lang="ru-RU" sz="1600" dirty="0">
                <a:solidFill>
                  <a:srgbClr val="00FFFF"/>
                </a:solidFill>
              </a:rPr>
              <a:t> </a:t>
            </a:r>
          </a:p>
          <a:p>
            <a:pPr algn="l"/>
            <a:r>
              <a:rPr lang="ru-RU" sz="1600" dirty="0" smtClean="0"/>
              <a:t>понятия</a:t>
            </a:r>
            <a:r>
              <a:rPr lang="ru-RU" sz="1600" dirty="0"/>
              <a:t>, объёмы которых не имеют общих элементов.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8000" y="1152000"/>
            <a:ext cx="504000" cy="2844000"/>
          </a:xfrm>
          <a:prstGeom prst="rect">
            <a:avLst/>
          </a:prstGeom>
          <a:noFill/>
          <a:ln>
            <a:solidFill>
              <a:srgbClr val="00FFFF"/>
            </a:solidFill>
          </a:ln>
        </p:spPr>
        <p:txBody>
          <a:bodyPr vert="vert270" wrap="none" rtlCol="0">
            <a:noAutofit/>
          </a:bodyPr>
          <a:lstStyle/>
          <a:p>
            <a:pPr>
              <a:lnSpc>
                <a:spcPct val="85000"/>
              </a:lnSpc>
            </a:pPr>
            <a:r>
              <a:rPr lang="ru-RU" sz="1400" dirty="0" smtClean="0">
                <a:solidFill>
                  <a:srgbClr val="00FFFF"/>
                </a:solidFill>
              </a:rPr>
              <a:t>Совместимые</a:t>
            </a:r>
            <a:br>
              <a:rPr lang="ru-RU" sz="1400" dirty="0" smtClean="0">
                <a:solidFill>
                  <a:srgbClr val="00FFFF"/>
                </a:solidFill>
              </a:rPr>
            </a:br>
            <a:r>
              <a:rPr lang="ru-RU" sz="1400" dirty="0" smtClean="0">
                <a:solidFill>
                  <a:srgbClr val="00FFFF"/>
                </a:solidFill>
              </a:rPr>
              <a:t>понятия</a:t>
            </a:r>
            <a:endParaRPr lang="ru-RU" sz="1400" dirty="0">
              <a:solidFill>
                <a:srgbClr val="00FFFF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08000" y="4068000"/>
            <a:ext cx="504000" cy="2088000"/>
          </a:xfrm>
          <a:prstGeom prst="rect">
            <a:avLst/>
          </a:prstGeom>
          <a:noFill/>
          <a:ln>
            <a:solidFill>
              <a:srgbClr val="00FFFF"/>
            </a:solidFill>
          </a:ln>
        </p:spPr>
        <p:txBody>
          <a:bodyPr vert="vert270" wrap="none" rtlCol="0">
            <a:noAutofit/>
          </a:bodyPr>
          <a:lstStyle/>
          <a:p>
            <a:pPr>
              <a:lnSpc>
                <a:spcPct val="85000"/>
              </a:lnSpc>
            </a:pPr>
            <a:r>
              <a:rPr lang="ru-RU" sz="1400" dirty="0" smtClean="0">
                <a:solidFill>
                  <a:srgbClr val="00FFFF"/>
                </a:solidFill>
              </a:rPr>
              <a:t>Несовместимые</a:t>
            </a:r>
            <a:br>
              <a:rPr lang="ru-RU" sz="1400" dirty="0" smtClean="0">
                <a:solidFill>
                  <a:srgbClr val="00FFFF"/>
                </a:solidFill>
              </a:rPr>
            </a:br>
            <a:r>
              <a:rPr lang="ru-RU" sz="1400" dirty="0" smtClean="0">
                <a:solidFill>
                  <a:srgbClr val="00FFFF"/>
                </a:solidFill>
              </a:rPr>
              <a:t>понятия</a:t>
            </a:r>
            <a:endParaRPr lang="ru-RU" sz="1400" dirty="0">
              <a:solidFill>
                <a:srgbClr val="00FFFF"/>
              </a:solidFill>
            </a:endParaRPr>
          </a:p>
        </p:txBody>
      </p:sp>
      <p:sp>
        <p:nvSpPr>
          <p:cNvPr id="31" name="Oval 6"/>
          <p:cNvSpPr>
            <a:spLocks noChangeAspect="1" noChangeArrowheads="1"/>
          </p:cNvSpPr>
          <p:nvPr/>
        </p:nvSpPr>
        <p:spPr bwMode="auto">
          <a:xfrm>
            <a:off x="1584000" y="3708000"/>
            <a:ext cx="792162" cy="7921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>
                <a:solidFill>
                  <a:srgbClr val="0000CC"/>
                </a:solidFill>
              </a:rPr>
              <a:t>A</a:t>
            </a:r>
          </a:p>
          <a:p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32" name="Oval 6"/>
          <p:cNvSpPr>
            <a:spLocks noChangeAspect="1" noChangeArrowheads="1"/>
          </p:cNvSpPr>
          <p:nvPr/>
        </p:nvSpPr>
        <p:spPr bwMode="auto">
          <a:xfrm>
            <a:off x="1692000" y="4068000"/>
            <a:ext cx="323850" cy="32385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1400" dirty="0" smtClean="0">
                <a:solidFill>
                  <a:srgbClr val="FF0000"/>
                </a:solidFill>
              </a:rPr>
              <a:t>D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33" name="Oval 6"/>
          <p:cNvSpPr>
            <a:spLocks noChangeAspect="1" noChangeArrowheads="1"/>
          </p:cNvSpPr>
          <p:nvPr/>
        </p:nvSpPr>
        <p:spPr bwMode="auto">
          <a:xfrm>
            <a:off x="1944000" y="4068000"/>
            <a:ext cx="323850" cy="323850"/>
          </a:xfrm>
          <a:prstGeom prst="ellipse">
            <a:avLst/>
          </a:prstGeom>
          <a:solidFill>
            <a:schemeClr val="accent1">
              <a:lumMod val="9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1400" dirty="0" smtClean="0">
                <a:solidFill>
                  <a:srgbClr val="9933FF"/>
                </a:solidFill>
              </a:rPr>
              <a:t>E</a:t>
            </a:r>
            <a:endParaRPr lang="ru-RU" sz="1400" dirty="0">
              <a:solidFill>
                <a:srgbClr val="9933FF"/>
              </a:solidFill>
            </a:endParaRPr>
          </a:p>
        </p:txBody>
      </p:sp>
      <p:sp>
        <p:nvSpPr>
          <p:cNvPr id="46" name="Дуга 45"/>
          <p:cNvSpPr/>
          <p:nvPr/>
        </p:nvSpPr>
        <p:spPr bwMode="auto">
          <a:xfrm>
            <a:off x="-3214742" y="3143248"/>
            <a:ext cx="914400" cy="914400"/>
          </a:xfrm>
          <a:prstGeom prst="arc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48" name="TextBox 47"/>
          <p:cNvSpPr txBox="1">
            <a:spLocks noChangeArrowheads="1"/>
          </p:cNvSpPr>
          <p:nvPr/>
        </p:nvSpPr>
        <p:spPr bwMode="auto">
          <a:xfrm>
            <a:off x="2880000" y="5436000"/>
            <a:ext cx="5580000" cy="46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 smtClean="0"/>
              <a:t>красное	 		мужчина</a:t>
            </a:r>
            <a:br>
              <a:rPr lang="ru-RU" sz="1600" dirty="0" smtClean="0"/>
            </a:br>
            <a:r>
              <a:rPr lang="ru-RU" sz="1600" dirty="0" err="1" smtClean="0"/>
              <a:t>не-красное</a:t>
            </a:r>
            <a:r>
              <a:rPr lang="ru-RU" sz="1600" dirty="0" smtClean="0"/>
              <a:t>		женщина</a:t>
            </a:r>
            <a:endParaRPr lang="ru-RU" sz="1600" dirty="0"/>
          </a:p>
        </p:txBody>
      </p:sp>
      <p:sp>
        <p:nvSpPr>
          <p:cNvPr id="27" name="TextBox 26"/>
          <p:cNvSpPr txBox="1">
            <a:spLocks noChangeArrowheads="1"/>
          </p:cNvSpPr>
          <p:nvPr/>
        </p:nvSpPr>
        <p:spPr bwMode="auto">
          <a:xfrm>
            <a:off x="2411413" y="1980000"/>
            <a:ext cx="5832000" cy="79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Перекрещивающиеся понятия </a:t>
            </a:r>
            <a:r>
              <a:rPr lang="ru-RU" sz="1600" dirty="0" smtClean="0"/>
              <a:t>– понятия</a:t>
            </a:r>
            <a:r>
              <a:rPr lang="ru-RU" sz="1600" dirty="0"/>
              <a:t>, </a:t>
            </a:r>
            <a:r>
              <a:rPr lang="ru-RU" sz="1600" dirty="0" smtClean="0"/>
              <a:t>часть объёма каждого из которых составляет часть объёма другого, но не исчерпывает объём последнего.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800" decel="100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7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</p:bldLst>
  </p:timing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AutoShape 8"/>
          <p:cNvSpPr>
            <a:spLocks noChangeArrowheads="1"/>
          </p:cNvSpPr>
          <p:nvPr/>
        </p:nvSpPr>
        <p:spPr bwMode="auto">
          <a:xfrm>
            <a:off x="6083300" y="1835150"/>
            <a:ext cx="1420813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21" name="AutoShape 13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478216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78213" name="AutoShape 5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7893" name="Rectangle 2"/>
          <p:cNvSpPr>
            <a:spLocks noGrp="1" noChangeArrowheads="1"/>
          </p:cNvSpPr>
          <p:nvPr>
            <p:ph type="title"/>
          </p:nvPr>
        </p:nvSpPr>
        <p:spPr>
          <a:xfrm>
            <a:off x="97200" y="200025"/>
            <a:ext cx="8949600" cy="1143000"/>
          </a:xfrm>
        </p:spPr>
        <p:txBody>
          <a:bodyPr anchor="t" anchorCtr="1"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accent3"/>
                </a:solidFill>
              </a:rPr>
              <a:t>l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p</a:t>
            </a:r>
            <a:r>
              <a:rPr lang="en-US" sz="3200" b="1" dirty="0" smtClean="0">
                <a:solidFill>
                  <a:schemeClr val="bg1"/>
                </a:solidFill>
              </a:rPr>
              <a:t>t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en-US" sz="3200" b="1" dirty="0" smtClean="0">
                <a:solidFill>
                  <a:schemeClr val="accent3"/>
                </a:solidFill>
              </a:rPr>
              <a:t>n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io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обращением</a:t>
            </a:r>
            <a:r>
              <a:rPr lang="en-US" sz="2800" b="1" dirty="0" smtClean="0">
                <a:solidFill>
                  <a:schemeClr val="bg1"/>
                </a:solidFill>
              </a:rPr>
              <a:t> </a:t>
            </a:r>
            <a:r>
              <a:rPr lang="ru-RU" sz="2800" b="1" dirty="0" smtClean="0">
                <a:solidFill>
                  <a:schemeClr val="bg1"/>
                </a:solidFill>
              </a:rPr>
              <a:t>с ограничением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78212" name="Oval 4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4" name="Oval 6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камень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5" name="Oval 7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7" name="Oval 9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цветок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9" name="Rectangle 11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8220" name="Oval 12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цветы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22" name="Oval 14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камни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7" name="Oval 28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9" name="Oval 33"/>
          <p:cNvSpPr>
            <a:spLocks noChangeAspect="1" noChangeArrowheads="1"/>
          </p:cNvSpPr>
          <p:nvPr/>
        </p:nvSpPr>
        <p:spPr bwMode="auto">
          <a:xfrm>
            <a:off x="7556500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камень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" name="Text Box 26"/>
          <p:cNvSpPr txBox="1">
            <a:spLocks noChangeArrowheads="1"/>
          </p:cNvSpPr>
          <p:nvPr/>
        </p:nvSpPr>
        <p:spPr bwMode="auto">
          <a:xfrm>
            <a:off x="4749800" y="2988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solidFill>
                  <a:srgbClr val="00FFFF"/>
                </a:solidFill>
              </a:rPr>
              <a:t>Общеутвердительную</a:t>
            </a:r>
            <a:r>
              <a:rPr lang="ru-RU" sz="1800" b="1" baseline="0" dirty="0" smtClean="0"/>
              <a:t> </a:t>
            </a:r>
            <a:br>
              <a:rPr lang="ru-RU" sz="1800" b="1" baseline="0" dirty="0" smtClean="0"/>
            </a:br>
            <a:r>
              <a:rPr lang="ru-RU" sz="1800" b="1" baseline="0" dirty="0" smtClean="0"/>
              <a:t>меньшую посылку </a:t>
            </a:r>
            <a:br>
              <a:rPr lang="ru-RU" sz="1800" b="1" baseline="0" dirty="0" smtClean="0"/>
            </a:br>
            <a:r>
              <a:rPr lang="ru-RU" sz="1800" b="1" baseline="0" dirty="0" smtClean="0">
                <a:solidFill>
                  <a:srgbClr val="00FF00"/>
                </a:solidFill>
              </a:rPr>
              <a:t>обращаем с ограничением</a:t>
            </a:r>
            <a:r>
              <a:rPr lang="ru-RU" sz="1800" b="1" baseline="0" dirty="0" smtClean="0"/>
              <a:t>.</a:t>
            </a:r>
            <a:endParaRPr lang="ru-RU" sz="1800" b="1" baseline="0" dirty="0"/>
          </a:p>
        </p:txBody>
      </p:sp>
      <p:sp>
        <p:nvSpPr>
          <p:cNvPr id="21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7" grpId="0" animBg="1"/>
    </p:bldLst>
  </p:timing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AutoShape 7"/>
          <p:cNvSpPr>
            <a:spLocks noChangeArrowheads="1"/>
          </p:cNvSpPr>
          <p:nvPr/>
        </p:nvSpPr>
        <p:spPr bwMode="auto">
          <a:xfrm>
            <a:off x="6083300" y="1836738"/>
            <a:ext cx="1420813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34" name="Rectangle 2"/>
          <p:cNvSpPr>
            <a:spLocks noChangeArrowheads="1"/>
          </p:cNvSpPr>
          <p:nvPr/>
        </p:nvSpPr>
        <p:spPr bwMode="auto">
          <a:xfrm rot="1500000">
            <a:off x="5757863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800" b="1" baseline="0" dirty="0" smtClean="0">
                <a:solidFill>
                  <a:schemeClr val="accent1"/>
                </a:solidFill>
              </a:rPr>
              <a:t>не суть</a:t>
            </a:r>
            <a:endParaRPr lang="ru-RU" sz="1800" b="1" baseline="0" dirty="0">
              <a:solidFill>
                <a:schemeClr val="accent1"/>
              </a:solidFill>
            </a:endParaRPr>
          </a:p>
        </p:txBody>
      </p:sp>
      <p:sp>
        <p:nvSpPr>
          <p:cNvPr id="479235" name="Rectangle 3"/>
          <p:cNvSpPr>
            <a:spLocks noChangeArrowheads="1"/>
          </p:cNvSpPr>
          <p:nvPr/>
        </p:nvSpPr>
        <p:spPr bwMode="auto">
          <a:xfrm rot="1500000">
            <a:off x="5757863" y="2808000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  <a:r>
              <a:rPr lang="en-US" sz="1600" b="1" baseline="0" dirty="0">
                <a:solidFill>
                  <a:srgbClr val="0000FF"/>
                </a:solidFill>
              </a:rPr>
              <a:t> 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479236" name="AutoShape 4"/>
          <p:cNvSpPr>
            <a:spLocks noChangeArrowheads="1"/>
          </p:cNvSpPr>
          <p:nvPr/>
        </p:nvSpPr>
        <p:spPr bwMode="auto">
          <a:xfrm>
            <a:off x="6081713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1713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9159" name="AutoShape 6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49160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9161" name="AutoShape 9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9162" name="Oval 11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9163" name="Oval 12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камень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9164" name="Oval 13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9165" name="Oval 14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цветок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9166" name="Rectangle 15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9167" name="Oval 16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цветы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9168" name="Oval 17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камни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9169" name="Oval 18"/>
          <p:cNvSpPr>
            <a:spLocks noChangeAspect="1" noChangeArrowheads="1"/>
          </p:cNvSpPr>
          <p:nvPr/>
        </p:nvSpPr>
        <p:spPr bwMode="auto">
          <a:xfrm>
            <a:off x="4678363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9170" name="Oval 19"/>
          <p:cNvSpPr>
            <a:spLocks noChangeAspect="1" noChangeArrowheads="1"/>
          </p:cNvSpPr>
          <p:nvPr/>
        </p:nvSpPr>
        <p:spPr bwMode="auto">
          <a:xfrm>
            <a:off x="755650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камень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4678363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цветы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565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розы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54" name="Oval 22"/>
          <p:cNvSpPr>
            <a:spLocks noChangeAspect="1" noChangeArrowheads="1"/>
          </p:cNvSpPr>
          <p:nvPr/>
        </p:nvSpPr>
        <p:spPr bwMode="auto">
          <a:xfrm>
            <a:off x="4678363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цветы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55" name="Oval 23"/>
          <p:cNvSpPr>
            <a:spLocks noChangeAspect="1" noChangeArrowheads="1"/>
          </p:cNvSpPr>
          <p:nvPr/>
        </p:nvSpPr>
        <p:spPr bwMode="auto">
          <a:xfrm>
            <a:off x="755650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камни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59" name="Rectangle 27"/>
          <p:cNvSpPr>
            <a:spLocks noChangeArrowheads="1"/>
          </p:cNvSpPr>
          <p:nvPr/>
        </p:nvSpPr>
        <p:spPr bwMode="auto">
          <a:xfrm>
            <a:off x="4749800" y="4572000"/>
            <a:ext cx="4175125" cy="36036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30" name="Rectangle 2"/>
          <p:cNvSpPr>
            <a:spLocks noGrp="1" noChangeArrowheads="1"/>
          </p:cNvSpPr>
          <p:nvPr>
            <p:ph type="title"/>
          </p:nvPr>
        </p:nvSpPr>
        <p:spPr>
          <a:xfrm>
            <a:off x="97200" y="200025"/>
            <a:ext cx="8949600" cy="1143000"/>
          </a:xfrm>
        </p:spPr>
        <p:txBody>
          <a:bodyPr anchor="t" anchorCtr="1"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accent3"/>
                </a:solidFill>
              </a:rPr>
              <a:t>l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p</a:t>
            </a:r>
            <a:r>
              <a:rPr lang="en-US" sz="3200" b="1" dirty="0" smtClean="0">
                <a:solidFill>
                  <a:schemeClr val="bg1"/>
                </a:solidFill>
              </a:rPr>
              <a:t>t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en-US" sz="3200" b="1" dirty="0" smtClean="0">
                <a:solidFill>
                  <a:schemeClr val="accent3"/>
                </a:solidFill>
              </a:rPr>
              <a:t>n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io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обращением</a:t>
            </a:r>
            <a:r>
              <a:rPr lang="en-US" sz="2800" b="1" dirty="0" smtClean="0">
                <a:solidFill>
                  <a:schemeClr val="bg1"/>
                </a:solidFill>
              </a:rPr>
              <a:t> </a:t>
            </a:r>
            <a:r>
              <a:rPr lang="ru-RU" sz="2800" b="1" dirty="0" smtClean="0">
                <a:solidFill>
                  <a:schemeClr val="bg1"/>
                </a:solidFill>
              </a:rPr>
              <a:t>с ограничением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27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79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79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33" dur="1000" fill="hold"/>
                                        <p:tgtEl>
                                          <p:spTgt spid="4792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1000" fill="hold"/>
                                        <p:tgtEl>
                                          <p:spTgt spid="4792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479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5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79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479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3000" fill="hold"/>
                                        <p:tgtEl>
                                          <p:spTgt spid="49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0" fill="hold"/>
                                        <p:tgtEl>
                                          <p:spTgt spid="49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49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0" fill="hold"/>
                                        <p:tgtEl>
                                          <p:spTgt spid="49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3000" fill="hold"/>
                                        <p:tgtEl>
                                          <p:spTgt spid="49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3000" fill="hold"/>
                                        <p:tgtEl>
                                          <p:spTgt spid="49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3000" fill="hold"/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30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3000" fill="hold"/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9234" grpId="0" animBg="1"/>
      <p:bldP spid="479234" grpId="1" animBg="1"/>
      <p:bldP spid="479234" grpId="2" animBg="1"/>
      <p:bldP spid="479235" grpId="0" animBg="1"/>
      <p:bldP spid="479235" grpId="1" animBg="1"/>
      <p:bldP spid="479236" grpId="0" animBg="1"/>
      <p:bldP spid="479236" grpId="1" animBg="1"/>
      <p:bldP spid="479237" grpId="0" animBg="1"/>
      <p:bldP spid="49159" grpId="0" animBg="1"/>
      <p:bldP spid="49159" grpId="1" animBg="1"/>
      <p:bldP spid="49167" grpId="0" animBg="1"/>
      <p:bldP spid="49167" grpId="1" animBg="1"/>
      <p:bldP spid="49168" grpId="0" animBg="1"/>
      <p:bldP spid="49168" grpId="1" animBg="1"/>
      <p:bldP spid="479252" grpId="0" animBg="1"/>
      <p:bldP spid="479253" grpId="0" animBg="1"/>
      <p:bldP spid="479254" grpId="0" animBg="1"/>
      <p:bldP spid="479254" grpId="1" animBg="1"/>
      <p:bldP spid="479255" grpId="0" animBg="1"/>
      <p:bldP spid="479255" grpId="1" animBg="1"/>
      <p:bldP spid="479259" grpId="0" animBg="1"/>
    </p:bldLst>
  </p:timing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21" name="AutoShape 13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478216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3" name="AutoShape 5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37893" name="Rectangle 2"/>
          <p:cNvSpPr>
            <a:spLocks noGrp="1" noChangeArrowheads="1"/>
          </p:cNvSpPr>
          <p:nvPr>
            <p:ph type="title"/>
          </p:nvPr>
        </p:nvSpPr>
        <p:spPr>
          <a:xfrm>
            <a:off x="252000" y="200025"/>
            <a:ext cx="8640000" cy="1143000"/>
          </a:xfrm>
        </p:spPr>
        <p:txBody>
          <a:bodyPr anchor="t" anchorCtr="1"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en-US" sz="3200" b="1" dirty="0" smtClean="0">
                <a:solidFill>
                  <a:schemeClr val="accent3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r</a:t>
            </a:r>
            <a:r>
              <a:rPr lang="en-US" sz="3200" b="1" dirty="0" smtClean="0">
                <a:solidFill>
                  <a:schemeClr val="accent3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приведением к нелепости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78212" name="Oval 4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4" name="Oval 6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5" name="Oval 7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Всякий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грек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7" name="Oval 9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человек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9" name="Rectangle 11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8220" name="Oval 12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люди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22" name="Oval 14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35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20" name="Text Box 26"/>
          <p:cNvSpPr txBox="1">
            <a:spLocks noChangeArrowheads="1"/>
          </p:cNvSpPr>
          <p:nvPr/>
        </p:nvSpPr>
        <p:spPr bwMode="auto">
          <a:xfrm>
            <a:off x="4678363" y="1476375"/>
            <a:ext cx="4318000" cy="143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solidFill>
                  <a:srgbClr val="00FFFF"/>
                </a:solidFill>
              </a:rPr>
              <a:t>Частноотрицательная</a:t>
            </a:r>
            <a:r>
              <a:rPr lang="ru-RU" sz="1800" b="1" baseline="0" dirty="0" smtClean="0">
                <a:solidFill>
                  <a:schemeClr val="bg1"/>
                </a:solidFill>
              </a:rPr>
              <a:t> б</a:t>
            </a:r>
            <a:r>
              <a:rPr lang="en-GB" sz="1800" b="1" baseline="0" dirty="0" smtClean="0">
                <a:solidFill>
                  <a:schemeClr val="bg1"/>
                </a:solidFill>
              </a:rPr>
              <a:t>ó</a:t>
            </a:r>
            <a:r>
              <a:rPr lang="ru-RU" sz="1800" b="1" baseline="0" dirty="0">
                <a:solidFill>
                  <a:schemeClr val="bg1"/>
                </a:solidFill>
              </a:rPr>
              <a:t>льшая </a:t>
            </a:r>
            <a:r>
              <a:rPr lang="ru-RU" sz="1800" b="1" baseline="0" dirty="0" smtClean="0">
                <a:solidFill>
                  <a:schemeClr val="bg1"/>
                </a:solidFill>
              </a:rPr>
              <a:t>посылка </a:t>
            </a:r>
            <a:r>
              <a:rPr lang="ru-RU" sz="1800" b="1" baseline="0" dirty="0" smtClean="0">
                <a:solidFill>
                  <a:srgbClr val="FF66FF"/>
                </a:solidFill>
              </a:rPr>
              <a:t>обращению </a:t>
            </a:r>
            <a:r>
              <a:rPr lang="ru-RU" sz="1800" b="1" baseline="0" dirty="0">
                <a:solidFill>
                  <a:srgbClr val="FF66FF"/>
                </a:solidFill>
              </a:rPr>
              <a:t>не подлежит</a:t>
            </a:r>
            <a:r>
              <a:rPr lang="ru-RU" sz="1800" b="1" baseline="0" dirty="0"/>
              <a:t>.</a:t>
            </a:r>
          </a:p>
        </p:txBody>
      </p:sp>
      <p:sp>
        <p:nvSpPr>
          <p:cNvPr id="21" name="Text Box 28"/>
          <p:cNvSpPr txBox="1">
            <a:spLocks noChangeArrowheads="1"/>
          </p:cNvSpPr>
          <p:nvPr/>
        </p:nvSpPr>
        <p:spPr bwMode="auto">
          <a:xfrm>
            <a:off x="4678363" y="2987675"/>
            <a:ext cx="4318000" cy="143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72000" rIns="72000" anchor="ctr" anchorCtr="1"/>
          <a:lstStyle/>
          <a:p>
            <a:r>
              <a:rPr lang="ru-RU" sz="1800" b="1" baseline="0" dirty="0">
                <a:solidFill>
                  <a:schemeClr val="bg1"/>
                </a:solidFill>
              </a:rPr>
              <a:t>При </a:t>
            </a:r>
            <a:r>
              <a:rPr lang="ru-RU" sz="1800" b="1" baseline="0" dirty="0" smtClean="0">
                <a:solidFill>
                  <a:srgbClr val="00FF00"/>
                </a:solidFill>
              </a:rPr>
              <a:t>обращении с ограничением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baseline="0" dirty="0" smtClean="0">
                <a:solidFill>
                  <a:srgbClr val="00FFFF"/>
                </a:solidFill>
              </a:rPr>
              <a:t>общеутвердительной</a:t>
            </a:r>
            <a:r>
              <a:rPr lang="ru-RU" sz="1800" b="1" baseline="0" dirty="0" smtClean="0">
                <a:solidFill>
                  <a:schemeClr val="bg1"/>
                </a:solidFill>
              </a:rPr>
              <a:t> меньшей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baseline="0" dirty="0" smtClean="0">
                <a:solidFill>
                  <a:schemeClr val="bg1"/>
                </a:solidFill>
              </a:rPr>
              <a:t>посылки получим частное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baseline="0" dirty="0" smtClean="0">
                <a:solidFill>
                  <a:schemeClr val="bg1"/>
                </a:solidFill>
              </a:rPr>
              <a:t>суждение, в </a:t>
            </a:r>
            <a:r>
              <a:rPr lang="ru-RU" sz="1800" b="1" baseline="0" dirty="0">
                <a:solidFill>
                  <a:schemeClr val="bg1"/>
                </a:solidFill>
              </a:rPr>
              <a:t>результате чего </a:t>
            </a:r>
            <a:r>
              <a:rPr lang="ru-RU" dirty="0" smtClean="0">
                <a:solidFill>
                  <a:srgbClr val="FF66FF"/>
                </a:solidFill>
              </a:rPr>
              <a:t>обе посылки</a:t>
            </a:r>
            <a:r>
              <a:rPr lang="ru-RU" dirty="0" smtClean="0"/>
              <a:t> </a:t>
            </a:r>
            <a:r>
              <a:rPr lang="ru-RU" sz="1800" b="1" baseline="0" dirty="0" smtClean="0">
                <a:solidFill>
                  <a:schemeClr val="bg1"/>
                </a:solidFill>
              </a:rPr>
              <a:t>окажутся,</a:t>
            </a:r>
            <a:r>
              <a:rPr lang="ru-RU" dirty="0" smtClean="0"/>
              <a:t> в нарушение </a:t>
            </a:r>
            <a:r>
              <a:rPr lang="ru-RU" dirty="0" smtClean="0">
                <a:solidFill>
                  <a:srgbClr val="FFFF00"/>
                </a:solidFill>
              </a:rPr>
              <a:t>правила общей посылки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FF66FF"/>
                </a:solidFill>
              </a:rPr>
              <a:t>частными</a:t>
            </a:r>
            <a:r>
              <a:rPr lang="ru-RU" dirty="0" smtClean="0"/>
              <a:t>.</a:t>
            </a:r>
            <a:endParaRPr lang="ru-RU" sz="1800" b="1" baseline="0" dirty="0"/>
          </a:p>
        </p:txBody>
      </p:sp>
      <p:sp>
        <p:nvSpPr>
          <p:cNvPr id="22" name="Text Box 27"/>
          <p:cNvSpPr txBox="1">
            <a:spLocks noChangeArrowheads="1"/>
          </p:cNvSpPr>
          <p:nvPr/>
        </p:nvSpPr>
        <p:spPr bwMode="auto">
          <a:xfrm>
            <a:off x="4678363" y="5073650"/>
            <a:ext cx="4318000" cy="143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72000" rIns="72000" anchor="ctr" anchorCtr="1"/>
          <a:lstStyle/>
          <a:p>
            <a:r>
              <a:rPr lang="ru-RU" dirty="0" smtClean="0"/>
              <a:t>Посылки </a:t>
            </a:r>
            <a:r>
              <a:rPr lang="ru-RU" dirty="0" smtClean="0">
                <a:solidFill>
                  <a:srgbClr val="FF66FF"/>
                </a:solidFill>
              </a:rPr>
              <a:t>нельзя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FF"/>
                </a:solidFill>
              </a:rPr>
              <a:t>поменять местами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потому что после </a:t>
            </a:r>
            <a:r>
              <a:rPr lang="ru-RU" dirty="0" smtClean="0">
                <a:solidFill>
                  <a:srgbClr val="00FF00"/>
                </a:solidFill>
              </a:rPr>
              <a:t>перестановки </a:t>
            </a:r>
            <a:r>
              <a:rPr lang="ru-RU" dirty="0" smtClean="0"/>
              <a:t>место меньшей посылки займёт, </a:t>
            </a:r>
            <a:br>
              <a:rPr lang="ru-RU" dirty="0" smtClean="0"/>
            </a:br>
            <a:r>
              <a:rPr lang="ru-RU" dirty="0" smtClean="0"/>
              <a:t>в нарушение</a:t>
            </a:r>
            <a:r>
              <a:rPr lang="ru-RU" dirty="0" smtClean="0">
                <a:solidFill>
                  <a:srgbClr val="FFFF00"/>
                </a:solidFill>
              </a:rPr>
              <a:t> правила первой фигуры</a:t>
            </a:r>
            <a:r>
              <a:rPr lang="ru-RU" dirty="0" smtClean="0"/>
              <a:t>, </a:t>
            </a:r>
            <a:r>
              <a:rPr lang="ru-RU" sz="1800" b="1" baseline="0" dirty="0" smtClean="0">
                <a:solidFill>
                  <a:srgbClr val="FF66FF"/>
                </a:solidFill>
              </a:rPr>
              <a:t>отрицательная</a:t>
            </a:r>
            <a:r>
              <a:rPr lang="ru-RU" sz="1800" b="1" baseline="0" dirty="0" smtClean="0">
                <a:solidFill>
                  <a:schemeClr val="bg1"/>
                </a:solidFill>
              </a:rPr>
              <a:t> б</a:t>
            </a:r>
            <a:r>
              <a:rPr lang="fr-FR" sz="1800" b="1" baseline="0" dirty="0" smtClean="0">
                <a:solidFill>
                  <a:schemeClr val="bg1"/>
                </a:solidFill>
              </a:rPr>
              <a:t>ó</a:t>
            </a:r>
            <a:r>
              <a:rPr lang="ru-RU" sz="1800" b="1" baseline="0" dirty="0" smtClean="0">
                <a:solidFill>
                  <a:schemeClr val="bg1"/>
                </a:solidFill>
              </a:rPr>
              <a:t>льшая.</a:t>
            </a:r>
            <a:endParaRPr lang="ru-RU" sz="1800" b="1" baseline="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78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78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78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478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78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" dur="500"/>
                                        <p:tgtEl>
                                          <p:spTgt spid="478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07407E-6 L 0.31528 -0.00393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800" y="-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78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78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478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78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000"/>
                            </p:stCondLst>
                            <p:childTnLst>
                              <p:par>
                                <p:cTn id="6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8" dur="1000"/>
                                        <p:tgtEl>
                                          <p:spTgt spid="478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8221" grpId="0" animBg="1"/>
      <p:bldP spid="478216" grpId="0" animBg="1"/>
      <p:bldP spid="478213" grpId="0" animBg="1"/>
      <p:bldP spid="478212" grpId="0" animBg="1"/>
      <p:bldP spid="478214" grpId="0" animBg="1"/>
      <p:bldP spid="478215" grpId="0" animBg="1"/>
      <p:bldP spid="478217" grpId="0" animBg="1"/>
      <p:bldP spid="478219" grpId="0" animBg="1"/>
      <p:bldP spid="478220" grpId="0" animBg="1"/>
      <p:bldP spid="478222" grpId="0" animBg="1"/>
      <p:bldP spid="478235" grpId="0" animBg="1"/>
      <p:bldP spid="478235" grpId="1" animBg="1"/>
      <p:bldP spid="478235" grpId="2" animBg="1"/>
      <p:bldP spid="20" grpId="0"/>
      <p:bldP spid="21" grpId="0"/>
      <p:bldP spid="22" grpId="0"/>
    </p:bldLst>
  </p:timing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AutoShape 13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51203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1204" name="AutoShape 5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51206" name="Oval 4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1207" name="Oval 6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1208" name="Oval 7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1209" name="Oval 9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1210" name="Rectangle 11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51211" name="Oval 12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люди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1212" name="Oval 14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680000" y="1620000"/>
            <a:ext cx="4320000" cy="48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dirty="0" smtClean="0"/>
              <a:t>За невозможностью альтернативных преобразований </a:t>
            </a:r>
            <a:br>
              <a:rPr lang="ru-RU" dirty="0" smtClean="0"/>
            </a:br>
            <a:r>
              <a:rPr lang="ru-RU" dirty="0" smtClean="0"/>
              <a:t>модус третьей фигуры </a:t>
            </a:r>
            <a:r>
              <a:rPr lang="en-US" dirty="0" smtClean="0">
                <a:solidFill>
                  <a:srgbClr val="FF66CC"/>
                </a:solidFill>
              </a:rPr>
              <a:t>B</a:t>
            </a:r>
            <a:r>
              <a:rPr lang="en-US" dirty="0" smtClean="0"/>
              <a:t>ocardo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сводится к модусу </a:t>
            </a:r>
            <a:r>
              <a:rPr lang="en-US" dirty="0" smtClean="0">
                <a:solidFill>
                  <a:srgbClr val="FF66CC"/>
                </a:solidFill>
              </a:rPr>
              <a:t>B</a:t>
            </a:r>
            <a:r>
              <a:rPr lang="en-US" dirty="0" smtClean="0"/>
              <a:t>arbara</a:t>
            </a:r>
            <a:r>
              <a:rPr lang="ru-RU" dirty="0" smtClean="0"/>
              <a:t> </a:t>
            </a:r>
          </a:p>
          <a:p>
            <a:r>
              <a:rPr lang="ru-RU" dirty="0" smtClean="0">
                <a:solidFill>
                  <a:srgbClr val="00FF00"/>
                </a:solidFill>
              </a:rPr>
              <a:t>приведением к нелепости</a:t>
            </a:r>
            <a:r>
              <a:rPr lang="ru-RU" dirty="0" smtClean="0"/>
              <a:t>,</a:t>
            </a:r>
            <a:r>
              <a:rPr lang="en-US" dirty="0" smtClean="0"/>
              <a:t>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на что указывает наличие согласной </a:t>
            </a:r>
            <a:r>
              <a:rPr lang="en-US" dirty="0" smtClean="0">
                <a:solidFill>
                  <a:srgbClr val="00FF00"/>
                </a:solidFill>
              </a:rPr>
              <a:t>R</a:t>
            </a:r>
            <a:r>
              <a:rPr lang="en-US" dirty="0" smtClean="0"/>
              <a:t> </a:t>
            </a:r>
            <a:r>
              <a:rPr lang="ru-RU" dirty="0" smtClean="0"/>
              <a:t>в имени модуса. </a:t>
            </a:r>
            <a:endParaRPr lang="ru-RU" dirty="0"/>
          </a:p>
        </p:txBody>
      </p:sp>
      <p:sp>
        <p:nvSpPr>
          <p:cNvPr id="17" name="Rectangle 2"/>
          <p:cNvSpPr>
            <a:spLocks noGrp="1" noChangeArrowheads="1"/>
          </p:cNvSpPr>
          <p:nvPr>
            <p:ph type="title"/>
          </p:nvPr>
        </p:nvSpPr>
        <p:spPr>
          <a:xfrm>
            <a:off x="252000" y="200025"/>
            <a:ext cx="8640000" cy="1143000"/>
          </a:xfrm>
        </p:spPr>
        <p:txBody>
          <a:bodyPr anchor="t" anchorCtr="1"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en-US" sz="3200" b="1" dirty="0" smtClean="0">
                <a:solidFill>
                  <a:schemeClr val="accent3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r</a:t>
            </a:r>
            <a:r>
              <a:rPr lang="en-US" sz="3200" b="1" dirty="0" smtClean="0">
                <a:solidFill>
                  <a:schemeClr val="accent3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приведением к нелепости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16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p"/>
    </p:bldLst>
  </p:timing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AutoShape 13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51203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1204" name="AutoShape 5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51206" name="Oval 4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1207" name="Oval 6"/>
          <p:cNvSpPr>
            <a:spLocks noChangeAspect="1" noChangeArrowheads="1"/>
          </p:cNvSpPr>
          <p:nvPr/>
        </p:nvSpPr>
        <p:spPr bwMode="auto">
          <a:xfrm>
            <a:off x="306000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1208" name="Oval 7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1209" name="Oval 9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1210" name="Rectangle 11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51211" name="Oval 12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люди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1212" name="Oval 14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8" name="Rectangle 2"/>
          <p:cNvSpPr>
            <a:spLocks noGrp="1" noChangeArrowheads="1"/>
          </p:cNvSpPr>
          <p:nvPr>
            <p:ph type="title"/>
          </p:nvPr>
        </p:nvSpPr>
        <p:spPr>
          <a:xfrm>
            <a:off x="252000" y="200025"/>
            <a:ext cx="8640000" cy="1143000"/>
          </a:xfrm>
        </p:spPr>
        <p:txBody>
          <a:bodyPr anchor="t" anchorCtr="1"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en-US" sz="3200" b="1" dirty="0" smtClean="0">
                <a:solidFill>
                  <a:schemeClr val="accent3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r</a:t>
            </a:r>
            <a:r>
              <a:rPr lang="en-US" sz="3200" b="1" dirty="0" smtClean="0">
                <a:solidFill>
                  <a:schemeClr val="accent3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приведением к нелепости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19" name="Text Box 26"/>
          <p:cNvSpPr txBox="1">
            <a:spLocks noChangeArrowheads="1"/>
          </p:cNvSpPr>
          <p:nvPr/>
        </p:nvSpPr>
        <p:spPr bwMode="auto">
          <a:xfrm>
            <a:off x="4749800" y="1476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/>
              <a:t>В качестве б</a:t>
            </a:r>
            <a:r>
              <a:rPr lang="fr-FR" dirty="0" smtClean="0"/>
              <a:t>ó</a:t>
            </a:r>
            <a:r>
              <a:rPr lang="ru-RU" dirty="0" smtClean="0"/>
              <a:t>льшей посылки берём суждение, </a:t>
            </a:r>
            <a:br>
              <a:rPr lang="ru-RU" dirty="0" smtClean="0"/>
            </a:br>
            <a:r>
              <a:rPr lang="ru-RU" dirty="0" smtClean="0">
                <a:solidFill>
                  <a:srgbClr val="00FF00"/>
                </a:solidFill>
              </a:rPr>
              <a:t>противоречащее выводу</a:t>
            </a:r>
            <a:r>
              <a:rPr lang="ru-RU" dirty="0" smtClean="0"/>
              <a:t>.</a:t>
            </a:r>
            <a:endParaRPr lang="ru-RU" sz="1800" b="1" baseline="0" dirty="0"/>
          </a:p>
        </p:txBody>
      </p:sp>
      <p:sp>
        <p:nvSpPr>
          <p:cNvPr id="15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AutoShape 8"/>
          <p:cNvSpPr>
            <a:spLocks noChangeArrowheads="1"/>
          </p:cNvSpPr>
          <p:nvPr/>
        </p:nvSpPr>
        <p:spPr bwMode="auto">
          <a:xfrm>
            <a:off x="6083300" y="1835150"/>
            <a:ext cx="1420813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21" name="AutoShape 13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52228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2229" name="AutoShape 5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52231" name="Oval 4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2232" name="Oval 6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2233" name="Oval 7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2234" name="Oval 9"/>
          <p:cNvSpPr>
            <a:spLocks noChangeAspect="1" noChangeArrowheads="1"/>
          </p:cNvSpPr>
          <p:nvPr/>
        </p:nvSpPr>
        <p:spPr bwMode="auto">
          <a:xfrm>
            <a:off x="30600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2235" name="Rectangle 11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8220" name="Oval 12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люди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22" name="Oval 14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7" name="Oval 28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Всякий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человек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9" name="Oval 33"/>
          <p:cNvSpPr>
            <a:spLocks noChangeAspect="1" noChangeArrowheads="1"/>
          </p:cNvSpPr>
          <p:nvPr/>
        </p:nvSpPr>
        <p:spPr bwMode="auto">
          <a:xfrm>
            <a:off x="7556500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поэт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2" name="Rectangle 2"/>
          <p:cNvSpPr>
            <a:spLocks noGrp="1" noChangeArrowheads="1"/>
          </p:cNvSpPr>
          <p:nvPr>
            <p:ph type="title"/>
          </p:nvPr>
        </p:nvSpPr>
        <p:spPr>
          <a:xfrm>
            <a:off x="252000" y="200025"/>
            <a:ext cx="8640000" cy="1143000"/>
          </a:xfrm>
        </p:spPr>
        <p:txBody>
          <a:bodyPr anchor="t" anchorCtr="1"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en-US" sz="3200" b="1" dirty="0" smtClean="0">
                <a:solidFill>
                  <a:schemeClr val="accent3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r</a:t>
            </a:r>
            <a:r>
              <a:rPr lang="en-US" sz="3200" b="1" dirty="0" smtClean="0">
                <a:solidFill>
                  <a:schemeClr val="accent3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приведением к нелепости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23" name="Text Box 26"/>
          <p:cNvSpPr txBox="1">
            <a:spLocks noChangeArrowheads="1"/>
          </p:cNvSpPr>
          <p:nvPr/>
        </p:nvSpPr>
        <p:spPr bwMode="auto">
          <a:xfrm>
            <a:off x="4752000" y="2989132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latin typeface="+mj-lt"/>
              </a:rPr>
              <a:t>Мен</a:t>
            </a:r>
            <a:r>
              <a:rPr lang="ru-RU" sz="1800" b="1" baseline="0" dirty="0" smtClean="0"/>
              <a:t>ьшую посылку </a:t>
            </a:r>
            <a:br>
              <a:rPr lang="ru-RU" sz="1800" b="1" baseline="0" dirty="0" smtClean="0"/>
            </a:br>
            <a:r>
              <a:rPr lang="ru-RU" sz="1800" b="1" baseline="0" dirty="0" smtClean="0"/>
              <a:t>оставляем без </a:t>
            </a:r>
            <a:r>
              <a:rPr lang="ru-RU" dirty="0" smtClean="0"/>
              <a:t>и</a:t>
            </a:r>
            <a:r>
              <a:rPr lang="ru-RU" sz="1800" b="1" baseline="0" dirty="0" smtClean="0"/>
              <a:t>зменения.</a:t>
            </a:r>
            <a:endParaRPr lang="ru-RU" sz="1800" b="1" baseline="0" dirty="0"/>
          </a:p>
        </p:txBody>
      </p:sp>
      <p:sp>
        <p:nvSpPr>
          <p:cNvPr id="20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478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0" fill="hold"/>
                                        <p:tgtEl>
                                          <p:spTgt spid="478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3000" fill="hold"/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000" fill="hold"/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3000" fill="hold"/>
                                        <p:tgtEl>
                                          <p:spTgt spid="478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000" fill="hold"/>
                                        <p:tgtEl>
                                          <p:spTgt spid="478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478221" grpId="0" animBg="1"/>
      <p:bldP spid="478221" grpId="1" animBg="1"/>
      <p:bldP spid="478220" grpId="0" animBg="1"/>
      <p:bldP spid="478220" grpId="1" animBg="1"/>
      <p:bldP spid="478222" grpId="0" animBg="1"/>
      <p:bldP spid="478222" grpId="1" animBg="1"/>
      <p:bldP spid="17" grpId="0" animBg="1"/>
    </p:bldLst>
  </p:timing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197" name="AutoShape 5"/>
          <p:cNvSpPr>
            <a:spLocks noChangeArrowheads="1"/>
          </p:cNvSpPr>
          <p:nvPr/>
        </p:nvSpPr>
        <p:spPr bwMode="auto">
          <a:xfrm>
            <a:off x="6081713" y="3348038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3251" name="AutoShape 7"/>
          <p:cNvSpPr>
            <a:spLocks noChangeArrowheads="1"/>
          </p:cNvSpPr>
          <p:nvPr/>
        </p:nvSpPr>
        <p:spPr bwMode="auto">
          <a:xfrm>
            <a:off x="6083300" y="1836738"/>
            <a:ext cx="1420813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20225" name="Text Box 33"/>
          <p:cNvSpPr txBox="1">
            <a:spLocks noChangeArrowheads="1"/>
          </p:cNvSpPr>
          <p:nvPr/>
        </p:nvSpPr>
        <p:spPr bwMode="auto">
          <a:xfrm>
            <a:off x="4678363" y="5076000"/>
            <a:ext cx="4318000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800" b="1" baseline="0" dirty="0">
                <a:solidFill>
                  <a:schemeClr val="bg1"/>
                </a:solidFill>
              </a:rPr>
              <a:t>Получаем вывод,</a:t>
            </a:r>
            <a:br>
              <a:rPr lang="ru-RU" sz="1800" b="1" baseline="0" dirty="0">
                <a:solidFill>
                  <a:schemeClr val="bg1"/>
                </a:solidFill>
              </a:rPr>
            </a:br>
            <a:r>
              <a:rPr lang="ru-RU" sz="1800" b="1" baseline="0" dirty="0">
                <a:solidFill>
                  <a:srgbClr val="FF66FF"/>
                </a:solidFill>
              </a:rPr>
              <a:t>противоречащий б</a:t>
            </a:r>
            <a:r>
              <a:rPr lang="en-GB" sz="1800" b="1" baseline="0" dirty="0">
                <a:solidFill>
                  <a:srgbClr val="FF66FF"/>
                </a:solidFill>
              </a:rPr>
              <a:t>ó</a:t>
            </a:r>
            <a:r>
              <a:rPr lang="ru-RU" sz="1800" b="1" baseline="0" dirty="0">
                <a:solidFill>
                  <a:srgbClr val="FF66FF"/>
                </a:solidFill>
              </a:rPr>
              <a:t>льшей посылке</a:t>
            </a:r>
            <a:r>
              <a:rPr lang="ru-RU" sz="1800" b="1" baseline="0" dirty="0"/>
              <a:t>.</a:t>
            </a:r>
          </a:p>
        </p:txBody>
      </p:sp>
      <p:sp>
        <p:nvSpPr>
          <p:cNvPr id="520194" name="Rectangle 2"/>
          <p:cNvSpPr>
            <a:spLocks noChangeArrowheads="1"/>
          </p:cNvSpPr>
          <p:nvPr/>
        </p:nvSpPr>
        <p:spPr bwMode="auto">
          <a:xfrm rot="1500000">
            <a:off x="5757863" y="2806700"/>
            <a:ext cx="2159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800" b="1" baseline="0" dirty="0" smtClean="0">
                <a:solidFill>
                  <a:schemeClr val="accent1"/>
                </a:solidFill>
              </a:rPr>
              <a:t>есть</a:t>
            </a:r>
            <a:endParaRPr lang="ru-RU" sz="1800" b="1" baseline="0" dirty="0">
              <a:solidFill>
                <a:schemeClr val="accent1"/>
              </a:solidFill>
            </a:endParaRPr>
          </a:p>
        </p:txBody>
      </p:sp>
      <p:sp>
        <p:nvSpPr>
          <p:cNvPr id="520195" name="Rectangle 3"/>
          <p:cNvSpPr>
            <a:spLocks noChangeArrowheads="1"/>
          </p:cNvSpPr>
          <p:nvPr/>
        </p:nvSpPr>
        <p:spPr bwMode="auto">
          <a:xfrm rot="1500000">
            <a:off x="5756400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  <a:r>
              <a:rPr lang="en-US" sz="1600" b="1" baseline="0" dirty="0">
                <a:solidFill>
                  <a:srgbClr val="0000FF"/>
                </a:solidFill>
              </a:rPr>
              <a:t> 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53255" name="AutoShape 6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53256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3257" name="AutoShape 9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53258" name="Oval 11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3259" name="Oval 12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3260" name="Oval 13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3261" name="Oval 14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3262" name="Rectangle 15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53263" name="Oval 16"/>
          <p:cNvSpPr>
            <a:spLocks noChangeAspect="1" noChangeArrowheads="1"/>
          </p:cNvSpPr>
          <p:nvPr/>
        </p:nvSpPr>
        <p:spPr bwMode="auto">
          <a:xfrm>
            <a:off x="179388" y="507600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1800" b="1" baseline="0" dirty="0">
                <a:solidFill>
                  <a:srgbClr val="0000FF"/>
                </a:solidFill>
              </a:rPr>
              <a:t>люди</a:t>
            </a:r>
          </a:p>
        </p:txBody>
      </p:sp>
      <p:sp>
        <p:nvSpPr>
          <p:cNvPr id="53264" name="Oval 17"/>
          <p:cNvSpPr>
            <a:spLocks noChangeAspect="1" noChangeArrowheads="1"/>
          </p:cNvSpPr>
          <p:nvPr/>
        </p:nvSpPr>
        <p:spPr bwMode="auto">
          <a:xfrm>
            <a:off x="3057525" y="5076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поэты</a:t>
            </a:r>
          </a:p>
        </p:txBody>
      </p:sp>
      <p:sp>
        <p:nvSpPr>
          <p:cNvPr id="53265" name="Oval 18"/>
          <p:cNvSpPr>
            <a:spLocks noChangeAspect="1" noChangeArrowheads="1"/>
          </p:cNvSpPr>
          <p:nvPr/>
        </p:nvSpPr>
        <p:spPr bwMode="auto">
          <a:xfrm>
            <a:off x="4678363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3266" name="Oval 19"/>
          <p:cNvSpPr>
            <a:spLocks noChangeAspect="1" noChangeArrowheads="1"/>
          </p:cNvSpPr>
          <p:nvPr/>
        </p:nvSpPr>
        <p:spPr bwMode="auto">
          <a:xfrm>
            <a:off x="755650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поэт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20212" name="Oval 20"/>
          <p:cNvSpPr>
            <a:spLocks noChangeAspect="1" noChangeArrowheads="1"/>
          </p:cNvSpPr>
          <p:nvPr/>
        </p:nvSpPr>
        <p:spPr bwMode="auto">
          <a:xfrm>
            <a:off x="4678363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20213" name="Oval 21"/>
          <p:cNvSpPr>
            <a:spLocks noChangeAspect="1" noChangeArrowheads="1"/>
          </p:cNvSpPr>
          <p:nvPr/>
        </p:nvSpPr>
        <p:spPr bwMode="auto">
          <a:xfrm>
            <a:off x="75565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27" name="Rectangle 2"/>
          <p:cNvSpPr>
            <a:spLocks noGrp="1" noChangeArrowheads="1"/>
          </p:cNvSpPr>
          <p:nvPr>
            <p:ph type="title"/>
          </p:nvPr>
        </p:nvSpPr>
        <p:spPr>
          <a:xfrm>
            <a:off x="252000" y="200025"/>
            <a:ext cx="8640000" cy="1143000"/>
          </a:xfrm>
        </p:spPr>
        <p:txBody>
          <a:bodyPr anchor="t" anchorCtr="1"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en-US" sz="3200" b="1" dirty="0" smtClean="0">
                <a:solidFill>
                  <a:schemeClr val="accent3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r</a:t>
            </a:r>
            <a:r>
              <a:rPr lang="en-US" sz="3200" b="1" dirty="0" smtClean="0">
                <a:solidFill>
                  <a:schemeClr val="accent3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приведением к нелепости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715140" y="571501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ru-RU" dirty="0"/>
          </a:p>
        </p:txBody>
      </p:sp>
      <p:sp>
        <p:nvSpPr>
          <p:cNvPr id="24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520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20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20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20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20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520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20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20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33" dur="1000" fill="hold"/>
                                        <p:tgtEl>
                                          <p:spTgt spid="5201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1000" fill="hold"/>
                                        <p:tgtEl>
                                          <p:spTgt spid="52019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20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20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0197" grpId="0" animBg="1"/>
      <p:bldP spid="520225" grpId="0"/>
      <p:bldP spid="520194" grpId="0" animBg="1"/>
      <p:bldP spid="520194" grpId="1" animBg="1"/>
      <p:bldP spid="520194" grpId="2" animBg="1"/>
      <p:bldP spid="520195" grpId="0" animBg="1"/>
      <p:bldP spid="520195" grpId="1" animBg="1"/>
      <p:bldP spid="520212" grpId="0" animBg="1"/>
      <p:bldP spid="520213" grpId="0" animBg="1"/>
    </p:bldLst>
  </p:timing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AutoShape 5"/>
          <p:cNvSpPr>
            <a:spLocks noChangeArrowheads="1"/>
          </p:cNvSpPr>
          <p:nvPr/>
        </p:nvSpPr>
        <p:spPr bwMode="auto">
          <a:xfrm>
            <a:off x="6081713" y="3348038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4275" name="AutoShape 7"/>
          <p:cNvSpPr>
            <a:spLocks noChangeArrowheads="1"/>
          </p:cNvSpPr>
          <p:nvPr/>
        </p:nvSpPr>
        <p:spPr bwMode="auto">
          <a:xfrm>
            <a:off x="6083300" y="1836738"/>
            <a:ext cx="1420813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4276" name="Rectangle 2"/>
          <p:cNvSpPr>
            <a:spLocks noChangeArrowheads="1"/>
          </p:cNvSpPr>
          <p:nvPr/>
        </p:nvSpPr>
        <p:spPr bwMode="auto">
          <a:xfrm rot="-1500000">
            <a:off x="5757863" y="2806700"/>
            <a:ext cx="2159000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4277" name="AutoShape 6"/>
          <p:cNvSpPr>
            <a:spLocks noChangeArrowheads="1"/>
          </p:cNvSpPr>
          <p:nvPr/>
        </p:nvSpPr>
        <p:spPr bwMode="auto">
          <a:xfrm>
            <a:off x="1582738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54278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3560" name="AutoShape 9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23561" name="Oval 11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3562" name="Oval 12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4282" name="Oval 13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4283" name="Oval 14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4284" name="Rectangle 15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54285" name="Oval 16"/>
          <p:cNvSpPr>
            <a:spLocks noChangeAspect="1" noChangeArrowheads="1"/>
          </p:cNvSpPr>
          <p:nvPr/>
        </p:nvSpPr>
        <p:spPr bwMode="auto">
          <a:xfrm>
            <a:off x="179388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люди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4286" name="Oval 17"/>
          <p:cNvSpPr>
            <a:spLocks noChangeAspect="1" noChangeArrowheads="1"/>
          </p:cNvSpPr>
          <p:nvPr/>
        </p:nvSpPr>
        <p:spPr bwMode="auto">
          <a:xfrm>
            <a:off x="3057525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4287" name="Oval 18"/>
          <p:cNvSpPr>
            <a:spLocks noChangeAspect="1" noChangeArrowheads="1"/>
          </p:cNvSpPr>
          <p:nvPr/>
        </p:nvSpPr>
        <p:spPr bwMode="auto">
          <a:xfrm>
            <a:off x="4678363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4288" name="Oval 19"/>
          <p:cNvSpPr>
            <a:spLocks noChangeAspect="1" noChangeArrowheads="1"/>
          </p:cNvSpPr>
          <p:nvPr/>
        </p:nvSpPr>
        <p:spPr bwMode="auto">
          <a:xfrm>
            <a:off x="755650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поэт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4289" name="Rectangle 25"/>
          <p:cNvSpPr>
            <a:spLocks noChangeArrowheads="1"/>
          </p:cNvSpPr>
          <p:nvPr/>
        </p:nvSpPr>
        <p:spPr bwMode="auto">
          <a:xfrm>
            <a:off x="4749800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54290" name="Oval 20"/>
          <p:cNvSpPr>
            <a:spLocks noChangeAspect="1" noChangeArrowheads="1"/>
          </p:cNvSpPr>
          <p:nvPr/>
        </p:nvSpPr>
        <p:spPr bwMode="auto">
          <a:xfrm>
            <a:off x="4678363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4291" name="Oval 21"/>
          <p:cNvSpPr>
            <a:spLocks noChangeAspect="1" noChangeArrowheads="1"/>
          </p:cNvSpPr>
          <p:nvPr/>
        </p:nvSpPr>
        <p:spPr bwMode="auto">
          <a:xfrm>
            <a:off x="75565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520196" name="AutoShape 4"/>
          <p:cNvSpPr>
            <a:spLocks noChangeArrowheads="1"/>
          </p:cNvSpPr>
          <p:nvPr/>
        </p:nvSpPr>
        <p:spPr bwMode="auto">
          <a:xfrm>
            <a:off x="6081713" y="5434013"/>
            <a:ext cx="1420812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20214" name="Oval 22"/>
          <p:cNvSpPr>
            <a:spLocks noChangeAspect="1" noChangeArrowheads="1"/>
          </p:cNvSpPr>
          <p:nvPr/>
        </p:nvSpPr>
        <p:spPr bwMode="auto">
          <a:xfrm>
            <a:off x="4678363" y="5073650"/>
            <a:ext cx="1439862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20215" name="Oval 23"/>
          <p:cNvSpPr>
            <a:spLocks noChangeAspect="1" noChangeArrowheads="1"/>
          </p:cNvSpPr>
          <p:nvPr/>
        </p:nvSpPr>
        <p:spPr bwMode="auto">
          <a:xfrm>
            <a:off x="755650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поэт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8" name="Rectangle 2"/>
          <p:cNvSpPr>
            <a:spLocks noGrp="1" noChangeArrowheads="1"/>
          </p:cNvSpPr>
          <p:nvPr>
            <p:ph type="title"/>
          </p:nvPr>
        </p:nvSpPr>
        <p:spPr>
          <a:xfrm>
            <a:off x="252000" y="200025"/>
            <a:ext cx="8640000" cy="1143000"/>
          </a:xfrm>
        </p:spPr>
        <p:txBody>
          <a:bodyPr anchor="t" anchorCtr="1"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en-US" sz="3200" b="1" dirty="0" smtClean="0">
                <a:solidFill>
                  <a:schemeClr val="accent3"/>
                </a:solidFill>
              </a:rPr>
              <a:t>c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u="sng" dirty="0" smtClean="0">
                <a:solidFill>
                  <a:srgbClr val="00FF00"/>
                </a:solidFill>
              </a:rPr>
              <a:t>r</a:t>
            </a:r>
            <a:r>
              <a:rPr lang="en-US" sz="3200" b="1" dirty="0" smtClean="0">
                <a:solidFill>
                  <a:schemeClr val="accent3"/>
                </a:solidFill>
              </a:rPr>
              <a:t>d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rb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a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приведением к нелепости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25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42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42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1000"/>
                                        <p:tgtEl>
                                          <p:spTgt spid="520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20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20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201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20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520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3000" fill="hold"/>
                                        <p:tgtEl>
                                          <p:spTgt spid="235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0" fill="hold"/>
                                        <p:tgtEl>
                                          <p:spTgt spid="235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3000" fill="hold"/>
                                        <p:tgtEl>
                                          <p:spTgt spid="235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000" fill="hold"/>
                                        <p:tgtEl>
                                          <p:spTgt spid="235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235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000" fill="hold"/>
                                        <p:tgtEl>
                                          <p:spTgt spid="235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520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520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3000" fill="hold"/>
                                        <p:tgtEl>
                                          <p:spTgt spid="520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520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520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520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60" grpId="0" animBg="1"/>
      <p:bldP spid="23560" grpId="1" animBg="1"/>
      <p:bldP spid="23561" grpId="0" animBg="1"/>
      <p:bldP spid="23561" grpId="1" animBg="1"/>
      <p:bldP spid="23562" grpId="0" animBg="1"/>
      <p:bldP spid="23562" grpId="1" animBg="1"/>
      <p:bldP spid="54289" grpId="0" animBg="1"/>
      <p:bldP spid="520196" grpId="0" animBg="1"/>
      <p:bldP spid="520196" grpId="1" animBg="1"/>
      <p:bldP spid="520214" grpId="0" animBg="1"/>
      <p:bldP spid="520214" grpId="1" animBg="1"/>
      <p:bldP spid="520215" grpId="0" animBg="1"/>
      <p:bldP spid="520215" grpId="1" animBg="1"/>
    </p:bldLst>
  </p:timing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21" name="AutoShape 13"/>
          <p:cNvSpPr>
            <a:spLocks noChangeArrowheads="1"/>
          </p:cNvSpPr>
          <p:nvPr/>
        </p:nvSpPr>
        <p:spPr bwMode="auto">
          <a:xfrm>
            <a:off x="1582738" y="543560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478216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78213" name="AutoShape 5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 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7893" name="Rectangle 2"/>
          <p:cNvSpPr>
            <a:spLocks noGrp="1" noChangeArrowheads="1"/>
          </p:cNvSpPr>
          <p:nvPr>
            <p:ph type="title"/>
          </p:nvPr>
        </p:nvSpPr>
        <p:spPr>
          <a:xfrm>
            <a:off x="277813" y="200025"/>
            <a:ext cx="8588375" cy="1143000"/>
          </a:xfrm>
        </p:spPr>
        <p:txBody>
          <a:bodyPr anchor="t" anchorCtr="1"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accent3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en-US" sz="3200" b="1" dirty="0" smtClean="0">
                <a:solidFill>
                  <a:schemeClr val="accent3"/>
                </a:solidFill>
              </a:rPr>
              <a:t>n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io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простым обращением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78212" name="Oval 4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Ни один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гусь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4" name="Oval 6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слон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5" name="Oval 7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гуси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7" name="Oval 9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белые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9" name="Rectangle 11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8220" name="Oval 12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белые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22" name="Oval 14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слоны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35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78236" name="Rectangle 28"/>
          <p:cNvSpPr>
            <a:spLocks noChangeArrowheads="1"/>
          </p:cNvSpPr>
          <p:nvPr/>
        </p:nvSpPr>
        <p:spPr bwMode="auto">
          <a:xfrm rot="-5400000">
            <a:off x="3312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CC"/>
                </a:solidFill>
              </a:rPr>
              <a:t>не суть</a:t>
            </a:r>
            <a:endParaRPr lang="ru-RU" sz="1800" b="1" baseline="0" dirty="0">
              <a:solidFill>
                <a:srgbClr val="0000CC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680000" y="1620000"/>
            <a:ext cx="4320000" cy="48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dirty="0" smtClean="0"/>
              <a:t>Модус третьей фигуры </a:t>
            </a:r>
            <a:r>
              <a:rPr lang="en-US" dirty="0" smtClean="0">
                <a:solidFill>
                  <a:srgbClr val="FF66CC"/>
                </a:solidFill>
              </a:rPr>
              <a:t>F</a:t>
            </a:r>
            <a:r>
              <a:rPr lang="en-US" dirty="0" smtClean="0"/>
              <a:t>erison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сводится к модусу </a:t>
            </a:r>
            <a:r>
              <a:rPr lang="en-US" dirty="0" smtClean="0">
                <a:solidFill>
                  <a:srgbClr val="FF66CC"/>
                </a:solidFill>
              </a:rPr>
              <a:t>F</a:t>
            </a:r>
            <a:r>
              <a:rPr lang="en-US" dirty="0" smtClean="0"/>
              <a:t>erio</a:t>
            </a:r>
            <a:r>
              <a:rPr lang="ru-RU" dirty="0" smtClean="0"/>
              <a:t> </a:t>
            </a:r>
          </a:p>
          <a:p>
            <a:r>
              <a:rPr lang="ru-RU" dirty="0" smtClean="0">
                <a:solidFill>
                  <a:srgbClr val="00FF00"/>
                </a:solidFill>
              </a:rPr>
              <a:t>простым обращением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>
                <a:latin typeface="+mj-lt"/>
              </a:rPr>
              <a:t>мень</a:t>
            </a:r>
            <a:r>
              <a:rPr lang="ru-RU" dirty="0" smtClean="0"/>
              <a:t>шей </a:t>
            </a:r>
            <a:r>
              <a:rPr lang="ru-RU" dirty="0" smtClean="0">
                <a:solidFill>
                  <a:srgbClr val="00FFFF"/>
                </a:solidFill>
              </a:rPr>
              <a:t>частноутвердительной</a:t>
            </a:r>
            <a:r>
              <a:rPr lang="ru-RU" dirty="0" smtClean="0"/>
              <a:t> посылки, на что указывает </a:t>
            </a:r>
            <a:br>
              <a:rPr lang="ru-RU" dirty="0" smtClean="0"/>
            </a:br>
            <a:r>
              <a:rPr lang="ru-RU" dirty="0" smtClean="0"/>
              <a:t>согласная </a:t>
            </a:r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ru-RU" dirty="0" smtClean="0"/>
              <a:t>, следующая </a:t>
            </a:r>
            <a:br>
              <a:rPr lang="ru-RU" dirty="0" smtClean="0"/>
            </a:br>
            <a:r>
              <a:rPr lang="ru-RU" dirty="0" smtClean="0"/>
              <a:t>в имени модуса сразу после </a:t>
            </a:r>
            <a:br>
              <a:rPr lang="ru-RU" dirty="0" smtClean="0"/>
            </a:br>
            <a:r>
              <a:rPr lang="ru-RU" dirty="0" smtClean="0"/>
              <a:t>гласной второго слога </a:t>
            </a:r>
            <a:r>
              <a:rPr lang="en-US" dirty="0" smtClean="0">
                <a:solidFill>
                  <a:srgbClr val="00FFFF"/>
                </a:solidFill>
              </a:rPr>
              <a:t>I</a:t>
            </a:r>
            <a:r>
              <a:rPr lang="ru-RU" dirty="0" smtClean="0"/>
              <a:t>; </a:t>
            </a:r>
          </a:p>
          <a:p>
            <a:r>
              <a:rPr lang="ru-RU" dirty="0" smtClean="0"/>
              <a:t>б</a:t>
            </a:r>
            <a:r>
              <a:rPr lang="fr-FR" dirty="0" smtClean="0"/>
              <a:t>ó</a:t>
            </a:r>
            <a:r>
              <a:rPr lang="ru-RU" dirty="0" smtClean="0"/>
              <a:t>льшая посылка не меняется. 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78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78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78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478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78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78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" dur="500"/>
                                        <p:tgtEl>
                                          <p:spTgt spid="478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07407E-6 L 0.31528 -0.00393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800" y="-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78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78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78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78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1" dur="1000"/>
                                        <p:tgtEl>
                                          <p:spTgt spid="478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78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000"/>
                            </p:stCondLst>
                            <p:childTnLst>
                              <p:par>
                                <p:cTn id="7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2" dur="1000"/>
                                        <p:tgtEl>
                                          <p:spTgt spid="478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8221" grpId="0" animBg="1"/>
      <p:bldP spid="478216" grpId="0" animBg="1"/>
      <p:bldP spid="478213" grpId="0" animBg="1"/>
      <p:bldP spid="478212" grpId="0" animBg="1"/>
      <p:bldP spid="478214" grpId="0" animBg="1"/>
      <p:bldP spid="478215" grpId="0" animBg="1"/>
      <p:bldP spid="478217" grpId="0" animBg="1"/>
      <p:bldP spid="478219" grpId="0" animBg="1"/>
      <p:bldP spid="478220" grpId="0" animBg="1"/>
      <p:bldP spid="478222" grpId="0" animBg="1"/>
      <p:bldP spid="478235" grpId="0" animBg="1"/>
      <p:bldP spid="478235" grpId="1" animBg="1"/>
      <p:bldP spid="478235" grpId="2" animBg="1"/>
      <p:bldP spid="478236" grpId="0" animBg="1"/>
      <p:bldP spid="20" grpId="0" build="p"/>
    </p:bldLst>
  </p:timing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21" name="AutoShape 13"/>
          <p:cNvSpPr>
            <a:spLocks noChangeArrowheads="1"/>
          </p:cNvSpPr>
          <p:nvPr/>
        </p:nvSpPr>
        <p:spPr bwMode="auto">
          <a:xfrm>
            <a:off x="1582738" y="543560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478216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78213" name="AutoShape 5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7893" name="Rectangle 2"/>
          <p:cNvSpPr>
            <a:spLocks noGrp="1" noChangeArrowheads="1"/>
          </p:cNvSpPr>
          <p:nvPr>
            <p:ph type="title"/>
          </p:nvPr>
        </p:nvSpPr>
        <p:spPr>
          <a:xfrm>
            <a:off x="277813" y="200025"/>
            <a:ext cx="8588375" cy="1143000"/>
          </a:xfrm>
        </p:spPr>
        <p:txBody>
          <a:bodyPr anchor="t" anchorCtr="1"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accent3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en-US" sz="3200" b="1" dirty="0" smtClean="0">
                <a:solidFill>
                  <a:schemeClr val="accent3"/>
                </a:solidFill>
              </a:rPr>
              <a:t>n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io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простым обращением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78212" name="Oval 4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гусь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4" name="Oval 6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слон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5" name="Oval 7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гуси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7" name="Oval 9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белые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9" name="Rectangle 11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8220" name="Oval 12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белые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22" name="Oval 14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слоны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0" name="Text Box 26"/>
          <p:cNvSpPr txBox="1">
            <a:spLocks noChangeArrowheads="1"/>
          </p:cNvSpPr>
          <p:nvPr/>
        </p:nvSpPr>
        <p:spPr bwMode="auto">
          <a:xfrm>
            <a:off x="4749800" y="1476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latin typeface="+mj-lt"/>
              </a:rPr>
              <a:t>Б</a:t>
            </a:r>
            <a:r>
              <a:rPr lang="fr-FR" sz="1800" b="1" baseline="0" dirty="0" smtClean="0">
                <a:latin typeface="+mj-lt"/>
                <a:cs typeface="Times New Roman"/>
              </a:rPr>
              <a:t>ó</a:t>
            </a:r>
            <a:r>
              <a:rPr lang="ru-RU" sz="1800" b="1" baseline="0" dirty="0" smtClean="0">
                <a:latin typeface="+mj-lt"/>
              </a:rPr>
              <a:t>л</a:t>
            </a:r>
            <a:r>
              <a:rPr lang="ru-RU" sz="1800" b="1" baseline="0" dirty="0" smtClean="0"/>
              <a:t>ьшую посылку </a:t>
            </a:r>
            <a:br>
              <a:rPr lang="ru-RU" sz="1800" b="1" baseline="0" dirty="0" smtClean="0"/>
            </a:br>
            <a:r>
              <a:rPr lang="ru-RU" sz="1800" b="1" baseline="0" dirty="0" smtClean="0"/>
              <a:t>оставляем без </a:t>
            </a:r>
            <a:r>
              <a:rPr lang="ru-RU" dirty="0" smtClean="0"/>
              <a:t>и</a:t>
            </a:r>
            <a:r>
              <a:rPr lang="ru-RU" sz="1800" b="1" baseline="0" dirty="0" smtClean="0"/>
              <a:t>зменения.</a:t>
            </a:r>
            <a:endParaRPr lang="ru-RU" sz="1800" b="1" baseline="0" dirty="0"/>
          </a:p>
        </p:txBody>
      </p:sp>
      <p:sp>
        <p:nvSpPr>
          <p:cNvPr id="15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val 6"/>
          <p:cNvSpPr>
            <a:spLocks noChangeAspect="1" noChangeArrowheads="1"/>
          </p:cNvSpPr>
          <p:nvPr/>
        </p:nvSpPr>
        <p:spPr bwMode="auto">
          <a:xfrm>
            <a:off x="1152000" y="1116000"/>
            <a:ext cx="792162" cy="79216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2400" dirty="0">
                <a:solidFill>
                  <a:srgbClr val="0000CC"/>
                </a:solidFill>
              </a:rPr>
              <a:t>A </a:t>
            </a:r>
            <a:r>
              <a:rPr lang="en-US" sz="2400" dirty="0">
                <a:solidFill>
                  <a:srgbClr val="FF0000"/>
                </a:solidFill>
              </a:rPr>
              <a:t>B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19" name="Oval 6"/>
          <p:cNvSpPr>
            <a:spLocks noChangeAspect="1" noChangeArrowheads="1"/>
          </p:cNvSpPr>
          <p:nvPr/>
        </p:nvSpPr>
        <p:spPr bwMode="auto">
          <a:xfrm>
            <a:off x="720000" y="3708000"/>
            <a:ext cx="792162" cy="7921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>
                <a:solidFill>
                  <a:srgbClr val="0000CC"/>
                </a:solidFill>
              </a:rPr>
              <a:t>A</a:t>
            </a:r>
          </a:p>
          <a:p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14" name="Oval 6"/>
          <p:cNvSpPr>
            <a:spLocks noChangeAspect="1" noChangeArrowheads="1"/>
          </p:cNvSpPr>
          <p:nvPr/>
        </p:nvSpPr>
        <p:spPr bwMode="auto">
          <a:xfrm>
            <a:off x="864000" y="1980000"/>
            <a:ext cx="792163" cy="7921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>
                <a:solidFill>
                  <a:srgbClr val="0000CC"/>
                </a:solidFill>
              </a:rPr>
              <a:t>A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15" name="Oval 6"/>
          <p:cNvSpPr>
            <a:spLocks noChangeAspect="1" noChangeArrowheads="1"/>
          </p:cNvSpPr>
          <p:nvPr/>
        </p:nvSpPr>
        <p:spPr bwMode="auto">
          <a:xfrm>
            <a:off x="1440000" y="1980000"/>
            <a:ext cx="792163" cy="792163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2400" dirty="0">
                <a:solidFill>
                  <a:srgbClr val="FF0000"/>
                </a:solidFill>
              </a:rPr>
              <a:t>B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16" name="Oval 6"/>
          <p:cNvSpPr>
            <a:spLocks noChangeAspect="1" noChangeArrowheads="1"/>
          </p:cNvSpPr>
          <p:nvPr/>
        </p:nvSpPr>
        <p:spPr bwMode="auto">
          <a:xfrm>
            <a:off x="1152000" y="2844000"/>
            <a:ext cx="792162" cy="7921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 smtClean="0">
                <a:solidFill>
                  <a:srgbClr val="0000CC"/>
                </a:solidFill>
              </a:rPr>
              <a:t>A</a:t>
            </a:r>
            <a:r>
              <a:rPr lang="ru-RU" sz="2400" dirty="0" smtClean="0">
                <a:solidFill>
                  <a:srgbClr val="0000CC"/>
                </a:solidFill>
              </a:rPr>
              <a:t> </a:t>
            </a:r>
            <a:r>
              <a:rPr lang="en-US" sz="2400" dirty="0" smtClean="0">
                <a:solidFill>
                  <a:srgbClr val="0000CC"/>
                </a:solidFill>
              </a:rPr>
              <a:t>    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17" name="Oval 6"/>
          <p:cNvSpPr>
            <a:spLocks noChangeAspect="1" noChangeArrowheads="1"/>
          </p:cNvSpPr>
          <p:nvPr/>
        </p:nvSpPr>
        <p:spPr bwMode="auto">
          <a:xfrm>
            <a:off x="1476000" y="3132000"/>
            <a:ext cx="395288" cy="396875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1400" dirty="0">
                <a:solidFill>
                  <a:srgbClr val="FF0066"/>
                </a:solidFill>
              </a:rPr>
              <a:t>B</a:t>
            </a:r>
            <a:endParaRPr lang="ru-RU" sz="1400" dirty="0">
              <a:solidFill>
                <a:srgbClr val="FF0066"/>
              </a:solidFill>
            </a:endParaRPr>
          </a:p>
        </p:txBody>
      </p:sp>
      <p:sp>
        <p:nvSpPr>
          <p:cNvPr id="20" name="Oval 6"/>
          <p:cNvSpPr>
            <a:spLocks noChangeAspect="1" noChangeArrowheads="1"/>
          </p:cNvSpPr>
          <p:nvPr/>
        </p:nvSpPr>
        <p:spPr bwMode="auto">
          <a:xfrm>
            <a:off x="792000" y="4068000"/>
            <a:ext cx="323850" cy="32385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1400" dirty="0">
                <a:solidFill>
                  <a:srgbClr val="FF0000"/>
                </a:solidFill>
              </a:rPr>
              <a:t>B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21" name="Oval 6"/>
          <p:cNvSpPr>
            <a:spLocks noChangeAspect="1" noChangeArrowheads="1"/>
          </p:cNvSpPr>
          <p:nvPr/>
        </p:nvSpPr>
        <p:spPr bwMode="auto">
          <a:xfrm>
            <a:off x="1116000" y="4068000"/>
            <a:ext cx="323850" cy="323850"/>
          </a:xfrm>
          <a:prstGeom prst="ellipse">
            <a:avLst/>
          </a:prstGeom>
          <a:solidFill>
            <a:schemeClr val="accent1">
              <a:lumMod val="9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1400" dirty="0">
                <a:solidFill>
                  <a:srgbClr val="9933FF"/>
                </a:solidFill>
              </a:rPr>
              <a:t>C</a:t>
            </a:r>
            <a:endParaRPr lang="ru-RU" sz="1400" dirty="0">
              <a:solidFill>
                <a:srgbClr val="9933FF"/>
              </a:solidFill>
            </a:endParaRPr>
          </a:p>
        </p:txBody>
      </p:sp>
      <p:sp>
        <p:nvSpPr>
          <p:cNvPr id="22" name="Oval 6"/>
          <p:cNvSpPr>
            <a:spLocks noChangeAspect="1" noChangeArrowheads="1"/>
          </p:cNvSpPr>
          <p:nvPr/>
        </p:nvSpPr>
        <p:spPr bwMode="auto">
          <a:xfrm>
            <a:off x="1008000" y="4572000"/>
            <a:ext cx="792162" cy="7921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>
                <a:solidFill>
                  <a:srgbClr val="0000CC"/>
                </a:solidFill>
              </a:rPr>
              <a:t>A </a:t>
            </a:r>
            <a:r>
              <a:rPr lang="en-US" sz="2400" dirty="0">
                <a:solidFill>
                  <a:srgbClr val="FF0000"/>
                </a:solidFill>
              </a:rPr>
              <a:t>~A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26" name="Oval 6"/>
          <p:cNvSpPr>
            <a:spLocks noChangeAspect="1" noChangeArrowheads="1"/>
          </p:cNvSpPr>
          <p:nvPr/>
        </p:nvSpPr>
        <p:spPr bwMode="auto">
          <a:xfrm>
            <a:off x="1008000" y="5436000"/>
            <a:ext cx="792162" cy="7921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>
                <a:solidFill>
                  <a:srgbClr val="0000CC"/>
                </a:solidFill>
              </a:rPr>
              <a:t>A   </a:t>
            </a:r>
            <a:r>
              <a:rPr lang="en-US" sz="2400" dirty="0">
                <a:solidFill>
                  <a:srgbClr val="FF0000"/>
                </a:solidFill>
              </a:rPr>
              <a:t>B</a:t>
            </a:r>
            <a:endParaRPr lang="ru-RU" sz="2400" dirty="0">
              <a:solidFill>
                <a:srgbClr val="FF0000"/>
              </a:solidFill>
            </a:endParaRPr>
          </a:p>
        </p:txBody>
      </p:sp>
      <p:cxnSp>
        <p:nvCxnSpPr>
          <p:cNvPr id="34" name="Прямая соединительная линия 33"/>
          <p:cNvCxnSpPr>
            <a:cxnSpLocks noChangeShapeType="1"/>
          </p:cNvCxnSpPr>
          <p:nvPr/>
        </p:nvCxnSpPr>
        <p:spPr bwMode="auto">
          <a:xfrm rot="16200000" flipH="1">
            <a:off x="936000" y="4968000"/>
            <a:ext cx="792162" cy="1587"/>
          </a:xfrm>
          <a:prstGeom prst="line">
            <a:avLst/>
          </a:prstGeom>
          <a:noFill/>
          <a:ln w="38100" algn="ctr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35" name="Прямая соединительная линия 34"/>
          <p:cNvCxnSpPr>
            <a:cxnSpLocks noChangeShapeType="1"/>
          </p:cNvCxnSpPr>
          <p:nvPr/>
        </p:nvCxnSpPr>
        <p:spPr bwMode="auto">
          <a:xfrm rot="16200000" flipH="1">
            <a:off x="936000" y="5832000"/>
            <a:ext cx="792163" cy="1587"/>
          </a:xfrm>
          <a:prstGeom prst="line">
            <a:avLst/>
          </a:prstGeom>
          <a:noFill/>
          <a:ln w="38100" algn="ctr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 rot="16200000" flipH="1">
            <a:off x="1080000" y="5832000"/>
            <a:ext cx="792163" cy="1587"/>
          </a:xfrm>
          <a:prstGeom prst="line">
            <a:avLst/>
          </a:prstGeom>
          <a:noFill/>
          <a:ln w="38100" algn="ctr">
            <a:solidFill>
              <a:srgbClr val="008000"/>
            </a:solidFill>
            <a:round/>
            <a:headEnd/>
            <a:tailEnd/>
          </a:ln>
        </p:spPr>
      </p:cxnSp>
      <p:sp>
        <p:nvSpPr>
          <p:cNvPr id="37" name="TextBox 36"/>
          <p:cNvSpPr txBox="1">
            <a:spLocks noChangeArrowheads="1"/>
          </p:cNvSpPr>
          <p:nvPr/>
        </p:nvSpPr>
        <p:spPr bwMode="auto">
          <a:xfrm>
            <a:off x="2448000" y="1116000"/>
            <a:ext cx="6624000" cy="79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Равнозначащие понятия </a:t>
            </a:r>
            <a:r>
              <a:rPr lang="ru-RU" sz="1600" dirty="0"/>
              <a:t>–</a:t>
            </a:r>
            <a:r>
              <a:rPr lang="ru-RU" sz="1600" dirty="0">
                <a:solidFill>
                  <a:srgbClr val="00FFFF"/>
                </a:solidFill>
              </a:rPr>
              <a:t> </a:t>
            </a:r>
          </a:p>
          <a:p>
            <a:pPr algn="l"/>
            <a:r>
              <a:rPr lang="ru-RU" sz="1600" dirty="0"/>
              <a:t>понятия, объёмы которых полностью совпадают.</a:t>
            </a:r>
          </a:p>
        </p:txBody>
      </p:sp>
      <p:sp>
        <p:nvSpPr>
          <p:cNvPr id="39" name="TextBox 38"/>
          <p:cNvSpPr txBox="1">
            <a:spLocks noChangeArrowheads="1"/>
          </p:cNvSpPr>
          <p:nvPr/>
        </p:nvSpPr>
        <p:spPr bwMode="auto">
          <a:xfrm>
            <a:off x="2447999" y="2844000"/>
            <a:ext cx="6624000" cy="79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Подчинённое и подчиняющее понятия </a:t>
            </a:r>
            <a:r>
              <a:rPr lang="ru-RU" sz="1600" dirty="0"/>
              <a:t>–</a:t>
            </a:r>
            <a:r>
              <a:rPr lang="ru-RU" sz="1600" dirty="0">
                <a:solidFill>
                  <a:srgbClr val="00FFFF"/>
                </a:solidFill>
              </a:rPr>
              <a:t> </a:t>
            </a:r>
          </a:p>
          <a:p>
            <a:pPr algn="l"/>
            <a:r>
              <a:rPr lang="ru-RU" sz="1600" dirty="0"/>
              <a:t>понятия, объём одного из </a:t>
            </a:r>
            <a:r>
              <a:rPr lang="ru-RU" sz="1600" dirty="0" smtClean="0"/>
              <a:t>которых </a:t>
            </a:r>
            <a:r>
              <a:rPr lang="ru-RU" sz="1600" dirty="0">
                <a:solidFill>
                  <a:srgbClr val="00FFFF"/>
                </a:solidFill>
              </a:rPr>
              <a:t>(подчинённого)</a:t>
            </a:r>
            <a:r>
              <a:rPr lang="ru-RU" sz="1600" dirty="0"/>
              <a:t> </a:t>
            </a:r>
            <a:r>
              <a:rPr lang="ru-RU" sz="1600" dirty="0" smtClean="0"/>
              <a:t>целиком </a:t>
            </a:r>
            <a:br>
              <a:rPr lang="ru-RU" sz="1600" dirty="0" smtClean="0"/>
            </a:br>
            <a:r>
              <a:rPr lang="ru-RU" sz="1600" dirty="0" smtClean="0"/>
              <a:t>входит </a:t>
            </a:r>
            <a:r>
              <a:rPr lang="ru-RU" sz="1600" dirty="0"/>
              <a:t>в объём другого </a:t>
            </a:r>
            <a:r>
              <a:rPr lang="ru-RU" sz="1600" dirty="0">
                <a:solidFill>
                  <a:srgbClr val="00FFFF"/>
                </a:solidFill>
              </a:rPr>
              <a:t>(подчиняющего</a:t>
            </a:r>
            <a:r>
              <a:rPr lang="ru-RU" sz="1600" dirty="0" smtClean="0">
                <a:solidFill>
                  <a:srgbClr val="00FFFF"/>
                </a:solidFill>
              </a:rPr>
              <a:t>)</a:t>
            </a:r>
            <a:r>
              <a:rPr lang="ru-RU" sz="1600" dirty="0" smtClean="0"/>
              <a:t>, не исчерпывая его.</a:t>
            </a:r>
            <a:endParaRPr lang="ru-RU" sz="1600" dirty="0"/>
          </a:p>
        </p:txBody>
      </p:sp>
      <p:sp>
        <p:nvSpPr>
          <p:cNvPr id="40" name="TextBox 39"/>
          <p:cNvSpPr txBox="1">
            <a:spLocks noChangeArrowheads="1"/>
          </p:cNvSpPr>
          <p:nvPr/>
        </p:nvSpPr>
        <p:spPr bwMode="auto">
          <a:xfrm>
            <a:off x="2448000" y="3708000"/>
            <a:ext cx="6624000" cy="792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Соподчинённые понятия </a:t>
            </a:r>
            <a:r>
              <a:rPr lang="ru-RU" sz="1600" dirty="0" smtClean="0"/>
              <a:t>–</a:t>
            </a:r>
            <a:r>
              <a:rPr lang="ru-RU" sz="1600" dirty="0" smtClean="0">
                <a:solidFill>
                  <a:srgbClr val="00FFFF"/>
                </a:solidFill>
              </a:rPr>
              <a:t> </a:t>
            </a:r>
            <a:r>
              <a:rPr lang="ru-RU" sz="1600" dirty="0" smtClean="0"/>
              <a:t>понятия</a:t>
            </a:r>
            <a:r>
              <a:rPr lang="ru-RU" sz="1600" dirty="0"/>
              <a:t>, объёмы которых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составляют </a:t>
            </a:r>
            <a:r>
              <a:rPr lang="ru-RU" sz="1600" dirty="0"/>
              <a:t>разные </a:t>
            </a:r>
            <a:r>
              <a:rPr lang="ru-RU" sz="1600" dirty="0" smtClean="0"/>
              <a:t>(несовпадающие или частично </a:t>
            </a:r>
            <a:br>
              <a:rPr lang="ru-RU" sz="1600" dirty="0" smtClean="0"/>
            </a:br>
            <a:r>
              <a:rPr lang="ru-RU" sz="1600" dirty="0" smtClean="0"/>
              <a:t>совпадающие) части объёма </a:t>
            </a:r>
            <a:r>
              <a:rPr lang="ru-RU" sz="1600" dirty="0"/>
              <a:t>общего подчиняющего понятия.</a:t>
            </a:r>
          </a:p>
        </p:txBody>
      </p:sp>
      <p:sp>
        <p:nvSpPr>
          <p:cNvPr id="41" name="TextBox 40"/>
          <p:cNvSpPr txBox="1">
            <a:spLocks noChangeArrowheads="1"/>
          </p:cNvSpPr>
          <p:nvPr/>
        </p:nvSpPr>
        <p:spPr bwMode="auto">
          <a:xfrm>
            <a:off x="2448000" y="4572000"/>
            <a:ext cx="6624000" cy="79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Контрадикторные (противоречащие) понятия </a:t>
            </a:r>
            <a:r>
              <a:rPr lang="ru-RU" sz="1600" dirty="0"/>
              <a:t>–</a:t>
            </a:r>
            <a:r>
              <a:rPr lang="ru-RU" sz="1600" dirty="0">
                <a:solidFill>
                  <a:srgbClr val="00FFFF"/>
                </a:solidFill>
              </a:rPr>
              <a:t> </a:t>
            </a:r>
          </a:p>
          <a:p>
            <a:pPr algn="l"/>
            <a:r>
              <a:rPr lang="ru-RU" sz="1600" dirty="0"/>
              <a:t>пара несовместимых соподчинённых понятий, совокупный </a:t>
            </a:r>
            <a:br>
              <a:rPr lang="ru-RU" sz="1600" dirty="0"/>
            </a:br>
            <a:r>
              <a:rPr lang="ru-RU" sz="1600" dirty="0" smtClean="0"/>
              <a:t>объём </a:t>
            </a:r>
            <a:r>
              <a:rPr lang="ru-RU" sz="1600" dirty="0"/>
              <a:t>которых исчерпывает объём подчиняющего понятия.</a:t>
            </a:r>
          </a:p>
        </p:txBody>
      </p:sp>
      <p:sp>
        <p:nvSpPr>
          <p:cNvPr id="42" name="TextBox 41"/>
          <p:cNvSpPr txBox="1">
            <a:spLocks noChangeArrowheads="1"/>
          </p:cNvSpPr>
          <p:nvPr/>
        </p:nvSpPr>
        <p:spPr bwMode="auto">
          <a:xfrm>
            <a:off x="2448000" y="5436000"/>
            <a:ext cx="6624000" cy="79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Контрарные (противные) понятия </a:t>
            </a:r>
            <a:r>
              <a:rPr lang="ru-RU" sz="1600" dirty="0"/>
              <a:t>–</a:t>
            </a:r>
            <a:r>
              <a:rPr lang="ru-RU" sz="1600" dirty="0">
                <a:solidFill>
                  <a:srgbClr val="00FFFF"/>
                </a:solidFill>
              </a:rPr>
              <a:t> </a:t>
            </a:r>
          </a:p>
          <a:p>
            <a:pPr algn="l"/>
            <a:r>
              <a:rPr lang="ru-RU" sz="1600" dirty="0"/>
              <a:t>пара </a:t>
            </a:r>
            <a:r>
              <a:rPr lang="ru-RU" sz="1600" dirty="0" smtClean="0"/>
              <a:t>несовместимых </a:t>
            </a:r>
            <a:r>
              <a:rPr lang="ru-RU" sz="1600" dirty="0"/>
              <a:t>соподчинённых понятий, совокупный </a:t>
            </a:r>
            <a:br>
              <a:rPr lang="ru-RU" sz="1600" dirty="0"/>
            </a:br>
            <a:r>
              <a:rPr lang="ru-RU" sz="1600" dirty="0" smtClean="0"/>
              <a:t>объём </a:t>
            </a:r>
            <a:r>
              <a:rPr lang="ru-RU" sz="1600" dirty="0"/>
              <a:t>которых не исчерпывает объём подчиняющего понятия.</a:t>
            </a:r>
          </a:p>
        </p:txBody>
      </p:sp>
      <p:sp>
        <p:nvSpPr>
          <p:cNvPr id="43" name="Oval 6"/>
          <p:cNvSpPr>
            <a:spLocks noChangeAspect="1" noChangeArrowheads="1"/>
          </p:cNvSpPr>
          <p:nvPr/>
        </p:nvSpPr>
        <p:spPr bwMode="auto">
          <a:xfrm>
            <a:off x="720000" y="252000"/>
            <a:ext cx="792162" cy="7921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>
                <a:solidFill>
                  <a:srgbClr val="0000CC"/>
                </a:solidFill>
              </a:rPr>
              <a:t>A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44" name="Oval 6"/>
          <p:cNvSpPr>
            <a:spLocks noChangeAspect="1" noChangeArrowheads="1"/>
          </p:cNvSpPr>
          <p:nvPr/>
        </p:nvSpPr>
        <p:spPr bwMode="auto">
          <a:xfrm>
            <a:off x="1584000" y="252000"/>
            <a:ext cx="792162" cy="792163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2400" dirty="0">
                <a:solidFill>
                  <a:srgbClr val="FF0000"/>
                </a:solidFill>
              </a:rPr>
              <a:t>B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45" name="TextBox 44"/>
          <p:cNvSpPr txBox="1">
            <a:spLocks noChangeArrowheads="1"/>
          </p:cNvSpPr>
          <p:nvPr/>
        </p:nvSpPr>
        <p:spPr bwMode="auto">
          <a:xfrm>
            <a:off x="2448000" y="252000"/>
            <a:ext cx="6624000" cy="792163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Несовместимые понятия </a:t>
            </a:r>
            <a:r>
              <a:rPr lang="ru-RU" sz="1600" dirty="0"/>
              <a:t>–</a:t>
            </a:r>
            <a:r>
              <a:rPr lang="ru-RU" sz="1600" dirty="0">
                <a:solidFill>
                  <a:srgbClr val="00FFFF"/>
                </a:solidFill>
              </a:rPr>
              <a:t> </a:t>
            </a:r>
          </a:p>
          <a:p>
            <a:pPr algn="l"/>
            <a:r>
              <a:rPr lang="ru-RU" sz="1600" dirty="0" smtClean="0"/>
              <a:t>понятия</a:t>
            </a:r>
            <a:r>
              <a:rPr lang="ru-RU" sz="1600" dirty="0"/>
              <a:t>, объёмы которых не имеют общих элементов.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944000" y="4608000"/>
            <a:ext cx="432000" cy="1584000"/>
          </a:xfrm>
          <a:prstGeom prst="rect">
            <a:avLst/>
          </a:prstGeom>
          <a:noFill/>
          <a:ln>
            <a:solidFill>
              <a:srgbClr val="00FFFF"/>
            </a:solidFill>
          </a:ln>
        </p:spPr>
        <p:txBody>
          <a:bodyPr vert="vert270" wrap="none" lIns="72000" rtlCol="0">
            <a:noAutofit/>
          </a:bodyPr>
          <a:lstStyle/>
          <a:p>
            <a:pPr>
              <a:lnSpc>
                <a:spcPct val="85000"/>
              </a:lnSpc>
            </a:pPr>
            <a:r>
              <a:rPr lang="ru-RU" sz="1200" dirty="0" smtClean="0">
                <a:solidFill>
                  <a:srgbClr val="00FFFF"/>
                </a:solidFill>
              </a:rPr>
              <a:t>Противоположные</a:t>
            </a:r>
            <a:br>
              <a:rPr lang="ru-RU" sz="1200" dirty="0" smtClean="0">
                <a:solidFill>
                  <a:srgbClr val="00FFFF"/>
                </a:solidFill>
              </a:rPr>
            </a:br>
            <a:r>
              <a:rPr lang="ru-RU" sz="1200" dirty="0" smtClean="0">
                <a:solidFill>
                  <a:srgbClr val="00FFFF"/>
                </a:solidFill>
              </a:rPr>
              <a:t>понятия</a:t>
            </a:r>
            <a:endParaRPr lang="ru-RU" sz="1200" dirty="0">
              <a:solidFill>
                <a:srgbClr val="00FFFF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08000" y="1152000"/>
            <a:ext cx="504000" cy="2844000"/>
          </a:xfrm>
          <a:prstGeom prst="rect">
            <a:avLst/>
          </a:prstGeom>
          <a:noFill/>
          <a:ln>
            <a:solidFill>
              <a:srgbClr val="00FFFF"/>
            </a:solidFill>
          </a:ln>
        </p:spPr>
        <p:txBody>
          <a:bodyPr vert="vert270" wrap="none" rtlCol="0">
            <a:noAutofit/>
          </a:bodyPr>
          <a:lstStyle/>
          <a:p>
            <a:pPr>
              <a:lnSpc>
                <a:spcPct val="85000"/>
              </a:lnSpc>
            </a:pPr>
            <a:r>
              <a:rPr lang="ru-RU" sz="1400" dirty="0" smtClean="0">
                <a:solidFill>
                  <a:srgbClr val="00FFFF"/>
                </a:solidFill>
              </a:rPr>
              <a:t>Совместимые</a:t>
            </a:r>
            <a:br>
              <a:rPr lang="ru-RU" sz="1400" dirty="0" smtClean="0">
                <a:solidFill>
                  <a:srgbClr val="00FFFF"/>
                </a:solidFill>
              </a:rPr>
            </a:br>
            <a:r>
              <a:rPr lang="ru-RU" sz="1400" dirty="0" smtClean="0">
                <a:solidFill>
                  <a:srgbClr val="00FFFF"/>
                </a:solidFill>
              </a:rPr>
              <a:t>понятия</a:t>
            </a:r>
            <a:endParaRPr lang="ru-RU" sz="1400" dirty="0">
              <a:solidFill>
                <a:srgbClr val="00FFFF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08000" y="4068000"/>
            <a:ext cx="504000" cy="2088000"/>
          </a:xfrm>
          <a:prstGeom prst="rect">
            <a:avLst/>
          </a:prstGeom>
          <a:noFill/>
          <a:ln>
            <a:solidFill>
              <a:srgbClr val="00FFFF"/>
            </a:solidFill>
          </a:ln>
        </p:spPr>
        <p:txBody>
          <a:bodyPr vert="vert270" wrap="none" rtlCol="0">
            <a:noAutofit/>
          </a:bodyPr>
          <a:lstStyle/>
          <a:p>
            <a:pPr>
              <a:lnSpc>
                <a:spcPct val="85000"/>
              </a:lnSpc>
            </a:pPr>
            <a:r>
              <a:rPr lang="ru-RU" sz="1400" dirty="0" smtClean="0">
                <a:solidFill>
                  <a:srgbClr val="00FFFF"/>
                </a:solidFill>
              </a:rPr>
              <a:t>Несовместимые</a:t>
            </a:r>
            <a:br>
              <a:rPr lang="ru-RU" sz="1400" dirty="0" smtClean="0">
                <a:solidFill>
                  <a:srgbClr val="00FFFF"/>
                </a:solidFill>
              </a:rPr>
            </a:br>
            <a:r>
              <a:rPr lang="ru-RU" sz="1400" dirty="0" smtClean="0">
                <a:solidFill>
                  <a:srgbClr val="00FFFF"/>
                </a:solidFill>
              </a:rPr>
              <a:t>понятия</a:t>
            </a:r>
            <a:endParaRPr lang="ru-RU" sz="1400" dirty="0">
              <a:solidFill>
                <a:srgbClr val="00FFFF"/>
              </a:solidFill>
            </a:endParaRPr>
          </a:p>
        </p:txBody>
      </p:sp>
      <p:sp>
        <p:nvSpPr>
          <p:cNvPr id="31" name="Oval 6"/>
          <p:cNvSpPr>
            <a:spLocks noChangeAspect="1" noChangeArrowheads="1"/>
          </p:cNvSpPr>
          <p:nvPr/>
        </p:nvSpPr>
        <p:spPr bwMode="auto">
          <a:xfrm>
            <a:off x="1584000" y="3708000"/>
            <a:ext cx="792162" cy="7921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en-US" sz="2400" dirty="0">
                <a:solidFill>
                  <a:srgbClr val="0000CC"/>
                </a:solidFill>
              </a:rPr>
              <a:t>A</a:t>
            </a:r>
          </a:p>
          <a:p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32" name="Oval 6"/>
          <p:cNvSpPr>
            <a:spLocks noChangeAspect="1" noChangeArrowheads="1"/>
          </p:cNvSpPr>
          <p:nvPr/>
        </p:nvSpPr>
        <p:spPr bwMode="auto">
          <a:xfrm>
            <a:off x="1692000" y="4068000"/>
            <a:ext cx="323850" cy="32385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1400" dirty="0" smtClean="0">
                <a:solidFill>
                  <a:srgbClr val="FF0000"/>
                </a:solidFill>
              </a:rPr>
              <a:t>D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33" name="Oval 6"/>
          <p:cNvSpPr>
            <a:spLocks noChangeAspect="1" noChangeArrowheads="1"/>
          </p:cNvSpPr>
          <p:nvPr/>
        </p:nvSpPr>
        <p:spPr bwMode="auto">
          <a:xfrm>
            <a:off x="1944000" y="4068000"/>
            <a:ext cx="323850" cy="323850"/>
          </a:xfrm>
          <a:prstGeom prst="ellipse">
            <a:avLst/>
          </a:prstGeom>
          <a:solidFill>
            <a:schemeClr val="accent1">
              <a:lumMod val="90000"/>
            </a:schemeClr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defRPr/>
            </a:pPr>
            <a:r>
              <a:rPr lang="en-US" sz="1400" dirty="0" smtClean="0">
                <a:solidFill>
                  <a:srgbClr val="9933FF"/>
                </a:solidFill>
              </a:rPr>
              <a:t>E</a:t>
            </a:r>
            <a:endParaRPr lang="ru-RU" sz="1400" dirty="0">
              <a:solidFill>
                <a:srgbClr val="9933FF"/>
              </a:solidFill>
            </a:endParaRPr>
          </a:p>
        </p:txBody>
      </p:sp>
      <p:sp>
        <p:nvSpPr>
          <p:cNvPr id="47" name="TextBox 46"/>
          <p:cNvSpPr txBox="1">
            <a:spLocks noChangeArrowheads="1"/>
          </p:cNvSpPr>
          <p:nvPr/>
        </p:nvSpPr>
        <p:spPr bwMode="auto">
          <a:xfrm>
            <a:off x="2880000" y="6300000"/>
            <a:ext cx="5400000" cy="46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0">
            <a:noAutofit/>
          </a:bodyPr>
          <a:lstStyle/>
          <a:p>
            <a:pPr algn="l"/>
            <a:r>
              <a:rPr lang="ru-RU" sz="1600" dirty="0" smtClean="0"/>
              <a:t>красное 			медь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 smtClean="0"/>
              <a:t>зелёное			железо</a:t>
            </a:r>
            <a:endParaRPr lang="ru-RU" sz="1600" dirty="0"/>
          </a:p>
        </p:txBody>
      </p:sp>
      <p:sp>
        <p:nvSpPr>
          <p:cNvPr id="46" name="TextBox 45"/>
          <p:cNvSpPr txBox="1">
            <a:spLocks noChangeArrowheads="1"/>
          </p:cNvSpPr>
          <p:nvPr/>
        </p:nvSpPr>
        <p:spPr bwMode="auto">
          <a:xfrm>
            <a:off x="2411413" y="1980000"/>
            <a:ext cx="5832000" cy="79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/>
            <a:r>
              <a:rPr lang="ru-RU" sz="1600" dirty="0">
                <a:solidFill>
                  <a:srgbClr val="00FFFF"/>
                </a:solidFill>
              </a:rPr>
              <a:t>Перекрещивающиеся понятия </a:t>
            </a:r>
            <a:r>
              <a:rPr lang="ru-RU" sz="1600" dirty="0" smtClean="0"/>
              <a:t>–</a:t>
            </a:r>
            <a:r>
              <a:rPr lang="ru-RU" sz="1600" dirty="0" smtClean="0">
                <a:solidFill>
                  <a:srgbClr val="00FFFF"/>
                </a:solidFill>
              </a:rPr>
              <a:t> </a:t>
            </a:r>
            <a:r>
              <a:rPr lang="ru-RU" sz="1600" dirty="0" smtClean="0"/>
              <a:t>понятия</a:t>
            </a:r>
            <a:r>
              <a:rPr lang="ru-RU" sz="1600" dirty="0"/>
              <a:t>, </a:t>
            </a:r>
            <a:r>
              <a:rPr lang="ru-RU" sz="1600" dirty="0" smtClean="0"/>
              <a:t>часть объёма каждого из которых составляет часть объёма другого, но не исчерпывает объём последнего.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800" decel="100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800" decel="100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8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800" decel="100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7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47" grpId="0"/>
    </p:bldLst>
  </p:timing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AutoShape 8"/>
          <p:cNvSpPr>
            <a:spLocks noChangeArrowheads="1"/>
          </p:cNvSpPr>
          <p:nvPr/>
        </p:nvSpPr>
        <p:spPr bwMode="auto">
          <a:xfrm>
            <a:off x="6083300" y="1835150"/>
            <a:ext cx="1420813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21" name="AutoShape 13"/>
          <p:cNvSpPr>
            <a:spLocks noChangeArrowheads="1"/>
          </p:cNvSpPr>
          <p:nvPr/>
        </p:nvSpPr>
        <p:spPr bwMode="auto">
          <a:xfrm>
            <a:off x="1582738" y="543560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478216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78213" name="AutoShape 5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7893" name="Rectangle 2"/>
          <p:cNvSpPr>
            <a:spLocks noGrp="1" noChangeArrowheads="1"/>
          </p:cNvSpPr>
          <p:nvPr>
            <p:ph type="title"/>
          </p:nvPr>
        </p:nvSpPr>
        <p:spPr>
          <a:xfrm>
            <a:off x="277813" y="200025"/>
            <a:ext cx="8588375" cy="1143000"/>
          </a:xfrm>
        </p:spPr>
        <p:txBody>
          <a:bodyPr anchor="t" anchorCtr="1"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accent3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en-US" sz="3200" b="1" dirty="0" smtClean="0">
                <a:solidFill>
                  <a:schemeClr val="accent3"/>
                </a:solidFill>
              </a:rPr>
              <a:t>n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io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простым обращением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478212" name="Oval 4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гусь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8214" name="Oval 6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слон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5" name="Oval 7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гуси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7" name="Oval 9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белые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19" name="Rectangle 11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8220" name="Oval 12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белые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8222" name="Oval 14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слоны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7" name="Oval 28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гусь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9" name="Oval 33"/>
          <p:cNvSpPr>
            <a:spLocks noChangeAspect="1" noChangeArrowheads="1"/>
          </p:cNvSpPr>
          <p:nvPr/>
        </p:nvSpPr>
        <p:spPr bwMode="auto">
          <a:xfrm>
            <a:off x="7556500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слон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0" name="Text Box 26"/>
          <p:cNvSpPr txBox="1">
            <a:spLocks noChangeArrowheads="1"/>
          </p:cNvSpPr>
          <p:nvPr/>
        </p:nvSpPr>
        <p:spPr bwMode="auto">
          <a:xfrm>
            <a:off x="4749800" y="2988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00FF00"/>
                </a:solidFill>
              </a:rPr>
              <a:t>Обращаем </a:t>
            </a:r>
            <a:r>
              <a:rPr lang="ru-RU" dirty="0" smtClean="0">
                <a:solidFill>
                  <a:srgbClr val="00FFFF"/>
                </a:solidFill>
              </a:rPr>
              <a:t>частно</a:t>
            </a:r>
            <a:r>
              <a:rPr lang="ru-RU" sz="1800" b="1" baseline="0" dirty="0" smtClean="0">
                <a:solidFill>
                  <a:srgbClr val="00FFFF"/>
                </a:solidFill>
              </a:rPr>
              <a:t>утвердительную</a:t>
            </a:r>
            <a:r>
              <a:rPr lang="ru-RU" sz="1800" b="1" baseline="0" dirty="0" smtClean="0"/>
              <a:t> </a:t>
            </a:r>
            <a:br>
              <a:rPr lang="ru-RU" sz="1800" b="1" baseline="0" dirty="0" smtClean="0"/>
            </a:br>
            <a:r>
              <a:rPr lang="ru-RU" sz="1800" b="1" baseline="0" dirty="0" smtClean="0"/>
              <a:t>меньшую посылку</a:t>
            </a:r>
            <a:r>
              <a:rPr lang="ru-RU" dirty="0"/>
              <a:t>.</a:t>
            </a:r>
            <a:r>
              <a:rPr lang="ru-RU" dirty="0" smtClean="0"/>
              <a:t> </a:t>
            </a:r>
            <a:endParaRPr lang="ru-RU" sz="1800" b="1" baseline="0" dirty="0">
              <a:solidFill>
                <a:srgbClr val="00FF00"/>
              </a:solidFill>
            </a:endParaRPr>
          </a:p>
        </p:txBody>
      </p:sp>
      <p:sp>
        <p:nvSpPr>
          <p:cNvPr id="22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7" grpId="0" animBg="1"/>
    </p:bldLst>
  </p:timing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AutoShape 7"/>
          <p:cNvSpPr>
            <a:spLocks noChangeArrowheads="1"/>
          </p:cNvSpPr>
          <p:nvPr/>
        </p:nvSpPr>
        <p:spPr bwMode="auto">
          <a:xfrm>
            <a:off x="6083300" y="1836738"/>
            <a:ext cx="1420813" cy="719137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34" name="Rectangle 2"/>
          <p:cNvSpPr>
            <a:spLocks noChangeArrowheads="1"/>
          </p:cNvSpPr>
          <p:nvPr/>
        </p:nvSpPr>
        <p:spPr bwMode="auto">
          <a:xfrm rot="1500000">
            <a:off x="5757863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800" b="1" baseline="0" dirty="0">
                <a:solidFill>
                  <a:schemeClr val="accent1"/>
                </a:solidFill>
              </a:rPr>
              <a:t>не суть</a:t>
            </a:r>
          </a:p>
        </p:txBody>
      </p:sp>
      <p:sp>
        <p:nvSpPr>
          <p:cNvPr id="479235" name="Rectangle 3"/>
          <p:cNvSpPr>
            <a:spLocks noChangeArrowheads="1"/>
          </p:cNvSpPr>
          <p:nvPr/>
        </p:nvSpPr>
        <p:spPr bwMode="auto">
          <a:xfrm rot="1500000">
            <a:off x="5757863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  <a:r>
              <a:rPr lang="en-US" sz="1600" b="1" baseline="0" dirty="0">
                <a:solidFill>
                  <a:srgbClr val="0000FF"/>
                </a:solidFill>
              </a:rPr>
              <a:t> 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479236" name="AutoShape 4"/>
          <p:cNvSpPr>
            <a:spLocks noChangeArrowheads="1"/>
          </p:cNvSpPr>
          <p:nvPr/>
        </p:nvSpPr>
        <p:spPr bwMode="auto">
          <a:xfrm>
            <a:off x="6081713" y="543560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1713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56327" name="AutoShape 6"/>
          <p:cNvSpPr>
            <a:spLocks noChangeArrowheads="1"/>
          </p:cNvSpPr>
          <p:nvPr/>
        </p:nvSpPr>
        <p:spPr bwMode="auto">
          <a:xfrm>
            <a:off x="1582738" y="543560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 суть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6328" name="AutoShape 8"/>
          <p:cNvSpPr>
            <a:spLocks noChangeArrowheads="1"/>
          </p:cNvSpPr>
          <p:nvPr/>
        </p:nvSpPr>
        <p:spPr bwMode="auto">
          <a:xfrm>
            <a:off x="1582738" y="33464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56329" name="AutoShape 9"/>
          <p:cNvSpPr>
            <a:spLocks noChangeArrowheads="1"/>
          </p:cNvSpPr>
          <p:nvPr/>
        </p:nvSpPr>
        <p:spPr bwMode="auto">
          <a:xfrm>
            <a:off x="1582738" y="1835150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6330" name="Oval 11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гусь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6331" name="Oval 12"/>
          <p:cNvSpPr>
            <a:spLocks noChangeAspect="1" noChangeArrowheads="1"/>
          </p:cNvSpPr>
          <p:nvPr/>
        </p:nvSpPr>
        <p:spPr bwMode="auto">
          <a:xfrm>
            <a:off x="3057525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слон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6332" name="Oval 13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гуси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6333" name="Oval 14"/>
          <p:cNvSpPr>
            <a:spLocks noChangeAspect="1" noChangeArrowheads="1"/>
          </p:cNvSpPr>
          <p:nvPr/>
        </p:nvSpPr>
        <p:spPr bwMode="auto">
          <a:xfrm>
            <a:off x="3057525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белые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6334" name="Rectangle 15"/>
          <p:cNvSpPr>
            <a:spLocks noChangeArrowheads="1"/>
          </p:cNvSpPr>
          <p:nvPr/>
        </p:nvSpPr>
        <p:spPr bwMode="auto">
          <a:xfrm>
            <a:off x="250825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56335" name="Oval 16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белые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6336" name="Oval 17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слоны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56338" name="Oval 19"/>
          <p:cNvSpPr>
            <a:spLocks noChangeAspect="1" noChangeArrowheads="1"/>
          </p:cNvSpPr>
          <p:nvPr/>
        </p:nvSpPr>
        <p:spPr bwMode="auto">
          <a:xfrm>
            <a:off x="755650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слон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4678363" y="298608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белые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5650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гуси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54" name="Oval 22"/>
          <p:cNvSpPr>
            <a:spLocks noChangeAspect="1" noChangeArrowheads="1"/>
          </p:cNvSpPr>
          <p:nvPr/>
        </p:nvSpPr>
        <p:spPr bwMode="auto">
          <a:xfrm>
            <a:off x="4678363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белые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55" name="Oval 23"/>
          <p:cNvSpPr>
            <a:spLocks noChangeAspect="1" noChangeArrowheads="1"/>
          </p:cNvSpPr>
          <p:nvPr/>
        </p:nvSpPr>
        <p:spPr bwMode="auto">
          <a:xfrm>
            <a:off x="7559675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слоны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59" name="Rectangle 27"/>
          <p:cNvSpPr>
            <a:spLocks noChangeArrowheads="1"/>
          </p:cNvSpPr>
          <p:nvPr/>
        </p:nvSpPr>
        <p:spPr bwMode="auto">
          <a:xfrm>
            <a:off x="4751388" y="4572000"/>
            <a:ext cx="4175125" cy="36036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7" name="Rectangle 2"/>
          <p:cNvSpPr>
            <a:spLocks noGrp="1" noChangeArrowheads="1"/>
          </p:cNvSpPr>
          <p:nvPr>
            <p:ph type="title"/>
          </p:nvPr>
        </p:nvSpPr>
        <p:spPr>
          <a:xfrm>
            <a:off x="277813" y="200025"/>
            <a:ext cx="8588375" cy="1143000"/>
          </a:xfrm>
        </p:spPr>
        <p:txBody>
          <a:bodyPr anchor="t" anchorCtr="1"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Модус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accent3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</a:t>
            </a:r>
            <a:r>
              <a:rPr lang="en-US" sz="3200" b="1" u="sng" dirty="0" smtClean="0">
                <a:solidFill>
                  <a:srgbClr val="00FF00"/>
                </a:solidFill>
              </a:rPr>
              <a:t>s</a:t>
            </a:r>
            <a:r>
              <a:rPr lang="en-US" sz="3200" b="1" dirty="0" smtClean="0">
                <a:solidFill>
                  <a:srgbClr val="00FFFF"/>
                </a:solidFill>
              </a:rPr>
              <a:t>o</a:t>
            </a:r>
            <a:r>
              <a:rPr lang="en-US" sz="3200" b="1" dirty="0" smtClean="0">
                <a:solidFill>
                  <a:schemeClr val="accent3"/>
                </a:solidFill>
              </a:rPr>
              <a:t>n</a:t>
            </a:r>
            <a:r>
              <a:rPr lang="ru-RU" sz="3200" b="1" dirty="0" smtClean="0">
                <a:solidFill>
                  <a:schemeClr val="bg1"/>
                </a:solidFill>
              </a:rPr>
              <a:t> сводим к модусу </a:t>
            </a:r>
            <a:r>
              <a:rPr lang="en-US" sz="3200" b="1" u="sng" dirty="0" smtClean="0">
                <a:solidFill>
                  <a:srgbClr val="FF66CC"/>
                </a:solidFill>
              </a:rPr>
              <a:t>F</a:t>
            </a:r>
            <a:r>
              <a:rPr lang="en-US" sz="3200" b="1" dirty="0" smtClean="0">
                <a:solidFill>
                  <a:srgbClr val="00FFFF"/>
                </a:solidFill>
              </a:rPr>
              <a:t>e</a:t>
            </a:r>
            <a:r>
              <a:rPr lang="en-US" sz="3200" b="1" dirty="0" smtClean="0">
                <a:solidFill>
                  <a:schemeClr val="bg1"/>
                </a:solidFill>
              </a:rPr>
              <a:t>r</a:t>
            </a:r>
            <a:r>
              <a:rPr lang="en-US" sz="3200" b="1" dirty="0" smtClean="0">
                <a:solidFill>
                  <a:srgbClr val="00FFFF"/>
                </a:solidFill>
              </a:rPr>
              <a:t>io</a:t>
            </a:r>
            <a:r>
              <a:rPr lang="ru-RU" sz="3200" b="1" dirty="0" smtClean="0">
                <a:solidFill>
                  <a:srgbClr val="00FFFF"/>
                </a:solidFill>
              </a:rPr>
              <a:t/>
            </a:r>
            <a:br>
              <a:rPr lang="ru-RU" sz="3200" b="1" dirty="0" smtClean="0">
                <a:solidFill>
                  <a:srgbClr val="00FFFF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простым обращением</a:t>
            </a:r>
            <a:endParaRPr lang="ru-RU" sz="2800" b="1" dirty="0" smtClean="0">
              <a:solidFill>
                <a:srgbClr val="00FFFF"/>
              </a:solidFill>
            </a:endParaRPr>
          </a:p>
        </p:txBody>
      </p:sp>
      <p:sp>
        <p:nvSpPr>
          <p:cNvPr id="26" name="Rectangle 27"/>
          <p:cNvSpPr>
            <a:spLocks noChangeArrowheads="1"/>
          </p:cNvSpPr>
          <p:nvPr/>
        </p:nvSpPr>
        <p:spPr bwMode="auto">
          <a:xfrm rot="-5400000">
            <a:off x="432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>
              <a:lnSpc>
                <a:spcPct val="75000"/>
              </a:lnSpc>
              <a:tabLst>
                <a:tab pos="449263" algn="l"/>
              </a:tabLst>
            </a:pPr>
            <a:r>
              <a:rPr lang="ru-RU" sz="1600" b="1" baseline="0" dirty="0">
                <a:solidFill>
                  <a:srgbClr val="0000FF"/>
                </a:solidFill>
              </a:rPr>
              <a:t>средний</a:t>
            </a:r>
            <a:br>
              <a:rPr lang="ru-RU" sz="1600" b="1" baseline="0" dirty="0">
                <a:solidFill>
                  <a:srgbClr val="0000FF"/>
                </a:solidFill>
              </a:rPr>
            </a:b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28" name="Oval 28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гусь</a:t>
            </a:r>
            <a:endParaRPr lang="ru-RU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79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79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33" dur="1000" fill="hold"/>
                                        <p:tgtEl>
                                          <p:spTgt spid="4792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1000" fill="hold"/>
                                        <p:tgtEl>
                                          <p:spTgt spid="4792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479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5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79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479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3000" fill="hold"/>
                                        <p:tgtEl>
                                          <p:spTgt spid="563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0" fill="hold"/>
                                        <p:tgtEl>
                                          <p:spTgt spid="563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563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0" fill="hold"/>
                                        <p:tgtEl>
                                          <p:spTgt spid="563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3000" fill="hold"/>
                                        <p:tgtEl>
                                          <p:spTgt spid="56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3000" fill="hold"/>
                                        <p:tgtEl>
                                          <p:spTgt spid="56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3000" fill="hold"/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30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479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3000" fill="hold"/>
                                        <p:tgtEl>
                                          <p:spTgt spid="479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9234" grpId="0" animBg="1"/>
      <p:bldP spid="479234" grpId="1" animBg="1"/>
      <p:bldP spid="479234" grpId="2" animBg="1"/>
      <p:bldP spid="479235" grpId="0" animBg="1"/>
      <p:bldP spid="479235" grpId="1" animBg="1"/>
      <p:bldP spid="479236" grpId="0" animBg="1"/>
      <p:bldP spid="479236" grpId="1" animBg="1"/>
      <p:bldP spid="479237" grpId="0" animBg="1"/>
      <p:bldP spid="56327" grpId="0" animBg="1"/>
      <p:bldP spid="56327" grpId="1" animBg="1"/>
      <p:bldP spid="56335" grpId="0" animBg="1"/>
      <p:bldP spid="56335" grpId="1" animBg="1"/>
      <p:bldP spid="56336" grpId="0" animBg="1"/>
      <p:bldP spid="56336" grpId="1" animBg="1"/>
      <p:bldP spid="479252" grpId="0" animBg="1"/>
      <p:bldP spid="479253" grpId="0" animBg="1"/>
      <p:bldP spid="479254" grpId="0" animBg="1"/>
      <p:bldP spid="479254" grpId="1" animBg="1"/>
      <p:bldP spid="479255" grpId="0" animBg="1"/>
      <p:bldP spid="479255" grpId="1" animBg="1"/>
      <p:bldP spid="479259" grpId="0" animBg="1"/>
    </p:bldLst>
  </p:timing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chemeClr val="accent1"/>
                </a:solidFill>
              </a:rPr>
              <a:t>есть</a:t>
            </a:r>
            <a:endParaRPr lang="ru-RU" sz="1600" b="1" baseline="0" dirty="0">
              <a:solidFill>
                <a:schemeClr val="accent1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смертные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-1500000">
            <a:off x="1224000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смертный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680000" y="1620000"/>
            <a:ext cx="4320000" cy="4860000"/>
          </a:xfrm>
          <a:prstGeom prst="rect">
            <a:avLst/>
          </a:prstGeom>
          <a:noFill/>
        </p:spPr>
        <p:txBody>
          <a:bodyPr wrap="square" lIns="72000" rIns="36000" rtlCol="0">
            <a:noAutofit/>
          </a:bodyPr>
          <a:lstStyle/>
          <a:p>
            <a:r>
              <a:rPr lang="ru-RU" dirty="0" smtClean="0"/>
              <a:t>Модус четвёртой фигуры </a:t>
            </a:r>
            <a:r>
              <a:rPr lang="en-US" kern="0" dirty="0" smtClean="0">
                <a:solidFill>
                  <a:srgbClr val="FF66CC"/>
                </a:solidFill>
              </a:rPr>
              <a:t>B</a:t>
            </a:r>
            <a:r>
              <a:rPr lang="en-US" kern="0" dirty="0" smtClean="0"/>
              <a:t>ramantip</a:t>
            </a:r>
            <a:r>
              <a:rPr lang="ru-RU" dirty="0" smtClean="0"/>
              <a:t> сводится к модусу </a:t>
            </a:r>
            <a:r>
              <a:rPr lang="en-US" kern="0" dirty="0" smtClean="0">
                <a:solidFill>
                  <a:srgbClr val="FF66CC"/>
                </a:solidFill>
              </a:rPr>
              <a:t>B</a:t>
            </a:r>
            <a:r>
              <a:rPr lang="en-US" kern="0" dirty="0" smtClean="0"/>
              <a:t>arbara</a:t>
            </a:r>
            <a:r>
              <a:rPr lang="en-US" dirty="0" smtClean="0"/>
              <a:t> </a:t>
            </a:r>
            <a:endParaRPr lang="ru-RU" dirty="0" smtClean="0"/>
          </a:p>
          <a:p>
            <a:r>
              <a:rPr lang="ru-RU" dirty="0" smtClean="0">
                <a:solidFill>
                  <a:srgbClr val="00FF00"/>
                </a:solidFill>
              </a:rPr>
              <a:t>перестановкой посылок</a:t>
            </a:r>
            <a:r>
              <a:rPr lang="ru-RU" dirty="0" smtClean="0"/>
              <a:t>, на что указывает согласная </a:t>
            </a:r>
            <a:r>
              <a:rPr lang="en-US" dirty="0" smtClean="0">
                <a:solidFill>
                  <a:srgbClr val="00FF00"/>
                </a:solidFill>
              </a:rPr>
              <a:t>M</a:t>
            </a:r>
            <a:r>
              <a:rPr lang="ru-RU" dirty="0" smtClean="0"/>
              <a:t> между гласными первого и второго слогов, </a:t>
            </a:r>
          </a:p>
          <a:p>
            <a:r>
              <a:rPr lang="ru-RU" dirty="0" smtClean="0"/>
              <a:t>и </a:t>
            </a:r>
            <a:r>
              <a:rPr lang="ru-RU" dirty="0" smtClean="0">
                <a:solidFill>
                  <a:srgbClr val="00FF00"/>
                </a:solidFill>
              </a:rPr>
              <a:t>обращением с ограничением </a:t>
            </a:r>
            <a:r>
              <a:rPr lang="ru-RU" dirty="0" smtClean="0"/>
              <a:t>полученного после этой операции </a:t>
            </a:r>
            <a:r>
              <a:rPr lang="ru-RU" dirty="0" smtClean="0">
                <a:solidFill>
                  <a:srgbClr val="00FFFF"/>
                </a:solidFill>
              </a:rPr>
              <a:t>частноутвердительного</a:t>
            </a:r>
            <a:r>
              <a:rPr lang="ru-RU" dirty="0" smtClean="0"/>
              <a:t> вывода, </a:t>
            </a:r>
            <a:br>
              <a:rPr lang="ru-RU" dirty="0" smtClean="0"/>
            </a:br>
            <a:r>
              <a:rPr lang="ru-RU" dirty="0" smtClean="0"/>
              <a:t>на что указывает согласная </a:t>
            </a:r>
            <a:r>
              <a:rPr lang="en-US" dirty="0" smtClean="0">
                <a:solidFill>
                  <a:srgbClr val="00FF00"/>
                </a:solidFill>
              </a:rPr>
              <a:t>P</a:t>
            </a:r>
            <a:r>
              <a:rPr lang="ru-RU" dirty="0" smtClean="0"/>
              <a:t>, следующая в имени модуса сразу после гласной третьего слога </a:t>
            </a:r>
            <a:r>
              <a:rPr lang="en-US" dirty="0" smtClean="0">
                <a:solidFill>
                  <a:srgbClr val="00FFFF"/>
                </a:solidFill>
              </a:rPr>
              <a:t>I</a:t>
            </a:r>
            <a:r>
              <a:rPr lang="ru-RU" dirty="0" smtClean="0"/>
              <a:t>. </a:t>
            </a:r>
          </a:p>
        </p:txBody>
      </p:sp>
      <p:sp>
        <p:nvSpPr>
          <p:cNvPr id="31" name="Rectangle 2"/>
          <p:cNvSpPr txBox="1">
            <a:spLocks noChangeArrowheads="1"/>
          </p:cNvSpPr>
          <p:nvPr/>
        </p:nvSpPr>
        <p:spPr>
          <a:xfrm>
            <a:off x="0" y="200025"/>
            <a:ext cx="9144000" cy="1143000"/>
          </a:xfrm>
          <a:prstGeom prst="rect">
            <a:avLst/>
          </a:prstGeom>
        </p:spPr>
        <p:txBody>
          <a:bodyPr lIns="36000" rIns="36000" anchor="t" anchorCtr="1"/>
          <a:lstStyle/>
          <a:p>
            <a:pPr algn="ctr">
              <a:defRPr/>
            </a:pP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B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m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nt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p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</a:t>
            </a: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к 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B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r</a:t>
            </a:r>
            <a:r>
              <a:rPr lang="en-US" sz="3200" b="1" kern="0" baseline="0" dirty="0" smtClean="0">
                <a:solidFill>
                  <a:schemeClr val="accent3"/>
                </a:solidFill>
              </a:rPr>
              <a:t>b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a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a</a:t>
            </a:r>
            <a:endParaRPr lang="ru-RU" sz="3200" kern="0" dirty="0" smtClean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  <a:p>
            <a:pPr algn="ctr">
              <a:defRPr/>
            </a:pPr>
            <a:r>
              <a:rPr lang="ru-RU" sz="2700" b="1" kern="0" spc="-80" dirty="0" smtClean="0">
                <a:solidFill>
                  <a:schemeClr val="bg1"/>
                </a:solidFill>
              </a:rPr>
              <a:t>перестановкой </a:t>
            </a:r>
            <a:r>
              <a:rPr lang="ru-RU" sz="2700" b="1" kern="0" spc="-80" dirty="0">
                <a:solidFill>
                  <a:schemeClr val="bg1"/>
                </a:solidFill>
              </a:rPr>
              <a:t>посылок</a:t>
            </a:r>
            <a:r>
              <a:rPr lang="ru-RU" sz="2700" b="1" kern="0" spc="-8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и</a:t>
            </a:r>
            <a:r>
              <a:rPr lang="ru-RU" sz="2700" b="1" kern="0" spc="-80" dirty="0">
                <a:solidFill>
                  <a:schemeClr val="bg1"/>
                </a:solidFill>
              </a:rPr>
              <a:t> </a:t>
            </a:r>
            <a:r>
              <a:rPr lang="ru-RU" sz="2700" b="1" kern="0" spc="-80" dirty="0" smtClean="0">
                <a:solidFill>
                  <a:schemeClr val="bg1"/>
                </a:solidFill>
              </a:rPr>
              <a:t>обращением с ограничением</a:t>
            </a:r>
            <a:endParaRPr lang="ru-RU" sz="2700" b="1" kern="0" spc="-8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3000000">
                                      <p:cBhvr>
                                        <p:cTn id="49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2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500"/>
                            </p:stCondLst>
                            <p:childTnLst>
                              <p:par>
                                <p:cTn id="6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3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0" grpId="0" animBg="1"/>
      <p:bldP spid="447491" grpId="0" animBg="1"/>
      <p:bldP spid="447492" grpId="0" animBg="1"/>
      <p:bldP spid="447493" grpId="0" animBg="1"/>
      <p:bldP spid="447493" grpId="1" animBg="1"/>
      <p:bldP spid="447493" grpId="2" animBg="1"/>
      <p:bldP spid="447495" grpId="0" animBg="1"/>
      <p:bldP spid="447496" grpId="0" animBg="1"/>
      <p:bldP spid="447497" grpId="0" animBg="1"/>
      <p:bldP spid="447498" grpId="0" animBg="1"/>
      <p:bldP spid="447498" grpId="1" animBg="1"/>
      <p:bldP spid="447500" grpId="0" animBg="1"/>
      <p:bldP spid="447501" grpId="0" animBg="1"/>
      <p:bldP spid="447502" grpId="0" animBg="1"/>
      <p:bldP spid="447503" grpId="0" animBg="1"/>
      <p:bldP spid="30" grpId="0" build="p"/>
    </p:bldLst>
  </p:timing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chemeClr val="accent1"/>
                </a:solidFill>
              </a:rPr>
              <a:t>суть</a:t>
            </a: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1800" b="1" baseline="0" dirty="0">
                <a:solidFill>
                  <a:srgbClr val="0000FF"/>
                </a:solidFill>
              </a:rPr>
              <a:t>смертные</a:t>
            </a: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rgbClr val="0000FF"/>
                </a:solidFill>
              </a:rPr>
              <a:t> </a:t>
            </a:r>
            <a:r>
              <a:rPr lang="ru-RU" sz="1600" b="1" baseline="0" dirty="0" smtClean="0">
                <a:solidFill>
                  <a:srgbClr val="0000FF"/>
                </a:solidFill>
              </a:rPr>
              <a:t>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7" name="AutoShape 8"/>
          <p:cNvSpPr>
            <a:spLocks noChangeArrowheads="1"/>
          </p:cNvSpPr>
          <p:nvPr/>
        </p:nvSpPr>
        <p:spPr bwMode="auto">
          <a:xfrm>
            <a:off x="6083300" y="1835150"/>
            <a:ext cx="1420813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8" name="Oval 19"/>
          <p:cNvSpPr>
            <a:spLocks noChangeAspect="1" noChangeArrowheads="1"/>
          </p:cNvSpPr>
          <p:nvPr/>
        </p:nvSpPr>
        <p:spPr bwMode="auto">
          <a:xfrm>
            <a:off x="7556500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смертный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9" name="Oval 32"/>
          <p:cNvSpPr>
            <a:spLocks noChangeAspect="1" noChangeArrowheads="1"/>
          </p:cNvSpPr>
          <p:nvPr/>
        </p:nvSpPr>
        <p:spPr bwMode="auto">
          <a:xfrm>
            <a:off x="4679950" y="29876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1" name="AutoShape 6"/>
          <p:cNvSpPr>
            <a:spLocks noChangeArrowheads="1"/>
          </p:cNvSpPr>
          <p:nvPr/>
        </p:nvSpPr>
        <p:spPr bwMode="auto">
          <a:xfrm>
            <a:off x="6083300" y="3348038"/>
            <a:ext cx="1420813" cy="723900"/>
          </a:xfrm>
          <a:prstGeom prst="rightArrow">
            <a:avLst>
              <a:gd name="adj1" fmla="val 50000"/>
              <a:gd name="adj2" fmla="val 49395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4" name="Text Box 3"/>
          <p:cNvSpPr txBox="1">
            <a:spLocks noChangeArrowheads="1"/>
          </p:cNvSpPr>
          <p:nvPr/>
        </p:nvSpPr>
        <p:spPr bwMode="auto">
          <a:xfrm>
            <a:off x="4749800" y="4570413"/>
            <a:ext cx="417512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solidFill>
                  <a:srgbClr val="00FF00"/>
                </a:solidFill>
              </a:rPr>
              <a:t>Меняем посылки местами.</a:t>
            </a:r>
            <a:endParaRPr lang="ru-RU" sz="1800" b="1" baseline="0" dirty="0">
              <a:solidFill>
                <a:srgbClr val="00FF00"/>
              </a:solidFill>
            </a:endParaRPr>
          </a:p>
        </p:txBody>
      </p:sp>
      <p:sp>
        <p:nvSpPr>
          <p:cNvPr id="16" name="Oval 28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2" name="Oval 33"/>
          <p:cNvSpPr>
            <a:spLocks noChangeAspect="1" noChangeArrowheads="1"/>
          </p:cNvSpPr>
          <p:nvPr/>
        </p:nvSpPr>
        <p:spPr bwMode="auto">
          <a:xfrm>
            <a:off x="7559675" y="29876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23" name="Rectangle 2"/>
          <p:cNvSpPr txBox="1">
            <a:spLocks noChangeArrowheads="1"/>
          </p:cNvSpPr>
          <p:nvPr/>
        </p:nvSpPr>
        <p:spPr>
          <a:xfrm>
            <a:off x="0" y="200025"/>
            <a:ext cx="9144000" cy="1143000"/>
          </a:xfrm>
          <a:prstGeom prst="rect">
            <a:avLst/>
          </a:prstGeom>
        </p:spPr>
        <p:txBody>
          <a:bodyPr lIns="36000" rIns="36000" anchor="t" anchorCtr="1"/>
          <a:lstStyle/>
          <a:p>
            <a:pPr algn="ctr">
              <a:defRPr/>
            </a:pP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B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m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nt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p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</a:t>
            </a: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к 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B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r</a:t>
            </a:r>
            <a:r>
              <a:rPr lang="en-US" sz="3200" b="1" kern="0" baseline="0" dirty="0" smtClean="0">
                <a:solidFill>
                  <a:schemeClr val="accent3"/>
                </a:solidFill>
              </a:rPr>
              <a:t>b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a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a</a:t>
            </a:r>
            <a:endParaRPr lang="ru-RU" sz="3200" kern="0" dirty="0" smtClean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  <a:p>
            <a:pPr algn="ctr">
              <a:defRPr/>
            </a:pPr>
            <a:r>
              <a:rPr lang="ru-RU" sz="2700" b="1" kern="0" spc="-80" dirty="0" smtClean="0">
                <a:solidFill>
                  <a:schemeClr val="bg1"/>
                </a:solidFill>
              </a:rPr>
              <a:t>перестановкой </a:t>
            </a:r>
            <a:r>
              <a:rPr lang="ru-RU" sz="2700" b="1" kern="0" spc="-80" dirty="0">
                <a:solidFill>
                  <a:schemeClr val="bg1"/>
                </a:solidFill>
              </a:rPr>
              <a:t>посылок</a:t>
            </a:r>
            <a:r>
              <a:rPr lang="ru-RU" sz="2700" b="1" kern="0" spc="-8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и</a:t>
            </a:r>
            <a:r>
              <a:rPr lang="ru-RU" sz="2700" b="1" kern="0" spc="-80" dirty="0">
                <a:solidFill>
                  <a:schemeClr val="bg1"/>
                </a:solidFill>
              </a:rPr>
              <a:t> </a:t>
            </a:r>
            <a:r>
              <a:rPr lang="ru-RU" sz="2700" b="1" kern="0" spc="-80" dirty="0" smtClean="0">
                <a:solidFill>
                  <a:schemeClr val="bg1"/>
                </a:solidFill>
              </a:rPr>
              <a:t>обращением с ограничением</a:t>
            </a:r>
            <a:endParaRPr lang="ru-RU" sz="2700" b="1" kern="0" spc="-8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0" fill="hold"/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0" fill="hold"/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30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0" fill="hold"/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0"/>
                            </p:stCondLst>
                            <p:childTnLst>
                              <p:par>
                                <p:cTn id="34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3000" fill="hold"/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3000" fill="hold"/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000"/>
                            </p:stCondLst>
                            <p:childTnLst>
                              <p:par>
                                <p:cTn id="6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500"/>
                            </p:stCondLst>
                            <p:childTnLst>
                              <p:par>
                                <p:cTn id="7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0" grpId="0" animBg="1"/>
      <p:bldP spid="447490" grpId="1" animBg="1"/>
      <p:bldP spid="447491" grpId="0" animBg="1"/>
      <p:bldP spid="447491" grpId="1" animBg="1"/>
      <p:bldP spid="447500" grpId="0" animBg="1"/>
      <p:bldP spid="447500" grpId="1" animBg="1"/>
      <p:bldP spid="447501" grpId="0" animBg="1"/>
      <p:bldP spid="447501" grpId="1" animBg="1"/>
      <p:bldP spid="447502" grpId="0" animBg="1"/>
      <p:bldP spid="447502" grpId="1" animBg="1"/>
      <p:bldP spid="447503" grpId="0" animBg="1"/>
      <p:bldP spid="447503" grpId="1" animBg="1"/>
      <p:bldP spid="19" grpId="0" animBg="1"/>
      <p:bldP spid="21" grpId="0" animBg="1"/>
      <p:bldP spid="24" grpId="0"/>
      <p:bldP spid="16" grpId="0" animBg="1"/>
      <p:bldP spid="22" grpId="0" animBg="1"/>
    </p:bldLst>
  </p:timing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AutoShape 35"/>
          <p:cNvSpPr>
            <a:spLocks noChangeArrowheads="1"/>
          </p:cNvSpPr>
          <p:nvPr/>
        </p:nvSpPr>
        <p:spPr bwMode="auto">
          <a:xfrm>
            <a:off x="6081713" y="5432425"/>
            <a:ext cx="1420812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8" name="Rectangle 2"/>
          <p:cNvSpPr>
            <a:spLocks noChangeArrowheads="1"/>
          </p:cNvSpPr>
          <p:nvPr/>
        </p:nvSpPr>
        <p:spPr bwMode="auto">
          <a:xfrm rot="1500000">
            <a:off x="5760000" y="2808000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800" b="1" baseline="0" dirty="0" smtClean="0">
                <a:solidFill>
                  <a:schemeClr val="accent1"/>
                </a:solidFill>
              </a:rPr>
              <a:t>есть</a:t>
            </a:r>
            <a:endParaRPr lang="ru-RU" sz="1800" b="1" baseline="0" dirty="0">
              <a:solidFill>
                <a:schemeClr val="accent1"/>
              </a:solidFill>
            </a:endParaRP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chemeClr val="accent1"/>
                </a:solidFill>
              </a:rPr>
              <a:t>суть</a:t>
            </a: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смертные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rgbClr val="0000FF"/>
                </a:solidFill>
              </a:rPr>
              <a:t> </a:t>
            </a:r>
            <a:r>
              <a:rPr lang="ru-RU" sz="1600" b="1" baseline="0" dirty="0" smtClean="0">
                <a:solidFill>
                  <a:srgbClr val="0000FF"/>
                </a:solidFill>
              </a:rPr>
              <a:t>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смертный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17" name="AutoShape 8"/>
          <p:cNvSpPr>
            <a:spLocks noChangeArrowheads="1"/>
          </p:cNvSpPr>
          <p:nvPr/>
        </p:nvSpPr>
        <p:spPr bwMode="auto">
          <a:xfrm>
            <a:off x="6083300" y="1835150"/>
            <a:ext cx="1420813" cy="719138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8" name="Oval 19"/>
          <p:cNvSpPr>
            <a:spLocks noChangeAspect="1" noChangeArrowheads="1"/>
          </p:cNvSpPr>
          <p:nvPr/>
        </p:nvSpPr>
        <p:spPr bwMode="auto">
          <a:xfrm>
            <a:off x="7556500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смертный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19" name="Oval 32"/>
          <p:cNvSpPr>
            <a:spLocks noChangeAspect="1" noChangeArrowheads="1"/>
          </p:cNvSpPr>
          <p:nvPr/>
        </p:nvSpPr>
        <p:spPr bwMode="auto">
          <a:xfrm>
            <a:off x="4679950" y="29876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1" name="AutoShape 6"/>
          <p:cNvSpPr>
            <a:spLocks noChangeArrowheads="1"/>
          </p:cNvSpPr>
          <p:nvPr/>
        </p:nvSpPr>
        <p:spPr bwMode="auto">
          <a:xfrm>
            <a:off x="6083300" y="3348038"/>
            <a:ext cx="1420813" cy="723900"/>
          </a:xfrm>
          <a:prstGeom prst="rightArrow">
            <a:avLst>
              <a:gd name="adj1" fmla="val 50000"/>
              <a:gd name="adj2" fmla="val 49395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auto">
          <a:xfrm rot="1500000">
            <a:off x="5760000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  <a:r>
              <a:rPr lang="en-US" sz="1600" b="1" baseline="0" dirty="0">
                <a:solidFill>
                  <a:srgbClr val="0000FF"/>
                </a:solidFill>
              </a:rPr>
              <a:t> 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16" name="Oval 28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2" name="Oval 33"/>
          <p:cNvSpPr>
            <a:spLocks noChangeAspect="1" noChangeArrowheads="1"/>
          </p:cNvSpPr>
          <p:nvPr/>
        </p:nvSpPr>
        <p:spPr bwMode="auto">
          <a:xfrm>
            <a:off x="7559675" y="29876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25" name="Rectangle 21"/>
          <p:cNvSpPr>
            <a:spLocks noChangeArrowheads="1"/>
          </p:cNvSpPr>
          <p:nvPr/>
        </p:nvSpPr>
        <p:spPr bwMode="auto">
          <a:xfrm>
            <a:off x="4751388" y="4572000"/>
            <a:ext cx="4175125" cy="360363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6" name="Oval 37"/>
          <p:cNvSpPr>
            <a:spLocks noChangeAspect="1" noChangeArrowheads="1"/>
          </p:cNvSpPr>
          <p:nvPr/>
        </p:nvSpPr>
        <p:spPr bwMode="auto">
          <a:xfrm>
            <a:off x="4678363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0" name="Oval 36"/>
          <p:cNvSpPr>
            <a:spLocks noChangeAspect="1" noChangeArrowheads="1"/>
          </p:cNvSpPr>
          <p:nvPr/>
        </p:nvSpPr>
        <p:spPr bwMode="auto">
          <a:xfrm>
            <a:off x="75565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смертный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32" name="Rectangle 2"/>
          <p:cNvSpPr txBox="1">
            <a:spLocks noChangeArrowheads="1"/>
          </p:cNvSpPr>
          <p:nvPr/>
        </p:nvSpPr>
        <p:spPr>
          <a:xfrm>
            <a:off x="0" y="200025"/>
            <a:ext cx="9144000" cy="1143000"/>
          </a:xfrm>
          <a:prstGeom prst="rect">
            <a:avLst/>
          </a:prstGeom>
        </p:spPr>
        <p:txBody>
          <a:bodyPr lIns="36000" rIns="36000" anchor="t" anchorCtr="1"/>
          <a:lstStyle/>
          <a:p>
            <a:pPr algn="ctr">
              <a:defRPr/>
            </a:pP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B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m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nt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p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</a:t>
            </a: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к 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B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r</a:t>
            </a:r>
            <a:r>
              <a:rPr lang="en-US" sz="3200" b="1" kern="0" baseline="0" dirty="0" smtClean="0">
                <a:solidFill>
                  <a:schemeClr val="accent3"/>
                </a:solidFill>
              </a:rPr>
              <a:t>b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a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a</a:t>
            </a:r>
            <a:endParaRPr lang="ru-RU" sz="3200" kern="0" dirty="0" smtClean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  <a:p>
            <a:pPr algn="ctr">
              <a:defRPr/>
            </a:pPr>
            <a:r>
              <a:rPr lang="ru-RU" sz="2700" b="1" kern="0" spc="-80" dirty="0" smtClean="0">
                <a:solidFill>
                  <a:schemeClr val="bg1"/>
                </a:solidFill>
              </a:rPr>
              <a:t>перестановкой </a:t>
            </a:r>
            <a:r>
              <a:rPr lang="ru-RU" sz="2700" b="1" kern="0" spc="-80" dirty="0">
                <a:solidFill>
                  <a:schemeClr val="bg1"/>
                </a:solidFill>
              </a:rPr>
              <a:t>посылок</a:t>
            </a:r>
            <a:r>
              <a:rPr lang="ru-RU" sz="2700" b="1" kern="0" spc="-8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и</a:t>
            </a:r>
            <a:r>
              <a:rPr lang="ru-RU" sz="2700" b="1" kern="0" spc="-80" dirty="0">
                <a:solidFill>
                  <a:schemeClr val="bg1"/>
                </a:solidFill>
              </a:rPr>
              <a:t> </a:t>
            </a:r>
            <a:r>
              <a:rPr lang="ru-RU" sz="2700" b="1" kern="0" spc="-80" dirty="0" smtClean="0">
                <a:solidFill>
                  <a:schemeClr val="bg1"/>
                </a:solidFill>
              </a:rPr>
              <a:t>обращением с ограничением</a:t>
            </a:r>
            <a:endParaRPr lang="ru-RU" sz="2700" b="1" kern="0" spc="-8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1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8" grpId="0" animBg="1"/>
      <p:bldP spid="28" grpId="1" animBg="1"/>
      <p:bldP spid="28" grpId="2" animBg="1"/>
      <p:bldP spid="27" grpId="0" animBg="1"/>
      <p:bldP spid="27" grpId="1" animBg="1"/>
      <p:bldP spid="26" grpId="0" animBg="1"/>
      <p:bldP spid="30" grpId="0" animBg="1"/>
    </p:bldLst>
  </p:timing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AutoShape 6"/>
          <p:cNvSpPr>
            <a:spLocks noChangeArrowheads="1"/>
          </p:cNvSpPr>
          <p:nvPr/>
        </p:nvSpPr>
        <p:spPr bwMode="auto">
          <a:xfrm>
            <a:off x="6083300" y="3348038"/>
            <a:ext cx="1420813" cy="723900"/>
          </a:xfrm>
          <a:prstGeom prst="rightArrow">
            <a:avLst>
              <a:gd name="adj1" fmla="val 50000"/>
              <a:gd name="adj2" fmla="val 49395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7" name="AutoShape 6"/>
          <p:cNvSpPr>
            <a:spLocks noChangeArrowheads="1"/>
          </p:cNvSpPr>
          <p:nvPr/>
        </p:nvSpPr>
        <p:spPr bwMode="auto">
          <a:xfrm>
            <a:off x="6083300" y="1836000"/>
            <a:ext cx="1420813" cy="720000"/>
          </a:xfrm>
          <a:prstGeom prst="rightArrow">
            <a:avLst>
              <a:gd name="adj1" fmla="val 50000"/>
              <a:gd name="adj2" fmla="val 49395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 anchorCtr="0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4" name="Rectangle 10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63490" name="Rectangle 5"/>
          <p:cNvSpPr>
            <a:spLocks noChangeArrowheads="1"/>
          </p:cNvSpPr>
          <p:nvPr/>
        </p:nvSpPr>
        <p:spPr bwMode="auto">
          <a:xfrm rot="-1500000">
            <a:off x="5759450" y="2808288"/>
            <a:ext cx="21605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63493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494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495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63497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смертные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63498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63499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63500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501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502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503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смертный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63505" name="Oval 14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506" name="Oval 13"/>
          <p:cNvSpPr>
            <a:spLocks noChangeAspect="1" noChangeArrowheads="1"/>
          </p:cNvSpPr>
          <p:nvPr/>
        </p:nvSpPr>
        <p:spPr bwMode="auto">
          <a:xfrm>
            <a:off x="7559675" y="2989263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63507" name="Oval 12"/>
          <p:cNvSpPr>
            <a:spLocks noChangeAspect="1" noChangeArrowheads="1"/>
          </p:cNvSpPr>
          <p:nvPr/>
        </p:nvSpPr>
        <p:spPr bwMode="auto">
          <a:xfrm>
            <a:off x="4679950" y="29876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3508" name="Oval 15"/>
          <p:cNvSpPr>
            <a:spLocks noChangeAspect="1" noChangeArrowheads="1"/>
          </p:cNvSpPr>
          <p:nvPr/>
        </p:nvSpPr>
        <p:spPr bwMode="auto">
          <a:xfrm>
            <a:off x="7559675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смертный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63509" name="Rectangle 25"/>
          <p:cNvSpPr>
            <a:spLocks noChangeArrowheads="1"/>
          </p:cNvSpPr>
          <p:nvPr/>
        </p:nvSpPr>
        <p:spPr bwMode="auto">
          <a:xfrm>
            <a:off x="4751388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6" name="Text Box 26"/>
          <p:cNvSpPr txBox="1">
            <a:spLocks noChangeArrowheads="1"/>
          </p:cNvSpPr>
          <p:nvPr/>
        </p:nvSpPr>
        <p:spPr bwMode="auto">
          <a:xfrm>
            <a:off x="4749800" y="5076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solidFill>
                  <a:srgbClr val="00FFFF"/>
                </a:solidFill>
              </a:rPr>
              <a:t>Общеутвердительный</a:t>
            </a:r>
            <a:r>
              <a:rPr lang="ru-RU" sz="1800" b="1" baseline="0" dirty="0" smtClean="0"/>
              <a:t> вывод </a:t>
            </a:r>
            <a:br>
              <a:rPr lang="ru-RU" sz="1800" b="1" baseline="0" dirty="0" smtClean="0"/>
            </a:br>
            <a:r>
              <a:rPr lang="ru-RU" sz="1800" b="1" baseline="0" dirty="0" smtClean="0">
                <a:solidFill>
                  <a:srgbClr val="00FF00"/>
                </a:solidFill>
              </a:rPr>
              <a:t>обращаем с ограничением</a:t>
            </a:r>
            <a:r>
              <a:rPr lang="ru-RU" sz="1800" b="1" baseline="0" dirty="0" smtClean="0"/>
              <a:t>.</a:t>
            </a:r>
            <a:endParaRPr lang="ru-RU" sz="1800" b="1" baseline="0" dirty="0"/>
          </a:p>
        </p:txBody>
      </p:sp>
      <p:sp>
        <p:nvSpPr>
          <p:cNvPr id="23" name="Rectangle 2"/>
          <p:cNvSpPr txBox="1">
            <a:spLocks noChangeArrowheads="1"/>
          </p:cNvSpPr>
          <p:nvPr/>
        </p:nvSpPr>
        <p:spPr>
          <a:xfrm>
            <a:off x="0" y="200025"/>
            <a:ext cx="9144000" cy="1143000"/>
          </a:xfrm>
          <a:prstGeom prst="rect">
            <a:avLst/>
          </a:prstGeom>
        </p:spPr>
        <p:txBody>
          <a:bodyPr lIns="36000" rIns="36000" anchor="t" anchorCtr="1"/>
          <a:lstStyle/>
          <a:p>
            <a:pPr algn="ctr">
              <a:defRPr/>
            </a:pP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B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m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nt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p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</a:t>
            </a: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к 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B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r</a:t>
            </a:r>
            <a:r>
              <a:rPr lang="en-US" sz="3200" b="1" kern="0" baseline="0" dirty="0" smtClean="0">
                <a:solidFill>
                  <a:schemeClr val="accent3"/>
                </a:solidFill>
              </a:rPr>
              <a:t>b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a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a</a:t>
            </a:r>
            <a:endParaRPr lang="ru-RU" sz="3200" kern="0" dirty="0" smtClean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  <a:p>
            <a:pPr algn="ctr">
              <a:defRPr/>
            </a:pPr>
            <a:r>
              <a:rPr lang="ru-RU" sz="2700" b="1" kern="0" spc="-80" dirty="0" smtClean="0">
                <a:solidFill>
                  <a:schemeClr val="bg1"/>
                </a:solidFill>
              </a:rPr>
              <a:t>перестановкой </a:t>
            </a:r>
            <a:r>
              <a:rPr lang="ru-RU" sz="2700" b="1" kern="0" spc="-80" dirty="0">
                <a:solidFill>
                  <a:schemeClr val="bg1"/>
                </a:solidFill>
              </a:rPr>
              <a:t>посылок</a:t>
            </a:r>
            <a:r>
              <a:rPr lang="ru-RU" sz="2700" b="1" kern="0" spc="-8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и</a:t>
            </a:r>
            <a:r>
              <a:rPr lang="ru-RU" sz="2700" b="1" kern="0" spc="-80" dirty="0">
                <a:solidFill>
                  <a:schemeClr val="bg1"/>
                </a:solidFill>
              </a:rPr>
              <a:t> </a:t>
            </a:r>
            <a:r>
              <a:rPr lang="ru-RU" sz="2700" b="1" kern="0" spc="-80" dirty="0" smtClean="0">
                <a:solidFill>
                  <a:schemeClr val="bg1"/>
                </a:solidFill>
              </a:rPr>
              <a:t>обращением с ограничением</a:t>
            </a:r>
            <a:endParaRPr lang="ru-RU" sz="2700" b="1" kern="0" spc="-8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5"/>
          <p:cNvSpPr>
            <a:spLocks noChangeArrowheads="1"/>
          </p:cNvSpPr>
          <p:nvPr/>
        </p:nvSpPr>
        <p:spPr bwMode="auto">
          <a:xfrm rot="-1500000">
            <a:off x="5759450" y="2808288"/>
            <a:ext cx="21605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26" name="Rectangle 10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32" name="AutoShape 4"/>
          <p:cNvSpPr>
            <a:spLocks noChangeArrowheads="1"/>
          </p:cNvSpPr>
          <p:nvPr/>
        </p:nvSpPr>
        <p:spPr bwMode="auto">
          <a:xfrm>
            <a:off x="6119813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64518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519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520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64522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смертные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64523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64524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64525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526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64527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528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смертный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64530" name="Oval 14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531" name="Oval 13"/>
          <p:cNvSpPr>
            <a:spLocks noChangeAspect="1" noChangeArrowheads="1"/>
          </p:cNvSpPr>
          <p:nvPr/>
        </p:nvSpPr>
        <p:spPr bwMode="auto">
          <a:xfrm>
            <a:off x="7559675" y="2989263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64532" name="Oval 12"/>
          <p:cNvSpPr>
            <a:spLocks noChangeAspect="1" noChangeArrowheads="1"/>
          </p:cNvSpPr>
          <p:nvPr/>
        </p:nvSpPr>
        <p:spPr bwMode="auto">
          <a:xfrm>
            <a:off x="4679950" y="2989263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4533" name="Oval 15"/>
          <p:cNvSpPr>
            <a:spLocks noChangeAspect="1" noChangeArrowheads="1"/>
          </p:cNvSpPr>
          <p:nvPr/>
        </p:nvSpPr>
        <p:spPr bwMode="auto">
          <a:xfrm>
            <a:off x="7559675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смертный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64534" name="Rectangle 25"/>
          <p:cNvSpPr>
            <a:spLocks noChangeArrowheads="1"/>
          </p:cNvSpPr>
          <p:nvPr/>
        </p:nvSpPr>
        <p:spPr bwMode="auto">
          <a:xfrm>
            <a:off x="4751388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31" name="Oval 7"/>
          <p:cNvSpPr>
            <a:spLocks noChangeAspect="1" noChangeArrowheads="1"/>
          </p:cNvSpPr>
          <p:nvPr/>
        </p:nvSpPr>
        <p:spPr bwMode="auto">
          <a:xfrm>
            <a:off x="4679950" y="507523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1800" b="1" baseline="0" dirty="0">
                <a:solidFill>
                  <a:srgbClr val="0000FF"/>
                </a:solidFill>
              </a:rPr>
              <a:t>смертные</a:t>
            </a:r>
          </a:p>
        </p:txBody>
      </p:sp>
      <p:sp>
        <p:nvSpPr>
          <p:cNvPr id="33" name="Oval 15"/>
          <p:cNvSpPr>
            <a:spLocks noChangeAspect="1" noChangeArrowheads="1"/>
          </p:cNvSpPr>
          <p:nvPr/>
        </p:nvSpPr>
        <p:spPr bwMode="auto">
          <a:xfrm>
            <a:off x="7596188" y="507523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греки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8" name="AutoShape 6"/>
          <p:cNvSpPr>
            <a:spLocks noChangeArrowheads="1"/>
          </p:cNvSpPr>
          <p:nvPr/>
        </p:nvSpPr>
        <p:spPr bwMode="auto">
          <a:xfrm>
            <a:off x="6083300" y="1836000"/>
            <a:ext cx="1420813" cy="720000"/>
          </a:xfrm>
          <a:prstGeom prst="rightArrow">
            <a:avLst>
              <a:gd name="adj1" fmla="val 50000"/>
              <a:gd name="adj2" fmla="val 49395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 anchorCtr="0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9" name="AutoShape 6"/>
          <p:cNvSpPr>
            <a:spLocks noChangeArrowheads="1"/>
          </p:cNvSpPr>
          <p:nvPr/>
        </p:nvSpPr>
        <p:spPr bwMode="auto">
          <a:xfrm>
            <a:off x="6083300" y="3348038"/>
            <a:ext cx="1420813" cy="723900"/>
          </a:xfrm>
          <a:prstGeom prst="rightArrow">
            <a:avLst>
              <a:gd name="adj1" fmla="val 50000"/>
              <a:gd name="adj2" fmla="val 49395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5" name="Rectangle 2"/>
          <p:cNvSpPr txBox="1">
            <a:spLocks noChangeArrowheads="1"/>
          </p:cNvSpPr>
          <p:nvPr/>
        </p:nvSpPr>
        <p:spPr>
          <a:xfrm>
            <a:off x="0" y="200025"/>
            <a:ext cx="9144000" cy="1143000"/>
          </a:xfrm>
          <a:prstGeom prst="rect">
            <a:avLst/>
          </a:prstGeom>
        </p:spPr>
        <p:txBody>
          <a:bodyPr lIns="36000" rIns="36000" anchor="t" anchorCtr="1"/>
          <a:lstStyle/>
          <a:p>
            <a:pPr algn="ctr">
              <a:defRPr/>
            </a:pP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B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m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nt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p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</a:t>
            </a: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к 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B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r</a:t>
            </a:r>
            <a:r>
              <a:rPr lang="en-US" sz="3200" b="1" kern="0" baseline="0" dirty="0" smtClean="0">
                <a:solidFill>
                  <a:schemeClr val="accent3"/>
                </a:solidFill>
              </a:rPr>
              <a:t>b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a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a</a:t>
            </a:r>
            <a:endParaRPr lang="ru-RU" sz="3200" kern="0" dirty="0" smtClean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  <a:p>
            <a:pPr algn="ctr">
              <a:defRPr/>
            </a:pPr>
            <a:r>
              <a:rPr lang="ru-RU" sz="2700" b="1" kern="0" spc="-80" dirty="0" smtClean="0">
                <a:solidFill>
                  <a:schemeClr val="bg1"/>
                </a:solidFill>
              </a:rPr>
              <a:t>перестановкой </a:t>
            </a:r>
            <a:r>
              <a:rPr lang="ru-RU" sz="2700" b="1" kern="0" spc="-80" dirty="0">
                <a:solidFill>
                  <a:schemeClr val="bg1"/>
                </a:solidFill>
              </a:rPr>
              <a:t>посылок</a:t>
            </a:r>
            <a:r>
              <a:rPr lang="ru-RU" sz="2700" b="1" kern="0" spc="-8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и</a:t>
            </a:r>
            <a:r>
              <a:rPr lang="ru-RU" sz="2700" b="1" kern="0" spc="-80" dirty="0">
                <a:solidFill>
                  <a:schemeClr val="bg1"/>
                </a:solidFill>
              </a:rPr>
              <a:t> </a:t>
            </a:r>
            <a:r>
              <a:rPr lang="ru-RU" sz="2700" b="1" kern="0" spc="-80" dirty="0" smtClean="0">
                <a:solidFill>
                  <a:schemeClr val="bg1"/>
                </a:solidFill>
              </a:rPr>
              <a:t>обращением с ограничением</a:t>
            </a:r>
            <a:endParaRPr lang="ru-RU" sz="2700" b="1" kern="0" spc="-8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3000" fill="hold"/>
                                        <p:tgtEl>
                                          <p:spTgt spid="645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000" fill="hold"/>
                                        <p:tgtEl>
                                          <p:spTgt spid="645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3000" fill="hold"/>
                                        <p:tgtEl>
                                          <p:spTgt spid="64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0" fill="hold"/>
                                        <p:tgtEl>
                                          <p:spTgt spid="64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3000" fill="hold"/>
                                        <p:tgtEl>
                                          <p:spTgt spid="645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000" fill="hold"/>
                                        <p:tgtEl>
                                          <p:spTgt spid="645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2" grpId="1" animBg="1"/>
      <p:bldP spid="64520" grpId="0" animBg="1"/>
      <p:bldP spid="64520" grpId="1" animBg="1"/>
      <p:bldP spid="64522" grpId="0" animBg="1"/>
      <p:bldP spid="64522" grpId="1" animBg="1"/>
      <p:bldP spid="64523" grpId="0" animBg="1"/>
      <p:bldP spid="64523" grpId="1" animBg="1"/>
      <p:bldP spid="31" grpId="0" animBg="1"/>
      <p:bldP spid="31" grpId="1" animBg="1"/>
      <p:bldP spid="33" grpId="0" animBg="1"/>
      <p:bldP spid="33" grpId="1" animBg="1"/>
    </p:bldLst>
  </p:timing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 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 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chemeClr val="accent1"/>
                </a:solidFill>
              </a:rPr>
              <a:t>не </a:t>
            </a:r>
            <a:r>
              <a:rPr lang="ru-RU" sz="1600" b="1" baseline="0" dirty="0" smtClean="0">
                <a:solidFill>
                  <a:schemeClr val="accent1"/>
                </a:solidFill>
              </a:rPr>
              <a:t>есть</a:t>
            </a:r>
            <a:endParaRPr lang="ru-RU" sz="1600" b="1" baseline="0" dirty="0">
              <a:solidFill>
                <a:schemeClr val="accent1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1800" b="1" baseline="0" dirty="0" smtClean="0">
                <a:solidFill>
                  <a:srgbClr val="0000FF"/>
                </a:solidFill>
              </a:rPr>
              <a:t>ни один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пингвин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-1500000">
            <a:off x="1224000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1800" b="1" baseline="0" dirty="0" smtClean="0">
                <a:solidFill>
                  <a:srgbClr val="0000FF"/>
                </a:solidFill>
              </a:rPr>
              <a:t>Ни один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пингвин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" name="Rectangle 2"/>
          <p:cNvSpPr txBox="1">
            <a:spLocks noChangeArrowheads="1"/>
          </p:cNvSpPr>
          <p:nvPr/>
        </p:nvSpPr>
        <p:spPr>
          <a:xfrm>
            <a:off x="0" y="214313"/>
            <a:ext cx="9144000" cy="1143000"/>
          </a:xfrm>
          <a:prstGeom prst="rect">
            <a:avLst/>
          </a:prstGeom>
        </p:spPr>
        <p:txBody>
          <a:bodyPr anchor="t" anchorCtr="1"/>
          <a:lstStyle/>
          <a:p>
            <a:pPr algn="ctr">
              <a:defRPr/>
            </a:pP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C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m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n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s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</a:t>
            </a: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к 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C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l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a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e</a:t>
            </a:r>
            <a:r>
              <a:rPr lang="en-US" sz="3200" b="1" kern="0" baseline="0" dirty="0" smtClean="0">
                <a:solidFill>
                  <a:schemeClr val="accent3"/>
                </a:solidFill>
              </a:rPr>
              <a:t>nt</a:t>
            </a:r>
            <a:r>
              <a:rPr lang="ru-RU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</a:br>
            <a:r>
              <a:rPr lang="ru-RU" sz="2800" b="1" kern="0" baseline="0" dirty="0" smtClean="0">
                <a:solidFill>
                  <a:schemeClr val="bg1"/>
                </a:solidFill>
              </a:rPr>
              <a:t>перестановкой </a:t>
            </a:r>
            <a:r>
              <a:rPr lang="ru-RU" sz="2800" b="1" kern="0" baseline="0" dirty="0">
                <a:solidFill>
                  <a:schemeClr val="bg1"/>
                </a:solidFill>
              </a:rPr>
              <a:t>посылок</a:t>
            </a:r>
            <a:r>
              <a:rPr lang="ru-RU" sz="28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и</a:t>
            </a:r>
            <a:r>
              <a:rPr lang="ru-RU" sz="2800" b="1" kern="0" baseline="0" dirty="0">
                <a:solidFill>
                  <a:schemeClr val="bg1"/>
                </a:solidFill>
              </a:rPr>
              <a:t> </a:t>
            </a:r>
            <a:r>
              <a:rPr lang="ru-RU" sz="2800" b="1" kern="0" baseline="0" dirty="0" smtClean="0">
                <a:solidFill>
                  <a:schemeClr val="bg1"/>
                </a:solidFill>
              </a:rPr>
              <a:t>простым обращением</a:t>
            </a:r>
            <a:endParaRPr lang="ru-RU" sz="2800" b="1" kern="0" baseline="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680000" y="1620000"/>
            <a:ext cx="4320000" cy="4860000"/>
          </a:xfrm>
          <a:prstGeom prst="rect">
            <a:avLst/>
          </a:prstGeom>
          <a:noFill/>
        </p:spPr>
        <p:txBody>
          <a:bodyPr wrap="square" lIns="72000" rIns="36000" rtlCol="0">
            <a:noAutofit/>
          </a:bodyPr>
          <a:lstStyle/>
          <a:p>
            <a:r>
              <a:rPr lang="ru-RU" dirty="0" smtClean="0"/>
              <a:t>Модус четвёртой фигуры </a:t>
            </a:r>
            <a:r>
              <a:rPr lang="en-US" kern="0" dirty="0" smtClean="0">
                <a:solidFill>
                  <a:srgbClr val="FF66CC"/>
                </a:solidFill>
              </a:rPr>
              <a:t>C</a:t>
            </a:r>
            <a:r>
              <a:rPr lang="en-US" kern="0" dirty="0" smtClean="0"/>
              <a:t>amenes</a:t>
            </a:r>
            <a:r>
              <a:rPr lang="ru-RU" dirty="0" smtClean="0"/>
              <a:t> сводится к модусу </a:t>
            </a:r>
            <a:r>
              <a:rPr lang="en-US" kern="0" dirty="0" smtClean="0">
                <a:solidFill>
                  <a:srgbClr val="FF66CC"/>
                </a:solidFill>
              </a:rPr>
              <a:t>C</a:t>
            </a:r>
            <a:r>
              <a:rPr lang="en-US" kern="0" dirty="0" smtClean="0"/>
              <a:t>elarent</a:t>
            </a:r>
            <a:r>
              <a:rPr lang="en-US" dirty="0" smtClean="0"/>
              <a:t> </a:t>
            </a:r>
            <a:endParaRPr lang="ru-RU" dirty="0" smtClean="0"/>
          </a:p>
          <a:p>
            <a:r>
              <a:rPr lang="ru-RU" dirty="0" smtClean="0">
                <a:solidFill>
                  <a:srgbClr val="00FF00"/>
                </a:solidFill>
              </a:rPr>
              <a:t>перестановкой посылок</a:t>
            </a:r>
            <a:r>
              <a:rPr lang="ru-RU" dirty="0" smtClean="0"/>
              <a:t>, на что указывает согласная </a:t>
            </a:r>
            <a:r>
              <a:rPr lang="en-US" dirty="0" smtClean="0">
                <a:solidFill>
                  <a:srgbClr val="00FF00"/>
                </a:solidFill>
              </a:rPr>
              <a:t>M</a:t>
            </a:r>
            <a:r>
              <a:rPr lang="ru-RU" dirty="0" smtClean="0"/>
              <a:t> между гласными первого и второго слогов, </a:t>
            </a:r>
          </a:p>
          <a:p>
            <a:r>
              <a:rPr lang="ru-RU" dirty="0" smtClean="0"/>
              <a:t>и </a:t>
            </a:r>
            <a:r>
              <a:rPr lang="ru-RU" dirty="0" smtClean="0">
                <a:solidFill>
                  <a:srgbClr val="00FF00"/>
                </a:solidFill>
              </a:rPr>
              <a:t>простым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обращением </a:t>
            </a:r>
            <a:r>
              <a:rPr lang="ru-RU" dirty="0" smtClean="0"/>
              <a:t>полученного после этой операции </a:t>
            </a:r>
            <a:r>
              <a:rPr lang="ru-RU" dirty="0" smtClean="0">
                <a:solidFill>
                  <a:srgbClr val="00FFFF"/>
                </a:solidFill>
              </a:rPr>
              <a:t>общеотрицательного</a:t>
            </a:r>
            <a:r>
              <a:rPr lang="ru-RU" dirty="0" smtClean="0"/>
              <a:t> вывода, </a:t>
            </a:r>
            <a:br>
              <a:rPr lang="ru-RU" dirty="0" smtClean="0"/>
            </a:br>
            <a:r>
              <a:rPr lang="ru-RU" dirty="0" smtClean="0"/>
              <a:t>на что указывает согласная </a:t>
            </a:r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ru-RU" dirty="0" smtClean="0"/>
              <a:t>, следующая в имени модуса сразу после гласной третьего слога </a:t>
            </a:r>
            <a:r>
              <a:rPr lang="en-US" dirty="0" smtClean="0">
                <a:solidFill>
                  <a:srgbClr val="00FFFF"/>
                </a:solidFill>
              </a:rPr>
              <a:t>E</a:t>
            </a:r>
            <a:r>
              <a:rPr lang="ru-RU" dirty="0" smtClean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3000000">
                                      <p:cBhvr>
                                        <p:cTn id="49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2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500"/>
                            </p:stCondLst>
                            <p:childTnLst>
                              <p:par>
                                <p:cTn id="6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3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0" grpId="0" animBg="1"/>
      <p:bldP spid="447491" grpId="0" animBg="1"/>
      <p:bldP spid="447492" grpId="0" animBg="1"/>
      <p:bldP spid="447493" grpId="0" animBg="1"/>
      <p:bldP spid="447493" grpId="1" animBg="1"/>
      <p:bldP spid="447493" grpId="2" animBg="1"/>
      <p:bldP spid="447495" grpId="0" animBg="1"/>
      <p:bldP spid="447496" grpId="0" animBg="1"/>
      <p:bldP spid="447497" grpId="0" animBg="1"/>
      <p:bldP spid="447498" grpId="0" animBg="1"/>
      <p:bldP spid="447498" grpId="1" animBg="1"/>
      <p:bldP spid="447500" grpId="0" animBg="1"/>
      <p:bldP spid="447501" grpId="0" animBg="1"/>
      <p:bldP spid="447502" grpId="0" animBg="1"/>
      <p:bldP spid="447503" grpId="0" animBg="1"/>
      <p:bldP spid="30" grpId="0" build="p"/>
    </p:bldLst>
  </p:timing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AutoShape 3"/>
          <p:cNvSpPr>
            <a:spLocks noChangeArrowheads="1"/>
          </p:cNvSpPr>
          <p:nvPr/>
        </p:nvSpPr>
        <p:spPr bwMode="auto">
          <a:xfrm>
            <a:off x="6083300" y="3348038"/>
            <a:ext cx="1422400" cy="719137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3" name="AutoShape 2"/>
          <p:cNvSpPr>
            <a:spLocks noChangeArrowheads="1"/>
          </p:cNvSpPr>
          <p:nvPr/>
        </p:nvSpPr>
        <p:spPr bwMode="auto">
          <a:xfrm>
            <a:off x="6083300" y="1836738"/>
            <a:ext cx="1422400" cy="719137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chemeClr val="accent1"/>
                </a:solidFill>
              </a:rPr>
              <a:t>не суть</a:t>
            </a: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пингвин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пингвин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5" name="Oval 12"/>
          <p:cNvSpPr>
            <a:spLocks noChangeAspect="1" noChangeArrowheads="1"/>
          </p:cNvSpPr>
          <p:nvPr/>
        </p:nvSpPr>
        <p:spPr bwMode="auto">
          <a:xfrm>
            <a:off x="4679950" y="2989263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4" name="Oval 15"/>
          <p:cNvSpPr>
            <a:spLocks noChangeAspect="1" noChangeArrowheads="1"/>
          </p:cNvSpPr>
          <p:nvPr/>
        </p:nvSpPr>
        <p:spPr bwMode="auto">
          <a:xfrm>
            <a:off x="7559675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пингвин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2" name="Oval 14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27" name="Oval 13"/>
          <p:cNvSpPr>
            <a:spLocks noChangeAspect="1" noChangeArrowheads="1"/>
          </p:cNvSpPr>
          <p:nvPr/>
        </p:nvSpPr>
        <p:spPr bwMode="auto">
          <a:xfrm>
            <a:off x="7559675" y="2989263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30" name="Text Box 3"/>
          <p:cNvSpPr txBox="1">
            <a:spLocks noChangeArrowheads="1"/>
          </p:cNvSpPr>
          <p:nvPr/>
        </p:nvSpPr>
        <p:spPr bwMode="auto">
          <a:xfrm>
            <a:off x="4749800" y="4570413"/>
            <a:ext cx="417512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solidFill>
                  <a:srgbClr val="00FF00"/>
                </a:solidFill>
              </a:rPr>
              <a:t>Меняем посылки местами.</a:t>
            </a:r>
            <a:endParaRPr lang="ru-RU" sz="1800" b="1" baseline="0" dirty="0">
              <a:solidFill>
                <a:srgbClr val="00FF00"/>
              </a:solidFill>
            </a:endParaRPr>
          </a:p>
        </p:txBody>
      </p:sp>
      <p:sp>
        <p:nvSpPr>
          <p:cNvPr id="31" name="Rectangle 2"/>
          <p:cNvSpPr txBox="1">
            <a:spLocks noChangeArrowheads="1"/>
          </p:cNvSpPr>
          <p:nvPr/>
        </p:nvSpPr>
        <p:spPr>
          <a:xfrm>
            <a:off x="0" y="214313"/>
            <a:ext cx="9144000" cy="1143000"/>
          </a:xfrm>
          <a:prstGeom prst="rect">
            <a:avLst/>
          </a:prstGeom>
        </p:spPr>
        <p:txBody>
          <a:bodyPr anchor="t" anchorCtr="1"/>
          <a:lstStyle/>
          <a:p>
            <a:pPr algn="ctr">
              <a:defRPr/>
            </a:pP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C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m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n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s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</a:t>
            </a: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к 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C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l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a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e</a:t>
            </a:r>
            <a:r>
              <a:rPr lang="en-US" sz="3200" b="1" kern="0" baseline="0" dirty="0" smtClean="0">
                <a:solidFill>
                  <a:schemeClr val="accent3"/>
                </a:solidFill>
              </a:rPr>
              <a:t>nt</a:t>
            </a:r>
            <a:r>
              <a:rPr lang="ru-RU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</a:br>
            <a:r>
              <a:rPr lang="ru-RU" sz="2800" b="1" kern="0" baseline="0" dirty="0" smtClean="0">
                <a:solidFill>
                  <a:schemeClr val="bg1"/>
                </a:solidFill>
              </a:rPr>
              <a:t>перестановкой </a:t>
            </a:r>
            <a:r>
              <a:rPr lang="ru-RU" sz="2800" b="1" kern="0" baseline="0" dirty="0">
                <a:solidFill>
                  <a:schemeClr val="bg1"/>
                </a:solidFill>
              </a:rPr>
              <a:t>посылок</a:t>
            </a:r>
            <a:r>
              <a:rPr lang="ru-RU" sz="28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и</a:t>
            </a:r>
            <a:r>
              <a:rPr lang="ru-RU" sz="2800" b="1" kern="0" baseline="0" dirty="0">
                <a:solidFill>
                  <a:schemeClr val="bg1"/>
                </a:solidFill>
              </a:rPr>
              <a:t> </a:t>
            </a:r>
            <a:r>
              <a:rPr lang="ru-RU" sz="2800" b="1" kern="0" baseline="0" dirty="0" smtClean="0">
                <a:solidFill>
                  <a:schemeClr val="bg1"/>
                </a:solidFill>
              </a:rPr>
              <a:t>простым обращением</a:t>
            </a:r>
            <a:endParaRPr lang="ru-RU" sz="2800" b="1" kern="0" baseline="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0" fill="hold"/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0" fill="hold"/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30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0" fill="hold"/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0"/>
                            </p:stCondLst>
                            <p:childTnLst>
                              <p:par>
                                <p:cTn id="3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3000" fill="hold"/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3000" fill="hold"/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000"/>
                            </p:stCondLst>
                            <p:childTnLst>
                              <p:par>
                                <p:cTn id="6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500"/>
                            </p:stCondLst>
                            <p:childTnLst>
                              <p:par>
                                <p:cTn id="7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8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3" grpId="0" animBg="1"/>
      <p:bldP spid="447491" grpId="0" animBg="1"/>
      <p:bldP spid="447491" grpId="1" animBg="1"/>
      <p:bldP spid="447500" grpId="0" animBg="1"/>
      <p:bldP spid="447500" grpId="1" animBg="1"/>
      <p:bldP spid="447501" grpId="0" animBg="1"/>
      <p:bldP spid="447501" grpId="1" animBg="1"/>
      <p:bldP spid="447502" grpId="0" animBg="1"/>
      <p:bldP spid="25" grpId="0" animBg="1"/>
      <p:bldP spid="24" grpId="0" animBg="1"/>
      <p:bldP spid="22" grpId="0" animBg="1"/>
      <p:bldP spid="27" grpId="0" animBg="1"/>
      <p:bldP spid="30" grpId="0"/>
    </p:bldLst>
  </p:timing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5"/>
          <p:cNvSpPr>
            <a:spLocks noChangeArrowheads="1"/>
          </p:cNvSpPr>
          <p:nvPr/>
        </p:nvSpPr>
        <p:spPr bwMode="auto">
          <a:xfrm rot="1500000">
            <a:off x="5759450" y="2808288"/>
            <a:ext cx="21605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chemeClr val="accent1"/>
                </a:solidFill>
              </a:rPr>
              <a:t>не </a:t>
            </a:r>
            <a:r>
              <a:rPr lang="ru-RU" sz="1600" b="1" baseline="0" dirty="0" smtClean="0">
                <a:solidFill>
                  <a:schemeClr val="accent1"/>
                </a:solidFill>
              </a:rPr>
              <a:t>есть</a:t>
            </a:r>
            <a:endParaRPr lang="ru-RU" sz="1600" b="1" baseline="0" dirty="0">
              <a:solidFill>
                <a:schemeClr val="accent1"/>
              </a:solidFill>
            </a:endParaRPr>
          </a:p>
        </p:txBody>
      </p:sp>
      <p:sp>
        <p:nvSpPr>
          <p:cNvPr id="26" name="AutoShape 3"/>
          <p:cNvSpPr>
            <a:spLocks noChangeArrowheads="1"/>
          </p:cNvSpPr>
          <p:nvPr/>
        </p:nvSpPr>
        <p:spPr bwMode="auto">
          <a:xfrm>
            <a:off x="6083300" y="3348038"/>
            <a:ext cx="1422400" cy="719137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3" name="AutoShape 2"/>
          <p:cNvSpPr>
            <a:spLocks noChangeArrowheads="1"/>
          </p:cNvSpPr>
          <p:nvPr/>
        </p:nvSpPr>
        <p:spPr bwMode="auto">
          <a:xfrm>
            <a:off x="6083300" y="1836738"/>
            <a:ext cx="1422400" cy="719137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chemeClr val="accent1"/>
                </a:solidFill>
              </a:rPr>
              <a:t>не суть</a:t>
            </a: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пингвин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пингвин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9" name="Rectangle 10"/>
          <p:cNvSpPr>
            <a:spLocks noChangeArrowheads="1"/>
          </p:cNvSpPr>
          <p:nvPr/>
        </p:nvSpPr>
        <p:spPr bwMode="auto">
          <a:xfrm rot="1500000">
            <a:off x="5760000" y="2808288"/>
            <a:ext cx="21605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25" name="Oval 12"/>
          <p:cNvSpPr>
            <a:spLocks noChangeAspect="1" noChangeArrowheads="1"/>
          </p:cNvSpPr>
          <p:nvPr/>
        </p:nvSpPr>
        <p:spPr bwMode="auto">
          <a:xfrm>
            <a:off x="4679950" y="2989263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4" name="Oval 15"/>
          <p:cNvSpPr>
            <a:spLocks noChangeAspect="1" noChangeArrowheads="1"/>
          </p:cNvSpPr>
          <p:nvPr/>
        </p:nvSpPr>
        <p:spPr bwMode="auto">
          <a:xfrm>
            <a:off x="7559675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пингвин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2" name="Oval 14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27" name="Oval 13"/>
          <p:cNvSpPr>
            <a:spLocks noChangeAspect="1" noChangeArrowheads="1"/>
          </p:cNvSpPr>
          <p:nvPr/>
        </p:nvSpPr>
        <p:spPr bwMode="auto">
          <a:xfrm>
            <a:off x="7559675" y="2989263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32" name="Rectangle 25"/>
          <p:cNvSpPr>
            <a:spLocks noChangeArrowheads="1"/>
          </p:cNvSpPr>
          <p:nvPr/>
        </p:nvSpPr>
        <p:spPr bwMode="auto">
          <a:xfrm>
            <a:off x="4751388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33" name="Oval 7"/>
          <p:cNvSpPr>
            <a:spLocks noChangeAspect="1" noChangeArrowheads="1"/>
          </p:cNvSpPr>
          <p:nvPr/>
        </p:nvSpPr>
        <p:spPr bwMode="auto">
          <a:xfrm>
            <a:off x="4679950" y="507523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ни один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грек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4" name="AutoShape 4"/>
          <p:cNvSpPr>
            <a:spLocks noChangeArrowheads="1"/>
          </p:cNvSpPr>
          <p:nvPr/>
        </p:nvSpPr>
        <p:spPr bwMode="auto">
          <a:xfrm>
            <a:off x="6119813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5" name="Oval 15"/>
          <p:cNvSpPr>
            <a:spLocks noChangeAspect="1" noChangeArrowheads="1"/>
          </p:cNvSpPr>
          <p:nvPr/>
        </p:nvSpPr>
        <p:spPr bwMode="auto">
          <a:xfrm>
            <a:off x="7596188" y="507523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пингвин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6" name="Rectangle 2"/>
          <p:cNvSpPr txBox="1">
            <a:spLocks noChangeArrowheads="1"/>
          </p:cNvSpPr>
          <p:nvPr/>
        </p:nvSpPr>
        <p:spPr>
          <a:xfrm>
            <a:off x="0" y="214313"/>
            <a:ext cx="9144000" cy="1143000"/>
          </a:xfrm>
          <a:prstGeom prst="rect">
            <a:avLst/>
          </a:prstGeom>
        </p:spPr>
        <p:txBody>
          <a:bodyPr anchor="t" anchorCtr="1"/>
          <a:lstStyle/>
          <a:p>
            <a:pPr algn="ctr">
              <a:defRPr/>
            </a:pP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C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m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n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s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</a:t>
            </a: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к 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C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l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a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e</a:t>
            </a:r>
            <a:r>
              <a:rPr lang="en-US" sz="3200" b="1" kern="0" baseline="0" dirty="0" smtClean="0">
                <a:solidFill>
                  <a:schemeClr val="accent3"/>
                </a:solidFill>
              </a:rPr>
              <a:t>nt</a:t>
            </a:r>
            <a:r>
              <a:rPr lang="ru-RU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</a:br>
            <a:r>
              <a:rPr lang="ru-RU" sz="2800" b="1" kern="0" baseline="0" dirty="0" smtClean="0">
                <a:solidFill>
                  <a:schemeClr val="bg1"/>
                </a:solidFill>
              </a:rPr>
              <a:t>перестановкой </a:t>
            </a:r>
            <a:r>
              <a:rPr lang="ru-RU" sz="2800" b="1" kern="0" baseline="0" dirty="0">
                <a:solidFill>
                  <a:schemeClr val="bg1"/>
                </a:solidFill>
              </a:rPr>
              <a:t>посылок</a:t>
            </a:r>
            <a:r>
              <a:rPr lang="ru-RU" sz="28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и</a:t>
            </a:r>
            <a:r>
              <a:rPr lang="ru-RU" sz="2800" b="1" kern="0" baseline="0" dirty="0">
                <a:solidFill>
                  <a:schemeClr val="bg1"/>
                </a:solidFill>
              </a:rPr>
              <a:t> </a:t>
            </a:r>
            <a:r>
              <a:rPr lang="ru-RU" sz="2800" b="1" kern="0" baseline="0" dirty="0" smtClean="0">
                <a:solidFill>
                  <a:schemeClr val="bg1"/>
                </a:solidFill>
              </a:rPr>
              <a:t>простым обращением</a:t>
            </a:r>
            <a:endParaRPr lang="ru-RU" sz="2800" b="1" kern="0" baseline="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1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8" grpId="1" animBg="1"/>
      <p:bldP spid="28" grpId="2" animBg="1"/>
      <p:bldP spid="29" grpId="0" animBg="1"/>
      <p:bldP spid="29" grpId="1" animBg="1"/>
      <p:bldP spid="32" grpId="0" animBg="1"/>
      <p:bldP spid="33" grpId="0" animBg="1"/>
      <p:bldP spid="34" grpId="0" animBg="1"/>
      <p:bldP spid="35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360363" y="1619250"/>
            <a:ext cx="3959225" cy="1152525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>
                <a:solidFill>
                  <a:srgbClr val="FFFF00"/>
                </a:solidFill>
                <a:cs typeface="Arial" charset="0"/>
              </a:rPr>
              <a:t>Пустое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понятие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dirty="0"/>
              <a:t>понятие, объём </a:t>
            </a:r>
            <a:r>
              <a:rPr lang="ru-RU" dirty="0" smtClean="0"/>
              <a:t>которого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не содержит </a:t>
            </a:r>
            <a:r>
              <a:rPr lang="ru-RU" dirty="0">
                <a:solidFill>
                  <a:srgbClr val="00FFFF"/>
                </a:solidFill>
              </a:rPr>
              <a:t>никаких элементов</a:t>
            </a:r>
            <a:r>
              <a:rPr lang="ru-RU" dirty="0"/>
              <a:t>.</a:t>
            </a: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4824413" y="1619250"/>
            <a:ext cx="3959225" cy="1152525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>
                <a:solidFill>
                  <a:srgbClr val="FFFF00"/>
                </a:solidFill>
                <a:cs typeface="Arial" charset="0"/>
              </a:rPr>
              <a:t>Непустое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понятие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dirty="0"/>
              <a:t>понятие, объём которого </a:t>
            </a:r>
            <a:br>
              <a:rPr lang="ru-RU" dirty="0"/>
            </a:br>
            <a:r>
              <a:rPr lang="ru-RU" dirty="0"/>
              <a:t>содержит </a:t>
            </a:r>
            <a:r>
              <a:rPr lang="ru-RU" dirty="0">
                <a:solidFill>
                  <a:srgbClr val="00FFFF"/>
                </a:solidFill>
              </a:rPr>
              <a:t>хотя бы один элемент</a:t>
            </a:r>
            <a:r>
              <a:rPr lang="ru-RU" dirty="0"/>
              <a:t>.</a:t>
            </a:r>
          </a:p>
        </p:txBody>
      </p:sp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144463" y="2844000"/>
            <a:ext cx="4391025" cy="719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1"/>
          <a:lstStyle/>
          <a:p>
            <a:r>
              <a:rPr lang="ru-RU" dirty="0"/>
              <a:t>Пустые понятия не обозначают </a:t>
            </a:r>
            <a:r>
              <a:rPr lang="ru-RU" dirty="0">
                <a:solidFill>
                  <a:srgbClr val="00FF00"/>
                </a:solidFill>
              </a:rPr>
              <a:t>никаких предметов реального мира</a:t>
            </a:r>
            <a:r>
              <a:rPr lang="ru-RU" dirty="0"/>
              <a:t>.</a:t>
            </a:r>
          </a:p>
        </p:txBody>
      </p:sp>
      <p:sp>
        <p:nvSpPr>
          <p:cNvPr id="6" name="Прямоугольник 5"/>
          <p:cNvSpPr>
            <a:spLocks noChangeArrowheads="1"/>
          </p:cNvSpPr>
          <p:nvPr/>
        </p:nvSpPr>
        <p:spPr bwMode="auto">
          <a:xfrm>
            <a:off x="4608513" y="2844000"/>
            <a:ext cx="4391025" cy="719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1"/>
          <a:lstStyle/>
          <a:p>
            <a:r>
              <a:rPr lang="ru-RU" dirty="0"/>
              <a:t>Непустые понятия обозначают </a:t>
            </a:r>
            <a:r>
              <a:rPr lang="ru-RU" dirty="0">
                <a:solidFill>
                  <a:srgbClr val="00FF00"/>
                </a:solidFill>
              </a:rPr>
              <a:t>какие-то предметы реального мира</a:t>
            </a:r>
            <a:r>
              <a:rPr lang="ru-RU" dirty="0"/>
              <a:t>.</a:t>
            </a: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>
              <a:defRPr/>
            </a:pPr>
            <a:r>
              <a:rPr lang="ru-RU" sz="3200" dirty="0">
                <a:solidFill>
                  <a:srgbClr val="FFFF00"/>
                </a:solidFill>
              </a:rPr>
              <a:t>Виды понятий</a:t>
            </a:r>
            <a:r>
              <a:rPr lang="ru-RU" sz="2800" dirty="0">
                <a:solidFill>
                  <a:srgbClr val="FFFF00"/>
                </a:solidFill>
              </a:rPr>
              <a:t/>
            </a:r>
            <a:br>
              <a:rPr lang="ru-RU" sz="2800" dirty="0">
                <a:solidFill>
                  <a:srgbClr val="FFFF00"/>
                </a:solidFill>
              </a:rPr>
            </a:br>
            <a:r>
              <a:rPr lang="ru-RU" sz="2800" dirty="0"/>
              <a:t>Пустые и непустые понятия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9" name="Содержимое 2"/>
          <p:cNvSpPr txBox="1">
            <a:spLocks/>
          </p:cNvSpPr>
          <p:nvPr/>
        </p:nvSpPr>
        <p:spPr>
          <a:xfrm>
            <a:off x="216000" y="3528000"/>
            <a:ext cx="4464000" cy="2124000"/>
          </a:xfrm>
          <a:prstGeom prst="rect">
            <a:avLst/>
          </a:prstGeom>
        </p:spPr>
        <p:txBody>
          <a:bodyPr/>
          <a:lstStyle/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Круглый </a:t>
            </a: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квадрат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Хорда треугольника</a:t>
            </a:r>
            <a:endParaRPr lang="ru-RU" sz="1600" kern="0" dirty="0">
              <a:solidFill>
                <a:schemeClr val="accent3"/>
              </a:solidFill>
              <a:latin typeface="+mn-lt"/>
            </a:endParaRP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Сын </a:t>
            </a: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бездетной </a:t>
            </a: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женщины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Кентавр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Соединённые Штаты Африки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Нынешний король Франции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Студент МГИМО, </a:t>
            </a: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побывавший на Луне</a:t>
            </a:r>
            <a:endParaRPr lang="ru-RU" sz="1600" kern="0" dirty="0">
              <a:solidFill>
                <a:schemeClr val="accent3"/>
              </a:solidFill>
              <a:latin typeface="+mn-lt"/>
            </a:endParaRPr>
          </a:p>
        </p:txBody>
      </p:sp>
      <p:sp>
        <p:nvSpPr>
          <p:cNvPr id="10" name="Содержимое 3"/>
          <p:cNvSpPr txBox="1">
            <a:spLocks/>
          </p:cNvSpPr>
          <p:nvPr/>
        </p:nvSpPr>
        <p:spPr>
          <a:xfrm>
            <a:off x="4680000" y="3528000"/>
            <a:ext cx="4464000" cy="2124000"/>
          </a:xfrm>
          <a:prstGeom prst="rect">
            <a:avLst/>
          </a:prstGeom>
        </p:spPr>
        <p:txBody>
          <a:bodyPr/>
          <a:lstStyle/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Прямоугольный </a:t>
            </a: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треугольник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Медиана треугольника</a:t>
            </a:r>
            <a:endParaRPr lang="ru-RU" sz="1600" kern="0" dirty="0">
              <a:solidFill>
                <a:schemeClr val="accent3"/>
              </a:solidFill>
              <a:latin typeface="+mn-lt"/>
            </a:endParaRP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Сын отца профессора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Белый медведь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Соединённые Штаты Америки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Нынешний король Швеции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Студент МГИМО, </a:t>
            </a: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побывавший в Риме</a:t>
            </a:r>
            <a:endParaRPr lang="ru-RU" sz="1600" kern="0" dirty="0">
              <a:solidFill>
                <a:schemeClr val="accent3"/>
              </a:solidFill>
              <a:latin typeface="+mn-lt"/>
            </a:endParaRPr>
          </a:p>
        </p:txBody>
      </p:sp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720000" y="5759450"/>
            <a:ext cx="7704000" cy="936625"/>
          </a:xfrm>
          <a:prstGeom prst="rect">
            <a:avLst/>
          </a:prstGeom>
          <a:noFill/>
          <a:ln w="9525">
            <a:solidFill>
              <a:schemeClr val="accent3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sz="1600" dirty="0"/>
              <a:t>Следует различать пустые понятия, в </a:t>
            </a:r>
            <a:r>
              <a:rPr lang="ru-RU" sz="1600" dirty="0" smtClean="0"/>
              <a:t>содержании которых указываются </a:t>
            </a:r>
            <a:r>
              <a:rPr lang="ru-RU" sz="1600" dirty="0" smtClean="0">
                <a:solidFill>
                  <a:srgbClr val="00FF00"/>
                </a:solidFill>
              </a:rPr>
              <a:t>несовместимые </a:t>
            </a:r>
            <a:r>
              <a:rPr lang="ru-RU" sz="1600" dirty="0" smtClean="0"/>
              <a:t>признаки, </a:t>
            </a:r>
            <a:r>
              <a:rPr lang="ru-RU" sz="1600" dirty="0"/>
              <a:t>и пустые понятия, в </a:t>
            </a:r>
            <a:r>
              <a:rPr lang="ru-RU" sz="1600" dirty="0" smtClean="0"/>
              <a:t>содержании которых указываются </a:t>
            </a:r>
            <a:r>
              <a:rPr lang="ru-RU" sz="1600" dirty="0">
                <a:solidFill>
                  <a:srgbClr val="00FF00"/>
                </a:solidFill>
              </a:rPr>
              <a:t>совместимые</a:t>
            </a:r>
            <a:r>
              <a:rPr lang="ru-RU" sz="1600" dirty="0"/>
              <a:t>, </a:t>
            </a:r>
            <a:r>
              <a:rPr lang="ru-RU" sz="1600" dirty="0" smtClean="0"/>
              <a:t>но реально </a:t>
            </a:r>
            <a:r>
              <a:rPr lang="ru-RU" sz="1600" dirty="0">
                <a:solidFill>
                  <a:srgbClr val="00FFFF"/>
                </a:solidFill>
              </a:rPr>
              <a:t>не совмещённые</a:t>
            </a:r>
            <a:r>
              <a:rPr lang="ru-RU" sz="1600" dirty="0">
                <a:solidFill>
                  <a:srgbClr val="FFFF00"/>
                </a:solidFill>
              </a:rPr>
              <a:t> </a:t>
            </a:r>
            <a:r>
              <a:rPr lang="ru-RU" sz="1600" dirty="0"/>
              <a:t>признаки.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34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20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21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2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3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24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34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28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29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30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31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32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3" presetID="34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34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35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36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37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38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9" presetID="34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40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41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2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3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44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400"/>
                            </p:stCondLst>
                            <p:childTnLst>
                              <p:par>
                                <p:cTn id="146" presetID="3" presetClass="emph" presetSubtype="2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147" dur="2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FF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3400"/>
                            </p:stCondLst>
                            <p:childTnLst>
                              <p:par>
                                <p:cTn id="149" presetID="3" presetClass="emph" presetSubtype="2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150" dur="20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FF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1" presetID="3" presetClass="emph" presetSubtype="2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152" dur="20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FF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3" presetID="3" presetClass="emph" presetSubtype="2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154" dur="20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FF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34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58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59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60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61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62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3" presetID="34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64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65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66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67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68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9" presetID="34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70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71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72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73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74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1900"/>
                            </p:stCondLst>
                            <p:childTnLst>
                              <p:par>
                                <p:cTn id="176" presetID="3" presetClass="emph" presetSubtype="2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177" dur="20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8" presetID="3" presetClass="emph" presetSubtype="2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179" dur="20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80" presetID="3" presetClass="emph" presetSubtype="2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181" dur="20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/>
      <p:bldP spid="6" grpId="0"/>
      <p:bldP spid="9" grpId="0" build="p"/>
      <p:bldP spid="10" grpId="0" build="p"/>
      <p:bldP spid="11" grpId="0" animBg="1"/>
    </p:bldLst>
  </p:timing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10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74754" name="Rectangle 5"/>
          <p:cNvSpPr>
            <a:spLocks noChangeArrowheads="1"/>
          </p:cNvSpPr>
          <p:nvPr/>
        </p:nvSpPr>
        <p:spPr bwMode="auto">
          <a:xfrm rot="-1500000">
            <a:off x="5759450" y="2808288"/>
            <a:ext cx="21605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rgbClr val="0000FF"/>
                </a:solidFill>
              </a:rPr>
              <a:t>не </a:t>
            </a:r>
            <a:r>
              <a:rPr lang="ru-RU" sz="1600" b="1" baseline="0" dirty="0" smtClean="0">
                <a:solidFill>
                  <a:srgbClr val="0000FF"/>
                </a:solidFill>
              </a:rPr>
              <a:t>есть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74755" name="AutoShape 3"/>
          <p:cNvSpPr>
            <a:spLocks noChangeArrowheads="1"/>
          </p:cNvSpPr>
          <p:nvPr/>
        </p:nvSpPr>
        <p:spPr bwMode="auto">
          <a:xfrm>
            <a:off x="6083300" y="3348038"/>
            <a:ext cx="1422400" cy="719137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756" name="AutoShape 2"/>
          <p:cNvSpPr>
            <a:spLocks noChangeArrowheads="1"/>
          </p:cNvSpPr>
          <p:nvPr/>
        </p:nvSpPr>
        <p:spPr bwMode="auto">
          <a:xfrm>
            <a:off x="6083300" y="1836738"/>
            <a:ext cx="1422400" cy="719137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757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758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759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761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пингвин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74762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4763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74764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765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766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74767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пингвин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768" name="Oval 14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74769" name="Oval 13"/>
          <p:cNvSpPr>
            <a:spLocks noChangeAspect="1" noChangeArrowheads="1"/>
          </p:cNvSpPr>
          <p:nvPr/>
        </p:nvSpPr>
        <p:spPr bwMode="auto">
          <a:xfrm>
            <a:off x="7559675" y="2989263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770" name="Oval 12"/>
          <p:cNvSpPr>
            <a:spLocks noChangeAspect="1" noChangeArrowheads="1"/>
          </p:cNvSpPr>
          <p:nvPr/>
        </p:nvSpPr>
        <p:spPr bwMode="auto">
          <a:xfrm>
            <a:off x="4679950" y="2989263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771" name="Oval 15"/>
          <p:cNvSpPr>
            <a:spLocks noChangeAspect="1" noChangeArrowheads="1"/>
          </p:cNvSpPr>
          <p:nvPr/>
        </p:nvSpPr>
        <p:spPr bwMode="auto">
          <a:xfrm>
            <a:off x="7559675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пингвин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4772" name="Rectangle 25"/>
          <p:cNvSpPr>
            <a:spLocks noChangeArrowheads="1"/>
          </p:cNvSpPr>
          <p:nvPr/>
        </p:nvSpPr>
        <p:spPr bwMode="auto">
          <a:xfrm>
            <a:off x="4751388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5" name="Text Box 20"/>
          <p:cNvSpPr txBox="1">
            <a:spLocks noChangeArrowheads="1"/>
          </p:cNvSpPr>
          <p:nvPr/>
        </p:nvSpPr>
        <p:spPr bwMode="auto">
          <a:xfrm>
            <a:off x="4679950" y="5076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solidFill>
                  <a:srgbClr val="00FF00"/>
                </a:solidFill>
              </a:rPr>
              <a:t>Обращаем </a:t>
            </a:r>
            <a:br>
              <a:rPr lang="ru-RU" sz="1800" b="1" baseline="0" dirty="0" smtClean="0">
                <a:solidFill>
                  <a:srgbClr val="00FF00"/>
                </a:solidFill>
              </a:rPr>
            </a:br>
            <a:r>
              <a:rPr lang="ru-RU" sz="1800" b="1" baseline="0" dirty="0" smtClean="0">
                <a:solidFill>
                  <a:srgbClr val="00FFFF"/>
                </a:solidFill>
              </a:rPr>
              <a:t>общеотрицательный</a:t>
            </a:r>
            <a:r>
              <a:rPr lang="ru-RU" sz="1800" b="1" baseline="0" dirty="0" smtClean="0">
                <a:solidFill>
                  <a:srgbClr val="00FF00"/>
                </a:solidFill>
              </a:rPr>
              <a:t> </a:t>
            </a:r>
            <a:r>
              <a:rPr lang="ru-RU" sz="1800" b="1" baseline="0" dirty="0" smtClean="0"/>
              <a:t>вывод.</a:t>
            </a:r>
            <a:endParaRPr lang="ru-RU" sz="1800" b="1" baseline="0" dirty="0"/>
          </a:p>
        </p:txBody>
      </p:sp>
      <p:sp>
        <p:nvSpPr>
          <p:cNvPr id="26" name="Rectangle 2"/>
          <p:cNvSpPr txBox="1">
            <a:spLocks noChangeArrowheads="1"/>
          </p:cNvSpPr>
          <p:nvPr/>
        </p:nvSpPr>
        <p:spPr>
          <a:xfrm>
            <a:off x="0" y="214313"/>
            <a:ext cx="9144000" cy="1143000"/>
          </a:xfrm>
          <a:prstGeom prst="rect">
            <a:avLst/>
          </a:prstGeom>
        </p:spPr>
        <p:txBody>
          <a:bodyPr anchor="t" anchorCtr="1"/>
          <a:lstStyle/>
          <a:p>
            <a:pPr algn="ctr">
              <a:defRPr/>
            </a:pP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C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m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n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s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</a:t>
            </a: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к 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C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l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a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e</a:t>
            </a:r>
            <a:r>
              <a:rPr lang="en-US" sz="3200" b="1" kern="0" baseline="0" dirty="0" smtClean="0">
                <a:solidFill>
                  <a:schemeClr val="accent3"/>
                </a:solidFill>
              </a:rPr>
              <a:t>nt</a:t>
            </a:r>
            <a:r>
              <a:rPr lang="ru-RU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</a:br>
            <a:r>
              <a:rPr lang="ru-RU" sz="2800" b="1" kern="0" baseline="0" dirty="0" smtClean="0">
                <a:solidFill>
                  <a:schemeClr val="bg1"/>
                </a:solidFill>
              </a:rPr>
              <a:t>перестановкой </a:t>
            </a:r>
            <a:r>
              <a:rPr lang="ru-RU" sz="2800" b="1" kern="0" baseline="0" dirty="0">
                <a:solidFill>
                  <a:schemeClr val="bg1"/>
                </a:solidFill>
              </a:rPr>
              <a:t>посылок</a:t>
            </a:r>
            <a:r>
              <a:rPr lang="ru-RU" sz="28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и</a:t>
            </a:r>
            <a:r>
              <a:rPr lang="ru-RU" sz="2800" b="1" kern="0" baseline="0" dirty="0">
                <a:solidFill>
                  <a:schemeClr val="bg1"/>
                </a:solidFill>
              </a:rPr>
              <a:t> </a:t>
            </a:r>
            <a:r>
              <a:rPr lang="ru-RU" sz="2800" b="1" kern="0" baseline="0" dirty="0" smtClean="0">
                <a:solidFill>
                  <a:schemeClr val="bg1"/>
                </a:solidFill>
              </a:rPr>
              <a:t>простым обращением</a:t>
            </a:r>
            <a:endParaRPr lang="ru-RU" sz="2800" b="1" kern="0" baseline="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10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32" name="AutoShape 4"/>
          <p:cNvSpPr>
            <a:spLocks noChangeArrowheads="1"/>
          </p:cNvSpPr>
          <p:nvPr/>
        </p:nvSpPr>
        <p:spPr bwMode="auto">
          <a:xfrm>
            <a:off x="6119813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779" name="Rectangle 5"/>
          <p:cNvSpPr>
            <a:spLocks noChangeArrowheads="1"/>
          </p:cNvSpPr>
          <p:nvPr/>
        </p:nvSpPr>
        <p:spPr bwMode="auto">
          <a:xfrm rot="-1500000">
            <a:off x="5759450" y="2808288"/>
            <a:ext cx="21605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75780" name="AutoShape 3"/>
          <p:cNvSpPr>
            <a:spLocks noChangeArrowheads="1"/>
          </p:cNvSpPr>
          <p:nvPr/>
        </p:nvSpPr>
        <p:spPr bwMode="auto">
          <a:xfrm>
            <a:off x="6083300" y="3348038"/>
            <a:ext cx="1422400" cy="719137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781" name="AutoShape 2"/>
          <p:cNvSpPr>
            <a:spLocks noChangeArrowheads="1"/>
          </p:cNvSpPr>
          <p:nvPr/>
        </p:nvSpPr>
        <p:spPr bwMode="auto">
          <a:xfrm>
            <a:off x="6083300" y="1836738"/>
            <a:ext cx="1422400" cy="719137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782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783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784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786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пингвин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75787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5788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75789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790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791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75792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пингвин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793" name="Oval 14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75794" name="Oval 13"/>
          <p:cNvSpPr>
            <a:spLocks noChangeAspect="1" noChangeArrowheads="1"/>
          </p:cNvSpPr>
          <p:nvPr/>
        </p:nvSpPr>
        <p:spPr bwMode="auto">
          <a:xfrm>
            <a:off x="7559675" y="2989263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человек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75795" name="Oval 12"/>
          <p:cNvSpPr>
            <a:spLocks noChangeAspect="1" noChangeArrowheads="1"/>
          </p:cNvSpPr>
          <p:nvPr/>
        </p:nvSpPr>
        <p:spPr bwMode="auto">
          <a:xfrm>
            <a:off x="4679950" y="2989263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Всякий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796" name="Oval 15"/>
          <p:cNvSpPr>
            <a:spLocks noChangeAspect="1" noChangeArrowheads="1"/>
          </p:cNvSpPr>
          <p:nvPr/>
        </p:nvSpPr>
        <p:spPr bwMode="auto">
          <a:xfrm>
            <a:off x="7559675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пингвин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5797" name="Rectangle 25"/>
          <p:cNvSpPr>
            <a:spLocks noChangeArrowheads="1"/>
          </p:cNvSpPr>
          <p:nvPr/>
        </p:nvSpPr>
        <p:spPr bwMode="auto">
          <a:xfrm>
            <a:off x="4751388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31" name="Oval 7"/>
          <p:cNvSpPr>
            <a:spLocks noChangeAspect="1" noChangeArrowheads="1"/>
          </p:cNvSpPr>
          <p:nvPr/>
        </p:nvSpPr>
        <p:spPr bwMode="auto">
          <a:xfrm>
            <a:off x="4679950" y="507523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пингвин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33" name="Oval 15"/>
          <p:cNvSpPr>
            <a:spLocks noChangeAspect="1" noChangeArrowheads="1"/>
          </p:cNvSpPr>
          <p:nvPr/>
        </p:nvSpPr>
        <p:spPr bwMode="auto">
          <a:xfrm>
            <a:off x="7596188" y="507523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6" name="Rectangle 2"/>
          <p:cNvSpPr txBox="1">
            <a:spLocks noChangeArrowheads="1"/>
          </p:cNvSpPr>
          <p:nvPr/>
        </p:nvSpPr>
        <p:spPr>
          <a:xfrm>
            <a:off x="0" y="214313"/>
            <a:ext cx="9144000" cy="1143000"/>
          </a:xfrm>
          <a:prstGeom prst="rect">
            <a:avLst/>
          </a:prstGeom>
        </p:spPr>
        <p:txBody>
          <a:bodyPr anchor="t" anchorCtr="1"/>
          <a:lstStyle/>
          <a:p>
            <a:pPr algn="ctr">
              <a:defRPr/>
            </a:pP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C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m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n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s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к 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C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l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a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e</a:t>
            </a:r>
            <a:r>
              <a:rPr lang="en-US" sz="3200" b="1" kern="0" baseline="0" dirty="0" smtClean="0">
                <a:solidFill>
                  <a:schemeClr val="accent3"/>
                </a:solidFill>
              </a:rPr>
              <a:t>nt</a:t>
            </a:r>
            <a:r>
              <a:rPr lang="ru-RU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</a:br>
            <a:r>
              <a:rPr lang="ru-RU" sz="2800" b="1" kern="0" baseline="0" dirty="0" smtClean="0">
                <a:solidFill>
                  <a:schemeClr val="bg1"/>
                </a:solidFill>
              </a:rPr>
              <a:t>перестановкой </a:t>
            </a:r>
            <a:r>
              <a:rPr lang="ru-RU" sz="2800" b="1" kern="0" baseline="0" dirty="0">
                <a:solidFill>
                  <a:schemeClr val="bg1"/>
                </a:solidFill>
              </a:rPr>
              <a:t>посылок</a:t>
            </a:r>
            <a:r>
              <a:rPr lang="ru-RU" sz="28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и</a:t>
            </a:r>
            <a:r>
              <a:rPr lang="ru-RU" sz="2800" b="1" kern="0" baseline="0" dirty="0">
                <a:solidFill>
                  <a:schemeClr val="bg1"/>
                </a:solidFill>
              </a:rPr>
              <a:t> </a:t>
            </a:r>
            <a:r>
              <a:rPr lang="ru-RU" sz="2800" b="1" kern="0" baseline="0" dirty="0" smtClean="0">
                <a:solidFill>
                  <a:schemeClr val="bg1"/>
                </a:solidFill>
              </a:rPr>
              <a:t>простым обращением</a:t>
            </a:r>
            <a:endParaRPr lang="ru-RU" sz="2800" b="1" kern="0" baseline="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3000" fill="hold"/>
                                        <p:tgtEl>
                                          <p:spTgt spid="757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000" fill="hold"/>
                                        <p:tgtEl>
                                          <p:spTgt spid="757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3000" fill="hold"/>
                                        <p:tgtEl>
                                          <p:spTgt spid="757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0" fill="hold"/>
                                        <p:tgtEl>
                                          <p:spTgt spid="757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3000" fill="hold"/>
                                        <p:tgtEl>
                                          <p:spTgt spid="757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000" fill="hold"/>
                                        <p:tgtEl>
                                          <p:spTgt spid="757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2" grpId="1" animBg="1"/>
      <p:bldP spid="75784" grpId="0" animBg="1"/>
      <p:bldP spid="75784" grpId="1" animBg="1"/>
      <p:bldP spid="75786" grpId="0" animBg="1"/>
      <p:bldP spid="75786" grpId="1" animBg="1"/>
      <p:bldP spid="75787" grpId="0" animBg="1"/>
      <p:bldP spid="75787" grpId="1" animBg="1"/>
      <p:bldP spid="31" grpId="0" animBg="1"/>
      <p:bldP spid="31" grpId="1" animBg="1"/>
      <p:bldP spid="33" grpId="0" animBg="1"/>
      <p:bldP spid="33" grpId="1" animBg="1"/>
    </p:bldLst>
  </p:timing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chemeClr val="accent1"/>
                </a:solidFill>
              </a:rPr>
              <a:t>есть</a:t>
            </a:r>
            <a:endParaRPr lang="ru-RU" sz="1600" b="1" baseline="0" dirty="0">
              <a:solidFill>
                <a:schemeClr val="accent1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цветы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алые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-1500000">
            <a:off x="1224000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алые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розы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Всякая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роза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цветок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0" name="Rectangle 2"/>
          <p:cNvSpPr txBox="1">
            <a:spLocks noChangeArrowheads="1"/>
          </p:cNvSpPr>
          <p:nvPr/>
        </p:nvSpPr>
        <p:spPr>
          <a:xfrm>
            <a:off x="0" y="214313"/>
            <a:ext cx="9166225" cy="1143000"/>
          </a:xfrm>
          <a:prstGeom prst="rect">
            <a:avLst/>
          </a:prstGeom>
        </p:spPr>
        <p:txBody>
          <a:bodyPr anchor="t" anchorCtr="1"/>
          <a:lstStyle/>
          <a:p>
            <a:pPr algn="ctr">
              <a:defRPr/>
            </a:pP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D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m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s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к </a:t>
            </a: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D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ii</a:t>
            </a:r>
            <a:r>
              <a:rPr lang="ru-RU" sz="3200" b="1" kern="0" baseline="0" dirty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b="1" kern="0" baseline="0" dirty="0">
                <a:solidFill>
                  <a:srgbClr val="00FFFF"/>
                </a:solidFill>
                <a:latin typeface="+mj-lt"/>
                <a:ea typeface="+mj-ea"/>
                <a:cs typeface="+mj-cs"/>
              </a:rPr>
            </a:br>
            <a:r>
              <a:rPr lang="ru-RU" sz="2800" b="1" kern="0" baseline="0" dirty="0" smtClean="0">
                <a:solidFill>
                  <a:schemeClr val="bg1"/>
                </a:solidFill>
              </a:rPr>
              <a:t>перестановкой </a:t>
            </a:r>
            <a:r>
              <a:rPr lang="ru-RU" sz="2800" b="1" kern="0" baseline="0" dirty="0">
                <a:solidFill>
                  <a:schemeClr val="bg1"/>
                </a:solidFill>
              </a:rPr>
              <a:t>посылок</a:t>
            </a:r>
            <a:r>
              <a:rPr lang="ru-RU" sz="28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и</a:t>
            </a:r>
            <a:r>
              <a:rPr lang="ru-RU" sz="2800" b="1" kern="0" baseline="0" dirty="0">
                <a:solidFill>
                  <a:schemeClr val="bg1"/>
                </a:solidFill>
              </a:rPr>
              <a:t> </a:t>
            </a:r>
            <a:r>
              <a:rPr lang="ru-RU" sz="2800" b="1" kern="0" baseline="0" dirty="0" smtClean="0">
                <a:solidFill>
                  <a:schemeClr val="bg1"/>
                </a:solidFill>
              </a:rPr>
              <a:t>простым обращением</a:t>
            </a:r>
            <a:endParaRPr lang="ru-RU" sz="2800" b="1" kern="0" baseline="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680000" y="1620000"/>
            <a:ext cx="4320000" cy="4860000"/>
          </a:xfrm>
          <a:prstGeom prst="rect">
            <a:avLst/>
          </a:prstGeom>
          <a:noFill/>
        </p:spPr>
        <p:txBody>
          <a:bodyPr wrap="square" lIns="72000" rIns="36000" rtlCol="0">
            <a:noAutofit/>
          </a:bodyPr>
          <a:lstStyle/>
          <a:p>
            <a:r>
              <a:rPr lang="ru-RU" dirty="0" smtClean="0"/>
              <a:t>Модус четвёртой фигуры </a:t>
            </a:r>
            <a:r>
              <a:rPr lang="en-US" kern="0" dirty="0" smtClean="0">
                <a:solidFill>
                  <a:srgbClr val="FF66CC"/>
                </a:solidFill>
              </a:rPr>
              <a:t>D</a:t>
            </a:r>
            <a:r>
              <a:rPr lang="en-US" kern="0" dirty="0" smtClean="0"/>
              <a:t>imaris</a:t>
            </a:r>
            <a:r>
              <a:rPr lang="ru-RU" dirty="0" smtClean="0"/>
              <a:t> сводится к модусу </a:t>
            </a:r>
            <a:r>
              <a:rPr lang="en-US" kern="0" dirty="0" smtClean="0">
                <a:solidFill>
                  <a:srgbClr val="FF66CC"/>
                </a:solidFill>
              </a:rPr>
              <a:t>D</a:t>
            </a:r>
            <a:r>
              <a:rPr lang="en-US" kern="0" dirty="0" smtClean="0"/>
              <a:t>arii</a:t>
            </a:r>
            <a:r>
              <a:rPr lang="en-US" dirty="0" smtClean="0"/>
              <a:t> </a:t>
            </a:r>
            <a:endParaRPr lang="ru-RU" dirty="0" smtClean="0"/>
          </a:p>
          <a:p>
            <a:r>
              <a:rPr lang="ru-RU" dirty="0" smtClean="0">
                <a:solidFill>
                  <a:srgbClr val="00FF00"/>
                </a:solidFill>
              </a:rPr>
              <a:t>перестановкой посылок</a:t>
            </a:r>
            <a:r>
              <a:rPr lang="ru-RU" dirty="0" smtClean="0"/>
              <a:t>, на что указывает согласная </a:t>
            </a:r>
            <a:r>
              <a:rPr lang="en-US" dirty="0" smtClean="0">
                <a:solidFill>
                  <a:srgbClr val="00FF00"/>
                </a:solidFill>
              </a:rPr>
              <a:t>M</a:t>
            </a:r>
            <a:r>
              <a:rPr lang="ru-RU" dirty="0" smtClean="0"/>
              <a:t> между гласными первого и второго слогов, </a:t>
            </a:r>
          </a:p>
          <a:p>
            <a:r>
              <a:rPr lang="ru-RU" dirty="0" smtClean="0"/>
              <a:t>и </a:t>
            </a:r>
            <a:r>
              <a:rPr lang="ru-RU" dirty="0" smtClean="0">
                <a:solidFill>
                  <a:srgbClr val="00FF00"/>
                </a:solidFill>
              </a:rPr>
              <a:t>простым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обращением </a:t>
            </a:r>
            <a:r>
              <a:rPr lang="ru-RU" dirty="0" smtClean="0"/>
              <a:t>полученного после этой операции </a:t>
            </a:r>
            <a:r>
              <a:rPr lang="ru-RU" dirty="0" smtClean="0">
                <a:solidFill>
                  <a:srgbClr val="00FFFF"/>
                </a:solidFill>
              </a:rPr>
              <a:t>частноутвердительного</a:t>
            </a:r>
            <a:r>
              <a:rPr lang="ru-RU" dirty="0" smtClean="0"/>
              <a:t> вывода, </a:t>
            </a:r>
            <a:br>
              <a:rPr lang="ru-RU" dirty="0" smtClean="0"/>
            </a:br>
            <a:r>
              <a:rPr lang="ru-RU" dirty="0" smtClean="0"/>
              <a:t>на что указывает согласная </a:t>
            </a:r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ru-RU" dirty="0" smtClean="0"/>
              <a:t>, следующая в имени модуса сразу после гласной третьего слога </a:t>
            </a:r>
            <a:r>
              <a:rPr lang="en-US" dirty="0" smtClean="0">
                <a:solidFill>
                  <a:srgbClr val="00FFFF"/>
                </a:solidFill>
              </a:rPr>
              <a:t>I</a:t>
            </a:r>
            <a:r>
              <a:rPr lang="ru-RU" dirty="0" smtClean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3000000">
                                      <p:cBhvr>
                                        <p:cTn id="49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2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500"/>
                            </p:stCondLst>
                            <p:childTnLst>
                              <p:par>
                                <p:cTn id="6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3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0" grpId="0" animBg="1"/>
      <p:bldP spid="447491" grpId="0" animBg="1"/>
      <p:bldP spid="447492" grpId="0" animBg="1"/>
      <p:bldP spid="447493" grpId="0" animBg="1"/>
      <p:bldP spid="447493" grpId="1" animBg="1"/>
      <p:bldP spid="447493" grpId="2" animBg="1"/>
      <p:bldP spid="447495" grpId="0" animBg="1"/>
      <p:bldP spid="447496" grpId="0" animBg="1"/>
      <p:bldP spid="447497" grpId="0" animBg="1"/>
      <p:bldP spid="447498" grpId="0" animBg="1"/>
      <p:bldP spid="447498" grpId="1" animBg="1"/>
      <p:bldP spid="447500" grpId="0" animBg="1"/>
      <p:bldP spid="447501" grpId="0" animBg="1"/>
      <p:bldP spid="447502" grpId="0" animBg="1"/>
      <p:bldP spid="447503" grpId="0" animBg="1"/>
      <p:bldP spid="30" grpId="0" build="p"/>
    </p:bldLst>
  </p:timing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AutoShape 3"/>
          <p:cNvSpPr>
            <a:spLocks noChangeArrowheads="1"/>
          </p:cNvSpPr>
          <p:nvPr/>
        </p:nvSpPr>
        <p:spPr bwMode="auto">
          <a:xfrm>
            <a:off x="6083300" y="3348038"/>
            <a:ext cx="1422400" cy="719137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23" name="AutoShape 2"/>
          <p:cNvSpPr>
            <a:spLocks noChangeArrowheads="1"/>
          </p:cNvSpPr>
          <p:nvPr/>
        </p:nvSpPr>
        <p:spPr bwMode="auto">
          <a:xfrm>
            <a:off x="6083300" y="1836738"/>
            <a:ext cx="1422400" cy="719137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chemeClr val="accent1"/>
                </a:solidFill>
              </a:rPr>
              <a:t>суть</a:t>
            </a: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цветы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алые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алые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розы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цветок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0" name="Rectangle 2"/>
          <p:cNvSpPr txBox="1">
            <a:spLocks noChangeArrowheads="1"/>
          </p:cNvSpPr>
          <p:nvPr/>
        </p:nvSpPr>
        <p:spPr>
          <a:xfrm>
            <a:off x="0" y="214313"/>
            <a:ext cx="9166225" cy="1143000"/>
          </a:xfrm>
          <a:prstGeom prst="rect">
            <a:avLst/>
          </a:prstGeom>
        </p:spPr>
        <p:txBody>
          <a:bodyPr anchor="t" anchorCtr="1"/>
          <a:lstStyle/>
          <a:p>
            <a:pPr algn="ctr">
              <a:defRPr/>
            </a:pP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D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m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s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к </a:t>
            </a: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D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ii</a:t>
            </a:r>
            <a:r>
              <a:rPr lang="ru-RU" sz="3200" b="1" kern="0" baseline="0" dirty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b="1" kern="0" baseline="0" dirty="0">
                <a:solidFill>
                  <a:srgbClr val="00FFFF"/>
                </a:solidFill>
                <a:latin typeface="+mj-lt"/>
                <a:ea typeface="+mj-ea"/>
                <a:cs typeface="+mj-cs"/>
              </a:rPr>
            </a:br>
            <a:r>
              <a:rPr lang="ru-RU" sz="2800" b="1" kern="0" baseline="0" dirty="0" smtClean="0">
                <a:solidFill>
                  <a:schemeClr val="bg1"/>
                </a:solidFill>
              </a:rPr>
              <a:t>перестановкой </a:t>
            </a:r>
            <a:r>
              <a:rPr lang="ru-RU" sz="2800" b="1" kern="0" baseline="0" dirty="0">
                <a:solidFill>
                  <a:schemeClr val="bg1"/>
                </a:solidFill>
              </a:rPr>
              <a:t>посылок</a:t>
            </a:r>
            <a:r>
              <a:rPr lang="ru-RU" sz="28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и</a:t>
            </a:r>
            <a:r>
              <a:rPr lang="ru-RU" sz="2800" b="1" kern="0" baseline="0" dirty="0">
                <a:solidFill>
                  <a:schemeClr val="bg1"/>
                </a:solidFill>
              </a:rPr>
              <a:t> </a:t>
            </a:r>
            <a:r>
              <a:rPr lang="ru-RU" sz="2800" b="1" kern="0" baseline="0" dirty="0" smtClean="0">
                <a:solidFill>
                  <a:schemeClr val="bg1"/>
                </a:solidFill>
              </a:rPr>
              <a:t>простым обращением</a:t>
            </a:r>
            <a:endParaRPr lang="ru-RU" sz="2800" b="1" kern="0" baseline="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5" name="Oval 12"/>
          <p:cNvSpPr>
            <a:spLocks noChangeAspect="1" noChangeArrowheads="1"/>
          </p:cNvSpPr>
          <p:nvPr/>
        </p:nvSpPr>
        <p:spPr bwMode="auto">
          <a:xfrm>
            <a:off x="4679950" y="2989263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алые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4" name="Oval 15"/>
          <p:cNvSpPr>
            <a:spLocks noChangeAspect="1" noChangeArrowheads="1"/>
          </p:cNvSpPr>
          <p:nvPr/>
        </p:nvSpPr>
        <p:spPr bwMode="auto">
          <a:xfrm>
            <a:off x="7559675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цветок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2" name="Oval 14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7" name="Oval 13"/>
          <p:cNvSpPr>
            <a:spLocks noChangeAspect="1" noChangeArrowheads="1"/>
          </p:cNvSpPr>
          <p:nvPr/>
        </p:nvSpPr>
        <p:spPr bwMode="auto">
          <a:xfrm>
            <a:off x="7559675" y="2989263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розы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0" name="Text Box 3"/>
          <p:cNvSpPr txBox="1">
            <a:spLocks noChangeArrowheads="1"/>
          </p:cNvSpPr>
          <p:nvPr/>
        </p:nvSpPr>
        <p:spPr bwMode="auto">
          <a:xfrm>
            <a:off x="4749800" y="4570413"/>
            <a:ext cx="417512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solidFill>
                  <a:srgbClr val="00FF00"/>
                </a:solidFill>
              </a:rPr>
              <a:t>Меняем посылки местами.</a:t>
            </a:r>
            <a:endParaRPr lang="ru-RU" sz="1800" b="1" baseline="0" dirty="0">
              <a:solidFill>
                <a:srgbClr val="00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0" fill="hold"/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0" fill="hold"/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30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0" fill="hold"/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0"/>
                            </p:stCondLst>
                            <p:childTnLst>
                              <p:par>
                                <p:cTn id="3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3000" fill="hold"/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3000" fill="hold"/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000"/>
                            </p:stCondLst>
                            <p:childTnLst>
                              <p:par>
                                <p:cTn id="6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500"/>
                            </p:stCondLst>
                            <p:childTnLst>
                              <p:par>
                                <p:cTn id="7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8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3" grpId="0" animBg="1"/>
      <p:bldP spid="447490" grpId="0" animBg="1"/>
      <p:bldP spid="447490" grpId="1" animBg="1"/>
      <p:bldP spid="447491" grpId="0" animBg="1"/>
      <p:bldP spid="447491" grpId="1" animBg="1"/>
      <p:bldP spid="447500" grpId="0" animBg="1"/>
      <p:bldP spid="447500" grpId="1" animBg="1"/>
      <p:bldP spid="447501" grpId="0" animBg="1"/>
      <p:bldP spid="447501" grpId="1" animBg="1"/>
      <p:bldP spid="447502" grpId="0" animBg="1"/>
      <p:bldP spid="447502" grpId="1" animBg="1"/>
      <p:bldP spid="447503" grpId="0" animBg="1"/>
      <p:bldP spid="447503" grpId="1" animBg="1"/>
      <p:bldP spid="25" grpId="0" animBg="1"/>
      <p:bldP spid="24" grpId="0" animBg="1"/>
      <p:bldP spid="22" grpId="0" animBg="1"/>
      <p:bldP spid="27" grpId="0" animBg="1"/>
      <p:bldP spid="30" grpId="0"/>
    </p:bldLst>
  </p:timing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10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27" name="Rectangle 5"/>
          <p:cNvSpPr>
            <a:spLocks noChangeArrowheads="1"/>
          </p:cNvSpPr>
          <p:nvPr/>
        </p:nvSpPr>
        <p:spPr bwMode="auto">
          <a:xfrm rot="1500000">
            <a:off x="5760000" y="2808000"/>
            <a:ext cx="21605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chemeClr val="accent1"/>
                </a:solidFill>
              </a:rPr>
              <a:t>суть</a:t>
            </a:r>
          </a:p>
        </p:txBody>
      </p:sp>
      <p:sp>
        <p:nvSpPr>
          <p:cNvPr id="26" name="Rectangle 10"/>
          <p:cNvSpPr>
            <a:spLocks noChangeArrowheads="1"/>
          </p:cNvSpPr>
          <p:nvPr/>
        </p:nvSpPr>
        <p:spPr bwMode="auto">
          <a:xfrm rot="1500000">
            <a:off x="5759450" y="2808288"/>
            <a:ext cx="21605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32" name="AutoShape 4"/>
          <p:cNvSpPr>
            <a:spLocks noChangeArrowheads="1"/>
          </p:cNvSpPr>
          <p:nvPr/>
        </p:nvSpPr>
        <p:spPr bwMode="auto">
          <a:xfrm>
            <a:off x="6119813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77828" name="AutoShape 3"/>
          <p:cNvSpPr>
            <a:spLocks noChangeArrowheads="1"/>
          </p:cNvSpPr>
          <p:nvPr/>
        </p:nvSpPr>
        <p:spPr bwMode="auto">
          <a:xfrm>
            <a:off x="6083300" y="3348038"/>
            <a:ext cx="1422400" cy="719137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77829" name="AutoShape 2"/>
          <p:cNvSpPr>
            <a:spLocks noChangeArrowheads="1"/>
          </p:cNvSpPr>
          <p:nvPr/>
        </p:nvSpPr>
        <p:spPr bwMode="auto">
          <a:xfrm>
            <a:off x="6083300" y="1836738"/>
            <a:ext cx="1422400" cy="719137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7830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7831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77832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77834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цветы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7835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алые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7836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77837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алые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7838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розы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7839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7840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цветок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7841" name="Oval 14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7842" name="Oval 13"/>
          <p:cNvSpPr>
            <a:spLocks noChangeAspect="1" noChangeArrowheads="1"/>
          </p:cNvSpPr>
          <p:nvPr/>
        </p:nvSpPr>
        <p:spPr bwMode="auto">
          <a:xfrm>
            <a:off x="7559675" y="2989263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розы</a:t>
            </a:r>
            <a:endParaRPr lang="ru-RU" sz="2000" b="1" baseline="0" dirty="0">
              <a:solidFill>
                <a:srgbClr val="0000FF"/>
              </a:solidFill>
            </a:endParaRPr>
          </a:p>
        </p:txBody>
      </p:sp>
      <p:sp>
        <p:nvSpPr>
          <p:cNvPr id="77843" name="Oval 12"/>
          <p:cNvSpPr>
            <a:spLocks noChangeAspect="1" noChangeArrowheads="1"/>
          </p:cNvSpPr>
          <p:nvPr/>
        </p:nvSpPr>
        <p:spPr bwMode="auto">
          <a:xfrm>
            <a:off x="4679950" y="2989263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алые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7844" name="Oval 15"/>
          <p:cNvSpPr>
            <a:spLocks noChangeAspect="1" noChangeArrowheads="1"/>
          </p:cNvSpPr>
          <p:nvPr/>
        </p:nvSpPr>
        <p:spPr bwMode="auto">
          <a:xfrm>
            <a:off x="7559675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цветок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0" name="Rectangle 25"/>
          <p:cNvSpPr>
            <a:spLocks noChangeArrowheads="1"/>
          </p:cNvSpPr>
          <p:nvPr/>
        </p:nvSpPr>
        <p:spPr bwMode="auto">
          <a:xfrm>
            <a:off x="4751388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31" name="Oval 7"/>
          <p:cNvSpPr>
            <a:spLocks noChangeAspect="1" noChangeArrowheads="1"/>
          </p:cNvSpPr>
          <p:nvPr/>
        </p:nvSpPr>
        <p:spPr bwMode="auto">
          <a:xfrm>
            <a:off x="4679950" y="507523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алые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3" name="Oval 15"/>
          <p:cNvSpPr>
            <a:spLocks noChangeAspect="1" noChangeArrowheads="1"/>
          </p:cNvSpPr>
          <p:nvPr/>
        </p:nvSpPr>
        <p:spPr bwMode="auto">
          <a:xfrm>
            <a:off x="7596188" y="507523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цветы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5" name="Rectangle 2"/>
          <p:cNvSpPr txBox="1">
            <a:spLocks noChangeArrowheads="1"/>
          </p:cNvSpPr>
          <p:nvPr/>
        </p:nvSpPr>
        <p:spPr>
          <a:xfrm>
            <a:off x="0" y="214313"/>
            <a:ext cx="9166225" cy="1143000"/>
          </a:xfrm>
          <a:prstGeom prst="rect">
            <a:avLst/>
          </a:prstGeom>
        </p:spPr>
        <p:txBody>
          <a:bodyPr anchor="t" anchorCtr="1"/>
          <a:lstStyle/>
          <a:p>
            <a:pPr algn="ctr">
              <a:defRPr/>
            </a:pP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D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m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s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к </a:t>
            </a: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D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ii</a:t>
            </a:r>
            <a:r>
              <a:rPr lang="ru-RU" sz="3200" b="1" kern="0" baseline="0" dirty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b="1" kern="0" baseline="0" dirty="0">
                <a:solidFill>
                  <a:srgbClr val="00FFFF"/>
                </a:solidFill>
                <a:latin typeface="+mj-lt"/>
                <a:ea typeface="+mj-ea"/>
                <a:cs typeface="+mj-cs"/>
              </a:rPr>
            </a:br>
            <a:r>
              <a:rPr lang="ru-RU" sz="2800" b="1" kern="0" baseline="0" dirty="0" smtClean="0">
                <a:solidFill>
                  <a:schemeClr val="bg1"/>
                </a:solidFill>
              </a:rPr>
              <a:t>перестановкой </a:t>
            </a:r>
            <a:r>
              <a:rPr lang="ru-RU" sz="2800" b="1" kern="0" baseline="0" dirty="0">
                <a:solidFill>
                  <a:schemeClr val="bg1"/>
                </a:solidFill>
              </a:rPr>
              <a:t>посылок</a:t>
            </a:r>
            <a:r>
              <a:rPr lang="ru-RU" sz="28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и</a:t>
            </a:r>
            <a:r>
              <a:rPr lang="ru-RU" sz="2800" b="1" kern="0" baseline="0" dirty="0">
                <a:solidFill>
                  <a:schemeClr val="bg1"/>
                </a:solidFill>
              </a:rPr>
              <a:t> </a:t>
            </a:r>
            <a:r>
              <a:rPr lang="ru-RU" sz="2800" b="1" kern="0" baseline="0" dirty="0" smtClean="0">
                <a:solidFill>
                  <a:schemeClr val="bg1"/>
                </a:solidFill>
              </a:rPr>
              <a:t>простым обращением</a:t>
            </a:r>
            <a:endParaRPr lang="ru-RU" sz="2800" b="1" kern="0" baseline="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1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3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0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0" grpId="0" animBg="1"/>
      <p:bldP spid="31" grpId="0" animBg="1"/>
      <p:bldP spid="33" grpId="0" animBg="1"/>
    </p:bldLst>
  </p:timing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10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78850" name="Rectangle 5"/>
          <p:cNvSpPr>
            <a:spLocks noChangeArrowheads="1"/>
          </p:cNvSpPr>
          <p:nvPr/>
        </p:nvSpPr>
        <p:spPr bwMode="auto">
          <a:xfrm rot="-1500000">
            <a:off x="5759450" y="2808288"/>
            <a:ext cx="21605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78851" name="AutoShape 3"/>
          <p:cNvSpPr>
            <a:spLocks noChangeArrowheads="1"/>
          </p:cNvSpPr>
          <p:nvPr/>
        </p:nvSpPr>
        <p:spPr bwMode="auto">
          <a:xfrm>
            <a:off x="6083300" y="3348038"/>
            <a:ext cx="1422400" cy="719137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78852" name="AutoShape 2"/>
          <p:cNvSpPr>
            <a:spLocks noChangeArrowheads="1"/>
          </p:cNvSpPr>
          <p:nvPr/>
        </p:nvSpPr>
        <p:spPr bwMode="auto">
          <a:xfrm>
            <a:off x="6083300" y="1836738"/>
            <a:ext cx="1422400" cy="719137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8853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8854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78855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78857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цветы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8858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алые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8859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78860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алые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8861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розы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8862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8863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цветок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8864" name="Oval 14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8865" name="Oval 13"/>
          <p:cNvSpPr>
            <a:spLocks noChangeAspect="1" noChangeArrowheads="1"/>
          </p:cNvSpPr>
          <p:nvPr/>
        </p:nvSpPr>
        <p:spPr bwMode="auto">
          <a:xfrm>
            <a:off x="7559675" y="2989263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розы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8866" name="Oval 12"/>
          <p:cNvSpPr>
            <a:spLocks noChangeAspect="1" noChangeArrowheads="1"/>
          </p:cNvSpPr>
          <p:nvPr/>
        </p:nvSpPr>
        <p:spPr bwMode="auto">
          <a:xfrm>
            <a:off x="4679950" y="2989263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алые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8867" name="Oval 15"/>
          <p:cNvSpPr>
            <a:spLocks noChangeAspect="1" noChangeArrowheads="1"/>
          </p:cNvSpPr>
          <p:nvPr/>
        </p:nvSpPr>
        <p:spPr bwMode="auto">
          <a:xfrm>
            <a:off x="7559675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цветок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8868" name="Rectangle 25"/>
          <p:cNvSpPr>
            <a:spLocks noChangeArrowheads="1"/>
          </p:cNvSpPr>
          <p:nvPr/>
        </p:nvSpPr>
        <p:spPr bwMode="auto">
          <a:xfrm>
            <a:off x="4751388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3" name="Rectangle 2"/>
          <p:cNvSpPr txBox="1">
            <a:spLocks noChangeArrowheads="1"/>
          </p:cNvSpPr>
          <p:nvPr/>
        </p:nvSpPr>
        <p:spPr>
          <a:xfrm>
            <a:off x="0" y="214313"/>
            <a:ext cx="9166225" cy="1143000"/>
          </a:xfrm>
          <a:prstGeom prst="rect">
            <a:avLst/>
          </a:prstGeom>
        </p:spPr>
        <p:txBody>
          <a:bodyPr anchor="t" anchorCtr="1"/>
          <a:lstStyle/>
          <a:p>
            <a:pPr algn="ctr">
              <a:defRPr/>
            </a:pP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D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m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s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к </a:t>
            </a: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D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ii</a:t>
            </a:r>
            <a:r>
              <a:rPr lang="ru-RU" sz="3200" b="1" kern="0" baseline="0" dirty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b="1" kern="0" baseline="0" dirty="0">
                <a:solidFill>
                  <a:srgbClr val="00FFFF"/>
                </a:solidFill>
                <a:latin typeface="+mj-lt"/>
                <a:ea typeface="+mj-ea"/>
                <a:cs typeface="+mj-cs"/>
              </a:rPr>
            </a:br>
            <a:r>
              <a:rPr lang="ru-RU" sz="2800" b="1" kern="0" baseline="0" dirty="0" smtClean="0">
                <a:solidFill>
                  <a:schemeClr val="bg1"/>
                </a:solidFill>
              </a:rPr>
              <a:t>перестановкой </a:t>
            </a:r>
            <a:r>
              <a:rPr lang="ru-RU" sz="2800" b="1" kern="0" baseline="0" dirty="0">
                <a:solidFill>
                  <a:schemeClr val="bg1"/>
                </a:solidFill>
              </a:rPr>
              <a:t>посылок</a:t>
            </a:r>
            <a:r>
              <a:rPr lang="ru-RU" sz="28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и</a:t>
            </a:r>
            <a:r>
              <a:rPr lang="ru-RU" sz="2800" b="1" kern="0" baseline="0" dirty="0">
                <a:solidFill>
                  <a:schemeClr val="bg1"/>
                </a:solidFill>
              </a:rPr>
              <a:t> </a:t>
            </a:r>
            <a:r>
              <a:rPr lang="ru-RU" sz="2800" b="1" kern="0" baseline="0" dirty="0" smtClean="0">
                <a:solidFill>
                  <a:schemeClr val="bg1"/>
                </a:solidFill>
              </a:rPr>
              <a:t>простым обращением</a:t>
            </a:r>
            <a:endParaRPr lang="ru-RU" sz="2800" b="1" kern="0" baseline="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4" name="Text Box 20"/>
          <p:cNvSpPr txBox="1">
            <a:spLocks noChangeArrowheads="1"/>
          </p:cNvSpPr>
          <p:nvPr/>
        </p:nvSpPr>
        <p:spPr bwMode="auto">
          <a:xfrm>
            <a:off x="4679950" y="5076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solidFill>
                  <a:srgbClr val="00FF00"/>
                </a:solidFill>
              </a:rPr>
              <a:t>Обращаем </a:t>
            </a:r>
            <a:br>
              <a:rPr lang="ru-RU" sz="1800" b="1" baseline="0" dirty="0" smtClean="0">
                <a:solidFill>
                  <a:srgbClr val="00FF00"/>
                </a:solidFill>
              </a:rPr>
            </a:br>
            <a:r>
              <a:rPr lang="ru-RU" sz="1800" b="1" baseline="0" dirty="0" smtClean="0">
                <a:solidFill>
                  <a:srgbClr val="00FFFF"/>
                </a:solidFill>
              </a:rPr>
              <a:t>частноутвердительный</a:t>
            </a:r>
            <a:r>
              <a:rPr lang="ru-RU" sz="1800" b="1" baseline="0" dirty="0" smtClean="0">
                <a:solidFill>
                  <a:srgbClr val="00FF00"/>
                </a:solidFill>
              </a:rPr>
              <a:t> </a:t>
            </a:r>
            <a:r>
              <a:rPr lang="ru-RU" sz="1800" b="1" baseline="0" dirty="0" smtClean="0"/>
              <a:t>вывод.</a:t>
            </a:r>
            <a:endParaRPr lang="ru-RU" sz="1800" b="1" baseline="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10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32" name="AutoShape 4"/>
          <p:cNvSpPr>
            <a:spLocks noChangeArrowheads="1"/>
          </p:cNvSpPr>
          <p:nvPr/>
        </p:nvSpPr>
        <p:spPr bwMode="auto">
          <a:xfrm>
            <a:off x="6119813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79875" name="Rectangle 5"/>
          <p:cNvSpPr>
            <a:spLocks noChangeArrowheads="1"/>
          </p:cNvSpPr>
          <p:nvPr/>
        </p:nvSpPr>
        <p:spPr bwMode="auto">
          <a:xfrm rot="-1500000">
            <a:off x="5759450" y="2808288"/>
            <a:ext cx="2160588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79876" name="AutoShape 3"/>
          <p:cNvSpPr>
            <a:spLocks noChangeArrowheads="1"/>
          </p:cNvSpPr>
          <p:nvPr/>
        </p:nvSpPr>
        <p:spPr bwMode="auto">
          <a:xfrm>
            <a:off x="6083300" y="3348038"/>
            <a:ext cx="1422400" cy="719137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79877" name="AutoShape 2"/>
          <p:cNvSpPr>
            <a:spLocks noChangeArrowheads="1"/>
          </p:cNvSpPr>
          <p:nvPr/>
        </p:nvSpPr>
        <p:spPr bwMode="auto">
          <a:xfrm>
            <a:off x="6083300" y="1836738"/>
            <a:ext cx="1422400" cy="719137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9878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9879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79880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79882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цветы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9883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алые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9884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79885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алые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9886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розы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9887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9888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цветок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9889" name="Oval 14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роза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9890" name="Oval 13"/>
          <p:cNvSpPr>
            <a:spLocks noChangeAspect="1" noChangeArrowheads="1"/>
          </p:cNvSpPr>
          <p:nvPr/>
        </p:nvSpPr>
        <p:spPr bwMode="auto">
          <a:xfrm>
            <a:off x="7559675" y="2989263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розы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9891" name="Oval 12"/>
          <p:cNvSpPr>
            <a:spLocks noChangeAspect="1" noChangeArrowheads="1"/>
          </p:cNvSpPr>
          <p:nvPr/>
        </p:nvSpPr>
        <p:spPr bwMode="auto">
          <a:xfrm>
            <a:off x="4679950" y="2989263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алые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9892" name="Oval 15"/>
          <p:cNvSpPr>
            <a:spLocks noChangeAspect="1" noChangeArrowheads="1"/>
          </p:cNvSpPr>
          <p:nvPr/>
        </p:nvSpPr>
        <p:spPr bwMode="auto">
          <a:xfrm>
            <a:off x="7559675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цветок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9893" name="Rectangle 25"/>
          <p:cNvSpPr>
            <a:spLocks noChangeArrowheads="1"/>
          </p:cNvSpPr>
          <p:nvPr/>
        </p:nvSpPr>
        <p:spPr bwMode="auto">
          <a:xfrm>
            <a:off x="4751388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31" name="Oval 7"/>
          <p:cNvSpPr>
            <a:spLocks noChangeAspect="1" noChangeArrowheads="1"/>
          </p:cNvSpPr>
          <p:nvPr/>
        </p:nvSpPr>
        <p:spPr bwMode="auto">
          <a:xfrm>
            <a:off x="4679950" y="507523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цветы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3" name="Oval 15"/>
          <p:cNvSpPr>
            <a:spLocks noChangeAspect="1" noChangeArrowheads="1"/>
          </p:cNvSpPr>
          <p:nvPr/>
        </p:nvSpPr>
        <p:spPr bwMode="auto">
          <a:xfrm>
            <a:off x="7596188" y="507523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алые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5" name="Rectangle 2"/>
          <p:cNvSpPr txBox="1">
            <a:spLocks noChangeArrowheads="1"/>
          </p:cNvSpPr>
          <p:nvPr/>
        </p:nvSpPr>
        <p:spPr>
          <a:xfrm>
            <a:off x="0" y="214313"/>
            <a:ext cx="9166225" cy="1143000"/>
          </a:xfrm>
          <a:prstGeom prst="rect">
            <a:avLst/>
          </a:prstGeom>
        </p:spPr>
        <p:txBody>
          <a:bodyPr anchor="t" anchorCtr="1"/>
          <a:lstStyle/>
          <a:p>
            <a:pPr algn="ctr">
              <a:defRPr/>
            </a:pP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D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m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200" b="1" u="sng" kern="0" baseline="0" dirty="0" smtClean="0">
                <a:solidFill>
                  <a:srgbClr val="00FF00"/>
                </a:solidFill>
                <a:latin typeface="+mj-lt"/>
                <a:ea typeface="+mj-ea"/>
                <a:cs typeface="+mj-cs"/>
              </a:rPr>
              <a:t>s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к </a:t>
            </a: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  <a:latin typeface="+mj-lt"/>
                <a:ea typeface="+mj-ea"/>
                <a:cs typeface="+mj-cs"/>
              </a:rPr>
              <a:t>D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ii</a:t>
            </a:r>
            <a:r>
              <a:rPr lang="ru-RU" sz="3200" b="1" kern="0" baseline="0" dirty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b="1" kern="0" baseline="0" dirty="0">
                <a:solidFill>
                  <a:srgbClr val="00FFFF"/>
                </a:solidFill>
                <a:latin typeface="+mj-lt"/>
                <a:ea typeface="+mj-ea"/>
                <a:cs typeface="+mj-cs"/>
              </a:rPr>
            </a:br>
            <a:r>
              <a:rPr lang="ru-RU" sz="2800" b="1" kern="0" baseline="0" dirty="0" smtClean="0">
                <a:solidFill>
                  <a:schemeClr val="bg1"/>
                </a:solidFill>
              </a:rPr>
              <a:t>перестановкой </a:t>
            </a:r>
            <a:r>
              <a:rPr lang="ru-RU" sz="2800" b="1" kern="0" baseline="0" dirty="0">
                <a:solidFill>
                  <a:schemeClr val="bg1"/>
                </a:solidFill>
              </a:rPr>
              <a:t>посылок</a:t>
            </a:r>
            <a:r>
              <a:rPr lang="ru-RU" sz="28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и</a:t>
            </a:r>
            <a:r>
              <a:rPr lang="ru-RU" sz="2800" b="1" kern="0" baseline="0" dirty="0">
                <a:solidFill>
                  <a:schemeClr val="bg1"/>
                </a:solidFill>
              </a:rPr>
              <a:t> </a:t>
            </a:r>
            <a:r>
              <a:rPr lang="ru-RU" sz="2800" b="1" kern="0" baseline="0" dirty="0" smtClean="0">
                <a:solidFill>
                  <a:schemeClr val="bg1"/>
                </a:solidFill>
              </a:rPr>
              <a:t>простым обращением</a:t>
            </a:r>
            <a:endParaRPr lang="ru-RU" sz="2800" b="1" kern="0" baseline="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3000" fill="hold"/>
                                        <p:tgtEl>
                                          <p:spTgt spid="798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000" fill="hold"/>
                                        <p:tgtEl>
                                          <p:spTgt spid="798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3000" fill="hold"/>
                                        <p:tgtEl>
                                          <p:spTgt spid="798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0" fill="hold"/>
                                        <p:tgtEl>
                                          <p:spTgt spid="798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3000" fill="hold"/>
                                        <p:tgtEl>
                                          <p:spTgt spid="798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000" fill="hold"/>
                                        <p:tgtEl>
                                          <p:spTgt spid="798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2" grpId="1" animBg="1"/>
      <p:bldP spid="79880" grpId="0" animBg="1"/>
      <p:bldP spid="79880" grpId="1" animBg="1"/>
      <p:bldP spid="79882" grpId="0" animBg="1"/>
      <p:bldP spid="79882" grpId="1" animBg="1"/>
      <p:bldP spid="79883" grpId="0" animBg="1"/>
      <p:bldP spid="79883" grpId="1" animBg="1"/>
      <p:bldP spid="31" grpId="0" animBg="1"/>
      <p:bldP spid="31" grpId="1" animBg="1"/>
      <p:bldP spid="33" grpId="0" animBg="1"/>
      <p:bldP spid="33" grpId="1" animBg="1"/>
    </p:bldLst>
  </p:timing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 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chemeClr val="accent1"/>
                </a:solidFill>
              </a:rPr>
              <a:t>не </a:t>
            </a:r>
            <a:r>
              <a:rPr lang="ru-RU" sz="1600" b="1" baseline="0" dirty="0" smtClean="0">
                <a:solidFill>
                  <a:schemeClr val="accent1"/>
                </a:solidFill>
              </a:rPr>
              <a:t>есть</a:t>
            </a:r>
            <a:endParaRPr lang="ru-RU" sz="1600" b="1" baseline="0" dirty="0">
              <a:solidFill>
                <a:schemeClr val="accent1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крылатые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осы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-1500000">
            <a:off x="1224000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Ни одна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оса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птица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Всякая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птица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крылатое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680000" y="1620000"/>
            <a:ext cx="4320000" cy="48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dirty="0" smtClean="0"/>
              <a:t>Модус четвёртой фигуры </a:t>
            </a:r>
            <a:r>
              <a:rPr lang="en-US" kern="0" dirty="0" smtClean="0">
                <a:solidFill>
                  <a:srgbClr val="FF66CC"/>
                </a:solidFill>
              </a:rPr>
              <a:t>F</a:t>
            </a:r>
            <a:r>
              <a:rPr lang="en-US" kern="0" dirty="0" smtClean="0"/>
              <a:t>esapo</a:t>
            </a:r>
            <a:r>
              <a:rPr lang="en-US" dirty="0" smtClean="0"/>
              <a:t>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сводится к модусу </a:t>
            </a:r>
            <a:r>
              <a:rPr lang="en-US" kern="0" dirty="0" smtClean="0">
                <a:solidFill>
                  <a:srgbClr val="FF66CC"/>
                </a:solidFill>
              </a:rPr>
              <a:t>F</a:t>
            </a:r>
            <a:r>
              <a:rPr lang="en-US" kern="0" dirty="0" smtClean="0"/>
              <a:t>erio</a:t>
            </a:r>
            <a:r>
              <a:rPr lang="ru-RU" dirty="0" smtClean="0"/>
              <a:t> </a:t>
            </a:r>
          </a:p>
          <a:p>
            <a:r>
              <a:rPr lang="ru-RU" dirty="0" smtClean="0">
                <a:solidFill>
                  <a:srgbClr val="00FF00"/>
                </a:solidFill>
              </a:rPr>
              <a:t>простым обращением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>
                <a:latin typeface="+mj-lt"/>
              </a:rPr>
              <a:t>б</a:t>
            </a:r>
            <a:r>
              <a:rPr lang="fr-FR" dirty="0" smtClean="0">
                <a:latin typeface="+mj-lt"/>
              </a:rPr>
              <a:t>ó</a:t>
            </a:r>
            <a:r>
              <a:rPr lang="ru-RU" dirty="0" smtClean="0">
                <a:latin typeface="+mj-lt"/>
              </a:rPr>
              <a:t>ль</a:t>
            </a:r>
            <a:r>
              <a:rPr lang="ru-RU" dirty="0" smtClean="0"/>
              <a:t>шей </a:t>
            </a:r>
            <a:r>
              <a:rPr lang="ru-RU" dirty="0" smtClean="0">
                <a:solidFill>
                  <a:srgbClr val="00FFFF"/>
                </a:solidFill>
              </a:rPr>
              <a:t>общеотрицательной</a:t>
            </a:r>
            <a:r>
              <a:rPr lang="ru-RU" dirty="0" smtClean="0"/>
              <a:t> посылки, на что указывает </a:t>
            </a:r>
            <a:br>
              <a:rPr lang="ru-RU" dirty="0" smtClean="0"/>
            </a:br>
            <a:r>
              <a:rPr lang="ru-RU" dirty="0" smtClean="0"/>
              <a:t>согласная </a:t>
            </a:r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ru-RU" dirty="0" smtClean="0"/>
              <a:t>, следующая </a:t>
            </a:r>
            <a:br>
              <a:rPr lang="ru-RU" dirty="0" smtClean="0"/>
            </a:br>
            <a:r>
              <a:rPr lang="ru-RU" dirty="0" smtClean="0"/>
              <a:t>в имени модуса сразу после </a:t>
            </a:r>
            <a:br>
              <a:rPr lang="ru-RU" dirty="0" smtClean="0"/>
            </a:br>
            <a:r>
              <a:rPr lang="ru-RU" dirty="0" smtClean="0"/>
              <a:t>гласной первого слога </a:t>
            </a:r>
            <a:r>
              <a:rPr lang="en-US" dirty="0" smtClean="0">
                <a:solidFill>
                  <a:srgbClr val="00FFFF"/>
                </a:solidFill>
              </a:rPr>
              <a:t>E</a:t>
            </a:r>
            <a:r>
              <a:rPr lang="ru-RU" dirty="0" smtClean="0"/>
              <a:t>, </a:t>
            </a:r>
          </a:p>
          <a:p>
            <a:r>
              <a:rPr lang="ru-RU" dirty="0" smtClean="0"/>
              <a:t>и </a:t>
            </a:r>
            <a:r>
              <a:rPr lang="ru-RU" kern="0" spc="-20" dirty="0" smtClean="0">
                <a:solidFill>
                  <a:srgbClr val="00FF00"/>
                </a:solidFill>
              </a:rPr>
              <a:t>обращением с ограничением</a:t>
            </a:r>
            <a:r>
              <a:rPr lang="ru-RU" kern="0" spc="-20" dirty="0" smtClean="0"/>
              <a:t> меньшей </a:t>
            </a:r>
            <a:r>
              <a:rPr lang="ru-RU" dirty="0" smtClean="0">
                <a:solidFill>
                  <a:srgbClr val="00FFFF"/>
                </a:solidFill>
              </a:rPr>
              <a:t>общеутвердительной </a:t>
            </a:r>
            <a:r>
              <a:rPr lang="ru-RU" dirty="0" smtClean="0"/>
              <a:t>посылки, на что указывает </a:t>
            </a:r>
            <a:br>
              <a:rPr lang="ru-RU" dirty="0" smtClean="0"/>
            </a:br>
            <a:r>
              <a:rPr lang="ru-RU" dirty="0" smtClean="0"/>
              <a:t>согласная </a:t>
            </a:r>
            <a:r>
              <a:rPr lang="en-US" dirty="0" smtClean="0">
                <a:solidFill>
                  <a:srgbClr val="00FF00"/>
                </a:solidFill>
              </a:rPr>
              <a:t>P</a:t>
            </a:r>
            <a:r>
              <a:rPr lang="ru-RU" dirty="0" smtClean="0"/>
              <a:t>, следующая </a:t>
            </a:r>
            <a:br>
              <a:rPr lang="ru-RU" dirty="0" smtClean="0"/>
            </a:br>
            <a:r>
              <a:rPr lang="ru-RU" dirty="0" smtClean="0"/>
              <a:t>в имени модуса сразу после </a:t>
            </a:r>
            <a:br>
              <a:rPr lang="ru-RU" dirty="0" smtClean="0"/>
            </a:br>
            <a:r>
              <a:rPr lang="ru-RU" dirty="0" smtClean="0"/>
              <a:t>гласной второго слога </a:t>
            </a:r>
            <a:r>
              <a:rPr lang="en-US" dirty="0" smtClean="0">
                <a:solidFill>
                  <a:srgbClr val="00FFFF"/>
                </a:solidFill>
              </a:rPr>
              <a:t>A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19" name="Rectangle 2"/>
          <p:cNvSpPr txBox="1">
            <a:spLocks noChangeArrowheads="1"/>
          </p:cNvSpPr>
          <p:nvPr/>
        </p:nvSpPr>
        <p:spPr>
          <a:xfrm>
            <a:off x="0" y="214313"/>
            <a:ext cx="9144000" cy="1143000"/>
          </a:xfrm>
          <a:prstGeom prst="rect">
            <a:avLst/>
          </a:prstGeom>
        </p:spPr>
        <p:txBody>
          <a:bodyPr lIns="0" rIns="0" anchor="t" anchorCtr="1"/>
          <a:lstStyle/>
          <a:p>
            <a:pPr>
              <a:defRPr/>
            </a:pP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</a:rPr>
              <a:t>F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u="sng" kern="0" baseline="0" dirty="0" smtClean="0">
                <a:solidFill>
                  <a:srgbClr val="00FF00"/>
                </a:solidFill>
              </a:rPr>
              <a:t>s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u="sng" kern="0" baseline="0" dirty="0" smtClean="0">
                <a:solidFill>
                  <a:srgbClr val="00FF00"/>
                </a:solidFill>
              </a:rPr>
              <a:t>p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o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</a:t>
            </a: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к 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</a:rPr>
              <a:t>F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e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io</a:t>
            </a:r>
            <a:r>
              <a:rPr lang="ru-RU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</a:br>
            <a:r>
              <a:rPr lang="ru-RU" sz="2800" kern="0" spc="-80" dirty="0" smtClean="0"/>
              <a:t>простым обращением и </a:t>
            </a:r>
            <a:r>
              <a:rPr lang="ru-RU" sz="2800" b="1" kern="0" spc="-80" baseline="0" dirty="0" smtClean="0">
                <a:solidFill>
                  <a:schemeClr val="bg1"/>
                </a:solidFill>
              </a:rPr>
              <a:t>обращением с ограничением</a:t>
            </a:r>
            <a:endParaRPr lang="ru-RU" sz="2800" b="1" kern="0" spc="-80" baseline="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3000000">
                                      <p:cBhvr>
                                        <p:cTn id="49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2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500"/>
                            </p:stCondLst>
                            <p:childTnLst>
                              <p:par>
                                <p:cTn id="6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3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0" grpId="0" animBg="1"/>
      <p:bldP spid="447491" grpId="0" animBg="1"/>
      <p:bldP spid="447492" grpId="0" animBg="1"/>
      <p:bldP spid="447493" grpId="0" animBg="1"/>
      <p:bldP spid="447493" grpId="1" animBg="1"/>
      <p:bldP spid="447493" grpId="2" animBg="1"/>
      <p:bldP spid="447495" grpId="0" animBg="1"/>
      <p:bldP spid="447496" grpId="0" animBg="1"/>
      <p:bldP spid="447497" grpId="0" animBg="1"/>
      <p:bldP spid="447498" grpId="0" animBg="1"/>
      <p:bldP spid="447498" grpId="1" animBg="1"/>
      <p:bldP spid="447500" grpId="0" animBg="1"/>
      <p:bldP spid="447501" grpId="0" animBg="1"/>
      <p:bldP spid="447502" grpId="0" animBg="1"/>
      <p:bldP spid="447503" grpId="0" animBg="1"/>
      <p:bldP spid="18" grpId="0" build="p"/>
    </p:bldLst>
  </p:timing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chemeClr val="accent1"/>
                </a:solidFill>
              </a:rPr>
              <a:t>не есть</a:t>
            </a:r>
            <a:endParaRPr lang="ru-RU" sz="1600" b="1" baseline="0" dirty="0">
              <a:solidFill>
                <a:schemeClr val="accent1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крылатые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осы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-1500000">
            <a:off x="1224000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оса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крылатое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8" name="Text Box 26"/>
          <p:cNvSpPr txBox="1">
            <a:spLocks noChangeArrowheads="1"/>
          </p:cNvSpPr>
          <p:nvPr/>
        </p:nvSpPr>
        <p:spPr bwMode="auto">
          <a:xfrm>
            <a:off x="4749800" y="1476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1800" b="1" baseline="0" dirty="0" smtClean="0">
                <a:solidFill>
                  <a:srgbClr val="00FF00"/>
                </a:solidFill>
              </a:rPr>
              <a:t>Обращаем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baseline="0" dirty="0" smtClean="0">
                <a:solidFill>
                  <a:srgbClr val="00FFFF"/>
                </a:solidFill>
              </a:rPr>
              <a:t>общеотрицательную</a:t>
            </a:r>
            <a:r>
              <a:rPr lang="ru-RU" sz="1800" b="1" baseline="0" dirty="0" smtClean="0">
                <a:solidFill>
                  <a:srgbClr val="00FF00"/>
                </a:solidFill>
              </a:rPr>
              <a:t> </a:t>
            </a:r>
            <a:br>
              <a:rPr lang="ru-RU" sz="1800" b="1" baseline="0" dirty="0" smtClean="0">
                <a:solidFill>
                  <a:srgbClr val="00FF00"/>
                </a:solidFill>
              </a:rPr>
            </a:br>
            <a:r>
              <a:rPr lang="ru-RU" sz="1800" b="1" baseline="0" dirty="0" smtClean="0"/>
              <a:t>б</a:t>
            </a:r>
            <a:r>
              <a:rPr lang="fr-FR" dirty="0" smtClean="0">
                <a:cs typeface="Times New Roman"/>
              </a:rPr>
              <a:t>ó</a:t>
            </a:r>
            <a:r>
              <a:rPr lang="ru-RU" sz="1800" b="1" baseline="0" dirty="0" smtClean="0"/>
              <a:t>льшую посылку.</a:t>
            </a:r>
            <a:endParaRPr lang="ru-RU" sz="1800" b="1" baseline="0" dirty="0"/>
          </a:p>
        </p:txBody>
      </p:sp>
      <p:sp>
        <p:nvSpPr>
          <p:cNvPr id="19" name="Rectangle 2"/>
          <p:cNvSpPr txBox="1">
            <a:spLocks noChangeArrowheads="1"/>
          </p:cNvSpPr>
          <p:nvPr/>
        </p:nvSpPr>
        <p:spPr>
          <a:xfrm>
            <a:off x="0" y="214313"/>
            <a:ext cx="9144000" cy="1143000"/>
          </a:xfrm>
          <a:prstGeom prst="rect">
            <a:avLst/>
          </a:prstGeom>
        </p:spPr>
        <p:txBody>
          <a:bodyPr lIns="0" rIns="0" anchor="t" anchorCtr="1"/>
          <a:lstStyle/>
          <a:p>
            <a:pPr>
              <a:defRPr/>
            </a:pP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</a:rPr>
              <a:t>F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u="sng" kern="0" baseline="0" dirty="0" smtClean="0">
                <a:solidFill>
                  <a:srgbClr val="00FF00"/>
                </a:solidFill>
              </a:rPr>
              <a:t>s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u="sng" kern="0" baseline="0" dirty="0" smtClean="0">
                <a:solidFill>
                  <a:srgbClr val="00FF00"/>
                </a:solidFill>
              </a:rPr>
              <a:t>p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o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</a:t>
            </a: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к 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</a:rPr>
              <a:t>F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e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io</a:t>
            </a:r>
            <a:r>
              <a:rPr lang="ru-RU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</a:br>
            <a:r>
              <a:rPr lang="ru-RU" sz="2800" kern="0" spc="-80" dirty="0" smtClean="0"/>
              <a:t>простым обращением и </a:t>
            </a:r>
            <a:r>
              <a:rPr lang="ru-RU" sz="2800" b="1" kern="0" spc="-80" baseline="0" dirty="0" smtClean="0">
                <a:solidFill>
                  <a:schemeClr val="bg1"/>
                </a:solidFill>
              </a:rPr>
              <a:t>обращением с ограничением</a:t>
            </a:r>
            <a:endParaRPr lang="ru-RU" sz="2800" b="1" kern="0" spc="-80" baseline="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10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18" name="AutoShape 3"/>
          <p:cNvSpPr>
            <a:spLocks noChangeArrowheads="1"/>
          </p:cNvSpPr>
          <p:nvPr/>
        </p:nvSpPr>
        <p:spPr bwMode="auto">
          <a:xfrm>
            <a:off x="6083300" y="1836738"/>
            <a:ext cx="1422400" cy="719137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7043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7044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7045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87047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крылатые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87048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осы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87049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87050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оса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7051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7052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7053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крылатое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7" name="Oval 13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Ни одна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птица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9" name="Oval 12"/>
          <p:cNvSpPr>
            <a:spLocks noChangeAspect="1" noChangeArrowheads="1"/>
          </p:cNvSpPr>
          <p:nvPr/>
        </p:nvSpPr>
        <p:spPr bwMode="auto">
          <a:xfrm>
            <a:off x="7559675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оса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4" name="Text Box 26"/>
          <p:cNvSpPr txBox="1">
            <a:spLocks noChangeArrowheads="1"/>
          </p:cNvSpPr>
          <p:nvPr/>
        </p:nvSpPr>
        <p:spPr bwMode="auto">
          <a:xfrm>
            <a:off x="4749800" y="2988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solidFill>
                  <a:srgbClr val="00FFFF"/>
                </a:solidFill>
              </a:rPr>
              <a:t>Общеутвердительную</a:t>
            </a:r>
            <a:r>
              <a:rPr lang="ru-RU" sz="1800" b="1" baseline="0" dirty="0" smtClean="0"/>
              <a:t> </a:t>
            </a:r>
            <a:br>
              <a:rPr lang="ru-RU" sz="1800" b="1" baseline="0" dirty="0" smtClean="0"/>
            </a:br>
            <a:r>
              <a:rPr lang="ru-RU" sz="1800" b="1" baseline="0" dirty="0" smtClean="0"/>
              <a:t>меньшую посылку </a:t>
            </a:r>
            <a:br>
              <a:rPr lang="ru-RU" sz="1800" b="1" baseline="0" dirty="0" smtClean="0"/>
            </a:br>
            <a:r>
              <a:rPr lang="ru-RU" sz="1800" b="1" baseline="0" dirty="0" smtClean="0">
                <a:solidFill>
                  <a:srgbClr val="00FF00"/>
                </a:solidFill>
              </a:rPr>
              <a:t>обращаем с ограничением</a:t>
            </a:r>
            <a:r>
              <a:rPr lang="ru-RU" sz="1800" b="1" baseline="0" dirty="0" smtClean="0"/>
              <a:t>.</a:t>
            </a:r>
            <a:endParaRPr lang="ru-RU" sz="1800" b="1" baseline="0" dirty="0"/>
          </a:p>
        </p:txBody>
      </p:sp>
      <p:sp>
        <p:nvSpPr>
          <p:cNvPr id="25" name="Rectangle 2"/>
          <p:cNvSpPr txBox="1">
            <a:spLocks noChangeArrowheads="1"/>
          </p:cNvSpPr>
          <p:nvPr/>
        </p:nvSpPr>
        <p:spPr>
          <a:xfrm>
            <a:off x="0" y="214313"/>
            <a:ext cx="9144000" cy="1143000"/>
          </a:xfrm>
          <a:prstGeom prst="rect">
            <a:avLst/>
          </a:prstGeom>
        </p:spPr>
        <p:txBody>
          <a:bodyPr lIns="0" rIns="0" anchor="t" anchorCtr="1"/>
          <a:lstStyle/>
          <a:p>
            <a:pPr>
              <a:defRPr/>
            </a:pP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</a:rPr>
              <a:t>F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u="sng" kern="0" baseline="0" dirty="0" smtClean="0">
                <a:solidFill>
                  <a:srgbClr val="00FF00"/>
                </a:solidFill>
              </a:rPr>
              <a:t>s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u="sng" kern="0" baseline="0" dirty="0" smtClean="0">
                <a:solidFill>
                  <a:srgbClr val="00FF00"/>
                </a:solidFill>
              </a:rPr>
              <a:t>p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o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</a:t>
            </a: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к 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</a:rPr>
              <a:t>F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e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io</a:t>
            </a:r>
            <a:r>
              <a:rPr lang="ru-RU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</a:br>
            <a:r>
              <a:rPr lang="ru-RU" sz="2800" kern="0" spc="-80" dirty="0" smtClean="0"/>
              <a:t>простым обращением и </a:t>
            </a:r>
            <a:r>
              <a:rPr lang="ru-RU" sz="2800" b="1" kern="0" spc="-80" baseline="0" dirty="0" smtClean="0">
                <a:solidFill>
                  <a:schemeClr val="bg1"/>
                </a:solidFill>
              </a:rPr>
              <a:t>обращением с ограничением</a:t>
            </a:r>
            <a:endParaRPr lang="ru-RU" sz="2800" b="1" kern="0" spc="-80" baseline="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7" grpId="0" animBg="1"/>
      <p:bldP spid="19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360363" y="1619250"/>
            <a:ext cx="3959225" cy="1152525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>
                <a:solidFill>
                  <a:srgbClr val="FFFF00"/>
                </a:solidFill>
                <a:cs typeface="Arial" charset="0"/>
              </a:rPr>
              <a:t>Общее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понятие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dirty="0"/>
              <a:t>понятие, объём которого </a:t>
            </a:r>
            <a:br>
              <a:rPr lang="ru-RU" dirty="0"/>
            </a:br>
            <a:r>
              <a:rPr lang="ru-RU" dirty="0"/>
              <a:t>содержит </a:t>
            </a:r>
            <a:r>
              <a:rPr lang="ru-RU" dirty="0">
                <a:solidFill>
                  <a:srgbClr val="00FFFF"/>
                </a:solidFill>
              </a:rPr>
              <a:t>несколько элементов</a:t>
            </a:r>
            <a:r>
              <a:rPr lang="ru-RU" dirty="0"/>
              <a:t>.</a:t>
            </a: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4824413" y="1619250"/>
            <a:ext cx="3959225" cy="1152525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>
                <a:solidFill>
                  <a:srgbClr val="FFFF00"/>
                </a:solidFill>
                <a:cs typeface="Arial" charset="0"/>
              </a:rPr>
              <a:t>Единичное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понятие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dirty="0"/>
              <a:t>понятие, объём которого </a:t>
            </a:r>
            <a:br>
              <a:rPr lang="ru-RU" dirty="0"/>
            </a:br>
            <a:r>
              <a:rPr lang="ru-RU" dirty="0"/>
              <a:t>содержит </a:t>
            </a:r>
            <a:r>
              <a:rPr lang="ru-RU" dirty="0">
                <a:solidFill>
                  <a:srgbClr val="00FFFF"/>
                </a:solidFill>
              </a:rPr>
              <a:t>только один элемент</a:t>
            </a:r>
            <a:r>
              <a:rPr lang="ru-RU" dirty="0"/>
              <a:t>.</a:t>
            </a:r>
          </a:p>
        </p:txBody>
      </p:sp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71438" y="2916238"/>
            <a:ext cx="4500562" cy="1331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1"/>
          <a:lstStyle/>
          <a:p>
            <a:r>
              <a:rPr lang="ru-RU" dirty="0"/>
              <a:t>В общем понятии </a:t>
            </a:r>
            <a:r>
              <a:rPr lang="ru-RU" dirty="0" smtClean="0"/>
              <a:t>отображаются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признаки </a:t>
            </a:r>
            <a:r>
              <a:rPr lang="ru-RU" dirty="0">
                <a:solidFill>
                  <a:srgbClr val="00FF00"/>
                </a:solidFill>
              </a:rPr>
              <a:t>целого класса </a:t>
            </a:r>
            <a:r>
              <a:rPr lang="ru-RU" dirty="0" smtClean="0">
                <a:solidFill>
                  <a:srgbClr val="00FF00"/>
                </a:solidFill>
              </a:rPr>
              <a:t>однородных предметов</a:t>
            </a:r>
            <a:r>
              <a:rPr lang="ru-RU" dirty="0" smtClean="0"/>
              <a:t>, </a:t>
            </a:r>
            <a:r>
              <a:rPr lang="ru-RU" dirty="0"/>
              <a:t>обозначенных </a:t>
            </a:r>
            <a:br>
              <a:rPr lang="ru-RU" dirty="0"/>
            </a:br>
            <a:r>
              <a:rPr lang="ru-RU" dirty="0"/>
              <a:t>одним и тем же именем.</a:t>
            </a:r>
          </a:p>
        </p:txBody>
      </p:sp>
      <p:sp>
        <p:nvSpPr>
          <p:cNvPr id="6" name="Прямоугольник 5"/>
          <p:cNvSpPr>
            <a:spLocks noChangeArrowheads="1"/>
          </p:cNvSpPr>
          <p:nvPr/>
        </p:nvSpPr>
        <p:spPr bwMode="auto">
          <a:xfrm>
            <a:off x="4608513" y="2916238"/>
            <a:ext cx="4391025" cy="1331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1"/>
          <a:lstStyle/>
          <a:p>
            <a:r>
              <a:rPr lang="ru-RU" dirty="0"/>
              <a:t>В единичном </a:t>
            </a:r>
            <a:r>
              <a:rPr lang="ru-RU" dirty="0" smtClean="0"/>
              <a:t>понятии отображаются </a:t>
            </a:r>
            <a:r>
              <a:rPr lang="ru-RU" dirty="0"/>
              <a:t>признаки </a:t>
            </a:r>
            <a:br>
              <a:rPr lang="ru-RU" dirty="0"/>
            </a:br>
            <a:r>
              <a:rPr lang="ru-RU" dirty="0"/>
              <a:t>какого-то </a:t>
            </a:r>
            <a:r>
              <a:rPr lang="ru-RU" dirty="0">
                <a:solidFill>
                  <a:srgbClr val="00FF00"/>
                </a:solidFill>
              </a:rPr>
              <a:t>одного </a:t>
            </a:r>
            <a:br>
              <a:rPr lang="ru-RU" dirty="0">
                <a:solidFill>
                  <a:srgbClr val="00FF00"/>
                </a:solidFill>
              </a:rPr>
            </a:br>
            <a:r>
              <a:rPr lang="ru-RU" dirty="0"/>
              <a:t>(</a:t>
            </a:r>
            <a:r>
              <a:rPr lang="ru-RU" dirty="0">
                <a:solidFill>
                  <a:srgbClr val="00FF00"/>
                </a:solidFill>
              </a:rPr>
              <a:t>единственного</a:t>
            </a:r>
            <a:r>
              <a:rPr lang="ru-RU" dirty="0"/>
              <a:t>)</a:t>
            </a:r>
            <a:r>
              <a:rPr lang="ru-RU" dirty="0">
                <a:solidFill>
                  <a:srgbClr val="00FF00"/>
                </a:solidFill>
              </a:rPr>
              <a:t> предмета.</a:t>
            </a: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>
              <a:defRPr/>
            </a:pPr>
            <a:r>
              <a:rPr lang="ru-RU" sz="3200" dirty="0"/>
              <a:t>Виды понятий</a:t>
            </a:r>
            <a:r>
              <a:rPr lang="ru-RU" sz="2800" dirty="0"/>
              <a:t/>
            </a:r>
            <a:br>
              <a:rPr lang="ru-RU" sz="2800" dirty="0"/>
            </a:br>
            <a:r>
              <a:rPr lang="ru-RU" sz="2800" dirty="0"/>
              <a:t>Общие и единичные понятия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9" name="Содержимое 2"/>
          <p:cNvSpPr txBox="1">
            <a:spLocks/>
          </p:cNvSpPr>
          <p:nvPr/>
        </p:nvSpPr>
        <p:spPr>
          <a:xfrm>
            <a:off x="360000" y="4284663"/>
            <a:ext cx="4040188" cy="1511300"/>
          </a:xfrm>
          <a:prstGeom prst="rect">
            <a:avLst/>
          </a:prstGeom>
        </p:spPr>
        <p:txBody>
          <a:bodyPr/>
          <a:lstStyle/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Звезда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Столица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Спутник Юпитера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Поэт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Драматург</a:t>
            </a:r>
          </a:p>
        </p:txBody>
      </p:sp>
      <p:sp>
        <p:nvSpPr>
          <p:cNvPr id="10" name="Содержимое 3"/>
          <p:cNvSpPr txBox="1">
            <a:spLocks/>
          </p:cNvSpPr>
          <p:nvPr/>
        </p:nvSpPr>
        <p:spPr>
          <a:xfrm>
            <a:off x="4824000" y="4284663"/>
            <a:ext cx="4038600" cy="1511300"/>
          </a:xfrm>
          <a:prstGeom prst="rect">
            <a:avLst/>
          </a:prstGeom>
        </p:spPr>
        <p:txBody>
          <a:bodyPr/>
          <a:lstStyle/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Полярная звезда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Столица Франции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Спутник Земли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Александр Сергеевич Пушкин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Автор трагедии «Гамлет»</a:t>
            </a:r>
          </a:p>
        </p:txBody>
      </p:sp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287338" y="5975350"/>
            <a:ext cx="4105275" cy="720725"/>
          </a:xfrm>
          <a:prstGeom prst="rect">
            <a:avLst/>
          </a:prstGeom>
          <a:noFill/>
          <a:ln w="9525">
            <a:solidFill>
              <a:schemeClr val="accent3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sz="1600" dirty="0"/>
              <a:t>Общие понятия следует отличать </a:t>
            </a:r>
            <a:br>
              <a:rPr lang="ru-RU" sz="1600" dirty="0"/>
            </a:br>
            <a:r>
              <a:rPr lang="ru-RU" sz="1600" dirty="0"/>
              <a:t>от </a:t>
            </a:r>
            <a:r>
              <a:rPr lang="ru-RU" sz="1600" dirty="0">
                <a:solidFill>
                  <a:srgbClr val="FFFF00"/>
                </a:solidFill>
              </a:rPr>
              <a:t>собирательных</a:t>
            </a:r>
            <a:r>
              <a:rPr lang="ru-RU" sz="1600" dirty="0"/>
              <a:t> понятий.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4751388" y="5975350"/>
            <a:ext cx="4105275" cy="720725"/>
          </a:xfrm>
          <a:prstGeom prst="rect">
            <a:avLst/>
          </a:prstGeom>
          <a:noFill/>
          <a:ln w="9525">
            <a:solidFill>
              <a:schemeClr val="accent3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pPr>
              <a:defRPr/>
            </a:pPr>
            <a:r>
              <a:rPr lang="ru-RU" sz="1600" dirty="0"/>
              <a:t>Единичные понятия могут </a:t>
            </a:r>
            <a:br>
              <a:rPr lang="ru-RU" sz="1600" dirty="0"/>
            </a:br>
            <a:r>
              <a:rPr lang="ru-RU" sz="1600" dirty="0"/>
              <a:t>обозначаться именами </a:t>
            </a:r>
            <a:r>
              <a:rPr lang="ru-RU" sz="1600" dirty="0">
                <a:solidFill>
                  <a:srgbClr val="00FFFF"/>
                </a:solidFill>
              </a:rPr>
              <a:t>собственными</a:t>
            </a:r>
            <a:r>
              <a:rPr lang="ru-RU" sz="1600" dirty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/>
      <p:bldP spid="6" grpId="0"/>
      <p:bldP spid="9" grpId="0" build="p"/>
      <p:bldP spid="10" grpId="0" build="p"/>
      <p:bldP spid="11" grpId="0" animBg="1"/>
      <p:bldP spid="12" grpId="0" animBg="1"/>
    </p:bldLst>
  </p:timing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10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29" name="AutoShape 4"/>
          <p:cNvSpPr>
            <a:spLocks noChangeArrowheads="1"/>
          </p:cNvSpPr>
          <p:nvPr/>
        </p:nvSpPr>
        <p:spPr bwMode="auto">
          <a:xfrm>
            <a:off x="6083300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26" name="Rectangle 2"/>
          <p:cNvSpPr>
            <a:spLocks noChangeArrowheads="1"/>
          </p:cNvSpPr>
          <p:nvPr/>
        </p:nvSpPr>
        <p:spPr bwMode="auto">
          <a:xfrm rot="1500000">
            <a:off x="5759450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800" b="1" baseline="0" dirty="0">
                <a:solidFill>
                  <a:schemeClr val="accent1"/>
                </a:solidFill>
              </a:rPr>
              <a:t>не суть</a:t>
            </a:r>
          </a:p>
        </p:txBody>
      </p:sp>
      <p:sp>
        <p:nvSpPr>
          <p:cNvPr id="25" name="Rectangle 3"/>
          <p:cNvSpPr>
            <a:spLocks noChangeArrowheads="1"/>
          </p:cNvSpPr>
          <p:nvPr/>
        </p:nvSpPr>
        <p:spPr bwMode="auto">
          <a:xfrm rot="1500000">
            <a:off x="5759450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rgbClr val="0000FF"/>
                </a:solidFill>
              </a:rPr>
              <a:t>средний термин</a:t>
            </a:r>
            <a:r>
              <a:rPr lang="en-US" sz="1600" b="1" baseline="0" dirty="0">
                <a:solidFill>
                  <a:srgbClr val="0000FF"/>
                </a:solidFill>
              </a:rPr>
              <a:t> 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22" name="AutoShape 2"/>
          <p:cNvSpPr>
            <a:spLocks noChangeArrowheads="1"/>
          </p:cNvSpPr>
          <p:nvPr/>
        </p:nvSpPr>
        <p:spPr bwMode="auto">
          <a:xfrm>
            <a:off x="6083300" y="3348038"/>
            <a:ext cx="1422400" cy="719137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88070" name="AutoShape 3"/>
          <p:cNvSpPr>
            <a:spLocks noChangeArrowheads="1"/>
          </p:cNvSpPr>
          <p:nvPr/>
        </p:nvSpPr>
        <p:spPr bwMode="auto">
          <a:xfrm>
            <a:off x="6083300" y="1836738"/>
            <a:ext cx="1422400" cy="719137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8071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8072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8073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88075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крылатые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88076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осы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88077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88078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оса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8079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8080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Всякая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8081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крылатое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8083" name="Oval 13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одна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птица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88084" name="Oval 12"/>
          <p:cNvSpPr>
            <a:spLocks noChangeAspect="1" noChangeArrowheads="1"/>
          </p:cNvSpPr>
          <p:nvPr/>
        </p:nvSpPr>
        <p:spPr bwMode="auto">
          <a:xfrm>
            <a:off x="7559675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оса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1" name="Oval 15"/>
          <p:cNvSpPr>
            <a:spLocks noChangeAspect="1" noChangeArrowheads="1"/>
          </p:cNvSpPr>
          <p:nvPr/>
        </p:nvSpPr>
        <p:spPr bwMode="auto">
          <a:xfrm>
            <a:off x="4679950" y="29876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крылатые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4" name="Oval 14"/>
          <p:cNvSpPr>
            <a:spLocks noChangeAspect="1" noChangeArrowheads="1"/>
          </p:cNvSpPr>
          <p:nvPr/>
        </p:nvSpPr>
        <p:spPr bwMode="auto">
          <a:xfrm>
            <a:off x="7559675" y="29876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птицы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7" name="Rectangle 25"/>
          <p:cNvSpPr>
            <a:spLocks noChangeArrowheads="1"/>
          </p:cNvSpPr>
          <p:nvPr/>
        </p:nvSpPr>
        <p:spPr bwMode="auto">
          <a:xfrm>
            <a:off x="4751388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8" name="Oval 7"/>
          <p:cNvSpPr>
            <a:spLocks noChangeAspect="1" noChangeArrowheads="1"/>
          </p:cNvSpPr>
          <p:nvPr/>
        </p:nvSpPr>
        <p:spPr bwMode="auto">
          <a:xfrm>
            <a:off x="4679950" y="507523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крылатые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0" name="Oval 8"/>
          <p:cNvSpPr>
            <a:spLocks noChangeAspect="1" noChangeArrowheads="1"/>
          </p:cNvSpPr>
          <p:nvPr/>
        </p:nvSpPr>
        <p:spPr bwMode="auto">
          <a:xfrm>
            <a:off x="7559675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осы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1" name="Rectangle 2"/>
          <p:cNvSpPr txBox="1">
            <a:spLocks noChangeArrowheads="1"/>
          </p:cNvSpPr>
          <p:nvPr/>
        </p:nvSpPr>
        <p:spPr>
          <a:xfrm>
            <a:off x="0" y="214313"/>
            <a:ext cx="9144000" cy="1143000"/>
          </a:xfrm>
          <a:prstGeom prst="rect">
            <a:avLst/>
          </a:prstGeom>
        </p:spPr>
        <p:txBody>
          <a:bodyPr lIns="0" rIns="0" anchor="t" anchorCtr="1"/>
          <a:lstStyle/>
          <a:p>
            <a:pPr>
              <a:defRPr/>
            </a:pP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</a:rPr>
              <a:t>F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u="sng" kern="0" baseline="0" dirty="0" smtClean="0">
                <a:solidFill>
                  <a:srgbClr val="00FF00"/>
                </a:solidFill>
              </a:rPr>
              <a:t>s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a</a:t>
            </a:r>
            <a:r>
              <a:rPr lang="en-US" sz="3200" b="1" u="sng" kern="0" baseline="0" dirty="0" smtClean="0">
                <a:solidFill>
                  <a:srgbClr val="00FF00"/>
                </a:solidFill>
              </a:rPr>
              <a:t>p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o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</a:t>
            </a: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к 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</a:rPr>
              <a:t>F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e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io</a:t>
            </a:r>
            <a:r>
              <a:rPr lang="ru-RU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</a:br>
            <a:r>
              <a:rPr lang="ru-RU" sz="2800" kern="0" spc="-80" dirty="0" smtClean="0"/>
              <a:t>простым обращением и </a:t>
            </a:r>
            <a:r>
              <a:rPr lang="ru-RU" sz="2800" b="1" kern="0" spc="-80" baseline="0" dirty="0" smtClean="0">
                <a:solidFill>
                  <a:schemeClr val="bg1"/>
                </a:solidFill>
              </a:rPr>
              <a:t>обращением с ограничением</a:t>
            </a:r>
            <a:endParaRPr lang="ru-RU" sz="2800" b="1" kern="0" spc="-80" baseline="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3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5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3000" fill="hold"/>
                                        <p:tgtEl>
                                          <p:spTgt spid="880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0" fill="hold"/>
                                        <p:tgtEl>
                                          <p:spTgt spid="880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880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0" fill="hold"/>
                                        <p:tgtEl>
                                          <p:spTgt spid="880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3000" fill="hold"/>
                                        <p:tgtEl>
                                          <p:spTgt spid="880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3000" fill="hold"/>
                                        <p:tgtEl>
                                          <p:spTgt spid="880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3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9" grpId="1" animBg="1"/>
      <p:bldP spid="26" grpId="0" animBg="1"/>
      <p:bldP spid="26" grpId="1" animBg="1"/>
      <p:bldP spid="26" grpId="2" animBg="1"/>
      <p:bldP spid="25" grpId="0" animBg="1"/>
      <p:bldP spid="25" grpId="1" animBg="1"/>
      <p:bldP spid="22" grpId="0" animBg="1"/>
      <p:bldP spid="88073" grpId="0" animBg="1"/>
      <p:bldP spid="88073" grpId="1" animBg="1"/>
      <p:bldP spid="88075" grpId="0" animBg="1"/>
      <p:bldP spid="88075" grpId="1" animBg="1"/>
      <p:bldP spid="88076" grpId="0" animBg="1"/>
      <p:bldP spid="88076" grpId="1" animBg="1"/>
      <p:bldP spid="21" grpId="0" animBg="1"/>
      <p:bldP spid="24" grpId="0" animBg="1"/>
      <p:bldP spid="27" grpId="0" animBg="1"/>
      <p:bldP spid="28" grpId="0" animBg="1"/>
      <p:bldP spid="28" grpId="1" animBg="1"/>
      <p:bldP spid="30" grpId="0" animBg="1"/>
      <p:bldP spid="30" grpId="1" animBg="1"/>
    </p:bldLst>
  </p:timing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 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chemeClr val="accent1"/>
                </a:solidFill>
              </a:rPr>
              <a:t>не суть</a:t>
            </a: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японцы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-1500000">
            <a:off x="1224000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термин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Ни один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 smtClean="0">
                <a:solidFill>
                  <a:srgbClr val="0000FF"/>
                </a:solidFill>
              </a:rPr>
              <a:t>японец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 smtClean="0">
                <a:solidFill>
                  <a:srgbClr val="0000FF"/>
                </a:solidFill>
              </a:rPr>
              <a:t>грек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dirty="0" smtClean="0">
                <a:solidFill>
                  <a:srgbClr val="0000FF"/>
                </a:solidFill>
              </a:rPr>
              <a:t>греки</a:t>
            </a:r>
            <a:endParaRPr lang="ru-RU" sz="1800" b="1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0" name="Rectangle 2"/>
          <p:cNvSpPr txBox="1">
            <a:spLocks noChangeArrowheads="1"/>
          </p:cNvSpPr>
          <p:nvPr/>
        </p:nvSpPr>
        <p:spPr>
          <a:xfrm>
            <a:off x="0" y="214313"/>
            <a:ext cx="9166225" cy="1143000"/>
          </a:xfrm>
          <a:prstGeom prst="rect">
            <a:avLst/>
          </a:prstGeom>
        </p:spPr>
        <p:txBody>
          <a:bodyPr anchor="t" anchorCtr="1"/>
          <a:lstStyle/>
          <a:p>
            <a:pPr algn="ctr">
              <a:defRPr/>
            </a:pP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</a:rPr>
              <a:t>F</a:t>
            </a:r>
            <a:r>
              <a:rPr lang="en-US" sz="3200" b="1" kern="0" baseline="0" dirty="0" smtClean="0">
                <a:solidFill>
                  <a:schemeClr val="accent3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u="sng" kern="0" baseline="0" dirty="0" smtClean="0">
                <a:solidFill>
                  <a:srgbClr val="00FF00"/>
                </a:solidFill>
              </a:rPr>
              <a:t>s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200" b="1" u="sng" kern="0" baseline="0" dirty="0" smtClean="0">
                <a:solidFill>
                  <a:srgbClr val="00FF00"/>
                </a:solidFill>
              </a:rPr>
              <a:t>s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o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n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к </a:t>
            </a: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</a:rPr>
              <a:t>F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e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io</a:t>
            </a:r>
            <a:r>
              <a:rPr lang="ru-RU" sz="3200" b="1" kern="0" baseline="0" dirty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b="1" kern="0" baseline="0" dirty="0">
                <a:solidFill>
                  <a:srgbClr val="00FFFF"/>
                </a:solidFill>
                <a:latin typeface="+mj-lt"/>
                <a:ea typeface="+mj-ea"/>
                <a:cs typeface="+mj-cs"/>
              </a:rPr>
            </a:br>
            <a:r>
              <a:rPr lang="ru-RU" sz="2800" b="1" kern="0" baseline="0" dirty="0" smtClean="0">
                <a:solidFill>
                  <a:schemeClr val="bg1"/>
                </a:solidFill>
              </a:rPr>
              <a:t>двумя простыми обращениями</a:t>
            </a:r>
            <a:endParaRPr lang="ru-RU" sz="2800" b="1" kern="0" baseline="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680000" y="1620000"/>
            <a:ext cx="4320000" cy="486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dirty="0" smtClean="0"/>
              <a:t>Модус четвёртой фигуры </a:t>
            </a:r>
            <a:r>
              <a:rPr lang="en-US" kern="0" dirty="0" smtClean="0">
                <a:solidFill>
                  <a:srgbClr val="FF66CC"/>
                </a:solidFill>
              </a:rPr>
              <a:t>F</a:t>
            </a:r>
            <a:r>
              <a:rPr lang="en-US" kern="0" dirty="0" smtClean="0"/>
              <a:t>resison</a:t>
            </a:r>
            <a:r>
              <a:rPr lang="en-US" dirty="0" smtClean="0"/>
              <a:t>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сводится к модусу </a:t>
            </a:r>
            <a:r>
              <a:rPr lang="en-US" kern="0" dirty="0" smtClean="0">
                <a:solidFill>
                  <a:srgbClr val="FF66CC"/>
                </a:solidFill>
              </a:rPr>
              <a:t>F</a:t>
            </a:r>
            <a:r>
              <a:rPr lang="en-US" kern="0" dirty="0" smtClean="0"/>
              <a:t>erio</a:t>
            </a:r>
            <a:r>
              <a:rPr lang="ru-RU" dirty="0" smtClean="0"/>
              <a:t> </a:t>
            </a:r>
          </a:p>
          <a:p>
            <a:r>
              <a:rPr lang="ru-RU" dirty="0" smtClean="0">
                <a:solidFill>
                  <a:srgbClr val="00FF00"/>
                </a:solidFill>
              </a:rPr>
              <a:t>простым обращением </a:t>
            </a:r>
            <a:r>
              <a:rPr lang="ru-RU" dirty="0" smtClean="0">
                <a:latin typeface="+mj-lt"/>
              </a:rPr>
              <a:t>б</a:t>
            </a:r>
            <a:r>
              <a:rPr lang="fr-FR" dirty="0" smtClean="0">
                <a:latin typeface="+mj-lt"/>
              </a:rPr>
              <a:t>ó</a:t>
            </a:r>
            <a:r>
              <a:rPr lang="ru-RU" dirty="0" smtClean="0">
                <a:latin typeface="+mj-lt"/>
              </a:rPr>
              <a:t>ль</a:t>
            </a:r>
            <a:r>
              <a:rPr lang="ru-RU" dirty="0" smtClean="0"/>
              <a:t>шей </a:t>
            </a:r>
            <a:r>
              <a:rPr lang="ru-RU" dirty="0" smtClean="0">
                <a:solidFill>
                  <a:srgbClr val="00FFFF"/>
                </a:solidFill>
              </a:rPr>
              <a:t>общеотрицательной</a:t>
            </a:r>
            <a:r>
              <a:rPr lang="ru-RU" dirty="0" smtClean="0"/>
              <a:t> посылки, </a:t>
            </a:r>
            <a:br>
              <a:rPr lang="ru-RU" dirty="0" smtClean="0"/>
            </a:br>
            <a:r>
              <a:rPr lang="ru-RU" dirty="0" smtClean="0"/>
              <a:t>на что указывает согласная </a:t>
            </a:r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ru-RU" dirty="0" smtClean="0"/>
              <a:t>, следующая в имени модуса сразу после гласной первого слога </a:t>
            </a:r>
            <a:r>
              <a:rPr lang="en-US" dirty="0" smtClean="0">
                <a:solidFill>
                  <a:srgbClr val="00FFFF"/>
                </a:solidFill>
              </a:rPr>
              <a:t>E</a:t>
            </a:r>
            <a:r>
              <a:rPr lang="ru-RU" dirty="0" smtClean="0"/>
              <a:t>, </a:t>
            </a:r>
          </a:p>
          <a:p>
            <a:r>
              <a:rPr lang="ru-RU" dirty="0" smtClean="0"/>
              <a:t>и </a:t>
            </a:r>
            <a:r>
              <a:rPr lang="ru-RU" dirty="0" smtClean="0">
                <a:solidFill>
                  <a:srgbClr val="00FF00"/>
                </a:solidFill>
              </a:rPr>
              <a:t>простым </a:t>
            </a:r>
            <a:r>
              <a:rPr lang="ru-RU" kern="0" spc="-20" dirty="0" smtClean="0">
                <a:solidFill>
                  <a:srgbClr val="00FF00"/>
                </a:solidFill>
              </a:rPr>
              <a:t>обращением </a:t>
            </a:r>
            <a:r>
              <a:rPr lang="ru-RU" kern="0" spc="-20" dirty="0" smtClean="0"/>
              <a:t>меньшей </a:t>
            </a:r>
            <a:r>
              <a:rPr lang="ru-RU" dirty="0" smtClean="0">
                <a:solidFill>
                  <a:srgbClr val="00FFFF"/>
                </a:solidFill>
              </a:rPr>
              <a:t>частноутвердительной </a:t>
            </a:r>
            <a:r>
              <a:rPr lang="ru-RU" dirty="0" smtClean="0"/>
              <a:t>посылки, </a:t>
            </a:r>
            <a:br>
              <a:rPr lang="ru-RU" dirty="0" smtClean="0"/>
            </a:br>
            <a:r>
              <a:rPr lang="ru-RU" dirty="0" smtClean="0"/>
              <a:t>на что указывает согласная </a:t>
            </a:r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ru-RU" dirty="0" smtClean="0"/>
              <a:t>, следующая в имени модуса сразу после гласной второго слога </a:t>
            </a:r>
            <a:r>
              <a:rPr lang="en-US" dirty="0" smtClean="0">
                <a:solidFill>
                  <a:srgbClr val="00FFFF"/>
                </a:solidFill>
              </a:rPr>
              <a:t>I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3000000">
                                      <p:cBhvr>
                                        <p:cTn id="49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2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500"/>
                            </p:stCondLst>
                            <p:childTnLst>
                              <p:par>
                                <p:cTn id="6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3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0" grpId="0" animBg="1"/>
      <p:bldP spid="447491" grpId="0" animBg="1"/>
      <p:bldP spid="447492" grpId="0" animBg="1"/>
      <p:bldP spid="447493" grpId="0" animBg="1"/>
      <p:bldP spid="447493" grpId="1" animBg="1"/>
      <p:bldP spid="447493" grpId="2" animBg="1"/>
      <p:bldP spid="447495" grpId="0" animBg="1"/>
      <p:bldP spid="447496" grpId="0" animBg="1"/>
      <p:bldP spid="447497" grpId="0" animBg="1"/>
      <p:bldP spid="447498" grpId="0" animBg="1"/>
      <p:bldP spid="447498" grpId="1" animBg="1"/>
      <p:bldP spid="447500" grpId="0" animBg="1"/>
      <p:bldP spid="447501" grpId="0" animBg="1"/>
      <p:bldP spid="447502" grpId="0" animBg="1"/>
      <p:bldP spid="447503" grpId="0" animBg="1"/>
      <p:bldP spid="18" grpId="0" build="p"/>
    </p:bldLst>
  </p:timing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>
                <a:solidFill>
                  <a:schemeClr val="accent1"/>
                </a:solidFill>
              </a:rPr>
              <a:t>не суть</a:t>
            </a: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японцы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японец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0" name="Rectangle 2"/>
          <p:cNvSpPr txBox="1">
            <a:spLocks noChangeArrowheads="1"/>
          </p:cNvSpPr>
          <p:nvPr/>
        </p:nvSpPr>
        <p:spPr>
          <a:xfrm>
            <a:off x="0" y="214313"/>
            <a:ext cx="9166225" cy="1143000"/>
          </a:xfrm>
          <a:prstGeom prst="rect">
            <a:avLst/>
          </a:prstGeom>
        </p:spPr>
        <p:txBody>
          <a:bodyPr anchor="t" anchorCtr="1"/>
          <a:lstStyle/>
          <a:p>
            <a:pPr algn="ctr">
              <a:defRPr/>
            </a:pP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</a:rPr>
              <a:t>F</a:t>
            </a:r>
            <a:r>
              <a:rPr lang="en-US" sz="3200" b="1" kern="0" baseline="0" dirty="0" smtClean="0">
                <a:solidFill>
                  <a:schemeClr val="accent3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u="sng" kern="0" baseline="0" dirty="0" smtClean="0">
                <a:solidFill>
                  <a:srgbClr val="00FF00"/>
                </a:solidFill>
              </a:rPr>
              <a:t>s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200" b="1" u="sng" kern="0" baseline="0" dirty="0" smtClean="0">
                <a:solidFill>
                  <a:srgbClr val="00FF00"/>
                </a:solidFill>
              </a:rPr>
              <a:t>s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o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n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к </a:t>
            </a: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</a:rPr>
              <a:t>F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e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io</a:t>
            </a:r>
            <a:r>
              <a:rPr lang="ru-RU" sz="3200" b="1" kern="0" baseline="0" dirty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b="1" kern="0" baseline="0" dirty="0">
                <a:solidFill>
                  <a:srgbClr val="00FFFF"/>
                </a:solidFill>
                <a:latin typeface="+mj-lt"/>
                <a:ea typeface="+mj-ea"/>
                <a:cs typeface="+mj-cs"/>
              </a:rPr>
            </a:br>
            <a:r>
              <a:rPr lang="ru-RU" sz="2800" b="1" kern="0" baseline="0" dirty="0" smtClean="0">
                <a:solidFill>
                  <a:schemeClr val="bg1"/>
                </a:solidFill>
              </a:rPr>
              <a:t>простым </a:t>
            </a:r>
            <a:r>
              <a:rPr lang="ru-RU" sz="2800" b="1" kern="0" baseline="0" dirty="0">
                <a:solidFill>
                  <a:schemeClr val="bg1"/>
                </a:solidFill>
              </a:rPr>
              <a:t>обращением</a:t>
            </a:r>
            <a:endParaRPr lang="ru-RU" sz="2800" b="1" kern="0" baseline="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17" name="Text Box 26"/>
          <p:cNvSpPr txBox="1">
            <a:spLocks noChangeArrowheads="1"/>
          </p:cNvSpPr>
          <p:nvPr/>
        </p:nvSpPr>
        <p:spPr bwMode="auto">
          <a:xfrm>
            <a:off x="4749800" y="1476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1800" b="1" baseline="0" dirty="0" smtClean="0">
                <a:solidFill>
                  <a:srgbClr val="00FF00"/>
                </a:solidFill>
              </a:rPr>
              <a:t>Обращаем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baseline="0" dirty="0" smtClean="0">
                <a:solidFill>
                  <a:srgbClr val="00FFFF"/>
                </a:solidFill>
              </a:rPr>
              <a:t>общеотрицательную</a:t>
            </a:r>
            <a:r>
              <a:rPr lang="ru-RU" sz="1800" b="1" baseline="0" dirty="0" smtClean="0">
                <a:solidFill>
                  <a:srgbClr val="00FF00"/>
                </a:solidFill>
              </a:rPr>
              <a:t> </a:t>
            </a:r>
            <a:br>
              <a:rPr lang="ru-RU" sz="1800" b="1" baseline="0" dirty="0" smtClean="0">
                <a:solidFill>
                  <a:srgbClr val="00FF00"/>
                </a:solidFill>
              </a:rPr>
            </a:br>
            <a:r>
              <a:rPr lang="ru-RU" sz="1800" b="1" baseline="0" dirty="0" smtClean="0"/>
              <a:t>б</a:t>
            </a:r>
            <a:r>
              <a:rPr lang="fr-FR" dirty="0" smtClean="0">
                <a:cs typeface="Times New Roman"/>
              </a:rPr>
              <a:t>ó</a:t>
            </a:r>
            <a:r>
              <a:rPr lang="ru-RU" sz="1800" b="1" baseline="0" dirty="0" smtClean="0"/>
              <a:t>льшую посылку.</a:t>
            </a:r>
            <a:endParaRPr lang="ru-RU" sz="1800" b="1" baseline="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10"/>
          <p:cNvSpPr>
            <a:spLocks noChangeArrowheads="1"/>
          </p:cNvSpPr>
          <p:nvPr/>
        </p:nvSpPr>
        <p:spPr bwMode="auto">
          <a:xfrm rot="-1500000">
            <a:off x="1223963" y="2808288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термин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18" name="AutoShape 3"/>
          <p:cNvSpPr>
            <a:spLocks noChangeArrowheads="1"/>
          </p:cNvSpPr>
          <p:nvPr/>
        </p:nvSpPr>
        <p:spPr bwMode="auto">
          <a:xfrm>
            <a:off x="6083300" y="1836738"/>
            <a:ext cx="1422400" cy="719137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0115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90116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0117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90119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90120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японцы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0121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90122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японец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0123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90124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0125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17" name="Oval 13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19" name="Oval 12"/>
          <p:cNvSpPr>
            <a:spLocks noChangeAspect="1" noChangeArrowheads="1"/>
          </p:cNvSpPr>
          <p:nvPr/>
        </p:nvSpPr>
        <p:spPr bwMode="auto">
          <a:xfrm>
            <a:off x="7559675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японец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" name="Rectangle 2"/>
          <p:cNvSpPr txBox="1">
            <a:spLocks noChangeArrowheads="1"/>
          </p:cNvSpPr>
          <p:nvPr/>
        </p:nvSpPr>
        <p:spPr>
          <a:xfrm>
            <a:off x="0" y="214313"/>
            <a:ext cx="9166225" cy="1143000"/>
          </a:xfrm>
          <a:prstGeom prst="rect">
            <a:avLst/>
          </a:prstGeom>
        </p:spPr>
        <p:txBody>
          <a:bodyPr anchor="t" anchorCtr="1"/>
          <a:lstStyle/>
          <a:p>
            <a:pPr algn="ctr">
              <a:defRPr/>
            </a:pP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</a:rPr>
              <a:t>F</a:t>
            </a:r>
            <a:r>
              <a:rPr lang="en-US" sz="3200" b="1" kern="0" baseline="0" dirty="0" smtClean="0">
                <a:solidFill>
                  <a:schemeClr val="accent3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u="sng" kern="0" baseline="0" dirty="0" smtClean="0">
                <a:solidFill>
                  <a:srgbClr val="00FF00"/>
                </a:solidFill>
              </a:rPr>
              <a:t>s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200" b="1" u="sng" kern="0" baseline="0" dirty="0" smtClean="0">
                <a:solidFill>
                  <a:srgbClr val="00FF00"/>
                </a:solidFill>
              </a:rPr>
              <a:t>s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o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n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к </a:t>
            </a: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</a:rPr>
              <a:t>F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e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io</a:t>
            </a:r>
            <a:r>
              <a:rPr lang="ru-RU" sz="3200" b="1" kern="0" baseline="0" dirty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b="1" kern="0" baseline="0" dirty="0">
                <a:solidFill>
                  <a:srgbClr val="00FFFF"/>
                </a:solidFill>
                <a:latin typeface="+mj-lt"/>
                <a:ea typeface="+mj-ea"/>
                <a:cs typeface="+mj-cs"/>
              </a:rPr>
            </a:br>
            <a:r>
              <a:rPr lang="ru-RU" sz="2800" b="1" kern="0" baseline="0" dirty="0" smtClean="0">
                <a:solidFill>
                  <a:schemeClr val="bg1"/>
                </a:solidFill>
              </a:rPr>
              <a:t>простым </a:t>
            </a:r>
            <a:r>
              <a:rPr lang="ru-RU" sz="2800" b="1" kern="0" baseline="0" dirty="0">
                <a:solidFill>
                  <a:schemeClr val="bg1"/>
                </a:solidFill>
              </a:rPr>
              <a:t>обращением</a:t>
            </a:r>
            <a:endParaRPr lang="ru-RU" sz="2800" b="1" kern="0" baseline="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3" name="Text Box 26"/>
          <p:cNvSpPr txBox="1">
            <a:spLocks noChangeArrowheads="1"/>
          </p:cNvSpPr>
          <p:nvPr/>
        </p:nvSpPr>
        <p:spPr bwMode="auto">
          <a:xfrm>
            <a:off x="4749800" y="2988000"/>
            <a:ext cx="4175125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00FF00"/>
                </a:solidFill>
              </a:rPr>
              <a:t>Обращаем </a:t>
            </a:r>
            <a:r>
              <a:rPr lang="ru-RU" dirty="0" smtClean="0">
                <a:solidFill>
                  <a:srgbClr val="00FFFF"/>
                </a:solidFill>
              </a:rPr>
              <a:t>частно</a:t>
            </a:r>
            <a:r>
              <a:rPr lang="ru-RU" sz="1800" b="1" baseline="0" dirty="0" smtClean="0">
                <a:solidFill>
                  <a:srgbClr val="00FFFF"/>
                </a:solidFill>
              </a:rPr>
              <a:t>утвердительную</a:t>
            </a:r>
            <a:r>
              <a:rPr lang="ru-RU" sz="1800" b="1" baseline="0" dirty="0" smtClean="0"/>
              <a:t> </a:t>
            </a:r>
            <a:br>
              <a:rPr lang="ru-RU" sz="1800" b="1" baseline="0" dirty="0" smtClean="0"/>
            </a:br>
            <a:r>
              <a:rPr lang="ru-RU" sz="1800" b="1" baseline="0" dirty="0" smtClean="0"/>
              <a:t>меньшую посылку.</a:t>
            </a:r>
            <a:r>
              <a:rPr lang="ru-RU" dirty="0" smtClean="0"/>
              <a:t> </a:t>
            </a:r>
            <a:endParaRPr lang="ru-RU" sz="1800" b="1" baseline="0" dirty="0">
              <a:solidFill>
                <a:srgbClr val="00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7" grpId="0" animBg="1"/>
      <p:bldP spid="19" grpId="0" animBg="1"/>
    </p:bldLst>
  </p:timing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10"/>
          <p:cNvSpPr>
            <a:spLocks noChangeArrowheads="1"/>
          </p:cNvSpPr>
          <p:nvPr/>
        </p:nvSpPr>
        <p:spPr bwMode="auto">
          <a:xfrm rot="-1500000">
            <a:off x="1223963" y="2808000"/>
            <a:ext cx="2160587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термин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29" name="AutoShape 4"/>
          <p:cNvSpPr>
            <a:spLocks noChangeArrowheads="1"/>
          </p:cNvSpPr>
          <p:nvPr/>
        </p:nvSpPr>
        <p:spPr bwMode="auto">
          <a:xfrm>
            <a:off x="6083300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26" name="Rectangle 2"/>
          <p:cNvSpPr>
            <a:spLocks noChangeArrowheads="1"/>
          </p:cNvSpPr>
          <p:nvPr/>
        </p:nvSpPr>
        <p:spPr bwMode="auto">
          <a:xfrm rot="1500000">
            <a:off x="5759450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800" b="1" baseline="0" dirty="0">
                <a:solidFill>
                  <a:schemeClr val="accent1"/>
                </a:solidFill>
              </a:rPr>
              <a:t>не суть</a:t>
            </a:r>
          </a:p>
        </p:txBody>
      </p:sp>
      <p:sp>
        <p:nvSpPr>
          <p:cNvPr id="25" name="Rectangle 3"/>
          <p:cNvSpPr>
            <a:spLocks noChangeArrowheads="1"/>
          </p:cNvSpPr>
          <p:nvPr/>
        </p:nvSpPr>
        <p:spPr bwMode="auto">
          <a:xfrm rot="1500000">
            <a:off x="5759450" y="2808288"/>
            <a:ext cx="2159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 средний </a:t>
            </a:r>
            <a:r>
              <a:rPr lang="ru-RU" sz="1600" b="1" baseline="0" dirty="0">
                <a:solidFill>
                  <a:srgbClr val="0000FF"/>
                </a:solidFill>
              </a:rPr>
              <a:t>термин</a:t>
            </a:r>
            <a:r>
              <a:rPr lang="en-US" sz="1600" b="1" baseline="0" dirty="0">
                <a:solidFill>
                  <a:srgbClr val="0000FF"/>
                </a:solidFill>
              </a:rPr>
              <a:t> 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22" name="AutoShape 2"/>
          <p:cNvSpPr>
            <a:spLocks noChangeArrowheads="1"/>
          </p:cNvSpPr>
          <p:nvPr/>
        </p:nvSpPr>
        <p:spPr bwMode="auto">
          <a:xfrm>
            <a:off x="6083300" y="3348038"/>
            <a:ext cx="1422400" cy="719137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91142" name="AutoShape 3"/>
          <p:cNvSpPr>
            <a:spLocks noChangeArrowheads="1"/>
          </p:cNvSpPr>
          <p:nvPr/>
        </p:nvSpPr>
        <p:spPr bwMode="auto">
          <a:xfrm>
            <a:off x="6083300" y="1836738"/>
            <a:ext cx="1422400" cy="719137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143" name="AutoShape 2"/>
          <p:cNvSpPr>
            <a:spLocks noChangeArrowheads="1"/>
          </p:cNvSpPr>
          <p:nvPr/>
        </p:nvSpPr>
        <p:spPr bwMode="auto">
          <a:xfrm>
            <a:off x="1584325" y="33464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суть</a:t>
            </a:r>
          </a:p>
        </p:txBody>
      </p:sp>
      <p:sp>
        <p:nvSpPr>
          <p:cNvPr id="91144" name="AutoShape 3"/>
          <p:cNvSpPr>
            <a:spLocks noChangeArrowheads="1"/>
          </p:cNvSpPr>
          <p:nvPr/>
        </p:nvSpPr>
        <p:spPr bwMode="auto">
          <a:xfrm>
            <a:off x="1584325" y="183515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145" name="AutoShape 4"/>
          <p:cNvSpPr>
            <a:spLocks noChangeArrowheads="1"/>
          </p:cNvSpPr>
          <p:nvPr/>
        </p:nvSpPr>
        <p:spPr bwMode="auto">
          <a:xfrm>
            <a:off x="1584325" y="5435600"/>
            <a:ext cx="1422400" cy="719138"/>
          </a:xfrm>
          <a:prstGeom prst="rightArrow">
            <a:avLst>
              <a:gd name="adj1" fmla="val 50000"/>
              <a:gd name="adj2" fmla="val 61938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 суть</a:t>
            </a:r>
          </a:p>
        </p:txBody>
      </p:sp>
      <p:sp>
        <p:nvSpPr>
          <p:cNvPr id="91147" name="Oval 7"/>
          <p:cNvSpPr>
            <a:spLocks noChangeAspect="1" noChangeArrowheads="1"/>
          </p:cNvSpPr>
          <p:nvPr/>
        </p:nvSpPr>
        <p:spPr bwMode="auto">
          <a:xfrm>
            <a:off x="179388" y="5075238"/>
            <a:ext cx="1439862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sz="1800" b="1" baseline="0" dirty="0" smtClean="0">
                <a:solidFill>
                  <a:srgbClr val="0000FF"/>
                </a:solidFill>
              </a:rPr>
              <a:t>екоторые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91148" name="Oval 8"/>
          <p:cNvSpPr>
            <a:spLocks noChangeAspect="1" noChangeArrowheads="1"/>
          </p:cNvSpPr>
          <p:nvPr/>
        </p:nvSpPr>
        <p:spPr bwMode="auto">
          <a:xfrm>
            <a:off x="3060700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японцы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149" name="Rectangle 9"/>
          <p:cNvSpPr>
            <a:spLocks noChangeArrowheads="1"/>
          </p:cNvSpPr>
          <p:nvPr/>
        </p:nvSpPr>
        <p:spPr bwMode="auto">
          <a:xfrm>
            <a:off x="252413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91150" name="Oval 12"/>
          <p:cNvSpPr>
            <a:spLocks noChangeAspect="1" noChangeArrowheads="1"/>
          </p:cNvSpPr>
          <p:nvPr/>
        </p:nvSpPr>
        <p:spPr bwMode="auto">
          <a:xfrm>
            <a:off x="179388" y="1474788"/>
            <a:ext cx="1439862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японец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151" name="Oval 13"/>
          <p:cNvSpPr>
            <a:spLocks noChangeAspect="1" noChangeArrowheads="1"/>
          </p:cNvSpPr>
          <p:nvPr/>
        </p:nvSpPr>
        <p:spPr bwMode="auto">
          <a:xfrm>
            <a:off x="306070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sz="1600" dirty="0" smtClean="0">
              <a:solidFill>
                <a:srgbClr val="0000FF"/>
              </a:solidFill>
            </a:endParaRPr>
          </a:p>
        </p:txBody>
      </p:sp>
      <p:sp>
        <p:nvSpPr>
          <p:cNvPr id="91152" name="Oval 14"/>
          <p:cNvSpPr>
            <a:spLocks noChangeAspect="1" noChangeArrowheads="1"/>
          </p:cNvSpPr>
          <p:nvPr/>
        </p:nvSpPr>
        <p:spPr bwMode="auto">
          <a:xfrm>
            <a:off x="179388" y="2986088"/>
            <a:ext cx="1439862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Некоторые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1153" name="Oval 15"/>
          <p:cNvSpPr>
            <a:spLocks noChangeAspect="1" noChangeArrowheads="1"/>
          </p:cNvSpPr>
          <p:nvPr/>
        </p:nvSpPr>
        <p:spPr bwMode="auto">
          <a:xfrm>
            <a:off x="306070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91154" name="Oval 13"/>
          <p:cNvSpPr>
            <a:spLocks noChangeAspect="1" noChangeArrowheads="1"/>
          </p:cNvSpPr>
          <p:nvPr/>
        </p:nvSpPr>
        <p:spPr bwMode="auto">
          <a:xfrm>
            <a:off x="4679950" y="14763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Ни один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грек</a:t>
            </a:r>
            <a:endParaRPr lang="ru-RU" dirty="0" smtClean="0">
              <a:solidFill>
                <a:srgbClr val="0000FF"/>
              </a:solidFill>
            </a:endParaRPr>
          </a:p>
        </p:txBody>
      </p:sp>
      <p:sp>
        <p:nvSpPr>
          <p:cNvPr id="91155" name="Oval 12"/>
          <p:cNvSpPr>
            <a:spLocks noChangeAspect="1" noChangeArrowheads="1"/>
          </p:cNvSpPr>
          <p:nvPr/>
        </p:nvSpPr>
        <p:spPr bwMode="auto">
          <a:xfrm>
            <a:off x="7559675" y="1476375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японец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1" name="Oval 15"/>
          <p:cNvSpPr>
            <a:spLocks noChangeAspect="1" noChangeArrowheads="1"/>
          </p:cNvSpPr>
          <p:nvPr/>
        </p:nvSpPr>
        <p:spPr bwMode="auto">
          <a:xfrm>
            <a:off x="4679950" y="2987675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Некоторые</a:t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24" name="Oval 14"/>
          <p:cNvSpPr>
            <a:spLocks noChangeAspect="1" noChangeArrowheads="1"/>
          </p:cNvSpPr>
          <p:nvPr/>
        </p:nvSpPr>
        <p:spPr bwMode="auto">
          <a:xfrm>
            <a:off x="7559675" y="2987675"/>
            <a:ext cx="1439863" cy="1439863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греки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7" name="Rectangle 25"/>
          <p:cNvSpPr>
            <a:spLocks noChangeArrowheads="1"/>
          </p:cNvSpPr>
          <p:nvPr/>
        </p:nvSpPr>
        <p:spPr bwMode="auto">
          <a:xfrm>
            <a:off x="4751388" y="4570413"/>
            <a:ext cx="4175125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8" name="Oval 7"/>
          <p:cNvSpPr>
            <a:spLocks noChangeAspect="1" noChangeArrowheads="1"/>
          </p:cNvSpPr>
          <p:nvPr/>
        </p:nvSpPr>
        <p:spPr bwMode="auto">
          <a:xfrm>
            <a:off x="4679950" y="507523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sz="1800" b="1" baseline="0" dirty="0" smtClean="0">
                <a:solidFill>
                  <a:srgbClr val="0000FF"/>
                </a:solidFill>
              </a:rPr>
              <a:t>которые</a:t>
            </a:r>
            <a:r>
              <a:rPr lang="ru-RU" sz="1800" b="1" baseline="0" dirty="0">
                <a:solidFill>
                  <a:srgbClr val="0000FF"/>
                </a:solidFill>
              </a:rPr>
              <a:t/>
            </a:r>
            <a:br>
              <a:rPr lang="ru-RU" sz="1800" b="1" baseline="0" dirty="0">
                <a:solidFill>
                  <a:srgbClr val="0000FF"/>
                </a:solidFill>
              </a:rPr>
            </a:br>
            <a:r>
              <a:rPr lang="ru-RU" sz="2000" b="1" baseline="0" dirty="0">
                <a:solidFill>
                  <a:srgbClr val="0000FF"/>
                </a:solidFill>
              </a:rPr>
              <a:t>поэты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30" name="Oval 8"/>
          <p:cNvSpPr>
            <a:spLocks noChangeAspect="1" noChangeArrowheads="1"/>
          </p:cNvSpPr>
          <p:nvPr/>
        </p:nvSpPr>
        <p:spPr bwMode="auto">
          <a:xfrm>
            <a:off x="7559675" y="507523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2000" dirty="0" smtClean="0">
                <a:solidFill>
                  <a:srgbClr val="0000FF"/>
                </a:solidFill>
              </a:rPr>
              <a:t>японцы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2" name="Rectangle 2"/>
          <p:cNvSpPr txBox="1">
            <a:spLocks noChangeArrowheads="1"/>
          </p:cNvSpPr>
          <p:nvPr/>
        </p:nvSpPr>
        <p:spPr>
          <a:xfrm>
            <a:off x="0" y="214313"/>
            <a:ext cx="9166225" cy="1143000"/>
          </a:xfrm>
          <a:prstGeom prst="rect">
            <a:avLst/>
          </a:prstGeom>
        </p:spPr>
        <p:txBody>
          <a:bodyPr anchor="t" anchorCtr="1"/>
          <a:lstStyle/>
          <a:p>
            <a:pPr algn="ctr">
              <a:defRPr/>
            </a:pP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 </a:t>
            </a:r>
            <a:r>
              <a:rPr lang="en-US" sz="3200" b="1" u="sng" kern="0" baseline="0" dirty="0" smtClean="0">
                <a:solidFill>
                  <a:srgbClr val="FF66CC"/>
                </a:solidFill>
              </a:rPr>
              <a:t>F</a:t>
            </a:r>
            <a:r>
              <a:rPr lang="en-US" sz="3200" b="1" kern="0" baseline="0" dirty="0" smtClean="0">
                <a:solidFill>
                  <a:schemeClr val="accent3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e</a:t>
            </a:r>
            <a:r>
              <a:rPr lang="en-US" sz="3200" b="1" u="sng" kern="0" baseline="0" dirty="0" smtClean="0">
                <a:solidFill>
                  <a:srgbClr val="00FF00"/>
                </a:solidFill>
              </a:rPr>
              <a:t>s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200" b="1" u="sng" kern="0" baseline="0" dirty="0" smtClean="0">
                <a:solidFill>
                  <a:srgbClr val="00FF00"/>
                </a:solidFill>
              </a:rPr>
              <a:t>s</a:t>
            </a:r>
            <a:r>
              <a:rPr lang="en-US" sz="3200" b="1" kern="0" baseline="0" dirty="0" smtClean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>o</a:t>
            </a:r>
            <a:r>
              <a:rPr lang="en-US" sz="3200" b="1" kern="0" baseline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n</a:t>
            </a:r>
            <a:r>
              <a:rPr lang="ru-RU" sz="3200" b="1" kern="0" baseline="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сводим к </a:t>
            </a:r>
            <a:r>
              <a:rPr lang="ru-RU" sz="3200" b="1" kern="0" baseline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модусу </a:t>
            </a:r>
            <a:r>
              <a:rPr lang="en-US" sz="3200" b="1" u="sng" kern="0" baseline="0" dirty="0" smtClean="0">
                <a:solidFill>
                  <a:srgbClr val="FF66CC"/>
                </a:solidFill>
              </a:rPr>
              <a:t>F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e</a:t>
            </a:r>
            <a:r>
              <a:rPr lang="en-US" sz="3200" b="1" kern="0" baseline="0" dirty="0" smtClean="0">
                <a:solidFill>
                  <a:schemeClr val="bg1"/>
                </a:solidFill>
              </a:rPr>
              <a:t>r</a:t>
            </a:r>
            <a:r>
              <a:rPr lang="en-US" sz="3200" b="1" kern="0" baseline="0" dirty="0" smtClean="0">
                <a:solidFill>
                  <a:srgbClr val="00FFFF"/>
                </a:solidFill>
              </a:rPr>
              <a:t>io</a:t>
            </a:r>
            <a:r>
              <a:rPr lang="ru-RU" sz="3200" b="1" kern="0" baseline="0" dirty="0">
                <a:solidFill>
                  <a:srgbClr val="00FFFF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b="1" kern="0" baseline="0" dirty="0">
                <a:solidFill>
                  <a:srgbClr val="00FFFF"/>
                </a:solidFill>
                <a:latin typeface="+mj-lt"/>
                <a:ea typeface="+mj-ea"/>
                <a:cs typeface="+mj-cs"/>
              </a:rPr>
            </a:br>
            <a:r>
              <a:rPr lang="ru-RU" sz="2800" b="1" kern="0" baseline="0" dirty="0" smtClean="0">
                <a:solidFill>
                  <a:schemeClr val="bg1"/>
                </a:solidFill>
              </a:rPr>
              <a:t>простым </a:t>
            </a:r>
            <a:r>
              <a:rPr lang="ru-RU" sz="2800" b="1" kern="0" baseline="0" dirty="0">
                <a:solidFill>
                  <a:schemeClr val="bg1"/>
                </a:solidFill>
              </a:rPr>
              <a:t>обращением</a:t>
            </a:r>
            <a:endParaRPr lang="ru-RU" sz="2800" b="1" kern="0" baseline="0" dirty="0">
              <a:solidFill>
                <a:srgbClr val="00FFFF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3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5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3000" fill="hold"/>
                                        <p:tgtEl>
                                          <p:spTgt spid="91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0" fill="hold"/>
                                        <p:tgtEl>
                                          <p:spTgt spid="91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91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0" fill="hold"/>
                                        <p:tgtEl>
                                          <p:spTgt spid="91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3000" fill="hold"/>
                                        <p:tgtEl>
                                          <p:spTgt spid="91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3000" fill="hold"/>
                                        <p:tgtEl>
                                          <p:spTgt spid="91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3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9" grpId="1" animBg="1"/>
      <p:bldP spid="26" grpId="0" animBg="1"/>
      <p:bldP spid="26" grpId="1" animBg="1"/>
      <p:bldP spid="26" grpId="2" animBg="1"/>
      <p:bldP spid="25" grpId="0" animBg="1"/>
      <p:bldP spid="25" grpId="1" animBg="1"/>
      <p:bldP spid="22" grpId="0" animBg="1"/>
      <p:bldP spid="91145" grpId="0" animBg="1"/>
      <p:bldP spid="91145" grpId="1" animBg="1"/>
      <p:bldP spid="91147" grpId="0" animBg="1"/>
      <p:bldP spid="91147" grpId="1" animBg="1"/>
      <p:bldP spid="91148" grpId="0" animBg="1"/>
      <p:bldP spid="91148" grpId="1" animBg="1"/>
      <p:bldP spid="21" grpId="0" animBg="1"/>
      <p:bldP spid="24" grpId="0" animBg="1"/>
      <p:bldP spid="27" grpId="0" animBg="1"/>
      <p:bldP spid="28" grpId="0" animBg="1"/>
      <p:bldP spid="28" grpId="1" animBg="1"/>
      <p:bldP spid="30" grpId="0" animBg="1"/>
      <p:bldP spid="30" grpId="1" animBg="1"/>
    </p:bldLst>
  </p:timing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80000" y="2340000"/>
            <a:ext cx="8784000" cy="1440000"/>
          </a:xfrm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Н. И. Бирюков, Д. С </a:t>
            </a:r>
            <a:r>
              <a:rPr lang="ru-RU" sz="2800" b="1" dirty="0" err="1" smtClean="0">
                <a:solidFill>
                  <a:schemeClr val="bg1"/>
                </a:solidFill>
              </a:rPr>
              <a:t>Горшенёв</a:t>
            </a:r>
            <a:r>
              <a:rPr lang="ru-RU" sz="2800" b="1" dirty="0" smtClean="0">
                <a:solidFill>
                  <a:schemeClr val="bg1"/>
                </a:solidFill>
              </a:rPr>
              <a:t>, О. М. Решетова</a:t>
            </a:r>
            <a:r>
              <a:rPr lang="ru-RU" sz="4000" b="1" dirty="0" smtClean="0">
                <a:solidFill>
                  <a:schemeClr val="bg1"/>
                </a:solidFill>
              </a:rPr>
              <a:t/>
            </a:r>
            <a:br>
              <a:rPr lang="ru-RU" sz="4000" b="1" dirty="0" smtClean="0">
                <a:solidFill>
                  <a:schemeClr val="bg1"/>
                </a:solidFill>
              </a:rPr>
            </a:br>
            <a:r>
              <a:rPr lang="ru-RU" sz="1200" b="1" dirty="0" smtClean="0">
                <a:solidFill>
                  <a:schemeClr val="bg1"/>
                </a:solidFill>
              </a:rPr>
              <a:t/>
            </a:r>
            <a:br>
              <a:rPr lang="ru-RU" sz="12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bg1"/>
                </a:solidFill>
              </a:rPr>
              <a:t>Основы формальной логики</a:t>
            </a:r>
            <a:endParaRPr lang="ru-RU" sz="3600" b="1" dirty="0" smtClean="0">
              <a:solidFill>
                <a:schemeClr val="bg1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0513" y="4320000"/>
            <a:ext cx="8561387" cy="2304000"/>
          </a:xfrm>
          <a:noFill/>
        </p:spPr>
        <p:txBody>
          <a:bodyPr/>
          <a:lstStyle/>
          <a:p>
            <a:pPr eaLnBrk="1" hangingPunct="1"/>
            <a:r>
              <a:rPr lang="ru-RU" sz="2400" b="1" dirty="0" smtClean="0">
                <a:solidFill>
                  <a:schemeClr val="bg1"/>
                </a:solidFill>
              </a:rPr>
              <a:t>Глава 8</a:t>
            </a:r>
            <a:br>
              <a:rPr lang="ru-RU" sz="24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/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bg1"/>
                </a:solidFill>
              </a:rPr>
              <a:t>Условные и разделительные силлогизмы</a:t>
            </a:r>
          </a:p>
        </p:txBody>
      </p:sp>
      <p:pic>
        <p:nvPicPr>
          <p:cNvPr id="7" name="Picture 3" descr="D:\Disk_N\NICK\POWERPOINT\=Archive\Безимени-3 копия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6000" y="540000"/>
            <a:ext cx="1295400" cy="847725"/>
          </a:xfrm>
          <a:prstGeom prst="rect">
            <a:avLst/>
          </a:prstGeom>
          <a:noFill/>
        </p:spPr>
      </p:pic>
      <p:pic>
        <p:nvPicPr>
          <p:cNvPr id="8" name="Picture 6" descr="chouet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7992000" y="576007"/>
            <a:ext cx="708660" cy="971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4"/>
          <p:cNvSpPr>
            <a:spLocks noChangeArrowheads="1"/>
          </p:cNvSpPr>
          <p:nvPr/>
        </p:nvSpPr>
        <p:spPr bwMode="auto">
          <a:xfrm>
            <a:off x="1443038" y="539750"/>
            <a:ext cx="6400800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lnSpc>
                <a:spcPct val="100000"/>
              </a:lnSpc>
            </a:pPr>
            <a:r>
              <a:rPr lang="ru-RU" sz="2000" b="1" dirty="0">
                <a:solidFill>
                  <a:schemeClr val="bg1"/>
                </a:solidFill>
              </a:rPr>
              <a:t>МОСКОВСКИЙ ГОСУДАРСТВЕННЫЙ ИНСТИТУТ МЕЖДУНАРОДНЫХ ОТНОШЕНИЙ</a:t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/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>Кафедра </a:t>
            </a:r>
            <a:r>
              <a:rPr lang="ru-RU" sz="2000" b="1" dirty="0" smtClean="0">
                <a:solidFill>
                  <a:schemeClr val="bg1"/>
                </a:solidFill>
              </a:rPr>
              <a:t>философии</a:t>
            </a:r>
            <a:r>
              <a:rPr lang="en-US" sz="2000" b="1" dirty="0" smtClean="0">
                <a:solidFill>
                  <a:schemeClr val="bg1"/>
                </a:solidFill>
              </a:rPr>
              <a:t> </a:t>
            </a:r>
            <a:r>
              <a:rPr lang="ru-RU" sz="2000" b="1" dirty="0" smtClean="0">
                <a:solidFill>
                  <a:schemeClr val="bg1"/>
                </a:solidFill>
              </a:rPr>
              <a:t>им. А. Ф. Шишкина</a:t>
            </a:r>
            <a:endParaRPr lang="ru-RU" sz="20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612000" y="1530350"/>
            <a:ext cx="7920000" cy="4967288"/>
          </a:xfrm>
        </p:spPr>
        <p:txBody>
          <a:bodyPr/>
          <a:lstStyle/>
          <a:p>
            <a:pPr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 Условные силлогизмы</a:t>
            </a:r>
          </a:p>
          <a:p>
            <a:pPr lvl="1"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Чисто условный силлогизм</a:t>
            </a:r>
          </a:p>
          <a:p>
            <a:pPr lvl="1"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Условно-категорический силлогизм</a:t>
            </a:r>
          </a:p>
          <a:p>
            <a:pPr lvl="1"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Эквивалентно-категорический силлогизм</a:t>
            </a:r>
          </a:p>
          <a:p>
            <a:pPr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 Разделительные силлогизмы</a:t>
            </a:r>
          </a:p>
          <a:p>
            <a:pPr lvl="1"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Чисто разделительный силлогизм</a:t>
            </a:r>
          </a:p>
          <a:p>
            <a:pPr lvl="1"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Разделительно-категорический силлогизм</a:t>
            </a:r>
          </a:p>
          <a:p>
            <a:pPr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 Условно-разделительные (лемматические) </a:t>
            </a:r>
            <a:br>
              <a:rPr lang="ru-RU" sz="2000" b="1" dirty="0" smtClean="0">
                <a:solidFill>
                  <a:srgbClr val="FFFF00"/>
                </a:solidFill>
              </a:rPr>
            </a:br>
            <a:r>
              <a:rPr lang="ru-RU" sz="2000" b="1" dirty="0" smtClean="0">
                <a:solidFill>
                  <a:srgbClr val="FFFF00"/>
                </a:solidFill>
              </a:rPr>
              <a:t> силлогизмы</a:t>
            </a:r>
          </a:p>
          <a:p>
            <a:pPr lvl="1"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Дилеммы, трилеммы, тетралеммы</a:t>
            </a:r>
          </a:p>
          <a:p>
            <a:pPr lvl="1"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Простые и сложные условно-разделительные силлогизмы</a:t>
            </a:r>
          </a:p>
          <a:p>
            <a:pPr lvl="1"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Конструктивные и деструктивные условно-разделительные силлогизмы</a:t>
            </a:r>
          </a:p>
        </p:txBody>
      </p:sp>
      <p:sp>
        <p:nvSpPr>
          <p:cNvPr id="4" name="Заголовок 1"/>
          <p:cNvSpPr>
            <a:spLocks noGrp="1"/>
          </p:cNvSpPr>
          <p:nvPr>
            <p:ph type="title"/>
          </p:nvPr>
        </p:nvSpPr>
        <p:spPr>
          <a:xfrm>
            <a:off x="96838" y="274638"/>
            <a:ext cx="8950325" cy="1143000"/>
          </a:xfrm>
        </p:spPr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Условные и разделительные силлогизмы</a:t>
            </a:r>
            <a:endParaRPr lang="ru-RU" sz="3200" b="1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7" name="Text Box 5"/>
          <p:cNvSpPr txBox="1">
            <a:spLocks noChangeArrowheads="1"/>
          </p:cNvSpPr>
          <p:nvPr/>
        </p:nvSpPr>
        <p:spPr bwMode="auto">
          <a:xfrm>
            <a:off x="180000" y="1584000"/>
            <a:ext cx="4320000" cy="118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Условный силлогизм </a:t>
            </a:r>
            <a:r>
              <a:rPr lang="ru-RU" sz="1600" dirty="0" smtClean="0"/>
              <a:t>– </a:t>
            </a:r>
            <a:br>
              <a:rPr lang="ru-RU" sz="1600" dirty="0" smtClean="0"/>
            </a:br>
            <a:r>
              <a:rPr lang="ru-RU" sz="1600" dirty="0" smtClean="0"/>
              <a:t>силлогизм, в котором по крайней мере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одна</a:t>
            </a:r>
            <a:r>
              <a:rPr lang="ru-RU" sz="1600" dirty="0" smtClean="0"/>
              <a:t> из двух посылок является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условным</a:t>
            </a:r>
            <a:r>
              <a:rPr lang="ru-RU" sz="1600" dirty="0" smtClean="0"/>
              <a:t> суждением.</a:t>
            </a:r>
            <a:endParaRPr lang="ru-RU" sz="1600" dirty="0"/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2736000" y="2952000"/>
            <a:ext cx="3024000" cy="223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Условно-категорический </a:t>
            </a:r>
            <a:br>
              <a:rPr lang="ru-RU" dirty="0" smtClean="0">
                <a:solidFill>
                  <a:srgbClr val="FFFF00"/>
                </a:solidFill>
                <a:cs typeface="Arial" charset="0"/>
              </a:rPr>
            </a:br>
            <a:r>
              <a:rPr lang="ru-RU" dirty="0" smtClean="0">
                <a:solidFill>
                  <a:srgbClr val="FFFF00"/>
                </a:solidFill>
                <a:cs typeface="Arial" charset="0"/>
              </a:rPr>
              <a:t>силлогизм </a:t>
            </a:r>
            <a:r>
              <a:rPr lang="ru-RU" sz="1600" dirty="0" smtClean="0"/>
              <a:t>– </a:t>
            </a:r>
            <a:br>
              <a:rPr lang="ru-RU" sz="1600" dirty="0" smtClean="0"/>
            </a:br>
            <a:r>
              <a:rPr lang="ru-RU" sz="1600" dirty="0" smtClean="0"/>
              <a:t>силлогизм, в котором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FF"/>
                </a:solidFill>
              </a:rPr>
              <a:t>б</a:t>
            </a:r>
            <a:r>
              <a:rPr lang="en-GB" sz="1600" dirty="0" smtClean="0">
                <a:solidFill>
                  <a:srgbClr val="00FFFF"/>
                </a:solidFill>
              </a:rPr>
              <a:t>ó</a:t>
            </a:r>
            <a:r>
              <a:rPr lang="ru-RU" sz="1600" dirty="0" smtClean="0">
                <a:solidFill>
                  <a:srgbClr val="00FFFF"/>
                </a:solidFill>
              </a:rPr>
              <a:t>льшая </a:t>
            </a:r>
            <a:r>
              <a:rPr lang="ru-RU" sz="1600" dirty="0" smtClean="0"/>
              <a:t>посылка является </a:t>
            </a:r>
            <a:r>
              <a:rPr lang="ru-RU" sz="1600" dirty="0" smtClean="0">
                <a:solidFill>
                  <a:srgbClr val="00FF00"/>
                </a:solidFill>
              </a:rPr>
              <a:t>невыделяющим</a:t>
            </a:r>
            <a:r>
              <a:rPr lang="ru-RU" sz="1600" dirty="0" smtClean="0"/>
              <a:t> условным, а </a:t>
            </a:r>
            <a:r>
              <a:rPr lang="ru-RU" sz="1600" dirty="0" smtClean="0">
                <a:solidFill>
                  <a:srgbClr val="00FFFF"/>
                </a:solidFill>
              </a:rPr>
              <a:t>меньшая</a:t>
            </a:r>
            <a:r>
              <a:rPr lang="ru-RU" sz="1600" dirty="0" smtClean="0"/>
              <a:t> – </a:t>
            </a:r>
            <a:r>
              <a:rPr lang="ru-RU" sz="1600" dirty="0" smtClean="0">
                <a:solidFill>
                  <a:srgbClr val="00FF00"/>
                </a:solidFill>
              </a:rPr>
              <a:t>категорическим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суждением.</a:t>
            </a:r>
            <a:endParaRPr lang="ru-RU" sz="1600" dirty="0"/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180000" y="2952000"/>
            <a:ext cx="2376000" cy="223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Чисто условный силлогизм </a:t>
            </a:r>
            <a:r>
              <a:rPr lang="ru-RU" sz="1600" dirty="0" smtClean="0"/>
              <a:t>– </a:t>
            </a:r>
            <a:br>
              <a:rPr lang="ru-RU" sz="1600" dirty="0" smtClean="0"/>
            </a:br>
            <a:r>
              <a:rPr lang="ru-RU" sz="1600" dirty="0" smtClean="0"/>
              <a:t>силлогизм, </a:t>
            </a:r>
            <a:br>
              <a:rPr lang="ru-RU" sz="1600" dirty="0" smtClean="0"/>
            </a:br>
            <a:r>
              <a:rPr lang="ru-RU" sz="1600" dirty="0" smtClean="0"/>
              <a:t>в котором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обе</a:t>
            </a:r>
            <a:r>
              <a:rPr lang="ru-RU" sz="1600" dirty="0" smtClean="0"/>
              <a:t> посылки </a:t>
            </a:r>
            <a:br>
              <a:rPr lang="ru-RU" sz="1600" dirty="0" smtClean="0"/>
            </a:br>
            <a:r>
              <a:rPr lang="ru-RU" sz="1600" dirty="0" smtClean="0"/>
              <a:t>и вывод являются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условными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суждениями.</a:t>
            </a:r>
            <a:endParaRPr lang="ru-RU" sz="1600" dirty="0"/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5940000" y="2952000"/>
            <a:ext cx="3024000" cy="223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Эквивалентно-категорический силлогизм </a:t>
            </a:r>
            <a:r>
              <a:rPr lang="ru-RU" sz="1600" dirty="0" smtClean="0"/>
              <a:t>– </a:t>
            </a:r>
            <a:br>
              <a:rPr lang="ru-RU" sz="1600" dirty="0" smtClean="0"/>
            </a:br>
            <a:r>
              <a:rPr lang="ru-RU" sz="1600" dirty="0" smtClean="0"/>
              <a:t>силлогизм, в котором </a:t>
            </a:r>
            <a:r>
              <a:rPr lang="ru-RU" sz="1600" dirty="0" smtClean="0">
                <a:solidFill>
                  <a:srgbClr val="00FFFF"/>
                </a:solidFill>
              </a:rPr>
              <a:t>б</a:t>
            </a:r>
            <a:r>
              <a:rPr lang="en-GB" sz="1600" dirty="0" smtClean="0">
                <a:solidFill>
                  <a:srgbClr val="00FFFF"/>
                </a:solidFill>
              </a:rPr>
              <a:t>ó</a:t>
            </a:r>
            <a:r>
              <a:rPr lang="ru-RU" sz="1600" dirty="0" smtClean="0">
                <a:solidFill>
                  <a:srgbClr val="00FFFF"/>
                </a:solidFill>
              </a:rPr>
              <a:t>льшая посылка </a:t>
            </a:r>
            <a:r>
              <a:rPr lang="ru-RU" sz="1600" dirty="0" smtClean="0"/>
              <a:t>является </a:t>
            </a:r>
            <a:r>
              <a:rPr lang="ru-RU" sz="1600" dirty="0" smtClean="0">
                <a:solidFill>
                  <a:srgbClr val="00FF00"/>
                </a:solidFill>
              </a:rPr>
              <a:t>выделяющим</a:t>
            </a:r>
            <a:r>
              <a:rPr lang="ru-RU" sz="1600" dirty="0" smtClean="0"/>
              <a:t> условным, </a:t>
            </a:r>
            <a:br>
              <a:rPr lang="ru-RU" sz="1600" dirty="0" smtClean="0"/>
            </a:br>
            <a:r>
              <a:rPr lang="ru-RU" sz="1600" dirty="0" smtClean="0"/>
              <a:t>а </a:t>
            </a:r>
            <a:r>
              <a:rPr lang="ru-RU" sz="1600" dirty="0" smtClean="0">
                <a:solidFill>
                  <a:srgbClr val="00FFFF"/>
                </a:solidFill>
              </a:rPr>
              <a:t>меньшая</a:t>
            </a:r>
            <a:r>
              <a:rPr lang="ru-RU" sz="1600" dirty="0" smtClean="0"/>
              <a:t> – </a:t>
            </a:r>
            <a:r>
              <a:rPr lang="ru-RU" sz="1600" dirty="0" smtClean="0">
                <a:solidFill>
                  <a:srgbClr val="00FF00"/>
                </a:solidFill>
              </a:rPr>
              <a:t>категорическим</a:t>
            </a:r>
            <a:r>
              <a:rPr lang="ru-RU" sz="1600" dirty="0" smtClean="0"/>
              <a:t> суждением.</a:t>
            </a:r>
            <a:endParaRPr lang="ru-RU" sz="1600" dirty="0"/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4644000" y="1584000"/>
            <a:ext cx="4320000" cy="118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Условное суждение</a:t>
            </a:r>
            <a:r>
              <a:rPr lang="ru-RU" sz="1600" dirty="0" smtClean="0">
                <a:cs typeface="Arial" charset="0"/>
              </a:rPr>
              <a:t> </a:t>
            </a:r>
            <a:r>
              <a:rPr lang="ru-RU" sz="1600" dirty="0" smtClean="0"/>
              <a:t>– </a:t>
            </a:r>
            <a:br>
              <a:rPr lang="ru-RU" sz="1600" dirty="0" smtClean="0"/>
            </a:br>
            <a:r>
              <a:rPr lang="ru-RU" sz="1600" dirty="0" smtClean="0"/>
              <a:t>суждение, в котором отображается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зависимость того или иного явления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от каких-либо условий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180000" y="5364000"/>
            <a:ext cx="4392000" cy="129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0" rIns="0" anchor="ctr" anchorCtr="1"/>
          <a:lstStyle/>
          <a:p>
            <a:pPr algn="ctr">
              <a:lnSpc>
                <a:spcPct val="95000"/>
              </a:lnSpc>
            </a:pPr>
            <a:r>
              <a:rPr lang="ru-RU" dirty="0" smtClean="0">
                <a:solidFill>
                  <a:srgbClr val="FFFF00"/>
                </a:solidFill>
              </a:rPr>
              <a:t>Невыделяющее условное суждение</a:t>
            </a:r>
            <a:r>
              <a:rPr lang="ru-RU" sz="1600" dirty="0" smtClean="0"/>
              <a:t> –</a:t>
            </a:r>
            <a:br>
              <a:rPr lang="ru-RU" sz="1600" dirty="0" smtClean="0"/>
            </a:br>
            <a:r>
              <a:rPr lang="ru-RU" sz="1600" dirty="0" smtClean="0"/>
              <a:t>условное суждение, истинность </a:t>
            </a:r>
            <a:r>
              <a:rPr lang="ru-RU" sz="1600" dirty="0" smtClean="0">
                <a:solidFill>
                  <a:srgbClr val="00FFFF"/>
                </a:solidFill>
              </a:rPr>
              <a:t>основания</a:t>
            </a:r>
            <a:r>
              <a:rPr lang="ru-RU" sz="1600" dirty="0" smtClean="0"/>
              <a:t> которого является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достаточным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/>
              <a:t>но</a:t>
            </a:r>
            <a:r>
              <a:rPr lang="ru-RU" sz="1600" dirty="0" smtClean="0">
                <a:solidFill>
                  <a:srgbClr val="00FF00"/>
                </a:solidFill>
              </a:rPr>
              <a:t> не необходимым условием</a:t>
            </a:r>
            <a:r>
              <a:rPr lang="ru-RU" sz="1600" dirty="0" smtClean="0"/>
              <a:t> истинности </a:t>
            </a:r>
            <a:r>
              <a:rPr lang="ru-RU" sz="1600" dirty="0" smtClean="0">
                <a:solidFill>
                  <a:srgbClr val="00FFFF"/>
                </a:solidFill>
              </a:rPr>
              <a:t>следствия</a:t>
            </a:r>
            <a:r>
              <a:rPr lang="ru-RU" sz="1600" dirty="0" smtClean="0"/>
              <a:t>. </a:t>
            </a:r>
            <a:endParaRPr lang="ru-RU" sz="1600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4752000" y="5364000"/>
            <a:ext cx="4212000" cy="129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5000"/>
              </a:lnSpc>
            </a:pPr>
            <a:r>
              <a:rPr lang="ru-RU" dirty="0" smtClean="0">
                <a:solidFill>
                  <a:srgbClr val="FFFF00"/>
                </a:solidFill>
              </a:rPr>
              <a:t>Выделяющее условное суждение</a:t>
            </a:r>
            <a:r>
              <a:rPr lang="ru-RU" sz="1600" dirty="0" smtClean="0"/>
              <a:t> – </a:t>
            </a:r>
            <a:r>
              <a:rPr lang="ru-RU" sz="1600" dirty="0" smtClean="0">
                <a:solidFill>
                  <a:srgbClr val="FFFF00"/>
                </a:solidFill>
              </a:rPr>
              <a:t/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/>
              <a:t>условное суждение, истинность </a:t>
            </a:r>
            <a:r>
              <a:rPr lang="ru-RU" sz="1600" dirty="0" smtClean="0">
                <a:solidFill>
                  <a:srgbClr val="00FFFF"/>
                </a:solidFill>
              </a:rPr>
              <a:t>основания</a:t>
            </a:r>
            <a:r>
              <a:rPr lang="ru-RU" sz="1600" dirty="0" smtClean="0"/>
              <a:t> которого является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необходимым и достаточным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условием</a:t>
            </a:r>
            <a:r>
              <a:rPr lang="ru-RU" sz="1600" dirty="0" smtClean="0"/>
              <a:t> истинности </a:t>
            </a:r>
            <a:r>
              <a:rPr lang="ru-RU" sz="1600" dirty="0" smtClean="0">
                <a:solidFill>
                  <a:srgbClr val="00FFFF"/>
                </a:solidFill>
              </a:rPr>
              <a:t>следствия</a:t>
            </a:r>
            <a:r>
              <a:rPr lang="ru-RU" sz="1600" dirty="0" smtClean="0"/>
              <a:t>. </a:t>
            </a:r>
            <a:endParaRPr lang="ru-RU" sz="1600" dirty="0"/>
          </a:p>
        </p:txBody>
      </p:sp>
      <p:sp>
        <p:nvSpPr>
          <p:cNvPr id="11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rgbClr val="FFFF00"/>
                </a:solidFill>
              </a:rPr>
              <a:t>Условные силлогизмы</a:t>
            </a:r>
            <a:br>
              <a:rPr lang="ru-RU" sz="3200" b="1" dirty="0" smtClean="0">
                <a:solidFill>
                  <a:srgbClr val="FFFF00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Понятие условного силлогизма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3397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Скругленный прямоугольник 5"/>
          <p:cNvSpPr/>
          <p:nvPr/>
        </p:nvSpPr>
        <p:spPr bwMode="auto">
          <a:xfrm>
            <a:off x="3312000" y="1800000"/>
            <a:ext cx="252095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3492000" y="1908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</a:t>
            </a:r>
            <a:r>
              <a:rPr lang="ru-RU" dirty="0" smtClean="0">
                <a:solidFill>
                  <a:srgbClr val="0000FF"/>
                </a:solidFill>
              </a:rPr>
              <a:t>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9" name="Rectangle 7"/>
          <p:cNvSpPr>
            <a:spLocks noChangeArrowheads="1"/>
          </p:cNvSpPr>
          <p:nvPr/>
        </p:nvSpPr>
        <p:spPr bwMode="auto">
          <a:xfrm>
            <a:off x="3492000" y="2340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r>
              <a:rPr lang="ru-RU" dirty="0">
                <a:solidFill>
                  <a:srgbClr val="0000FF"/>
                </a:solidFill>
              </a:rPr>
              <a:t>, </a:t>
            </a:r>
            <a:r>
              <a:rPr lang="ru-RU" dirty="0" smtClean="0">
                <a:solidFill>
                  <a:srgbClr val="0000FF"/>
                </a:solidFill>
              </a:rPr>
              <a:t>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10" name="Rectangle 7"/>
          <p:cNvSpPr>
            <a:spLocks noChangeArrowheads="1"/>
          </p:cNvSpPr>
          <p:nvPr/>
        </p:nvSpPr>
        <p:spPr bwMode="auto">
          <a:xfrm>
            <a:off x="3492000" y="3132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</a:t>
            </a:r>
            <a:r>
              <a:rPr lang="ru-RU" dirty="0" smtClean="0">
                <a:solidFill>
                  <a:srgbClr val="0000FF"/>
                </a:solidFill>
              </a:rPr>
              <a:t>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3672000" y="2772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2" name="AutoShape 5"/>
          <p:cNvSpPr>
            <a:spLocks noChangeArrowheads="1"/>
          </p:cNvSpPr>
          <p:nvPr/>
        </p:nvSpPr>
        <p:spPr bwMode="auto">
          <a:xfrm>
            <a:off x="900000" y="4932000"/>
            <a:ext cx="3924000" cy="1368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Следствие следствия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есть следствие основания.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900000" y="3960000"/>
            <a:ext cx="3924000" cy="720725"/>
          </a:xfrm>
          <a:prstGeom prst="flowChartAlternateProcess">
            <a:avLst/>
          </a:prstGeom>
          <a:noFill/>
          <a:ln w="9525">
            <a:solidFill>
              <a:srgbClr val="00FFFF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FFFF"/>
                </a:solidFill>
              </a:rPr>
              <a:t>Аксиома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чисто условного силлогизма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16" name="TextBox 15"/>
          <p:cNvSpPr txBox="1">
            <a:spLocks noChangeArrowheads="1"/>
          </p:cNvSpPr>
          <p:nvPr/>
        </p:nvSpPr>
        <p:spPr bwMode="auto">
          <a:xfrm>
            <a:off x="5724000" y="3960000"/>
            <a:ext cx="2520000" cy="720000"/>
          </a:xfrm>
          <a:prstGeom prst="flowChartAlternateProcess">
            <a:avLst/>
          </a:prstGeom>
          <a:noFill/>
          <a:ln w="9525">
            <a:solidFill>
              <a:srgbClr val="00FFFF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00FFFF"/>
                </a:solidFill>
              </a:rPr>
              <a:t>Закон контрапозиции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17" name="Скругленный прямоугольник 16"/>
          <p:cNvSpPr>
            <a:spLocks noChangeArrowheads="1"/>
          </p:cNvSpPr>
          <p:nvPr/>
        </p:nvSpPr>
        <p:spPr bwMode="auto">
          <a:xfrm>
            <a:off x="5724000" y="4932000"/>
            <a:ext cx="2520950" cy="1366838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b="1" dirty="0"/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5832000" y="5040000"/>
            <a:ext cx="2160000" cy="358775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b="1" dirty="0" smtClean="0">
                <a:solidFill>
                  <a:srgbClr val="0000FF"/>
                </a:solidFill>
              </a:rPr>
              <a:t>Если </a:t>
            </a:r>
            <a:r>
              <a:rPr lang="en-US" b="1" dirty="0" smtClean="0">
                <a:solidFill>
                  <a:srgbClr val="FF0000"/>
                </a:solidFill>
              </a:rPr>
              <a:t>A</a:t>
            </a:r>
            <a:r>
              <a:rPr lang="ru-RU" b="1" dirty="0" smtClean="0">
                <a:solidFill>
                  <a:srgbClr val="0000FF"/>
                </a:solidFill>
              </a:rPr>
              <a:t>, то</a:t>
            </a:r>
            <a:r>
              <a:rPr lang="ru-RU" b="1" dirty="0" smtClean="0">
                <a:solidFill>
                  <a:srgbClr val="0000CC"/>
                </a:solidFill>
              </a:rPr>
              <a:t> </a:t>
            </a:r>
            <a:r>
              <a:rPr lang="en-US" b="1" dirty="0" smtClean="0">
                <a:solidFill>
                  <a:srgbClr val="006600"/>
                </a:solidFill>
              </a:rPr>
              <a:t>B</a:t>
            </a:r>
            <a:endParaRPr lang="ru-RU" b="1" dirty="0">
              <a:solidFill>
                <a:srgbClr val="006600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6084000" y="5472000"/>
            <a:ext cx="1800000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5832000" y="5832000"/>
            <a:ext cx="2159000" cy="358775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b="1" dirty="0" smtClean="0">
                <a:solidFill>
                  <a:srgbClr val="0000FF"/>
                </a:solidFill>
              </a:rPr>
              <a:t>если не</a:t>
            </a:r>
            <a:r>
              <a:rPr lang="ru-RU" b="1" dirty="0" smtClean="0">
                <a:solidFill>
                  <a:srgbClr val="0000CC"/>
                </a:solidFill>
              </a:rPr>
              <a:t> </a:t>
            </a:r>
            <a:r>
              <a:rPr lang="en-US" b="1" dirty="0">
                <a:solidFill>
                  <a:srgbClr val="006600"/>
                </a:solidFill>
              </a:rPr>
              <a:t>B</a:t>
            </a:r>
            <a:r>
              <a:rPr lang="ru-RU" b="1" dirty="0">
                <a:solidFill>
                  <a:srgbClr val="0000FF"/>
                </a:solidFill>
              </a:rPr>
              <a:t>, </a:t>
            </a:r>
            <a:r>
              <a:rPr lang="ru-RU" b="1" dirty="0" smtClean="0">
                <a:solidFill>
                  <a:srgbClr val="0000FF"/>
                </a:solidFill>
              </a:rPr>
              <a:t>то не</a:t>
            </a:r>
            <a:r>
              <a:rPr lang="ru-RU" b="1" dirty="0" smtClean="0">
                <a:solidFill>
                  <a:srgbClr val="0000CC"/>
                </a:solidFill>
              </a:rPr>
              <a:t> </a:t>
            </a:r>
            <a:r>
              <a:rPr lang="en-US" b="1" dirty="0">
                <a:solidFill>
                  <a:srgbClr val="FF0000"/>
                </a:solidFill>
              </a:rPr>
              <a:t>A</a:t>
            </a:r>
            <a:endParaRPr lang="ru-RU" b="1" dirty="0">
              <a:solidFill>
                <a:srgbClr val="FF0000"/>
              </a:solidFill>
            </a:endParaRPr>
          </a:p>
        </p:txBody>
      </p:sp>
      <p:sp>
        <p:nvSpPr>
          <p:cNvPr id="2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Условные силлогизмы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Чисто условный силлогизм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500"/>
                            </p:stCondLst>
                            <p:childTnLst>
                              <p:par>
                                <p:cTn id="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000"/>
                            </p:stCondLst>
                            <p:childTnLst>
                              <p:par>
                                <p:cTn id="6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Условные силлогизмы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Чисто условный силлогизм</a:t>
            </a:r>
          </a:p>
        </p:txBody>
      </p:sp>
      <p:sp>
        <p:nvSpPr>
          <p:cNvPr id="6" name="Скругленный прямоугольник 5"/>
          <p:cNvSpPr/>
          <p:nvPr/>
        </p:nvSpPr>
        <p:spPr bwMode="auto">
          <a:xfrm>
            <a:off x="252000" y="2088000"/>
            <a:ext cx="3384000" cy="291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32000" y="2268000"/>
            <a:ext cx="3024000" cy="648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lIns="36000" tIns="46800" rIns="36000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FF0000"/>
                </a:solidFill>
              </a:rPr>
              <a:t>число делится на 8</a:t>
            </a:r>
            <a:r>
              <a:rPr lang="ru-RU" dirty="0" smtClean="0">
                <a:solidFill>
                  <a:srgbClr val="0000FF"/>
                </a:solidFill>
              </a:rPr>
              <a:t>,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FF00FF"/>
                </a:solidFill>
              </a:rPr>
              <a:t>оно делится на 4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9" name="Rectangle 7"/>
          <p:cNvSpPr>
            <a:spLocks noChangeArrowheads="1"/>
          </p:cNvSpPr>
          <p:nvPr/>
        </p:nvSpPr>
        <p:spPr bwMode="auto">
          <a:xfrm>
            <a:off x="432000" y="3024000"/>
            <a:ext cx="3024000" cy="648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lIns="36000" tIns="46800" rIns="36000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FF00FF"/>
                </a:solidFill>
              </a:rPr>
              <a:t>число делится на 4</a:t>
            </a:r>
            <a:r>
              <a:rPr lang="ru-RU" dirty="0" smtClean="0">
                <a:solidFill>
                  <a:srgbClr val="0000FF"/>
                </a:solidFill>
              </a:rPr>
              <a:t>,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006600"/>
                </a:solidFill>
              </a:rPr>
              <a:t>оно делится на 2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0" name="Rectangle 7"/>
          <p:cNvSpPr>
            <a:spLocks noChangeArrowheads="1"/>
          </p:cNvSpPr>
          <p:nvPr/>
        </p:nvSpPr>
        <p:spPr bwMode="auto">
          <a:xfrm>
            <a:off x="432000" y="4176000"/>
            <a:ext cx="3024000" cy="648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lIns="36000" tIns="46800" rIns="36000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FF0000"/>
                </a:solidFill>
              </a:rPr>
              <a:t>число делится на 8</a:t>
            </a:r>
            <a:r>
              <a:rPr lang="ru-RU" dirty="0" smtClean="0">
                <a:solidFill>
                  <a:srgbClr val="0000FF"/>
                </a:solidFill>
              </a:rPr>
              <a:t>,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006600"/>
                </a:solidFill>
              </a:rPr>
              <a:t>оно делится на 2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1044000" y="378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4" name="Скругленный прямоугольник 13"/>
          <p:cNvSpPr/>
          <p:nvPr/>
        </p:nvSpPr>
        <p:spPr bwMode="auto">
          <a:xfrm>
            <a:off x="3852000" y="2088000"/>
            <a:ext cx="5040000" cy="291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5" name="Rectangle 7"/>
          <p:cNvSpPr>
            <a:spLocks noChangeArrowheads="1"/>
          </p:cNvSpPr>
          <p:nvPr/>
        </p:nvSpPr>
        <p:spPr bwMode="auto">
          <a:xfrm>
            <a:off x="4032000" y="2268000"/>
            <a:ext cx="4680000" cy="648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FF0000"/>
                </a:solidFill>
              </a:rPr>
              <a:t>стороны треугольника равны</a:t>
            </a:r>
            <a:r>
              <a:rPr lang="ru-RU" dirty="0" smtClean="0">
                <a:solidFill>
                  <a:srgbClr val="0000FF"/>
                </a:solidFill>
              </a:rPr>
              <a:t>,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FF00FF"/>
                </a:solidFill>
              </a:rPr>
              <a:t>углы треугольника тоже равны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4032000" y="3024000"/>
            <a:ext cx="4680000" cy="648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46800" rIns="0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FF00FF"/>
                </a:solidFill>
              </a:rPr>
              <a:t>углы треугольника равны, </a:t>
            </a:r>
            <a:br>
              <a:rPr lang="ru-RU" dirty="0" smtClean="0">
                <a:solidFill>
                  <a:srgbClr val="FF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006600"/>
                </a:solidFill>
              </a:rPr>
              <a:t>каждый угол треугольника равен 60</a:t>
            </a:r>
            <a:r>
              <a:rPr lang="fr-FR" dirty="0" smtClean="0">
                <a:solidFill>
                  <a:srgbClr val="006600"/>
                </a:solidFill>
              </a:rPr>
              <a:t>º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5472000" y="378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4032000" y="4176000"/>
            <a:ext cx="4680000" cy="648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46800" rIns="0" anchor="ctr"/>
          <a:lstStyle/>
          <a:p>
            <a:pPr algn="ctr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FF0000"/>
                </a:solidFill>
              </a:rPr>
              <a:t>стороны треугольника равны</a:t>
            </a:r>
            <a:r>
              <a:rPr lang="ru-RU" dirty="0" smtClean="0">
                <a:solidFill>
                  <a:srgbClr val="0000FF"/>
                </a:solidFill>
              </a:rPr>
              <a:t>,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006600"/>
                </a:solidFill>
              </a:rPr>
              <a:t>каждый угол треугольника равен 60</a:t>
            </a:r>
            <a:r>
              <a:rPr lang="fr-FR" dirty="0" smtClean="0">
                <a:solidFill>
                  <a:srgbClr val="006600"/>
                </a:solidFill>
              </a:rPr>
              <a:t>º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2772000" y="5436000"/>
            <a:ext cx="3600450" cy="720725"/>
          </a:xfrm>
          <a:prstGeom prst="flowChartAlternateProcess">
            <a:avLst/>
          </a:prstGeom>
          <a:noFill/>
          <a:ln w="9525">
            <a:solidFill>
              <a:srgbClr val="00FFFF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FFFF"/>
                </a:solidFill>
              </a:rPr>
              <a:t>Следствие следствия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есть следствие основания.</a:t>
            </a:r>
            <a:endParaRPr lang="ru-RU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  <p:bldP spid="9" grpId="0" animBg="1"/>
      <p:bldP spid="10" grpId="0" animBg="1"/>
      <p:bldP spid="11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3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вал 2"/>
          <p:cNvSpPr>
            <a:spLocks noChangeAspect="1" noChangeArrowheads="1"/>
          </p:cNvSpPr>
          <p:nvPr/>
        </p:nvSpPr>
        <p:spPr bwMode="auto">
          <a:xfrm>
            <a:off x="288000" y="1620000"/>
            <a:ext cx="5039999" cy="5040000"/>
          </a:xfrm>
          <a:prstGeom prst="ellipse">
            <a:avLst/>
          </a:prstGeom>
          <a:solidFill>
            <a:schemeClr val="accent1"/>
          </a:solidFill>
          <a:ln w="38100" cmpd="dbl" algn="ctr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endParaRPr lang="en-GB" sz="2800" dirty="0">
              <a:solidFill>
                <a:srgbClr val="0000FF"/>
              </a:solidFill>
            </a:endParaRPr>
          </a:p>
        </p:txBody>
      </p:sp>
      <p:sp>
        <p:nvSpPr>
          <p:cNvPr id="4" name="Овал 3"/>
          <p:cNvSpPr/>
          <p:nvPr/>
        </p:nvSpPr>
        <p:spPr bwMode="auto">
          <a:xfrm>
            <a:off x="2448000" y="2592000"/>
            <a:ext cx="2519363" cy="2519363"/>
          </a:xfrm>
          <a:prstGeom prst="ellipse">
            <a:avLst/>
          </a:prstGeom>
          <a:solidFill>
            <a:srgbClr val="FFFF99"/>
          </a:solidFill>
          <a:ln w="38100" cap="flat" cmpd="dbl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/>
          <a:lstStyle/>
          <a:p>
            <a:pPr>
              <a:defRPr/>
            </a:pPr>
            <a:r>
              <a:rPr lang="en-GB" sz="2000" dirty="0" smtClean="0">
                <a:solidFill>
                  <a:srgbClr val="0000FF"/>
                </a:solidFill>
              </a:rPr>
              <a:t/>
            </a:r>
            <a:br>
              <a:rPr lang="en-GB" sz="2000" dirty="0" smtClean="0">
                <a:solidFill>
                  <a:srgbClr val="0000FF"/>
                </a:solidFill>
              </a:rPr>
            </a:br>
            <a:r>
              <a:rPr lang="en-GB" sz="2000" dirty="0" smtClean="0">
                <a:solidFill>
                  <a:srgbClr val="0000FF"/>
                </a:solidFill>
              </a:rPr>
              <a:t>       </a:t>
            </a:r>
            <a:r>
              <a:rPr lang="ru-RU" sz="2000" dirty="0" smtClean="0">
                <a:solidFill>
                  <a:srgbClr val="0000FF"/>
                </a:solidFill>
              </a:rPr>
              <a:t>Француз</a:t>
            </a:r>
            <a:endParaRPr lang="en-GB" sz="2000" dirty="0">
              <a:solidFill>
                <a:srgbClr val="0000FF"/>
              </a:solidFill>
            </a:endParaRPr>
          </a:p>
        </p:txBody>
      </p:sp>
      <p:sp>
        <p:nvSpPr>
          <p:cNvPr id="5" name="Овал 4"/>
          <p:cNvSpPr>
            <a:spLocks noChangeAspect="1"/>
          </p:cNvSpPr>
          <p:nvPr/>
        </p:nvSpPr>
        <p:spPr bwMode="auto">
          <a:xfrm>
            <a:off x="1548000" y="3780000"/>
            <a:ext cx="2520000" cy="2522789"/>
          </a:xfrm>
          <a:prstGeom prst="ellipse">
            <a:avLst/>
          </a:prstGeom>
          <a:solidFill>
            <a:srgbClr val="FF66FF">
              <a:alpha val="32157"/>
            </a:srgbClr>
          </a:solidFill>
          <a:ln w="38100" cap="flat" cmpd="dbl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square" anchor="ctr" anchorCtr="1"/>
          <a:lstStyle/>
          <a:p>
            <a:pPr>
              <a:defRPr/>
            </a:pPr>
            <a:endParaRPr lang="en-US" dirty="0" smtClean="0">
              <a:solidFill>
                <a:srgbClr val="0000FF"/>
              </a:solidFill>
            </a:endParaRPr>
          </a:p>
          <a:p>
            <a:pPr>
              <a:defRPr/>
            </a:pPr>
            <a:endParaRPr lang="en-US" dirty="0" smtClean="0">
              <a:solidFill>
                <a:srgbClr val="0000FF"/>
              </a:solidFill>
            </a:endParaRPr>
          </a:p>
          <a:p>
            <a:pPr>
              <a:defRPr/>
            </a:pP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Родившийся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в 1769 году</a:t>
            </a:r>
            <a:endParaRPr lang="en-US" dirty="0" smtClean="0">
              <a:solidFill>
                <a:srgbClr val="0000FF"/>
              </a:solidFill>
            </a:endParaRPr>
          </a:p>
        </p:txBody>
      </p:sp>
      <p:sp>
        <p:nvSpPr>
          <p:cNvPr id="6" name="Содержимое 3"/>
          <p:cNvSpPr txBox="1">
            <a:spLocks/>
          </p:cNvSpPr>
          <p:nvPr/>
        </p:nvSpPr>
        <p:spPr>
          <a:xfrm>
            <a:off x="5436000" y="1512000"/>
            <a:ext cx="3708000" cy="5256000"/>
          </a:xfrm>
          <a:prstGeom prst="rect">
            <a:avLst/>
          </a:prstGeom>
        </p:spPr>
        <p:txBody>
          <a:bodyPr/>
          <a:lstStyle/>
          <a:p>
            <a:pPr marL="252000" indent="-252000" algn="l" eaLnBrk="0" hangingPunct="0">
              <a:lnSpc>
                <a:spcPct val="90000"/>
              </a:lnSpc>
              <a:spcBef>
                <a:spcPts val="300"/>
              </a:spcBef>
              <a:buFontTx/>
              <a:buChar char="•"/>
              <a:defRPr/>
            </a:pPr>
            <a:r>
              <a:rPr lang="ru-RU" sz="1600" kern="0" dirty="0" smtClean="0">
                <a:solidFill>
                  <a:schemeClr val="accent3"/>
                </a:solidFill>
              </a:rPr>
              <a:t>Следует иметь в виду, что </a:t>
            </a:r>
            <a:br>
              <a:rPr lang="ru-RU" sz="1600" kern="0" dirty="0" smtClean="0">
                <a:solidFill>
                  <a:schemeClr val="accent3"/>
                </a:solidFill>
              </a:rPr>
            </a:br>
            <a:r>
              <a:rPr lang="ru-RU" sz="1600" kern="0" dirty="0" smtClean="0">
                <a:solidFill>
                  <a:srgbClr val="FFFF00"/>
                </a:solidFill>
              </a:rPr>
              <a:t>всякий признак</a:t>
            </a:r>
            <a:r>
              <a:rPr lang="ru-RU" sz="1600" kern="0" dirty="0" smtClean="0"/>
              <a:t>,</a:t>
            </a:r>
            <a:r>
              <a:rPr lang="ru-RU" sz="1600" kern="0" dirty="0" smtClean="0">
                <a:solidFill>
                  <a:schemeClr val="accent3"/>
                </a:solidFill>
              </a:rPr>
              <a:t> мыслимый </a:t>
            </a:r>
            <a:br>
              <a:rPr lang="ru-RU" sz="1600" kern="0" dirty="0" smtClean="0">
                <a:solidFill>
                  <a:schemeClr val="accent3"/>
                </a:solidFill>
              </a:rPr>
            </a:br>
            <a:r>
              <a:rPr lang="ru-RU" sz="1600" kern="0" dirty="0" smtClean="0">
                <a:solidFill>
                  <a:schemeClr val="accent3"/>
                </a:solidFill>
              </a:rPr>
              <a:t>в содержании </a:t>
            </a:r>
            <a:r>
              <a:rPr lang="ru-RU" sz="1600" kern="0" dirty="0" smtClean="0">
                <a:solidFill>
                  <a:srgbClr val="00FF00"/>
                </a:solidFill>
              </a:rPr>
              <a:t>единичного</a:t>
            </a:r>
            <a:r>
              <a:rPr lang="ru-RU" sz="1600" kern="0" dirty="0" smtClean="0">
                <a:solidFill>
                  <a:schemeClr val="accent3"/>
                </a:solidFill>
              </a:rPr>
              <a:t> понятия, сам по себе </a:t>
            </a:r>
            <a:br>
              <a:rPr lang="ru-RU" sz="1600" kern="0" dirty="0" smtClean="0">
                <a:solidFill>
                  <a:schemeClr val="accent3"/>
                </a:solidFill>
              </a:rPr>
            </a:br>
            <a:r>
              <a:rPr lang="ru-RU" sz="1600" kern="0" dirty="0" smtClean="0">
                <a:solidFill>
                  <a:schemeClr val="accent3"/>
                </a:solidFill>
              </a:rPr>
              <a:t>является </a:t>
            </a:r>
            <a:r>
              <a:rPr lang="ru-RU" sz="1600" kern="0" dirty="0" smtClean="0">
                <a:solidFill>
                  <a:srgbClr val="00FFFF"/>
                </a:solidFill>
              </a:rPr>
              <a:t>общим</a:t>
            </a:r>
            <a:r>
              <a:rPr lang="ru-RU" sz="1600" kern="0" dirty="0" smtClean="0"/>
              <a:t>.</a:t>
            </a:r>
          </a:p>
          <a:p>
            <a:pPr marL="252000" indent="-252000" algn="l" eaLnBrk="0" hangingPunct="0">
              <a:lnSpc>
                <a:spcPct val="90000"/>
              </a:lnSpc>
              <a:spcBef>
                <a:spcPts val="300"/>
              </a:spcBef>
              <a:buFontTx/>
              <a:buChar char="•"/>
              <a:defRPr/>
            </a:pPr>
            <a:r>
              <a:rPr lang="ru-RU" sz="1600" kern="0" dirty="0" smtClean="0">
                <a:solidFill>
                  <a:schemeClr val="accent3"/>
                </a:solidFill>
              </a:rPr>
              <a:t>Добавление в содержание понятия </a:t>
            </a:r>
            <a:r>
              <a:rPr lang="ru-RU" sz="1600" kern="0" dirty="0" smtClean="0">
                <a:solidFill>
                  <a:srgbClr val="00FF00"/>
                </a:solidFill>
              </a:rPr>
              <a:t>дополнительного</a:t>
            </a:r>
            <a:r>
              <a:rPr lang="ru-RU" sz="1600" kern="0" dirty="0" smtClean="0">
                <a:solidFill>
                  <a:schemeClr val="accent3"/>
                </a:solidFill>
              </a:rPr>
              <a:t> признака </a:t>
            </a:r>
            <a:r>
              <a:rPr lang="ru-RU" sz="1600" kern="0" dirty="0" smtClean="0">
                <a:solidFill>
                  <a:srgbClr val="00FFFF"/>
                </a:solidFill>
              </a:rPr>
              <a:t>уменьшает</a:t>
            </a:r>
            <a:r>
              <a:rPr lang="ru-RU" sz="1600" kern="0" dirty="0" smtClean="0">
                <a:solidFill>
                  <a:schemeClr val="accent3"/>
                </a:solidFill>
              </a:rPr>
              <a:t> его объём.</a:t>
            </a:r>
            <a:r>
              <a:rPr lang="en-GB" sz="1600" kern="0" dirty="0" smtClean="0">
                <a:solidFill>
                  <a:schemeClr val="accent3"/>
                </a:solidFill>
                <a:latin typeface="+mn-lt"/>
              </a:rPr>
              <a:t> </a:t>
            </a:r>
          </a:p>
          <a:p>
            <a:pPr marL="252000" indent="-252000" algn="l" eaLnBrk="0" hangingPunct="0">
              <a:lnSpc>
                <a:spcPct val="90000"/>
              </a:lnSpc>
              <a:spcBef>
                <a:spcPts val="300"/>
              </a:spcBef>
              <a:buFontTx/>
              <a:buChar char="•"/>
              <a:defRPr/>
            </a:pPr>
            <a:r>
              <a:rPr lang="ru-RU" sz="1600" kern="0" dirty="0" smtClean="0">
                <a:solidFill>
                  <a:schemeClr val="accent3"/>
                </a:solidFill>
              </a:rPr>
              <a:t>Добавление </a:t>
            </a:r>
            <a:r>
              <a:rPr lang="ru-RU" sz="1600" kern="0" dirty="0" smtClean="0">
                <a:solidFill>
                  <a:srgbClr val="00FF00"/>
                </a:solidFill>
              </a:rPr>
              <a:t>новых </a:t>
            </a:r>
            <a:r>
              <a:rPr lang="ru-RU" sz="1600" kern="0" dirty="0" smtClean="0">
                <a:solidFill>
                  <a:schemeClr val="accent3"/>
                </a:solidFill>
              </a:rPr>
              <a:t>признаков ведёт к </a:t>
            </a:r>
            <a:r>
              <a:rPr lang="ru-RU" sz="1600" kern="0" dirty="0" smtClean="0">
                <a:solidFill>
                  <a:srgbClr val="00FFFF"/>
                </a:solidFill>
              </a:rPr>
              <a:t>дальнейшему ограничению </a:t>
            </a:r>
            <a:r>
              <a:rPr lang="ru-RU" sz="1600" kern="0" dirty="0" smtClean="0"/>
              <a:t>объёма</a:t>
            </a:r>
            <a:r>
              <a:rPr lang="ru-RU" sz="1600" kern="0" dirty="0" smtClean="0">
                <a:solidFill>
                  <a:schemeClr val="accent3"/>
                </a:solidFill>
              </a:rPr>
              <a:t> предметами, обладающими </a:t>
            </a:r>
            <a:r>
              <a:rPr lang="ru-RU" sz="1600" kern="0" dirty="0" smtClean="0">
                <a:solidFill>
                  <a:srgbClr val="FFFF00"/>
                </a:solidFill>
              </a:rPr>
              <a:t>всей совокупностью</a:t>
            </a:r>
            <a:r>
              <a:rPr lang="ru-RU" sz="1600" kern="0" dirty="0" smtClean="0">
                <a:solidFill>
                  <a:schemeClr val="accent3"/>
                </a:solidFill>
              </a:rPr>
              <a:t> признаков. </a:t>
            </a:r>
            <a:endParaRPr lang="en-GB" sz="1600" kern="0" dirty="0" smtClean="0">
              <a:solidFill>
                <a:schemeClr val="accent3"/>
              </a:solidFill>
              <a:latin typeface="+mn-lt"/>
            </a:endParaRPr>
          </a:p>
          <a:p>
            <a:pPr marL="252000" indent="-252000" algn="l" eaLnBrk="0" hangingPunct="0">
              <a:lnSpc>
                <a:spcPct val="90000"/>
              </a:lnSpc>
              <a:spcBef>
                <a:spcPts val="3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>
                <a:solidFill>
                  <a:srgbClr val="00FF00"/>
                </a:solidFill>
              </a:rPr>
              <a:t>Единичное</a:t>
            </a:r>
            <a:r>
              <a:rPr lang="ru-RU" sz="1600" kern="0" dirty="0" smtClean="0"/>
              <a:t> понятие обозначает предмет, характеризуемый </a:t>
            </a:r>
            <a:r>
              <a:rPr lang="ru-RU" sz="1600" kern="0" dirty="0" smtClean="0">
                <a:solidFill>
                  <a:srgbClr val="FFFF00"/>
                </a:solidFill>
              </a:rPr>
              <a:t>уникальным набором </a:t>
            </a:r>
            <a:r>
              <a:rPr lang="ru-RU" sz="1600" kern="0" dirty="0" smtClean="0"/>
              <a:t>признаков, каждый из которых является </a:t>
            </a:r>
            <a:r>
              <a:rPr lang="ru-RU" sz="1600" kern="0" dirty="0" smtClean="0">
                <a:solidFill>
                  <a:srgbClr val="00FFFF"/>
                </a:solidFill>
              </a:rPr>
              <a:t>общим</a:t>
            </a:r>
            <a:r>
              <a:rPr lang="ru-RU" sz="1600" kern="0" dirty="0" smtClean="0"/>
              <a:t>.</a:t>
            </a:r>
            <a:endParaRPr lang="en-GB" sz="1600" kern="0" dirty="0" smtClean="0">
              <a:latin typeface="+mn-lt"/>
            </a:endParaRPr>
          </a:p>
        </p:txBody>
      </p:sp>
      <p:sp>
        <p:nvSpPr>
          <p:cNvPr id="8" name="Овал 7"/>
          <p:cNvSpPr>
            <a:spLocks noChangeAspect="1"/>
          </p:cNvSpPr>
          <p:nvPr/>
        </p:nvSpPr>
        <p:spPr bwMode="auto">
          <a:xfrm>
            <a:off x="648000" y="2592000"/>
            <a:ext cx="2517214" cy="2520000"/>
          </a:xfrm>
          <a:prstGeom prst="ellipse">
            <a:avLst/>
          </a:prstGeom>
          <a:solidFill>
            <a:srgbClr val="99FF99">
              <a:alpha val="49804"/>
            </a:srgbClr>
          </a:solidFill>
          <a:ln w="38100" cap="flat" cmpd="dbl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t" anchorCtr="0"/>
          <a:lstStyle/>
          <a:p>
            <a:pPr>
              <a:defRPr/>
            </a:pPr>
            <a:r>
              <a:rPr lang="en-GB" sz="2000" dirty="0" smtClean="0">
                <a:solidFill>
                  <a:srgbClr val="0000FF"/>
                </a:solidFill>
              </a:rPr>
              <a:t/>
            </a:r>
            <a:br>
              <a:rPr lang="en-GB" sz="20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Император</a:t>
            </a:r>
            <a:r>
              <a:rPr lang="en-GB" sz="2000" dirty="0" smtClean="0">
                <a:solidFill>
                  <a:srgbClr val="0000FF"/>
                </a:solidFill>
              </a:rPr>
              <a:t>       </a:t>
            </a:r>
            <a:br>
              <a:rPr lang="en-GB" sz="2000" dirty="0" smtClean="0">
                <a:solidFill>
                  <a:srgbClr val="0000FF"/>
                </a:solidFill>
              </a:rPr>
            </a:br>
            <a:r>
              <a:rPr lang="en-GB" sz="2000" dirty="0" smtClean="0">
                <a:solidFill>
                  <a:srgbClr val="0000FF"/>
                </a:solidFill>
              </a:rPr>
              <a:t/>
            </a:r>
            <a:br>
              <a:rPr lang="en-GB" sz="2000" dirty="0" smtClean="0">
                <a:solidFill>
                  <a:srgbClr val="0000FF"/>
                </a:solidFill>
              </a:rPr>
            </a:br>
            <a:r>
              <a:rPr lang="en-GB" sz="2000" dirty="0" smtClean="0">
                <a:solidFill>
                  <a:srgbClr val="0000FF"/>
                </a:solidFill>
              </a:rPr>
              <a:t/>
            </a:r>
            <a:br>
              <a:rPr lang="en-GB" sz="2000" dirty="0" smtClean="0">
                <a:solidFill>
                  <a:srgbClr val="0000FF"/>
                </a:solidFill>
              </a:rPr>
            </a:br>
            <a:r>
              <a:rPr lang="en-GB" sz="2000" dirty="0" smtClean="0">
                <a:solidFill>
                  <a:srgbClr val="0000FF"/>
                </a:solidFill>
              </a:rPr>
              <a:t/>
            </a:r>
            <a:br>
              <a:rPr lang="en-GB" sz="2000" dirty="0" smtClean="0">
                <a:solidFill>
                  <a:srgbClr val="0000FF"/>
                </a:solidFill>
              </a:rPr>
            </a:br>
            <a:endParaRPr lang="en-GB" sz="2000" dirty="0" smtClean="0">
              <a:solidFill>
                <a:srgbClr val="0000FF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016000" y="1908000"/>
            <a:ext cx="1584000" cy="46800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ru-RU" sz="2400" dirty="0" smtClean="0">
                <a:solidFill>
                  <a:srgbClr val="FF0000"/>
                </a:solidFill>
              </a:rPr>
              <a:t>Наполеон</a:t>
            </a:r>
            <a:endParaRPr lang="en-GB" dirty="0">
              <a:solidFill>
                <a:srgbClr val="FF0000"/>
              </a:solidFill>
            </a:endParaRP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>
              <a:defRPr/>
            </a:pPr>
            <a:r>
              <a:rPr lang="ru-RU" sz="3200" dirty="0"/>
              <a:t>Виды понятий</a:t>
            </a:r>
            <a:r>
              <a:rPr lang="ru-RU" sz="2800" dirty="0"/>
              <a:t/>
            </a:r>
            <a:br>
              <a:rPr lang="ru-RU" sz="2800" dirty="0"/>
            </a:br>
            <a:r>
              <a:rPr lang="ru-RU" sz="2800" dirty="0"/>
              <a:t>Общие и единичные понятия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800" decel="10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500"/>
                            </p:stCondLst>
                            <p:childTnLst>
                              <p:par>
                                <p:cTn id="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7272 " pathEditMode="relative" ptsTypes="AA">
                                      <p:cBhvr>
                                        <p:cTn id="6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500"/>
                            </p:stCondLst>
                            <p:childTnLst>
                              <p:par>
                                <p:cTn id="69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0" dur="2000" fill="hold"/>
                                        <p:tgtEl>
                                          <p:spTgt spid="1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4" grpId="1" animBg="1"/>
      <p:bldP spid="5" grpId="0" animBg="1"/>
      <p:bldP spid="5" grpId="1" animBg="1"/>
      <p:bldP spid="6" grpId="0" build="p"/>
      <p:bldP spid="8" grpId="0" animBg="1"/>
      <p:bldP spid="8" grpId="1" animBg="1"/>
      <p:bldP spid="10" grpId="0"/>
      <p:bldP spid="10" grpId="1"/>
    </p:bldLst>
  </p:timing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Скругленный прямоугольник 49"/>
          <p:cNvSpPr/>
          <p:nvPr/>
        </p:nvSpPr>
        <p:spPr bwMode="auto">
          <a:xfrm>
            <a:off x="6120000" y="1728000"/>
            <a:ext cx="2520950" cy="2628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48" name="Скругленный прямоугольник 47"/>
          <p:cNvSpPr/>
          <p:nvPr/>
        </p:nvSpPr>
        <p:spPr bwMode="auto">
          <a:xfrm>
            <a:off x="3312000" y="1728000"/>
            <a:ext cx="2520950" cy="2628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8" name="Скругленный прямоугольник 27"/>
          <p:cNvSpPr/>
          <p:nvPr/>
        </p:nvSpPr>
        <p:spPr bwMode="auto">
          <a:xfrm>
            <a:off x="500034" y="1728000"/>
            <a:ext cx="2520950" cy="2628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Условные силлогизмы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Чисто условный силлогизм</a:t>
            </a:r>
          </a:p>
        </p:txBody>
      </p:sp>
      <p:sp>
        <p:nvSpPr>
          <p:cNvPr id="6" name="Скругленный прямоугольник 5"/>
          <p:cNvSpPr/>
          <p:nvPr/>
        </p:nvSpPr>
        <p:spPr bwMode="auto">
          <a:xfrm>
            <a:off x="503238" y="1728000"/>
            <a:ext cx="2520950" cy="180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8197" name="Rectangle 7"/>
          <p:cNvSpPr>
            <a:spLocks noChangeArrowheads="1"/>
          </p:cNvSpPr>
          <p:nvPr/>
        </p:nvSpPr>
        <p:spPr bwMode="auto">
          <a:xfrm>
            <a:off x="684213" y="1836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8198" name="Rectangle 7"/>
          <p:cNvSpPr>
            <a:spLocks noChangeArrowheads="1"/>
          </p:cNvSpPr>
          <p:nvPr/>
        </p:nvSpPr>
        <p:spPr bwMode="auto">
          <a:xfrm>
            <a:off x="684213" y="2268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8199" name="Rectangle 7"/>
          <p:cNvSpPr>
            <a:spLocks noChangeArrowheads="1"/>
          </p:cNvSpPr>
          <p:nvPr/>
        </p:nvSpPr>
        <p:spPr bwMode="auto">
          <a:xfrm>
            <a:off x="684213" y="3060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</a:t>
            </a:r>
            <a:r>
              <a:rPr lang="ru-RU" dirty="0" smtClean="0">
                <a:solidFill>
                  <a:srgbClr val="0000FF"/>
                </a:solidFill>
              </a:rPr>
              <a:t>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8200" name="Rectangle 7"/>
          <p:cNvSpPr>
            <a:spLocks noChangeArrowheads="1"/>
          </p:cNvSpPr>
          <p:nvPr/>
        </p:nvSpPr>
        <p:spPr bwMode="auto">
          <a:xfrm>
            <a:off x="863600" y="270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6" name="Скругленный прямоугольник 15"/>
          <p:cNvSpPr/>
          <p:nvPr/>
        </p:nvSpPr>
        <p:spPr bwMode="auto">
          <a:xfrm>
            <a:off x="3311525" y="1728000"/>
            <a:ext cx="2520950" cy="180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3492500" y="1836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3492500" y="2268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CC00FF"/>
                </a:solidFill>
              </a:rPr>
              <a:t>С</a:t>
            </a:r>
            <a:r>
              <a:rPr lang="ru-RU" dirty="0">
                <a:solidFill>
                  <a:srgbClr val="0000FF"/>
                </a:solidFill>
              </a:rPr>
              <a:t>, то 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3492500" y="3060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</a:t>
            </a:r>
            <a:r>
              <a:rPr lang="ru-RU" dirty="0" smtClean="0">
                <a:solidFill>
                  <a:srgbClr val="0000FF"/>
                </a:solidFill>
              </a:rPr>
              <a:t>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en-US" dirty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3671888" y="270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3492500" y="3852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CC00FF"/>
                </a:solidFill>
              </a:rPr>
              <a:t>С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en-US" dirty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2" name="Скругленный прямоугольник 21"/>
          <p:cNvSpPr/>
          <p:nvPr/>
        </p:nvSpPr>
        <p:spPr bwMode="auto">
          <a:xfrm>
            <a:off x="6119813" y="1728000"/>
            <a:ext cx="2520950" cy="180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6300788" y="1836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24" name="Rectangle 7"/>
          <p:cNvSpPr>
            <a:spLocks noChangeArrowheads="1"/>
          </p:cNvSpPr>
          <p:nvPr/>
        </p:nvSpPr>
        <p:spPr bwMode="auto">
          <a:xfrm>
            <a:off x="6300788" y="2268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en-US" dirty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6300788" y="3060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</a:t>
            </a:r>
            <a:r>
              <a:rPr lang="ru-RU" dirty="0" smtClean="0">
                <a:solidFill>
                  <a:srgbClr val="0000FF"/>
                </a:solidFill>
              </a:rPr>
              <a:t>сли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en-US" dirty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6480175" y="270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6300788" y="3852000"/>
            <a:ext cx="2159000" cy="35877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CC00FF"/>
                </a:solidFill>
              </a:rPr>
              <a:t>С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en-US" dirty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9" name="Rectangle 7"/>
          <p:cNvSpPr>
            <a:spLocks noChangeArrowheads="1"/>
          </p:cNvSpPr>
          <p:nvPr/>
        </p:nvSpPr>
        <p:spPr bwMode="auto">
          <a:xfrm>
            <a:off x="684213" y="3852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CC00FF"/>
                </a:solidFill>
              </a:rPr>
              <a:t>C</a:t>
            </a:r>
            <a:r>
              <a:rPr lang="ru-RU" dirty="0">
                <a:solidFill>
                  <a:srgbClr val="0000FF"/>
                </a:solidFill>
              </a:rPr>
              <a:t>, то 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31" name="Скругленный прямоугольник 30"/>
          <p:cNvSpPr>
            <a:spLocks noChangeArrowheads="1"/>
          </p:cNvSpPr>
          <p:nvPr/>
        </p:nvSpPr>
        <p:spPr bwMode="auto">
          <a:xfrm>
            <a:off x="6119813" y="4608000"/>
            <a:ext cx="2520950" cy="1798637"/>
          </a:xfrm>
          <a:prstGeom prst="roundRect">
            <a:avLst>
              <a:gd name="adj" fmla="val 16667"/>
            </a:avLst>
          </a:prstGeom>
          <a:solidFill>
            <a:srgbClr val="FFFFCC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dirty="0"/>
          </a:p>
        </p:txBody>
      </p:sp>
      <p:sp>
        <p:nvSpPr>
          <p:cNvPr id="32" name="Rectangle 7"/>
          <p:cNvSpPr>
            <a:spLocks noChangeArrowheads="1"/>
          </p:cNvSpPr>
          <p:nvPr/>
        </p:nvSpPr>
        <p:spPr bwMode="auto">
          <a:xfrm>
            <a:off x="6300788" y="4716000"/>
            <a:ext cx="2159000" cy="35877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33" name="Rectangle 7"/>
          <p:cNvSpPr>
            <a:spLocks noChangeArrowheads="1"/>
          </p:cNvSpPr>
          <p:nvPr/>
        </p:nvSpPr>
        <p:spPr bwMode="auto">
          <a:xfrm>
            <a:off x="6300788" y="5148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en-US" dirty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34" name="Rectangle 7"/>
          <p:cNvSpPr>
            <a:spLocks noChangeArrowheads="1"/>
          </p:cNvSpPr>
          <p:nvPr/>
        </p:nvSpPr>
        <p:spPr bwMode="auto">
          <a:xfrm>
            <a:off x="6300788" y="5940000"/>
            <a:ext cx="2159000" cy="35877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</a:t>
            </a:r>
            <a:r>
              <a:rPr lang="ru-RU" dirty="0" smtClean="0">
                <a:solidFill>
                  <a:srgbClr val="0000FF"/>
                </a:solidFill>
              </a:rPr>
              <a:t>сли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CC00FF"/>
                </a:solidFill>
              </a:rPr>
              <a:t>C</a:t>
            </a:r>
            <a:r>
              <a:rPr lang="ru-RU" dirty="0" smtClean="0">
                <a:solidFill>
                  <a:srgbClr val="0000FF"/>
                </a:solidFill>
              </a:rPr>
              <a:t>, </a:t>
            </a:r>
            <a:r>
              <a:rPr lang="ru-RU" dirty="0">
                <a:solidFill>
                  <a:srgbClr val="0000FF"/>
                </a:solidFill>
              </a:rPr>
              <a:t>то</a:t>
            </a:r>
            <a:r>
              <a:rPr lang="en-US" dirty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35" name="Rectangle 7"/>
          <p:cNvSpPr>
            <a:spLocks noChangeArrowheads="1"/>
          </p:cNvSpPr>
          <p:nvPr/>
        </p:nvSpPr>
        <p:spPr bwMode="auto">
          <a:xfrm>
            <a:off x="6480175" y="558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36" name="Скругленный прямоугольник 35"/>
          <p:cNvSpPr>
            <a:spLocks noChangeArrowheads="1"/>
          </p:cNvSpPr>
          <p:nvPr/>
        </p:nvSpPr>
        <p:spPr bwMode="auto">
          <a:xfrm>
            <a:off x="3311525" y="4608000"/>
            <a:ext cx="2520950" cy="1798637"/>
          </a:xfrm>
          <a:prstGeom prst="roundRect">
            <a:avLst>
              <a:gd name="adj" fmla="val 16667"/>
            </a:avLst>
          </a:prstGeom>
          <a:solidFill>
            <a:srgbClr val="FFFFCC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dirty="0"/>
          </a:p>
        </p:txBody>
      </p:sp>
      <p:sp>
        <p:nvSpPr>
          <p:cNvPr id="37" name="Rectangle 7"/>
          <p:cNvSpPr>
            <a:spLocks noChangeArrowheads="1"/>
          </p:cNvSpPr>
          <p:nvPr/>
        </p:nvSpPr>
        <p:spPr bwMode="auto">
          <a:xfrm>
            <a:off x="3492500" y="4716000"/>
            <a:ext cx="2159000" cy="35877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38" name="Rectangle 7"/>
          <p:cNvSpPr>
            <a:spLocks noChangeArrowheads="1"/>
          </p:cNvSpPr>
          <p:nvPr/>
        </p:nvSpPr>
        <p:spPr bwMode="auto">
          <a:xfrm>
            <a:off x="3492500" y="5148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r>
              <a:rPr lang="ru-RU" dirty="0">
                <a:solidFill>
                  <a:srgbClr val="0000FF"/>
                </a:solidFill>
              </a:rPr>
              <a:t>, то 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39" name="Rectangle 7"/>
          <p:cNvSpPr>
            <a:spLocks noChangeArrowheads="1"/>
          </p:cNvSpPr>
          <p:nvPr/>
        </p:nvSpPr>
        <p:spPr bwMode="auto">
          <a:xfrm>
            <a:off x="3492500" y="5940000"/>
            <a:ext cx="2159000" cy="35877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CC00FF"/>
                </a:solidFill>
              </a:rPr>
              <a:t>С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40" name="Rectangle 7"/>
          <p:cNvSpPr>
            <a:spLocks noChangeArrowheads="1"/>
          </p:cNvSpPr>
          <p:nvPr/>
        </p:nvSpPr>
        <p:spPr bwMode="auto">
          <a:xfrm>
            <a:off x="3671888" y="558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1" name="Скругленный прямоугольник 40"/>
          <p:cNvSpPr>
            <a:spLocks noChangeArrowheads="1"/>
          </p:cNvSpPr>
          <p:nvPr/>
        </p:nvSpPr>
        <p:spPr bwMode="auto">
          <a:xfrm>
            <a:off x="504000" y="4608000"/>
            <a:ext cx="2520950" cy="1798637"/>
          </a:xfrm>
          <a:prstGeom prst="roundRect">
            <a:avLst>
              <a:gd name="adj" fmla="val 16667"/>
            </a:avLst>
          </a:prstGeom>
          <a:solidFill>
            <a:srgbClr val="FFFFCC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dirty="0"/>
          </a:p>
        </p:txBody>
      </p:sp>
      <p:sp>
        <p:nvSpPr>
          <p:cNvPr id="42" name="Rectangle 7"/>
          <p:cNvSpPr>
            <a:spLocks noChangeArrowheads="1"/>
          </p:cNvSpPr>
          <p:nvPr/>
        </p:nvSpPr>
        <p:spPr bwMode="auto">
          <a:xfrm>
            <a:off x="684000" y="4716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44" name="Rectangle 7"/>
          <p:cNvSpPr>
            <a:spLocks noChangeArrowheads="1"/>
          </p:cNvSpPr>
          <p:nvPr/>
        </p:nvSpPr>
        <p:spPr bwMode="auto">
          <a:xfrm>
            <a:off x="684000" y="5148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45" name="Rectangle 7"/>
          <p:cNvSpPr>
            <a:spLocks noChangeArrowheads="1"/>
          </p:cNvSpPr>
          <p:nvPr/>
        </p:nvSpPr>
        <p:spPr bwMode="auto">
          <a:xfrm>
            <a:off x="864000" y="558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6" name="Rectangle 7"/>
          <p:cNvSpPr>
            <a:spLocks noChangeArrowheads="1"/>
          </p:cNvSpPr>
          <p:nvPr/>
        </p:nvSpPr>
        <p:spPr bwMode="auto">
          <a:xfrm>
            <a:off x="684000" y="5940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CC00FF"/>
                </a:solidFill>
              </a:rPr>
              <a:t>C</a:t>
            </a:r>
            <a:r>
              <a:rPr lang="ru-RU" dirty="0">
                <a:solidFill>
                  <a:srgbClr val="0000FF"/>
                </a:solidFill>
              </a:rPr>
              <a:t>, то 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43" name="Rectangle 7"/>
          <p:cNvSpPr>
            <a:spLocks noChangeArrowheads="1"/>
          </p:cNvSpPr>
          <p:nvPr/>
        </p:nvSpPr>
        <p:spPr bwMode="auto">
          <a:xfrm>
            <a:off x="900000" y="3492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7" name="Rectangle 7"/>
          <p:cNvSpPr>
            <a:spLocks noChangeArrowheads="1"/>
          </p:cNvSpPr>
          <p:nvPr/>
        </p:nvSpPr>
        <p:spPr bwMode="auto">
          <a:xfrm>
            <a:off x="3672000" y="3492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9" name="Rectangle 7"/>
          <p:cNvSpPr>
            <a:spLocks noChangeArrowheads="1"/>
          </p:cNvSpPr>
          <p:nvPr/>
        </p:nvSpPr>
        <p:spPr bwMode="auto">
          <a:xfrm>
            <a:off x="6480000" y="3492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"/>
                            </p:stCondLst>
                            <p:childTnLst>
                              <p:par>
                                <p:cTn id="9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000"/>
                            </p:stCondLst>
                            <p:childTnLst>
                              <p:par>
                                <p:cTn id="1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500"/>
                            </p:stCondLst>
                            <p:childTnLst>
                              <p:par>
                                <p:cTn id="10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500"/>
                            </p:stCondLst>
                            <p:childTnLst>
                              <p:par>
                                <p:cTn id="12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000"/>
                            </p:stCondLst>
                            <p:childTnLst>
                              <p:par>
                                <p:cTn id="1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500"/>
                            </p:stCondLst>
                            <p:childTnLst>
                              <p:par>
                                <p:cTn id="16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1000"/>
                            </p:stCondLst>
                            <p:childTnLst>
                              <p:par>
                                <p:cTn id="1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1500"/>
                            </p:stCondLst>
                            <p:childTnLst>
                              <p:par>
                                <p:cTn id="1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0" fill="hold">
                      <p:stCondLst>
                        <p:cond delay="indefinite"/>
                      </p:stCondLst>
                      <p:childTnLst>
                        <p:par>
                          <p:cTn id="181" fill="hold">
                            <p:stCondLst>
                              <p:cond delay="0"/>
                            </p:stCondLst>
                            <p:childTnLst>
                              <p:par>
                                <p:cTn id="18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500"/>
                            </p:stCondLst>
                            <p:childTnLst>
                              <p:par>
                                <p:cTn id="19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1000"/>
                            </p:stCondLst>
                            <p:childTnLst>
                              <p:par>
                                <p:cTn id="19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48" grpId="0" animBg="1"/>
      <p:bldP spid="28" grpId="0" animBg="1"/>
      <p:bldP spid="6" grpId="0" animBg="1"/>
      <p:bldP spid="8197" grpId="0" animBg="1"/>
      <p:bldP spid="8198" grpId="0" animBg="1"/>
      <p:bldP spid="8199" grpId="0" animBg="1"/>
      <p:bldP spid="8200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9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4" grpId="0" animBg="1"/>
      <p:bldP spid="45" grpId="0" animBg="1"/>
      <p:bldP spid="46" grpId="0" animBg="1"/>
      <p:bldP spid="43" grpId="0" animBg="1"/>
      <p:bldP spid="47" grpId="0" animBg="1"/>
      <p:bldP spid="49" grpId="0" animBg="1"/>
    </p:bldLst>
  </p:timing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Скругленный прямоугольник 15"/>
          <p:cNvSpPr/>
          <p:nvPr/>
        </p:nvSpPr>
        <p:spPr bwMode="auto">
          <a:xfrm>
            <a:off x="3024000" y="1727999"/>
            <a:ext cx="5832000" cy="2628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42" name="Скругленный прямоугольник 41"/>
          <p:cNvSpPr/>
          <p:nvPr/>
        </p:nvSpPr>
        <p:spPr bwMode="auto">
          <a:xfrm>
            <a:off x="3024000" y="1728000"/>
            <a:ext cx="5832000" cy="180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8" name="Скругленный прямоугольник 27"/>
          <p:cNvSpPr/>
          <p:nvPr/>
        </p:nvSpPr>
        <p:spPr bwMode="auto">
          <a:xfrm>
            <a:off x="288000" y="1727999"/>
            <a:ext cx="2520950" cy="2628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41" name="Скругленный прямоугольник 40"/>
          <p:cNvSpPr/>
          <p:nvPr/>
        </p:nvSpPr>
        <p:spPr bwMode="auto">
          <a:xfrm>
            <a:off x="288000" y="1728000"/>
            <a:ext cx="252095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Условные силлогизмы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Чисто условный силлогизм</a:t>
            </a:r>
          </a:p>
        </p:txBody>
      </p:sp>
      <p:sp>
        <p:nvSpPr>
          <p:cNvPr id="8197" name="Rectangle 7"/>
          <p:cNvSpPr>
            <a:spLocks noChangeArrowheads="1"/>
          </p:cNvSpPr>
          <p:nvPr/>
        </p:nvSpPr>
        <p:spPr bwMode="auto">
          <a:xfrm>
            <a:off x="468000" y="1836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8198" name="Rectangle 7"/>
          <p:cNvSpPr>
            <a:spLocks noChangeArrowheads="1"/>
          </p:cNvSpPr>
          <p:nvPr/>
        </p:nvSpPr>
        <p:spPr bwMode="auto">
          <a:xfrm>
            <a:off x="468000" y="2268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8199" name="Rectangle 7"/>
          <p:cNvSpPr>
            <a:spLocks noChangeArrowheads="1"/>
          </p:cNvSpPr>
          <p:nvPr/>
        </p:nvSpPr>
        <p:spPr bwMode="auto">
          <a:xfrm>
            <a:off x="468000" y="3060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</a:t>
            </a:r>
            <a:r>
              <a:rPr lang="ru-RU" dirty="0" smtClean="0">
                <a:solidFill>
                  <a:srgbClr val="0000FF"/>
                </a:solidFill>
              </a:rPr>
              <a:t>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8200" name="Rectangle 7"/>
          <p:cNvSpPr>
            <a:spLocks noChangeArrowheads="1"/>
          </p:cNvSpPr>
          <p:nvPr/>
        </p:nvSpPr>
        <p:spPr bwMode="auto">
          <a:xfrm>
            <a:off x="648000" y="270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3204000" y="1836000"/>
            <a:ext cx="5472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Если</a:t>
            </a:r>
            <a:r>
              <a:rPr lang="ru-RU" sz="1600" dirty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число делится на 8</a:t>
            </a:r>
            <a:r>
              <a:rPr lang="ru-RU" sz="1600" dirty="0" smtClean="0">
                <a:solidFill>
                  <a:srgbClr val="0000FF"/>
                </a:solidFill>
              </a:rPr>
              <a:t>, то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оно делится на 4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3204000" y="2268000"/>
            <a:ext cx="5472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Если</a:t>
            </a:r>
            <a:r>
              <a:rPr lang="ru-RU" sz="1600" dirty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число делится на 4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r>
              <a:rPr lang="ru-RU" sz="1600" dirty="0">
                <a:solidFill>
                  <a:srgbClr val="0000FF"/>
                </a:solidFill>
              </a:rPr>
              <a:t>то </a:t>
            </a:r>
            <a:r>
              <a:rPr lang="ru-RU" sz="1600" dirty="0" smtClean="0">
                <a:solidFill>
                  <a:srgbClr val="CC00FF"/>
                </a:solidFill>
              </a:rPr>
              <a:t>оно делится на 2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3204000" y="3060000"/>
            <a:ext cx="5472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число делится на 8</a:t>
            </a:r>
            <a:r>
              <a:rPr lang="ru-RU" sz="1600" dirty="0" smtClean="0">
                <a:solidFill>
                  <a:srgbClr val="0000FF"/>
                </a:solidFill>
              </a:rPr>
              <a:t>, то </a:t>
            </a:r>
            <a:r>
              <a:rPr lang="ru-RU" sz="1600" dirty="0" smtClean="0">
                <a:solidFill>
                  <a:srgbClr val="CC00FF"/>
                </a:solidFill>
              </a:rPr>
              <a:t>оно делится на 2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5040000" y="270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3204000" y="3852000"/>
            <a:ext cx="5472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CC00FF"/>
                </a:solidFill>
              </a:rPr>
              <a:t>число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CC00FF"/>
                </a:solidFill>
              </a:rPr>
              <a:t>делится на 2</a:t>
            </a:r>
            <a:r>
              <a:rPr lang="ru-RU" sz="1600" dirty="0" smtClean="0">
                <a:solidFill>
                  <a:srgbClr val="0000FF"/>
                </a:solidFill>
              </a:rPr>
              <a:t>, то</a:t>
            </a:r>
            <a:r>
              <a:rPr lang="en-US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оно</a:t>
            </a:r>
            <a:r>
              <a:rPr lang="ru-RU" sz="1600" dirty="0" smtClean="0">
                <a:solidFill>
                  <a:srgbClr val="0000FF"/>
                </a:solidFill>
              </a:rPr>
              <a:t> не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делится на 8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9" name="Rectangle 7"/>
          <p:cNvSpPr>
            <a:spLocks noChangeArrowheads="1"/>
          </p:cNvSpPr>
          <p:nvPr/>
        </p:nvSpPr>
        <p:spPr bwMode="auto">
          <a:xfrm>
            <a:off x="468000" y="3852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CC00FF"/>
                </a:solidFill>
              </a:rPr>
              <a:t>C</a:t>
            </a:r>
            <a:r>
              <a:rPr lang="ru-RU" dirty="0">
                <a:solidFill>
                  <a:srgbClr val="0000FF"/>
                </a:solidFill>
              </a:rPr>
              <a:t>, то 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2" name="Скругленный прямоугольник 21"/>
          <p:cNvSpPr/>
          <p:nvPr/>
        </p:nvSpPr>
        <p:spPr bwMode="auto">
          <a:xfrm>
            <a:off x="288000" y="4608000"/>
            <a:ext cx="2520950" cy="1800225"/>
          </a:xfrm>
          <a:prstGeom prst="roundRect">
            <a:avLst/>
          </a:prstGeom>
          <a:solidFill>
            <a:srgbClr val="FF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468000" y="4716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24" name="Rectangle 7"/>
          <p:cNvSpPr>
            <a:spLocks noChangeArrowheads="1"/>
          </p:cNvSpPr>
          <p:nvPr/>
        </p:nvSpPr>
        <p:spPr bwMode="auto">
          <a:xfrm>
            <a:off x="468000" y="5148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648000" y="558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468000" y="5940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CC00FF"/>
                </a:solidFill>
              </a:rPr>
              <a:t>C</a:t>
            </a:r>
            <a:r>
              <a:rPr lang="ru-RU" dirty="0" smtClean="0">
                <a:solidFill>
                  <a:srgbClr val="0000FF"/>
                </a:solidFill>
              </a:rPr>
              <a:t>, то 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34" name="Rectangle 7"/>
          <p:cNvSpPr>
            <a:spLocks noChangeArrowheads="1"/>
          </p:cNvSpPr>
          <p:nvPr/>
        </p:nvSpPr>
        <p:spPr bwMode="auto">
          <a:xfrm>
            <a:off x="648000" y="3492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39" name="Rectangle 7"/>
          <p:cNvSpPr>
            <a:spLocks noChangeArrowheads="1"/>
          </p:cNvSpPr>
          <p:nvPr/>
        </p:nvSpPr>
        <p:spPr bwMode="auto">
          <a:xfrm>
            <a:off x="5040000" y="3492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3024000" y="4608000"/>
            <a:ext cx="5832000" cy="1800225"/>
          </a:xfrm>
          <a:prstGeom prst="roundRect">
            <a:avLst/>
          </a:prstGeom>
          <a:solidFill>
            <a:srgbClr val="FF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43" name="Rectangle 7"/>
          <p:cNvSpPr>
            <a:spLocks noChangeArrowheads="1"/>
          </p:cNvSpPr>
          <p:nvPr/>
        </p:nvSpPr>
        <p:spPr bwMode="auto">
          <a:xfrm>
            <a:off x="3204000" y="4716000"/>
            <a:ext cx="5472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Если</a:t>
            </a:r>
            <a:r>
              <a:rPr lang="ru-RU" sz="1600" dirty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число делится на 8</a:t>
            </a:r>
            <a:r>
              <a:rPr lang="ru-RU" sz="1600" dirty="0" smtClean="0">
                <a:solidFill>
                  <a:srgbClr val="0000FF"/>
                </a:solidFill>
              </a:rPr>
              <a:t>, то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оно делится на 4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Rectangle 7"/>
          <p:cNvSpPr>
            <a:spLocks noChangeArrowheads="1"/>
          </p:cNvSpPr>
          <p:nvPr/>
        </p:nvSpPr>
        <p:spPr bwMode="auto">
          <a:xfrm>
            <a:off x="3204000" y="5148000"/>
            <a:ext cx="5472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Если</a:t>
            </a:r>
            <a:r>
              <a:rPr lang="ru-RU" sz="1600" dirty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число делится на 4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r>
              <a:rPr lang="ru-RU" sz="1600" dirty="0">
                <a:solidFill>
                  <a:srgbClr val="0000FF"/>
                </a:solidFill>
              </a:rPr>
              <a:t>то </a:t>
            </a:r>
            <a:r>
              <a:rPr lang="ru-RU" sz="1600" dirty="0" smtClean="0">
                <a:solidFill>
                  <a:srgbClr val="CC00FF"/>
                </a:solidFill>
              </a:rPr>
              <a:t>оно делится на 2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Rectangle 7"/>
          <p:cNvSpPr>
            <a:spLocks noChangeArrowheads="1"/>
          </p:cNvSpPr>
          <p:nvPr/>
        </p:nvSpPr>
        <p:spPr bwMode="auto">
          <a:xfrm>
            <a:off x="5040000" y="558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6" name="Rectangle 7"/>
          <p:cNvSpPr>
            <a:spLocks noChangeArrowheads="1"/>
          </p:cNvSpPr>
          <p:nvPr/>
        </p:nvSpPr>
        <p:spPr bwMode="auto">
          <a:xfrm>
            <a:off x="3204000" y="5940000"/>
            <a:ext cx="5472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CC00FF"/>
                </a:solidFill>
              </a:rPr>
              <a:t>число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CC00FF"/>
                </a:solidFill>
              </a:rPr>
              <a:t>делится на 2</a:t>
            </a:r>
            <a:r>
              <a:rPr lang="ru-RU" sz="1600" dirty="0" smtClean="0">
                <a:solidFill>
                  <a:srgbClr val="0000FF"/>
                </a:solidFill>
              </a:rPr>
              <a:t>, то</a:t>
            </a:r>
            <a:r>
              <a:rPr lang="en-US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оно</a:t>
            </a:r>
            <a:r>
              <a:rPr lang="ru-RU" sz="1600" dirty="0" smtClean="0">
                <a:solidFill>
                  <a:srgbClr val="0000FF"/>
                </a:solidFill>
              </a:rPr>
              <a:t> не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делится на 8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42" grpId="0" animBg="1"/>
      <p:bldP spid="28" grpId="0" animBg="1"/>
      <p:bldP spid="41" grpId="0" animBg="1"/>
      <p:bldP spid="8197" grpId="0" animBg="1"/>
      <p:bldP spid="8198" grpId="0" animBg="1"/>
      <p:bldP spid="8199" grpId="0" animBg="1"/>
      <p:bldP spid="8200" grpId="0" animBg="1"/>
      <p:bldP spid="17" grpId="0" animBg="1"/>
      <p:bldP spid="18" grpId="0" animBg="1"/>
      <p:bldP spid="19" grpId="0" animBg="1"/>
      <p:bldP spid="20" grpId="0" animBg="1"/>
      <p:bldP spid="29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34" grpId="0" animBg="1"/>
      <p:bldP spid="39" grpId="0" animBg="1"/>
      <p:bldP spid="40" grpId="0" animBg="1"/>
      <p:bldP spid="43" grpId="0" animBg="1"/>
      <p:bldP spid="44" grpId="0" animBg="1"/>
      <p:bldP spid="45" grpId="0" animBg="1"/>
    </p:bldLst>
  </p:timing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Скругленный прямоугольник 15"/>
          <p:cNvSpPr/>
          <p:nvPr/>
        </p:nvSpPr>
        <p:spPr bwMode="auto">
          <a:xfrm>
            <a:off x="3024000" y="1727999"/>
            <a:ext cx="5832000" cy="2628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42" name="Скругленный прямоугольник 41"/>
          <p:cNvSpPr/>
          <p:nvPr/>
        </p:nvSpPr>
        <p:spPr bwMode="auto">
          <a:xfrm>
            <a:off x="3024000" y="1728000"/>
            <a:ext cx="5832000" cy="180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8" name="Скругленный прямоугольник 27"/>
          <p:cNvSpPr/>
          <p:nvPr/>
        </p:nvSpPr>
        <p:spPr bwMode="auto">
          <a:xfrm>
            <a:off x="288000" y="1727999"/>
            <a:ext cx="2520950" cy="2628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41" name="Скругленный прямоугольник 40"/>
          <p:cNvSpPr/>
          <p:nvPr/>
        </p:nvSpPr>
        <p:spPr bwMode="auto">
          <a:xfrm>
            <a:off x="288000" y="1728000"/>
            <a:ext cx="252095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Условные силлогизмы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Чисто условный силлогизм</a:t>
            </a:r>
          </a:p>
        </p:txBody>
      </p:sp>
      <p:sp>
        <p:nvSpPr>
          <p:cNvPr id="8197" name="Rectangle 7"/>
          <p:cNvSpPr>
            <a:spLocks noChangeArrowheads="1"/>
          </p:cNvSpPr>
          <p:nvPr/>
        </p:nvSpPr>
        <p:spPr bwMode="auto">
          <a:xfrm>
            <a:off x="468000" y="1836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8198" name="Rectangle 7"/>
          <p:cNvSpPr>
            <a:spLocks noChangeArrowheads="1"/>
          </p:cNvSpPr>
          <p:nvPr/>
        </p:nvSpPr>
        <p:spPr bwMode="auto">
          <a:xfrm>
            <a:off x="468000" y="2268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8199" name="Rectangle 7"/>
          <p:cNvSpPr>
            <a:spLocks noChangeArrowheads="1"/>
          </p:cNvSpPr>
          <p:nvPr/>
        </p:nvSpPr>
        <p:spPr bwMode="auto">
          <a:xfrm>
            <a:off x="468000" y="3060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</a:t>
            </a:r>
            <a:r>
              <a:rPr lang="ru-RU" dirty="0" smtClean="0">
                <a:solidFill>
                  <a:srgbClr val="0000FF"/>
                </a:solidFill>
              </a:rPr>
              <a:t>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8200" name="Rectangle 7"/>
          <p:cNvSpPr>
            <a:spLocks noChangeArrowheads="1"/>
          </p:cNvSpPr>
          <p:nvPr/>
        </p:nvSpPr>
        <p:spPr bwMode="auto">
          <a:xfrm>
            <a:off x="648000" y="270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3204000" y="1836000"/>
            <a:ext cx="5472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лодку перегрузить</a:t>
            </a:r>
            <a:r>
              <a:rPr lang="ru-RU" sz="1600" dirty="0" smtClean="0">
                <a:solidFill>
                  <a:srgbClr val="0000FF"/>
                </a:solidFill>
              </a:rPr>
              <a:t>, то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она перевернётся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3204000" y="2268000"/>
            <a:ext cx="5472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лодка перевернётся</a:t>
            </a:r>
            <a:r>
              <a:rPr lang="ru-RU" sz="1600" dirty="0" smtClean="0">
                <a:solidFill>
                  <a:srgbClr val="0000FF"/>
                </a:solidFill>
              </a:rPr>
              <a:t>, то </a:t>
            </a:r>
            <a:r>
              <a:rPr lang="ru-RU" sz="1600" dirty="0" smtClean="0">
                <a:solidFill>
                  <a:srgbClr val="CC00FF"/>
                </a:solidFill>
              </a:rPr>
              <a:t>груз промокнет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3204000" y="3060000"/>
            <a:ext cx="5472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лодку перегрузить</a:t>
            </a:r>
            <a:r>
              <a:rPr lang="ru-RU" sz="1600" dirty="0" smtClean="0">
                <a:solidFill>
                  <a:srgbClr val="0000FF"/>
                </a:solidFill>
              </a:rPr>
              <a:t>, то </a:t>
            </a:r>
            <a:r>
              <a:rPr lang="ru-RU" sz="1600" dirty="0" smtClean="0">
                <a:solidFill>
                  <a:srgbClr val="CC00FF"/>
                </a:solidFill>
              </a:rPr>
              <a:t>груз промокнет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5040000" y="270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3204000" y="3852000"/>
            <a:ext cx="5472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CC00FF"/>
                </a:solidFill>
              </a:rPr>
              <a:t>груз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CC00FF"/>
                </a:solidFill>
              </a:rPr>
              <a:t>промок</a:t>
            </a:r>
            <a:r>
              <a:rPr lang="ru-RU" sz="1600" dirty="0" smtClean="0">
                <a:solidFill>
                  <a:srgbClr val="0000FF"/>
                </a:solidFill>
              </a:rPr>
              <a:t>, значит,</a:t>
            </a:r>
            <a:r>
              <a:rPr lang="en-US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лодку</a:t>
            </a:r>
            <a:r>
              <a:rPr lang="ru-RU" sz="1600" dirty="0" smtClean="0">
                <a:solidFill>
                  <a:srgbClr val="0000FF"/>
                </a:solidFill>
              </a:rPr>
              <a:t> не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перегрузили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9" name="Rectangle 7"/>
          <p:cNvSpPr>
            <a:spLocks noChangeArrowheads="1"/>
          </p:cNvSpPr>
          <p:nvPr/>
        </p:nvSpPr>
        <p:spPr bwMode="auto">
          <a:xfrm>
            <a:off x="468000" y="3852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CC00FF"/>
                </a:solidFill>
              </a:rPr>
              <a:t>C</a:t>
            </a:r>
            <a:r>
              <a:rPr lang="ru-RU" dirty="0">
                <a:solidFill>
                  <a:srgbClr val="0000FF"/>
                </a:solidFill>
              </a:rPr>
              <a:t>, то 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2" name="Скругленный прямоугольник 21"/>
          <p:cNvSpPr/>
          <p:nvPr/>
        </p:nvSpPr>
        <p:spPr bwMode="auto">
          <a:xfrm>
            <a:off x="288000" y="4608000"/>
            <a:ext cx="2520950" cy="1800225"/>
          </a:xfrm>
          <a:prstGeom prst="roundRect">
            <a:avLst/>
          </a:prstGeom>
          <a:solidFill>
            <a:srgbClr val="FF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468000" y="4716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24" name="Rectangle 7"/>
          <p:cNvSpPr>
            <a:spLocks noChangeArrowheads="1"/>
          </p:cNvSpPr>
          <p:nvPr/>
        </p:nvSpPr>
        <p:spPr bwMode="auto">
          <a:xfrm>
            <a:off x="468000" y="5148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648000" y="558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468000" y="5940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CC00FF"/>
                </a:solidFill>
              </a:rPr>
              <a:t>C</a:t>
            </a:r>
            <a:r>
              <a:rPr lang="ru-RU" dirty="0" smtClean="0">
                <a:solidFill>
                  <a:srgbClr val="0000FF"/>
                </a:solidFill>
              </a:rPr>
              <a:t>, то 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34" name="Rectangle 7"/>
          <p:cNvSpPr>
            <a:spLocks noChangeArrowheads="1"/>
          </p:cNvSpPr>
          <p:nvPr/>
        </p:nvSpPr>
        <p:spPr bwMode="auto">
          <a:xfrm>
            <a:off x="648000" y="3492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39" name="Rectangle 7"/>
          <p:cNvSpPr>
            <a:spLocks noChangeArrowheads="1"/>
          </p:cNvSpPr>
          <p:nvPr/>
        </p:nvSpPr>
        <p:spPr bwMode="auto">
          <a:xfrm>
            <a:off x="5040000" y="3492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3024000" y="4608000"/>
            <a:ext cx="5832000" cy="1800225"/>
          </a:xfrm>
          <a:prstGeom prst="roundRect">
            <a:avLst/>
          </a:prstGeom>
          <a:solidFill>
            <a:srgbClr val="FFFF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43" name="Rectangle 7"/>
          <p:cNvSpPr>
            <a:spLocks noChangeArrowheads="1"/>
          </p:cNvSpPr>
          <p:nvPr/>
        </p:nvSpPr>
        <p:spPr bwMode="auto">
          <a:xfrm>
            <a:off x="3204000" y="4716000"/>
            <a:ext cx="5472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лодку перегрузить</a:t>
            </a:r>
            <a:r>
              <a:rPr lang="ru-RU" sz="1600" dirty="0" smtClean="0">
                <a:solidFill>
                  <a:srgbClr val="0000FF"/>
                </a:solidFill>
              </a:rPr>
              <a:t>, то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она перевернётся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Rectangle 7"/>
          <p:cNvSpPr>
            <a:spLocks noChangeArrowheads="1"/>
          </p:cNvSpPr>
          <p:nvPr/>
        </p:nvSpPr>
        <p:spPr bwMode="auto">
          <a:xfrm>
            <a:off x="3204000" y="5148000"/>
            <a:ext cx="5472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лодка перевернётся</a:t>
            </a:r>
            <a:r>
              <a:rPr lang="ru-RU" sz="1600" dirty="0" smtClean="0">
                <a:solidFill>
                  <a:srgbClr val="0000FF"/>
                </a:solidFill>
              </a:rPr>
              <a:t>, то </a:t>
            </a:r>
            <a:r>
              <a:rPr lang="ru-RU" sz="1600" dirty="0" smtClean="0">
                <a:solidFill>
                  <a:srgbClr val="CC00FF"/>
                </a:solidFill>
              </a:rPr>
              <a:t>груз промокнет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Rectangle 7"/>
          <p:cNvSpPr>
            <a:spLocks noChangeArrowheads="1"/>
          </p:cNvSpPr>
          <p:nvPr/>
        </p:nvSpPr>
        <p:spPr bwMode="auto">
          <a:xfrm>
            <a:off x="5040000" y="558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6" name="Rectangle 7"/>
          <p:cNvSpPr>
            <a:spLocks noChangeArrowheads="1"/>
          </p:cNvSpPr>
          <p:nvPr/>
        </p:nvSpPr>
        <p:spPr bwMode="auto">
          <a:xfrm>
            <a:off x="3204000" y="5940000"/>
            <a:ext cx="5472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CC00FF"/>
                </a:solidFill>
              </a:rPr>
              <a:t>груз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CC00FF"/>
                </a:solidFill>
              </a:rPr>
              <a:t>промок</a:t>
            </a:r>
            <a:r>
              <a:rPr lang="ru-RU" sz="1600" dirty="0" smtClean="0">
                <a:solidFill>
                  <a:srgbClr val="0000FF"/>
                </a:solidFill>
              </a:rPr>
              <a:t>, значит,</a:t>
            </a:r>
            <a:r>
              <a:rPr lang="en-US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лодку</a:t>
            </a:r>
            <a:r>
              <a:rPr lang="ru-RU" sz="1600" dirty="0" smtClean="0">
                <a:solidFill>
                  <a:srgbClr val="0000FF"/>
                </a:solidFill>
              </a:rPr>
              <a:t> не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перегрузили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42" grpId="0" animBg="1"/>
      <p:bldP spid="28" grpId="0" animBg="1"/>
      <p:bldP spid="41" grpId="0" animBg="1"/>
      <p:bldP spid="8197" grpId="0" animBg="1"/>
      <p:bldP spid="8198" grpId="0" animBg="1"/>
      <p:bldP spid="8199" grpId="0" animBg="1"/>
      <p:bldP spid="8200" grpId="0" animBg="1"/>
      <p:bldP spid="17" grpId="0" animBg="1"/>
      <p:bldP spid="18" grpId="0" animBg="1"/>
      <p:bldP spid="19" grpId="0" animBg="1"/>
      <p:bldP spid="20" grpId="0" animBg="1"/>
      <p:bldP spid="29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34" grpId="0" animBg="1"/>
      <p:bldP spid="39" grpId="0" animBg="1"/>
      <p:bldP spid="40" grpId="0" animBg="1"/>
      <p:bldP spid="43" grpId="0" animBg="1"/>
      <p:bldP spid="44" grpId="0" animBg="1"/>
      <p:bldP spid="45" grpId="0" animBg="1"/>
    </p:bldLst>
  </p:timing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Скругленный прямоугольник 15"/>
          <p:cNvSpPr/>
          <p:nvPr/>
        </p:nvSpPr>
        <p:spPr bwMode="auto">
          <a:xfrm>
            <a:off x="3024000" y="1727999"/>
            <a:ext cx="5832000" cy="2628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42" name="Скругленный прямоугольник 41"/>
          <p:cNvSpPr/>
          <p:nvPr/>
        </p:nvSpPr>
        <p:spPr bwMode="auto">
          <a:xfrm>
            <a:off x="3024000" y="1728000"/>
            <a:ext cx="5832000" cy="180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8" name="Скругленный прямоугольник 27"/>
          <p:cNvSpPr/>
          <p:nvPr/>
        </p:nvSpPr>
        <p:spPr bwMode="auto">
          <a:xfrm>
            <a:off x="288000" y="1727999"/>
            <a:ext cx="2520950" cy="2628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41" name="Скругленный прямоугольник 40"/>
          <p:cNvSpPr/>
          <p:nvPr/>
        </p:nvSpPr>
        <p:spPr bwMode="auto">
          <a:xfrm>
            <a:off x="288000" y="1728000"/>
            <a:ext cx="252095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Условные силлогизмы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Чисто условный силлогизм</a:t>
            </a:r>
          </a:p>
        </p:txBody>
      </p:sp>
      <p:sp>
        <p:nvSpPr>
          <p:cNvPr id="8197" name="Rectangle 7"/>
          <p:cNvSpPr>
            <a:spLocks noChangeArrowheads="1"/>
          </p:cNvSpPr>
          <p:nvPr/>
        </p:nvSpPr>
        <p:spPr bwMode="auto">
          <a:xfrm>
            <a:off x="468000" y="1836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8198" name="Rectangle 7"/>
          <p:cNvSpPr>
            <a:spLocks noChangeArrowheads="1"/>
          </p:cNvSpPr>
          <p:nvPr/>
        </p:nvSpPr>
        <p:spPr bwMode="auto">
          <a:xfrm>
            <a:off x="468000" y="2268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CC00FF"/>
                </a:solidFill>
              </a:rPr>
              <a:t>С</a:t>
            </a:r>
            <a:r>
              <a:rPr lang="ru-RU" dirty="0" smtClean="0">
                <a:solidFill>
                  <a:srgbClr val="0000FF"/>
                </a:solidFill>
              </a:rPr>
              <a:t>, то 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8199" name="Rectangle 7"/>
          <p:cNvSpPr>
            <a:spLocks noChangeArrowheads="1"/>
          </p:cNvSpPr>
          <p:nvPr/>
        </p:nvSpPr>
        <p:spPr bwMode="auto">
          <a:xfrm>
            <a:off x="468000" y="3060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8200" name="Rectangle 7"/>
          <p:cNvSpPr>
            <a:spLocks noChangeArrowheads="1"/>
          </p:cNvSpPr>
          <p:nvPr/>
        </p:nvSpPr>
        <p:spPr bwMode="auto">
          <a:xfrm>
            <a:off x="648000" y="270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3204000" y="1836000"/>
            <a:ext cx="5472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Когда (если) </a:t>
            </a:r>
            <a:r>
              <a:rPr lang="ru-RU" sz="1600" dirty="0" smtClean="0">
                <a:solidFill>
                  <a:srgbClr val="FF0000"/>
                </a:solidFill>
              </a:rPr>
              <a:t>приходит весна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r>
              <a:rPr lang="ru-RU" sz="1600" dirty="0" smtClean="0">
                <a:solidFill>
                  <a:srgbClr val="006600"/>
                </a:solidFill>
              </a:rPr>
              <a:t>морозы прекращаются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3204000" y="2268000"/>
            <a:ext cx="5472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 </a:t>
            </a:r>
            <a:r>
              <a:rPr lang="ru-RU" sz="1600" dirty="0" smtClean="0">
                <a:solidFill>
                  <a:srgbClr val="CC00FF"/>
                </a:solidFill>
              </a:rPr>
              <a:t>лежит снег</a:t>
            </a:r>
            <a:r>
              <a:rPr lang="ru-RU" sz="1600" dirty="0" smtClean="0">
                <a:solidFill>
                  <a:srgbClr val="0000FF"/>
                </a:solidFill>
              </a:rPr>
              <a:t>, значит, </a:t>
            </a:r>
            <a:r>
              <a:rPr lang="ru-RU" sz="1600" dirty="0" smtClean="0">
                <a:solidFill>
                  <a:srgbClr val="006600"/>
                </a:solidFill>
              </a:rPr>
              <a:t>морозы</a:t>
            </a:r>
            <a:r>
              <a:rPr lang="ru-RU" sz="1600" dirty="0" smtClean="0">
                <a:solidFill>
                  <a:srgbClr val="CC00FF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CC00FF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прекратились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3204000" y="3060000"/>
            <a:ext cx="5472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когда (если) </a:t>
            </a:r>
            <a:r>
              <a:rPr lang="ru-RU" sz="1600" dirty="0" smtClean="0">
                <a:solidFill>
                  <a:srgbClr val="FF0000"/>
                </a:solidFill>
              </a:rPr>
              <a:t>приходит весна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r>
              <a:rPr lang="ru-RU" sz="1600" dirty="0" smtClean="0">
                <a:solidFill>
                  <a:srgbClr val="CC00FF"/>
                </a:solidFill>
              </a:rPr>
              <a:t>снег </a:t>
            </a:r>
            <a:r>
              <a:rPr lang="ru-RU" sz="1600" dirty="0" smtClean="0">
                <a:solidFill>
                  <a:srgbClr val="0000FF"/>
                </a:solidFill>
              </a:rPr>
              <a:t>тает (не</a:t>
            </a:r>
            <a:r>
              <a:rPr lang="ru-RU" sz="1600" dirty="0" smtClean="0">
                <a:solidFill>
                  <a:srgbClr val="CC00FF"/>
                </a:solidFill>
              </a:rPr>
              <a:t> лежит</a:t>
            </a:r>
            <a:r>
              <a:rPr lang="ru-RU" sz="1600" dirty="0" smtClean="0">
                <a:solidFill>
                  <a:srgbClr val="0000FF"/>
                </a:solidFill>
              </a:rPr>
              <a:t>).</a:t>
            </a:r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5040000" y="270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3204000" y="3852000"/>
            <a:ext cx="5472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пока (если)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CC00FF"/>
                </a:solidFill>
              </a:rPr>
              <a:t>лежит снег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r>
              <a:rPr lang="ru-RU" sz="1600" dirty="0" smtClean="0">
                <a:solidFill>
                  <a:srgbClr val="FF0000"/>
                </a:solidFill>
              </a:rPr>
              <a:t>весна</a:t>
            </a:r>
            <a:r>
              <a:rPr lang="ru-RU" sz="1600" dirty="0" smtClean="0">
                <a:solidFill>
                  <a:srgbClr val="0000FF"/>
                </a:solidFill>
              </a:rPr>
              <a:t> не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наступила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9" name="Rectangle 7"/>
          <p:cNvSpPr>
            <a:spLocks noChangeArrowheads="1"/>
          </p:cNvSpPr>
          <p:nvPr/>
        </p:nvSpPr>
        <p:spPr bwMode="auto">
          <a:xfrm>
            <a:off x="468000" y="3852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CC00FF"/>
                </a:solidFill>
              </a:rPr>
              <a:t>С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2" name="Скругленный прямоугольник 21"/>
          <p:cNvSpPr/>
          <p:nvPr/>
        </p:nvSpPr>
        <p:spPr bwMode="auto">
          <a:xfrm>
            <a:off x="288000" y="4608000"/>
            <a:ext cx="2520950" cy="1800225"/>
          </a:xfrm>
          <a:prstGeom prst="roundRect">
            <a:avLst/>
          </a:prstGeom>
          <a:solidFill>
            <a:srgbClr val="FF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468000" y="4716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24" name="Rectangle 7"/>
          <p:cNvSpPr>
            <a:spLocks noChangeArrowheads="1"/>
          </p:cNvSpPr>
          <p:nvPr/>
        </p:nvSpPr>
        <p:spPr bwMode="auto">
          <a:xfrm>
            <a:off x="468000" y="5148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CC00FF"/>
                </a:solidFill>
              </a:rPr>
              <a:t>С</a:t>
            </a:r>
            <a:r>
              <a:rPr lang="ru-RU" dirty="0" smtClean="0">
                <a:solidFill>
                  <a:srgbClr val="0000FF"/>
                </a:solidFill>
              </a:rPr>
              <a:t>, то 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648000" y="558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468000" y="5940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CC00FF"/>
                </a:solidFill>
              </a:rPr>
              <a:t>С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34" name="Rectangle 7"/>
          <p:cNvSpPr>
            <a:spLocks noChangeArrowheads="1"/>
          </p:cNvSpPr>
          <p:nvPr/>
        </p:nvSpPr>
        <p:spPr bwMode="auto">
          <a:xfrm>
            <a:off x="648000" y="3492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39" name="Rectangle 7"/>
          <p:cNvSpPr>
            <a:spLocks noChangeArrowheads="1"/>
          </p:cNvSpPr>
          <p:nvPr/>
        </p:nvSpPr>
        <p:spPr bwMode="auto">
          <a:xfrm>
            <a:off x="5040000" y="3492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3024000" y="4608000"/>
            <a:ext cx="5832000" cy="1800225"/>
          </a:xfrm>
          <a:prstGeom prst="roundRect">
            <a:avLst/>
          </a:prstGeom>
          <a:solidFill>
            <a:srgbClr val="FF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43" name="Rectangle 7"/>
          <p:cNvSpPr>
            <a:spLocks noChangeArrowheads="1"/>
          </p:cNvSpPr>
          <p:nvPr/>
        </p:nvSpPr>
        <p:spPr bwMode="auto">
          <a:xfrm>
            <a:off x="3204000" y="4716000"/>
            <a:ext cx="5472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Когда (если) </a:t>
            </a:r>
            <a:r>
              <a:rPr lang="ru-RU" sz="1600" dirty="0" smtClean="0">
                <a:solidFill>
                  <a:srgbClr val="FF0000"/>
                </a:solidFill>
              </a:rPr>
              <a:t>приходит весна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r>
              <a:rPr lang="ru-RU" sz="1600" dirty="0" smtClean="0">
                <a:solidFill>
                  <a:srgbClr val="006600"/>
                </a:solidFill>
              </a:rPr>
              <a:t>морозы прекращаются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44" name="Rectangle 7"/>
          <p:cNvSpPr>
            <a:spLocks noChangeArrowheads="1"/>
          </p:cNvSpPr>
          <p:nvPr/>
        </p:nvSpPr>
        <p:spPr bwMode="auto">
          <a:xfrm>
            <a:off x="3204000" y="5148000"/>
            <a:ext cx="5472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 </a:t>
            </a:r>
            <a:r>
              <a:rPr lang="ru-RU" sz="1600" dirty="0" smtClean="0">
                <a:solidFill>
                  <a:srgbClr val="CC00FF"/>
                </a:solidFill>
              </a:rPr>
              <a:t>лежит снег</a:t>
            </a:r>
            <a:r>
              <a:rPr lang="ru-RU" sz="1600" dirty="0" smtClean="0">
                <a:solidFill>
                  <a:srgbClr val="0000FF"/>
                </a:solidFill>
              </a:rPr>
              <a:t>, значит, </a:t>
            </a:r>
            <a:r>
              <a:rPr lang="ru-RU" sz="1600" dirty="0" smtClean="0">
                <a:solidFill>
                  <a:srgbClr val="006600"/>
                </a:solidFill>
              </a:rPr>
              <a:t>морозы</a:t>
            </a:r>
            <a:r>
              <a:rPr lang="ru-RU" sz="1600" dirty="0" smtClean="0">
                <a:solidFill>
                  <a:srgbClr val="CC00FF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CC00FF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прекратились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Rectangle 7"/>
          <p:cNvSpPr>
            <a:spLocks noChangeArrowheads="1"/>
          </p:cNvSpPr>
          <p:nvPr/>
        </p:nvSpPr>
        <p:spPr bwMode="auto">
          <a:xfrm>
            <a:off x="5040000" y="558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6" name="Rectangle 7"/>
          <p:cNvSpPr>
            <a:spLocks noChangeArrowheads="1"/>
          </p:cNvSpPr>
          <p:nvPr/>
        </p:nvSpPr>
        <p:spPr bwMode="auto">
          <a:xfrm>
            <a:off x="3204000" y="5940000"/>
            <a:ext cx="5472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пока (если)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CC00FF"/>
                </a:solidFill>
              </a:rPr>
              <a:t>лежит снег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r>
              <a:rPr lang="ru-RU" sz="1600" dirty="0" smtClean="0">
                <a:solidFill>
                  <a:srgbClr val="FF0000"/>
                </a:solidFill>
              </a:rPr>
              <a:t>весна</a:t>
            </a:r>
            <a:r>
              <a:rPr lang="ru-RU" sz="1600" dirty="0" smtClean="0">
                <a:solidFill>
                  <a:srgbClr val="0000FF"/>
                </a:solidFill>
              </a:rPr>
              <a:t> не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наступила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42" grpId="0" animBg="1"/>
      <p:bldP spid="28" grpId="0" animBg="1"/>
      <p:bldP spid="41" grpId="0" animBg="1"/>
      <p:bldP spid="8197" grpId="0" animBg="1"/>
      <p:bldP spid="8198" grpId="0" animBg="1"/>
      <p:bldP spid="8199" grpId="0" animBg="1"/>
      <p:bldP spid="8200" grpId="0" animBg="1"/>
      <p:bldP spid="17" grpId="0" animBg="1"/>
      <p:bldP spid="18" grpId="0" animBg="1"/>
      <p:bldP spid="19" grpId="0" animBg="1"/>
      <p:bldP spid="20" grpId="0" animBg="1"/>
      <p:bldP spid="29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34" grpId="0" animBg="1"/>
      <p:bldP spid="39" grpId="0" animBg="1"/>
      <p:bldP spid="40" grpId="0" animBg="1"/>
      <p:bldP spid="43" grpId="0" animBg="1"/>
      <p:bldP spid="44" grpId="0" animBg="1"/>
      <p:bldP spid="45" grpId="0" animBg="1"/>
    </p:bldLst>
  </p:timing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Скругленный прямоугольник 15"/>
          <p:cNvSpPr/>
          <p:nvPr/>
        </p:nvSpPr>
        <p:spPr bwMode="auto">
          <a:xfrm>
            <a:off x="3024000" y="1727999"/>
            <a:ext cx="5832000" cy="2628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42" name="Скругленный прямоугольник 41"/>
          <p:cNvSpPr/>
          <p:nvPr/>
        </p:nvSpPr>
        <p:spPr bwMode="auto">
          <a:xfrm>
            <a:off x="3024000" y="1728000"/>
            <a:ext cx="5832000" cy="180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8" name="Скругленный прямоугольник 27"/>
          <p:cNvSpPr/>
          <p:nvPr/>
        </p:nvSpPr>
        <p:spPr bwMode="auto">
          <a:xfrm>
            <a:off x="288000" y="1727999"/>
            <a:ext cx="2520950" cy="2628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41" name="Скругленный прямоугольник 40"/>
          <p:cNvSpPr/>
          <p:nvPr/>
        </p:nvSpPr>
        <p:spPr bwMode="auto">
          <a:xfrm>
            <a:off x="288000" y="1728000"/>
            <a:ext cx="252095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Условные силлогизмы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Чисто условный силлогизм</a:t>
            </a:r>
          </a:p>
        </p:txBody>
      </p:sp>
      <p:sp>
        <p:nvSpPr>
          <p:cNvPr id="8197" name="Rectangle 7"/>
          <p:cNvSpPr>
            <a:spLocks noChangeArrowheads="1"/>
          </p:cNvSpPr>
          <p:nvPr/>
        </p:nvSpPr>
        <p:spPr bwMode="auto">
          <a:xfrm>
            <a:off x="468000" y="1836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8198" name="Rectangle 7"/>
          <p:cNvSpPr>
            <a:spLocks noChangeArrowheads="1"/>
          </p:cNvSpPr>
          <p:nvPr/>
        </p:nvSpPr>
        <p:spPr bwMode="auto">
          <a:xfrm>
            <a:off x="468000" y="2268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8199" name="Rectangle 7"/>
          <p:cNvSpPr>
            <a:spLocks noChangeArrowheads="1"/>
          </p:cNvSpPr>
          <p:nvPr/>
        </p:nvSpPr>
        <p:spPr bwMode="auto">
          <a:xfrm>
            <a:off x="468000" y="3060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en-US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8200" name="Rectangle 7"/>
          <p:cNvSpPr>
            <a:spLocks noChangeArrowheads="1"/>
          </p:cNvSpPr>
          <p:nvPr/>
        </p:nvSpPr>
        <p:spPr bwMode="auto">
          <a:xfrm>
            <a:off x="648000" y="270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3204000" y="1836000"/>
            <a:ext cx="5472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 бы </a:t>
            </a:r>
            <a:r>
              <a:rPr lang="ru-RU" sz="1600" dirty="0" smtClean="0">
                <a:solidFill>
                  <a:srgbClr val="FF0000"/>
                </a:solidFill>
              </a:rPr>
              <a:t>Иван выиграл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006600"/>
                </a:solidFill>
              </a:rPr>
              <a:t> Пётр </a:t>
            </a:r>
            <a:r>
              <a:rPr lang="ru-RU" sz="1600" dirty="0" smtClean="0">
                <a:solidFill>
                  <a:srgbClr val="0000FF"/>
                </a:solidFill>
              </a:rPr>
              <a:t>бы</a:t>
            </a:r>
            <a:r>
              <a:rPr lang="ru-RU" sz="1600" dirty="0" smtClean="0">
                <a:solidFill>
                  <a:srgbClr val="006600"/>
                </a:solidFill>
              </a:rPr>
              <a:t> проиграл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3204000" y="2268000"/>
            <a:ext cx="5472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 бы </a:t>
            </a:r>
            <a:r>
              <a:rPr lang="ru-RU" sz="1600" dirty="0" smtClean="0">
                <a:solidFill>
                  <a:srgbClr val="FF0000"/>
                </a:solidFill>
              </a:rPr>
              <a:t>Иван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FF0000"/>
                </a:solidFill>
              </a:rPr>
              <a:t> выиграл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r>
              <a:rPr lang="ru-RU" sz="1600" dirty="0" smtClean="0">
                <a:solidFill>
                  <a:srgbClr val="CC00FF"/>
                </a:solidFill>
              </a:rPr>
              <a:t>Лев </a:t>
            </a:r>
            <a:r>
              <a:rPr lang="ru-RU" sz="1600" dirty="0" smtClean="0">
                <a:solidFill>
                  <a:srgbClr val="0000FF"/>
                </a:solidFill>
              </a:rPr>
              <a:t>стал бы</a:t>
            </a:r>
            <a:r>
              <a:rPr lang="ru-RU" sz="1600" dirty="0" smtClean="0">
                <a:solidFill>
                  <a:srgbClr val="CC00FF"/>
                </a:solidFill>
              </a:rPr>
              <a:t> чемпионом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3204000" y="3060000"/>
            <a:ext cx="5472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 бы </a:t>
            </a:r>
            <a:r>
              <a:rPr lang="ru-RU" sz="1600" dirty="0" smtClean="0">
                <a:solidFill>
                  <a:srgbClr val="006600"/>
                </a:solidFill>
              </a:rPr>
              <a:t>Пётр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проиграл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r>
              <a:rPr lang="ru-RU" sz="1600" dirty="0" smtClean="0">
                <a:solidFill>
                  <a:srgbClr val="CC00FF"/>
                </a:solidFill>
              </a:rPr>
              <a:t>Лев </a:t>
            </a:r>
            <a:r>
              <a:rPr lang="ru-RU" sz="1600" dirty="0" smtClean="0">
                <a:solidFill>
                  <a:srgbClr val="0000FF"/>
                </a:solidFill>
              </a:rPr>
              <a:t>стал бы</a:t>
            </a:r>
            <a:r>
              <a:rPr lang="ru-RU" sz="1600" dirty="0" smtClean="0">
                <a:solidFill>
                  <a:srgbClr val="CC00FF"/>
                </a:solidFill>
              </a:rPr>
              <a:t> чемпионом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5040000" y="270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3204000" y="3852000"/>
            <a:ext cx="5472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CC00FF"/>
                </a:solidFill>
              </a:rPr>
              <a:t>Лев </a:t>
            </a:r>
            <a:r>
              <a:rPr lang="ru-RU" sz="1600" dirty="0" smtClean="0">
                <a:solidFill>
                  <a:srgbClr val="0000FF"/>
                </a:solidFill>
              </a:rPr>
              <a:t>не стал </a:t>
            </a:r>
            <a:r>
              <a:rPr lang="ru-RU" sz="1600" dirty="0" smtClean="0">
                <a:solidFill>
                  <a:srgbClr val="CC00FF"/>
                </a:solidFill>
              </a:rPr>
              <a:t>чемпионом</a:t>
            </a:r>
            <a:r>
              <a:rPr lang="ru-RU" sz="1600" dirty="0" smtClean="0">
                <a:solidFill>
                  <a:srgbClr val="0000FF"/>
                </a:solidFill>
              </a:rPr>
              <a:t>, значит, </a:t>
            </a:r>
            <a:r>
              <a:rPr lang="ru-RU" sz="1600" dirty="0" smtClean="0">
                <a:solidFill>
                  <a:srgbClr val="006600"/>
                </a:solidFill>
              </a:rPr>
              <a:t>Пётр проиграл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9" name="Rectangle 7"/>
          <p:cNvSpPr>
            <a:spLocks noChangeArrowheads="1"/>
          </p:cNvSpPr>
          <p:nvPr/>
        </p:nvSpPr>
        <p:spPr bwMode="auto">
          <a:xfrm>
            <a:off x="468000" y="3852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CC00FF"/>
                </a:solidFill>
              </a:rPr>
              <a:t>С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en-US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22" name="Скругленный прямоугольник 21"/>
          <p:cNvSpPr/>
          <p:nvPr/>
        </p:nvSpPr>
        <p:spPr bwMode="auto">
          <a:xfrm>
            <a:off x="288000" y="4608000"/>
            <a:ext cx="2520950" cy="1800225"/>
          </a:xfrm>
          <a:prstGeom prst="roundRect">
            <a:avLst/>
          </a:prstGeom>
          <a:solidFill>
            <a:srgbClr val="FF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468000" y="4716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24" name="Rectangle 7"/>
          <p:cNvSpPr>
            <a:spLocks noChangeArrowheads="1"/>
          </p:cNvSpPr>
          <p:nvPr/>
        </p:nvSpPr>
        <p:spPr bwMode="auto">
          <a:xfrm>
            <a:off x="468000" y="5148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648000" y="558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468000" y="5940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CC00FF"/>
                </a:solidFill>
              </a:rPr>
              <a:t>С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en-US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34" name="Rectangle 7"/>
          <p:cNvSpPr>
            <a:spLocks noChangeArrowheads="1"/>
          </p:cNvSpPr>
          <p:nvPr/>
        </p:nvSpPr>
        <p:spPr bwMode="auto">
          <a:xfrm>
            <a:off x="648000" y="3492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39" name="Rectangle 7"/>
          <p:cNvSpPr>
            <a:spLocks noChangeArrowheads="1"/>
          </p:cNvSpPr>
          <p:nvPr/>
        </p:nvSpPr>
        <p:spPr bwMode="auto">
          <a:xfrm>
            <a:off x="5040000" y="3492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0" name="Скругленный прямоугольник 39"/>
          <p:cNvSpPr/>
          <p:nvPr/>
        </p:nvSpPr>
        <p:spPr bwMode="auto">
          <a:xfrm>
            <a:off x="3024000" y="4608000"/>
            <a:ext cx="5832000" cy="1800225"/>
          </a:xfrm>
          <a:prstGeom prst="roundRect">
            <a:avLst/>
          </a:prstGeom>
          <a:solidFill>
            <a:srgbClr val="FF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43" name="Rectangle 7"/>
          <p:cNvSpPr>
            <a:spLocks noChangeArrowheads="1"/>
          </p:cNvSpPr>
          <p:nvPr/>
        </p:nvSpPr>
        <p:spPr bwMode="auto">
          <a:xfrm>
            <a:off x="3204000" y="4716000"/>
            <a:ext cx="5472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 бы </a:t>
            </a:r>
            <a:r>
              <a:rPr lang="ru-RU" sz="1600" dirty="0" smtClean="0">
                <a:solidFill>
                  <a:srgbClr val="FF0000"/>
                </a:solidFill>
              </a:rPr>
              <a:t>Иван выиграл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006600"/>
                </a:solidFill>
              </a:rPr>
              <a:t> Пётр </a:t>
            </a:r>
            <a:r>
              <a:rPr lang="ru-RU" sz="1600" dirty="0" smtClean="0">
                <a:solidFill>
                  <a:srgbClr val="0000FF"/>
                </a:solidFill>
              </a:rPr>
              <a:t>бы</a:t>
            </a:r>
            <a:r>
              <a:rPr lang="ru-RU" sz="1600" dirty="0" smtClean="0">
                <a:solidFill>
                  <a:srgbClr val="006600"/>
                </a:solidFill>
              </a:rPr>
              <a:t> проиграл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" name="Rectangle 7"/>
          <p:cNvSpPr>
            <a:spLocks noChangeArrowheads="1"/>
          </p:cNvSpPr>
          <p:nvPr/>
        </p:nvSpPr>
        <p:spPr bwMode="auto">
          <a:xfrm>
            <a:off x="3204000" y="5148000"/>
            <a:ext cx="5472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 бы </a:t>
            </a:r>
            <a:r>
              <a:rPr lang="ru-RU" sz="1600" dirty="0" smtClean="0">
                <a:solidFill>
                  <a:srgbClr val="FF0000"/>
                </a:solidFill>
              </a:rPr>
              <a:t>Иван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FF0000"/>
                </a:solidFill>
              </a:rPr>
              <a:t> выиграл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r>
              <a:rPr lang="ru-RU" sz="1600" dirty="0" smtClean="0">
                <a:solidFill>
                  <a:srgbClr val="CC00FF"/>
                </a:solidFill>
              </a:rPr>
              <a:t>Лев </a:t>
            </a:r>
            <a:r>
              <a:rPr lang="ru-RU" sz="1600" dirty="0" smtClean="0">
                <a:solidFill>
                  <a:srgbClr val="0000FF"/>
                </a:solidFill>
              </a:rPr>
              <a:t>стал бы</a:t>
            </a:r>
            <a:r>
              <a:rPr lang="ru-RU" sz="1600" dirty="0" smtClean="0">
                <a:solidFill>
                  <a:srgbClr val="CC00FF"/>
                </a:solidFill>
              </a:rPr>
              <a:t> чемпионом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Rectangle 7"/>
          <p:cNvSpPr>
            <a:spLocks noChangeArrowheads="1"/>
          </p:cNvSpPr>
          <p:nvPr/>
        </p:nvSpPr>
        <p:spPr bwMode="auto">
          <a:xfrm>
            <a:off x="5040000" y="558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6" name="Rectangle 7"/>
          <p:cNvSpPr>
            <a:spLocks noChangeArrowheads="1"/>
          </p:cNvSpPr>
          <p:nvPr/>
        </p:nvSpPr>
        <p:spPr bwMode="auto">
          <a:xfrm>
            <a:off x="3204000" y="5940000"/>
            <a:ext cx="5472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CC00FF"/>
                </a:solidFill>
              </a:rPr>
              <a:t>Лев </a:t>
            </a:r>
            <a:r>
              <a:rPr lang="ru-RU" sz="1600" dirty="0" smtClean="0">
                <a:solidFill>
                  <a:srgbClr val="0000FF"/>
                </a:solidFill>
              </a:rPr>
              <a:t>не стал </a:t>
            </a:r>
            <a:r>
              <a:rPr lang="ru-RU" sz="1600" dirty="0" smtClean="0">
                <a:solidFill>
                  <a:srgbClr val="CC00FF"/>
                </a:solidFill>
              </a:rPr>
              <a:t>чемпионом</a:t>
            </a:r>
            <a:r>
              <a:rPr lang="ru-RU" sz="1600" dirty="0" smtClean="0">
                <a:solidFill>
                  <a:srgbClr val="0000FF"/>
                </a:solidFill>
              </a:rPr>
              <a:t>, значит, </a:t>
            </a:r>
            <a:r>
              <a:rPr lang="ru-RU" sz="1600" dirty="0" smtClean="0">
                <a:solidFill>
                  <a:srgbClr val="006600"/>
                </a:solidFill>
              </a:rPr>
              <a:t>Пётр проиграл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42" grpId="0" animBg="1"/>
      <p:bldP spid="28" grpId="0" animBg="1"/>
      <p:bldP spid="41" grpId="0" animBg="1"/>
      <p:bldP spid="8197" grpId="0" animBg="1"/>
      <p:bldP spid="8198" grpId="0" animBg="1"/>
      <p:bldP spid="8199" grpId="0" animBg="1"/>
      <p:bldP spid="8200" grpId="0" animBg="1"/>
      <p:bldP spid="17" grpId="0" animBg="1"/>
      <p:bldP spid="18" grpId="0" animBg="1"/>
      <p:bldP spid="19" grpId="0" animBg="1"/>
      <p:bldP spid="20" grpId="0" animBg="1"/>
      <p:bldP spid="29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34" grpId="0" animBg="1"/>
      <p:bldP spid="39" grpId="0" animBg="1"/>
      <p:bldP spid="40" grpId="0" animBg="1"/>
      <p:bldP spid="43" grpId="0" animBg="1"/>
      <p:bldP spid="44" grpId="0" animBg="1"/>
      <p:bldP spid="45" grpId="0" animBg="1"/>
    </p:bldLst>
  </p:timing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1584000" y="1512000"/>
            <a:ext cx="2160000" cy="432000"/>
          </a:xfrm>
          <a:prstGeom prst="flowChartAlternateProcess">
            <a:avLst/>
          </a:prstGeom>
          <a:noFill/>
          <a:ln w="9525">
            <a:solidFill>
              <a:srgbClr val="00FFFF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b="1" dirty="0">
                <a:solidFill>
                  <a:srgbClr val="00FFFF"/>
                </a:solidFill>
              </a:rPr>
              <a:t>Modus </a:t>
            </a:r>
            <a:r>
              <a:rPr lang="en-US" b="1" dirty="0" smtClean="0">
                <a:solidFill>
                  <a:srgbClr val="00FFFF"/>
                </a:solidFill>
              </a:rPr>
              <a:t>ponens</a:t>
            </a:r>
            <a:endParaRPr lang="ru-RU" b="1" dirty="0">
              <a:solidFill>
                <a:srgbClr val="00FFFF"/>
              </a:solidFill>
            </a:endParaRPr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5400000" y="1512000"/>
            <a:ext cx="2160000" cy="432000"/>
          </a:xfrm>
          <a:prstGeom prst="flowChartAlternateProcess">
            <a:avLst/>
          </a:prstGeom>
          <a:noFill/>
          <a:ln w="9525">
            <a:solidFill>
              <a:srgbClr val="00FFFF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b="1" dirty="0">
                <a:solidFill>
                  <a:srgbClr val="00FFFF"/>
                </a:solidFill>
              </a:rPr>
              <a:t>Modus </a:t>
            </a:r>
            <a:r>
              <a:rPr lang="en-US" b="1" dirty="0" smtClean="0">
                <a:solidFill>
                  <a:srgbClr val="00FFFF"/>
                </a:solidFill>
              </a:rPr>
              <a:t>tollens</a:t>
            </a:r>
            <a:endParaRPr lang="ru-RU" b="1" dirty="0">
              <a:solidFill>
                <a:srgbClr val="00FFFF"/>
              </a:solidFill>
            </a:endParaRPr>
          </a:p>
        </p:txBody>
      </p:sp>
      <p:sp>
        <p:nvSpPr>
          <p:cNvPr id="57" name="Скругленный прямоугольник 56"/>
          <p:cNvSpPr>
            <a:spLocks noChangeArrowheads="1"/>
          </p:cNvSpPr>
          <p:nvPr/>
        </p:nvSpPr>
        <p:spPr bwMode="auto">
          <a:xfrm>
            <a:off x="1512000" y="2232000"/>
            <a:ext cx="2305050" cy="1800225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b="1" dirty="0"/>
          </a:p>
        </p:txBody>
      </p:sp>
      <p:sp>
        <p:nvSpPr>
          <p:cNvPr id="58" name="Rectangle 7"/>
          <p:cNvSpPr>
            <a:spLocks noChangeArrowheads="1"/>
          </p:cNvSpPr>
          <p:nvPr/>
        </p:nvSpPr>
        <p:spPr bwMode="auto">
          <a:xfrm>
            <a:off x="1764000" y="2340000"/>
            <a:ext cx="1800000" cy="360362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b="1" dirty="0">
              <a:solidFill>
                <a:srgbClr val="006600"/>
              </a:solidFill>
            </a:endParaRPr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2232000" y="2772000"/>
            <a:ext cx="8636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en-US" b="1" dirty="0">
                <a:solidFill>
                  <a:srgbClr val="FF0000"/>
                </a:solidFill>
              </a:rPr>
              <a:t>A</a:t>
            </a:r>
            <a:endParaRPr lang="ru-RU" b="1" dirty="0">
              <a:solidFill>
                <a:srgbClr val="FF00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1764000" y="3204000"/>
            <a:ext cx="1800000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1" name="Rectangle 7"/>
          <p:cNvSpPr>
            <a:spLocks noChangeArrowheads="1"/>
          </p:cNvSpPr>
          <p:nvPr/>
        </p:nvSpPr>
        <p:spPr bwMode="auto">
          <a:xfrm>
            <a:off x="2232000" y="3564000"/>
            <a:ext cx="8636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en-US" b="1" dirty="0">
                <a:solidFill>
                  <a:srgbClr val="006600"/>
                </a:solidFill>
              </a:rPr>
              <a:t>B</a:t>
            </a:r>
            <a:endParaRPr lang="ru-RU" b="1" dirty="0">
              <a:solidFill>
                <a:srgbClr val="006600"/>
              </a:solidFill>
            </a:endParaRPr>
          </a:p>
        </p:txBody>
      </p:sp>
      <p:sp>
        <p:nvSpPr>
          <p:cNvPr id="62" name="Скругленный прямоугольник 61"/>
          <p:cNvSpPr>
            <a:spLocks noChangeArrowheads="1"/>
          </p:cNvSpPr>
          <p:nvPr/>
        </p:nvSpPr>
        <p:spPr bwMode="auto">
          <a:xfrm>
            <a:off x="5328000" y="2232000"/>
            <a:ext cx="2305050" cy="1800225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b="1" dirty="0"/>
          </a:p>
        </p:txBody>
      </p:sp>
      <p:sp>
        <p:nvSpPr>
          <p:cNvPr id="63" name="Rectangle 7"/>
          <p:cNvSpPr>
            <a:spLocks noChangeArrowheads="1"/>
          </p:cNvSpPr>
          <p:nvPr/>
        </p:nvSpPr>
        <p:spPr bwMode="auto">
          <a:xfrm>
            <a:off x="5580000" y="2340000"/>
            <a:ext cx="1800000" cy="360362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64" name="Rectangle 7"/>
          <p:cNvSpPr>
            <a:spLocks noChangeArrowheads="1"/>
          </p:cNvSpPr>
          <p:nvPr/>
        </p:nvSpPr>
        <p:spPr bwMode="auto">
          <a:xfrm>
            <a:off x="6048000" y="2772000"/>
            <a:ext cx="8636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b="1" dirty="0" smtClean="0">
                <a:solidFill>
                  <a:srgbClr val="0000FF"/>
                </a:solidFill>
              </a:rPr>
              <a:t>Не </a:t>
            </a:r>
            <a:r>
              <a:rPr lang="en-US" b="1" dirty="0" smtClean="0">
                <a:solidFill>
                  <a:srgbClr val="006600"/>
                </a:solidFill>
              </a:rPr>
              <a:t>B</a:t>
            </a:r>
            <a:endParaRPr lang="ru-RU" b="1" dirty="0">
              <a:solidFill>
                <a:srgbClr val="006600"/>
              </a:solidFill>
            </a:endParaRPr>
          </a:p>
        </p:txBody>
      </p:sp>
      <p:sp>
        <p:nvSpPr>
          <p:cNvPr id="65" name="Rectangle 7"/>
          <p:cNvSpPr>
            <a:spLocks noChangeArrowheads="1"/>
          </p:cNvSpPr>
          <p:nvPr/>
        </p:nvSpPr>
        <p:spPr bwMode="auto">
          <a:xfrm>
            <a:off x="5580000" y="3204000"/>
            <a:ext cx="1800000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66" name="Rectangle 7"/>
          <p:cNvSpPr>
            <a:spLocks noChangeArrowheads="1"/>
          </p:cNvSpPr>
          <p:nvPr/>
        </p:nvSpPr>
        <p:spPr bwMode="auto">
          <a:xfrm>
            <a:off x="6048000" y="3564000"/>
            <a:ext cx="8636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b="1" dirty="0" smtClean="0">
                <a:solidFill>
                  <a:srgbClr val="0000FF"/>
                </a:solidFill>
              </a:rPr>
              <a:t>не </a:t>
            </a:r>
            <a:r>
              <a:rPr lang="en-US" b="1" dirty="0" smtClean="0">
                <a:solidFill>
                  <a:srgbClr val="FF0000"/>
                </a:solidFill>
              </a:rPr>
              <a:t>A</a:t>
            </a:r>
            <a:endParaRPr lang="ru-RU" b="1" dirty="0">
              <a:solidFill>
                <a:srgbClr val="FF0000"/>
              </a:solidFill>
            </a:endParaRPr>
          </a:p>
        </p:txBody>
      </p:sp>
      <p:sp>
        <p:nvSpPr>
          <p:cNvPr id="68" name="TextBox 67"/>
          <p:cNvSpPr txBox="1">
            <a:spLocks noChangeArrowheads="1"/>
          </p:cNvSpPr>
          <p:nvPr/>
        </p:nvSpPr>
        <p:spPr bwMode="auto">
          <a:xfrm>
            <a:off x="3168000" y="4428000"/>
            <a:ext cx="2808000" cy="432000"/>
          </a:xfrm>
          <a:prstGeom prst="flowChartAlternateProcess">
            <a:avLst/>
          </a:prstGeom>
          <a:noFill/>
          <a:ln w="9525">
            <a:solidFill>
              <a:srgbClr val="00FFFF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FFFF"/>
                </a:solidFill>
              </a:rPr>
              <a:t>Закон контрапозиции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69" name="Скругленный прямоугольник 68"/>
          <p:cNvSpPr>
            <a:spLocks noChangeArrowheads="1"/>
          </p:cNvSpPr>
          <p:nvPr/>
        </p:nvSpPr>
        <p:spPr bwMode="auto">
          <a:xfrm>
            <a:off x="3312000" y="5148000"/>
            <a:ext cx="2520950" cy="1366838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b="1" dirty="0"/>
          </a:p>
        </p:txBody>
      </p:sp>
      <p:sp>
        <p:nvSpPr>
          <p:cNvPr id="70" name="Rectangle 7"/>
          <p:cNvSpPr>
            <a:spLocks noChangeArrowheads="1"/>
          </p:cNvSpPr>
          <p:nvPr/>
        </p:nvSpPr>
        <p:spPr bwMode="auto">
          <a:xfrm>
            <a:off x="3672000" y="5256000"/>
            <a:ext cx="1800000" cy="358775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71" name="Rectangle 7"/>
          <p:cNvSpPr>
            <a:spLocks noChangeArrowheads="1"/>
          </p:cNvSpPr>
          <p:nvPr/>
        </p:nvSpPr>
        <p:spPr bwMode="auto">
          <a:xfrm>
            <a:off x="3672000" y="5688000"/>
            <a:ext cx="1800000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73" name="Rectangle 7"/>
          <p:cNvSpPr>
            <a:spLocks noChangeArrowheads="1"/>
          </p:cNvSpPr>
          <p:nvPr/>
        </p:nvSpPr>
        <p:spPr bwMode="auto">
          <a:xfrm>
            <a:off x="3492000" y="6048000"/>
            <a:ext cx="2159000" cy="358775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b="1" dirty="0" smtClean="0">
                <a:solidFill>
                  <a:srgbClr val="0000FF"/>
                </a:solidFill>
              </a:rPr>
              <a:t>если не</a:t>
            </a:r>
            <a:r>
              <a:rPr lang="ru-RU" b="1" dirty="0" smtClean="0">
                <a:solidFill>
                  <a:srgbClr val="0000CC"/>
                </a:solidFill>
              </a:rPr>
              <a:t> </a:t>
            </a:r>
            <a:r>
              <a:rPr lang="en-US" b="1" dirty="0">
                <a:solidFill>
                  <a:srgbClr val="006600"/>
                </a:solidFill>
              </a:rPr>
              <a:t>B</a:t>
            </a:r>
            <a:r>
              <a:rPr lang="ru-RU" b="1" dirty="0">
                <a:solidFill>
                  <a:srgbClr val="0000FF"/>
                </a:solidFill>
              </a:rPr>
              <a:t>, </a:t>
            </a:r>
            <a:r>
              <a:rPr lang="ru-RU" b="1" dirty="0" smtClean="0">
                <a:solidFill>
                  <a:srgbClr val="0000FF"/>
                </a:solidFill>
              </a:rPr>
              <a:t>то не</a:t>
            </a:r>
            <a:r>
              <a:rPr lang="ru-RU" b="1" dirty="0" smtClean="0">
                <a:solidFill>
                  <a:srgbClr val="0000CC"/>
                </a:solidFill>
              </a:rPr>
              <a:t> </a:t>
            </a:r>
            <a:r>
              <a:rPr lang="en-US" b="1" dirty="0">
                <a:solidFill>
                  <a:srgbClr val="FF0000"/>
                </a:solidFill>
              </a:rPr>
              <a:t>A</a:t>
            </a:r>
            <a:endParaRPr lang="ru-RU" b="1" dirty="0">
              <a:solidFill>
                <a:srgbClr val="FF0000"/>
              </a:solidFill>
            </a:endParaRPr>
          </a:p>
        </p:txBody>
      </p:sp>
      <p:sp>
        <p:nvSpPr>
          <p:cNvPr id="2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65100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Условные силлогизмы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Условно-категорический силлогизм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000"/>
                            </p:stCondLst>
                            <p:childTnLst>
                              <p:par>
                                <p:cTn id="8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500"/>
                            </p:stCondLst>
                            <p:childTnLst>
                              <p:par>
                                <p:cTn id="9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8" grpId="0" animBg="1"/>
      <p:bldP spid="69" grpId="0" animBg="1"/>
      <p:bldP spid="70" grpId="0" animBg="1"/>
      <p:bldP spid="71" grpId="0" animBg="1"/>
      <p:bldP spid="73" grpId="0" animBg="1"/>
    </p:bldLst>
  </p:timing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Скругленный прямоугольник 8"/>
          <p:cNvSpPr>
            <a:spLocks noChangeArrowheads="1"/>
          </p:cNvSpPr>
          <p:nvPr/>
        </p:nvSpPr>
        <p:spPr bwMode="auto">
          <a:xfrm>
            <a:off x="1116000" y="1512000"/>
            <a:ext cx="2305050" cy="1800225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b="1" dirty="0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1368000" y="1620000"/>
            <a:ext cx="1800000" cy="360362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1836000" y="2052000"/>
            <a:ext cx="8636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en-US" b="1" dirty="0">
                <a:solidFill>
                  <a:srgbClr val="FF0000"/>
                </a:solidFill>
              </a:rPr>
              <a:t>A</a:t>
            </a:r>
            <a:endParaRPr lang="ru-RU" b="1" dirty="0">
              <a:solidFill>
                <a:srgbClr val="FF0000"/>
              </a:solidFill>
            </a:endParaRP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1368000" y="2484000"/>
            <a:ext cx="1800000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836000" y="2844000"/>
            <a:ext cx="8636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en-US" b="1" dirty="0">
                <a:solidFill>
                  <a:srgbClr val="006600"/>
                </a:solidFill>
              </a:rPr>
              <a:t>B</a:t>
            </a:r>
            <a:endParaRPr lang="ru-RU" b="1" dirty="0">
              <a:solidFill>
                <a:srgbClr val="006600"/>
              </a:solidFill>
            </a:endParaRPr>
          </a:p>
        </p:txBody>
      </p:sp>
      <p:sp>
        <p:nvSpPr>
          <p:cNvPr id="13" name="Скругленный прямоугольник 12"/>
          <p:cNvSpPr>
            <a:spLocks noChangeArrowheads="1"/>
          </p:cNvSpPr>
          <p:nvPr/>
        </p:nvSpPr>
        <p:spPr bwMode="auto">
          <a:xfrm>
            <a:off x="1116000" y="4176000"/>
            <a:ext cx="2305050" cy="1800225"/>
          </a:xfrm>
          <a:prstGeom prst="roundRect">
            <a:avLst>
              <a:gd name="adj" fmla="val 16667"/>
            </a:avLst>
          </a:prstGeom>
          <a:solidFill>
            <a:srgbClr val="BBE0E3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b="1" dirty="0"/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648000" y="3420000"/>
            <a:ext cx="3240000" cy="5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dirty="0" smtClean="0">
                <a:solidFill>
                  <a:srgbClr val="00FF00"/>
                </a:solidFill>
              </a:rPr>
              <a:t>От утверждения основания</a:t>
            </a:r>
            <a:r>
              <a:rPr lang="en-US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к </a:t>
            </a:r>
            <a:r>
              <a:rPr lang="ru-RU" sz="1600" dirty="0" smtClean="0">
                <a:solidFill>
                  <a:schemeClr val="accent3"/>
                </a:solidFill>
              </a:rPr>
              <a:t>утверждению</a:t>
            </a:r>
            <a:r>
              <a:rPr lang="ru-RU" sz="1600" dirty="0" smtClean="0"/>
              <a:t> следствия</a:t>
            </a:r>
            <a:endParaRPr lang="ru-RU" sz="1600" b="1" dirty="0">
              <a:solidFill>
                <a:schemeClr val="bg1"/>
              </a:solidFill>
            </a:endParaRPr>
          </a:p>
        </p:txBody>
      </p:sp>
      <p:sp>
        <p:nvSpPr>
          <p:cNvPr id="15" name="TextBox 14"/>
          <p:cNvSpPr txBox="1">
            <a:spLocks noChangeArrowheads="1"/>
          </p:cNvSpPr>
          <p:nvPr/>
        </p:nvSpPr>
        <p:spPr bwMode="auto">
          <a:xfrm>
            <a:off x="648000" y="6084000"/>
            <a:ext cx="3240000" cy="5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dirty="0" smtClean="0">
                <a:solidFill>
                  <a:srgbClr val="FF66FF"/>
                </a:solidFill>
              </a:rPr>
              <a:t>От отрицания основания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к отрицанию следствия</a:t>
            </a:r>
            <a:endParaRPr lang="ru-RU" sz="1600" b="1" dirty="0">
              <a:solidFill>
                <a:schemeClr val="bg1"/>
              </a:solidFill>
            </a:endParaRPr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1368000" y="4284000"/>
            <a:ext cx="1800000" cy="358775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1836000" y="4716000"/>
            <a:ext cx="863600" cy="360363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1368000" y="5148000"/>
            <a:ext cx="1800000" cy="288925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1836000" y="5508000"/>
            <a:ext cx="863600" cy="358775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b="1" dirty="0" smtClean="0">
                <a:solidFill>
                  <a:srgbClr val="0000FF"/>
                </a:solidFill>
              </a:rPr>
              <a:t>не </a:t>
            </a:r>
            <a:r>
              <a:rPr lang="en-US" b="1" dirty="0" smtClean="0">
                <a:solidFill>
                  <a:srgbClr val="006600"/>
                </a:solidFill>
              </a:rPr>
              <a:t>B</a:t>
            </a:r>
            <a:endParaRPr lang="ru-RU" b="1" dirty="0">
              <a:solidFill>
                <a:srgbClr val="006600"/>
              </a:solidFill>
            </a:endParaRPr>
          </a:p>
        </p:txBody>
      </p:sp>
      <p:cxnSp>
        <p:nvCxnSpPr>
          <p:cNvPr id="20" name="Прямая соединительная линия 19"/>
          <p:cNvCxnSpPr>
            <a:cxnSpLocks noChangeShapeType="1"/>
          </p:cNvCxnSpPr>
          <p:nvPr/>
        </p:nvCxnSpPr>
        <p:spPr bwMode="auto">
          <a:xfrm>
            <a:off x="1116000" y="4176000"/>
            <a:ext cx="2304000" cy="180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21" name="Прямая соединительная линия 20"/>
          <p:cNvCxnSpPr>
            <a:cxnSpLocks noChangeShapeType="1"/>
          </p:cNvCxnSpPr>
          <p:nvPr/>
        </p:nvCxnSpPr>
        <p:spPr bwMode="auto">
          <a:xfrm rot="-4620000">
            <a:off x="1116000" y="4176000"/>
            <a:ext cx="2304000" cy="180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3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Условно-категорический силлогизм </a:t>
            </a:r>
            <a:r>
              <a:rPr lang="en-US" sz="3200" b="1" dirty="0" smtClean="0">
                <a:solidFill>
                  <a:schemeClr val="bg1"/>
                </a:solidFill>
              </a:rPr>
              <a:t/>
            </a:r>
            <a:br>
              <a:rPr lang="en-US" sz="3200" b="1" dirty="0" smtClean="0">
                <a:solidFill>
                  <a:schemeClr val="bg1"/>
                </a:solidFill>
              </a:rPr>
            </a:br>
            <a:r>
              <a:rPr lang="en-US" sz="2800" b="1" dirty="0" smtClean="0">
                <a:solidFill>
                  <a:schemeClr val="bg1"/>
                </a:solidFill>
              </a:rPr>
              <a:t>Modus ponens</a:t>
            </a:r>
            <a:endParaRPr lang="ru-RU" sz="2800" b="1" dirty="0" smtClean="0">
              <a:solidFill>
                <a:schemeClr val="accent3"/>
              </a:solidFill>
            </a:endParaRPr>
          </a:p>
        </p:txBody>
      </p:sp>
      <p:sp>
        <p:nvSpPr>
          <p:cNvPr id="22" name="Text Box 13"/>
          <p:cNvSpPr txBox="1">
            <a:spLocks noChangeArrowheads="1"/>
          </p:cNvSpPr>
          <p:nvPr/>
        </p:nvSpPr>
        <p:spPr bwMode="auto">
          <a:xfrm>
            <a:off x="4536000" y="1512000"/>
            <a:ext cx="4246563" cy="504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/>
          <a:lstStyle/>
          <a:p>
            <a:pPr algn="ctr"/>
            <a:r>
              <a:rPr lang="en-US" sz="2000" dirty="0">
                <a:solidFill>
                  <a:srgbClr val="FFFF00"/>
                </a:solidFill>
              </a:rPr>
              <a:t>Modus </a:t>
            </a:r>
            <a:r>
              <a:rPr lang="en-US" sz="2000" dirty="0" smtClean="0">
                <a:solidFill>
                  <a:srgbClr val="FFFF00"/>
                </a:solidFill>
              </a:rPr>
              <a:t>ponens </a:t>
            </a:r>
            <a:r>
              <a:rPr lang="en-US" sz="2000" dirty="0" smtClean="0"/>
              <a:t>–</a:t>
            </a:r>
            <a:r>
              <a:rPr lang="ru-RU" sz="2000" dirty="0" smtClean="0"/>
              <a:t> </a:t>
            </a:r>
            <a:r>
              <a:rPr lang="en-US" sz="2000" dirty="0">
                <a:solidFill>
                  <a:srgbClr val="FFFF00"/>
                </a:solidFill>
              </a:rPr>
              <a:t/>
            </a:r>
            <a:br>
              <a:rPr lang="en-US" sz="2000" dirty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bg1"/>
                </a:solidFill>
              </a:rPr>
              <a:t>разновидность условно-категорического</a:t>
            </a:r>
            <a:r>
              <a:rPr lang="ru-RU" dirty="0" smtClean="0"/>
              <a:t> </a:t>
            </a:r>
            <a:r>
              <a:rPr lang="ru-RU" dirty="0" smtClean="0">
                <a:solidFill>
                  <a:schemeClr val="bg1"/>
                </a:solidFill>
              </a:rPr>
              <a:t>умозаключения (силлогизма), в которой </a:t>
            </a:r>
          </a:p>
          <a:p>
            <a:pPr algn="ctr"/>
            <a:r>
              <a:rPr lang="ru-RU" dirty="0" smtClean="0">
                <a:solidFill>
                  <a:srgbClr val="00FF00"/>
                </a:solidFill>
              </a:rPr>
              <a:t>первая (б</a:t>
            </a:r>
            <a:r>
              <a:rPr lang="fr-FR" dirty="0" smtClean="0">
                <a:solidFill>
                  <a:srgbClr val="00FF00"/>
                </a:solidFill>
                <a:latin typeface="+mn-lt"/>
                <a:cs typeface="Times New Roman"/>
              </a:rPr>
              <a:t>ó</a:t>
            </a:r>
            <a:r>
              <a:rPr lang="ru-RU" dirty="0" smtClean="0">
                <a:solidFill>
                  <a:srgbClr val="00FF00"/>
                </a:solidFill>
              </a:rPr>
              <a:t>льшая) посылка – невыделяющее условное суждение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>
                <a:solidFill>
                  <a:schemeClr val="bg1"/>
                </a:solidFill>
              </a:rPr>
              <a:t>(</a:t>
            </a:r>
            <a:r>
              <a:rPr lang="ru-RU" dirty="0">
                <a:solidFill>
                  <a:schemeClr val="bg1"/>
                </a:solidFill>
              </a:rPr>
              <a:t>т</a:t>
            </a:r>
            <a:r>
              <a:rPr lang="ru-RU" dirty="0" smtClean="0">
                <a:solidFill>
                  <a:schemeClr val="bg1"/>
                </a:solidFill>
              </a:rPr>
              <a:t>. е</a:t>
            </a:r>
            <a:r>
              <a:rPr lang="ru-RU" dirty="0">
                <a:solidFill>
                  <a:schemeClr val="bg1"/>
                </a:solidFill>
              </a:rPr>
              <a:t>. суждение, </a:t>
            </a:r>
            <a:r>
              <a:rPr lang="ru-RU" dirty="0" smtClean="0"/>
              <a:t>устанавливающее логическое отношение </a:t>
            </a:r>
            <a:r>
              <a:rPr lang="ru-RU" dirty="0" smtClean="0">
                <a:solidFill>
                  <a:srgbClr val="FF6600"/>
                </a:solidFill>
              </a:rPr>
              <a:t>подчинения</a:t>
            </a:r>
            <a:r>
              <a:rPr lang="ru-RU" dirty="0" smtClean="0"/>
              <a:t> между </a:t>
            </a:r>
            <a:r>
              <a:rPr lang="ru-RU" dirty="0" smtClean="0">
                <a:solidFill>
                  <a:srgbClr val="FF99FF"/>
                </a:solidFill>
              </a:rPr>
              <a:t>основанием</a:t>
            </a:r>
            <a:r>
              <a:rPr lang="ru-RU" dirty="0" smtClean="0"/>
              <a:t> и </a:t>
            </a:r>
            <a:r>
              <a:rPr lang="ru-RU" dirty="0" smtClean="0">
                <a:solidFill>
                  <a:srgbClr val="FF99FF"/>
                </a:solidFill>
              </a:rPr>
              <a:t>следствием</a:t>
            </a:r>
            <a:r>
              <a:rPr lang="ru-RU" dirty="0" smtClean="0">
                <a:solidFill>
                  <a:schemeClr val="bg1"/>
                </a:solidFill>
              </a:rPr>
              <a:t>),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</a:p>
          <a:p>
            <a:pPr algn="ctr"/>
            <a:r>
              <a:rPr lang="ru-RU" dirty="0" smtClean="0">
                <a:solidFill>
                  <a:srgbClr val="00FF00"/>
                </a:solidFill>
              </a:rPr>
              <a:t>вторая (меньшая) посылка – категорическое </a:t>
            </a:r>
            <a:r>
              <a:rPr lang="ru-RU" dirty="0">
                <a:solidFill>
                  <a:srgbClr val="00FF00"/>
                </a:solidFill>
              </a:rPr>
              <a:t>суждение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00FFFF"/>
                </a:solidFill>
              </a:rPr>
              <a:t>утверждающее</a:t>
            </a:r>
            <a:r>
              <a:rPr lang="ru-RU" dirty="0" smtClean="0">
                <a:solidFill>
                  <a:schemeClr val="bg1"/>
                </a:solidFill>
              </a:rPr>
              <a:t> </a:t>
            </a:r>
            <a:br>
              <a:rPr lang="ru-RU" dirty="0" smtClean="0">
                <a:solidFill>
                  <a:schemeClr val="bg1"/>
                </a:solidFill>
              </a:rPr>
            </a:br>
            <a:r>
              <a:rPr lang="ru-RU" dirty="0" smtClean="0"/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99FF"/>
                </a:solidFill>
              </a:rPr>
              <a:t>основания</a:t>
            </a:r>
            <a:r>
              <a:rPr lang="ru-RU" dirty="0" smtClean="0">
                <a:solidFill>
                  <a:schemeClr val="bg1"/>
                </a:solidFill>
              </a:rPr>
              <a:t> </a:t>
            </a:r>
            <a:br>
              <a:rPr lang="ru-RU" dirty="0" smtClean="0">
                <a:solidFill>
                  <a:schemeClr val="bg1"/>
                </a:solidFill>
              </a:rPr>
            </a:br>
            <a:r>
              <a:rPr lang="ru-RU" dirty="0" smtClean="0">
                <a:solidFill>
                  <a:schemeClr val="bg1"/>
                </a:solidFill>
              </a:rPr>
              <a:t>(т. е. </a:t>
            </a:r>
            <a:r>
              <a:rPr lang="ru-RU" dirty="0" smtClean="0">
                <a:solidFill>
                  <a:srgbClr val="FF6600"/>
                </a:solidFill>
              </a:rPr>
              <a:t>подчиняющего</a:t>
            </a:r>
            <a:r>
              <a:rPr lang="ru-RU" dirty="0" smtClean="0">
                <a:solidFill>
                  <a:schemeClr val="bg1"/>
                </a:solidFill>
              </a:rPr>
              <a:t> суждения), </a:t>
            </a:r>
          </a:p>
          <a:p>
            <a:pPr algn="ctr"/>
            <a:r>
              <a:rPr lang="ru-RU" dirty="0" smtClean="0">
                <a:solidFill>
                  <a:schemeClr val="bg1"/>
                </a:solidFill>
              </a:rPr>
              <a:t>а </a:t>
            </a:r>
            <a:r>
              <a:rPr lang="ru-RU" dirty="0">
                <a:solidFill>
                  <a:srgbClr val="00FF00"/>
                </a:solidFill>
              </a:rPr>
              <a:t>заключение</a:t>
            </a:r>
            <a:r>
              <a:rPr lang="ru-RU" dirty="0">
                <a:solidFill>
                  <a:schemeClr val="bg1"/>
                </a:solidFill>
              </a:rPr>
              <a:t> </a:t>
            </a:r>
            <a:r>
              <a:rPr lang="ru-RU" dirty="0" smtClean="0">
                <a:solidFill>
                  <a:srgbClr val="00FFFF"/>
                </a:solidFill>
              </a:rPr>
              <a:t>утверждает </a:t>
            </a:r>
            <a:r>
              <a:rPr lang="ru-RU" dirty="0" smtClean="0"/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99FF"/>
                </a:solidFill>
              </a:rPr>
              <a:t>следствия</a:t>
            </a:r>
            <a:r>
              <a:rPr lang="ru-RU" dirty="0" smtClean="0">
                <a:solidFill>
                  <a:schemeClr val="bg1"/>
                </a:solidFill>
              </a:rPr>
              <a:t> </a:t>
            </a:r>
            <a:br>
              <a:rPr lang="ru-RU" dirty="0" smtClean="0">
                <a:solidFill>
                  <a:schemeClr val="bg1"/>
                </a:solidFill>
              </a:rPr>
            </a:br>
            <a:r>
              <a:rPr lang="ru-RU" dirty="0" smtClean="0">
                <a:solidFill>
                  <a:schemeClr val="bg1"/>
                </a:solidFill>
              </a:rPr>
              <a:t>(т. е. </a:t>
            </a:r>
            <a:r>
              <a:rPr lang="ru-RU" dirty="0" smtClean="0">
                <a:solidFill>
                  <a:srgbClr val="FF6600"/>
                </a:solidFill>
              </a:rPr>
              <a:t>подчинённого</a:t>
            </a:r>
            <a:r>
              <a:rPr lang="ru-RU" dirty="0" smtClean="0">
                <a:solidFill>
                  <a:schemeClr val="bg1"/>
                </a:solidFill>
              </a:rPr>
              <a:t> суждения).</a:t>
            </a:r>
            <a:endParaRPr lang="ru-RU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500"/>
                            </p:stCondLst>
                            <p:childTnLst>
                              <p:par>
                                <p:cTn id="5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5" dur="2000"/>
                                        <p:tgtEl>
                                          <p:spTgt spid="2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"/>
                            </p:stCondLst>
                            <p:childTnLst>
                              <p:par>
                                <p:cTn id="9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5" grpId="0" animBg="1"/>
      <p:bldP spid="6" grpId="0" animBg="1"/>
      <p:bldP spid="7" grpId="0" animBg="1"/>
      <p:bldP spid="8" grpId="0" animBg="1"/>
      <p:bldP spid="13" grpId="0" animBg="1"/>
      <p:bldP spid="14" grpId="0"/>
      <p:bldP spid="15" grpId="0"/>
      <p:bldP spid="16" grpId="0" animBg="1"/>
      <p:bldP spid="17" grpId="0" animBg="1"/>
      <p:bldP spid="18" grpId="0" animBg="1"/>
      <p:bldP spid="19" grpId="0" animBg="1"/>
      <p:bldP spid="22" grpId="0" build="p" animBg="1"/>
    </p:bldLst>
  </p:timing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Скругленный прямоугольник 8"/>
          <p:cNvSpPr>
            <a:spLocks noChangeArrowheads="1"/>
          </p:cNvSpPr>
          <p:nvPr/>
        </p:nvSpPr>
        <p:spPr bwMode="auto">
          <a:xfrm>
            <a:off x="360000" y="1512000"/>
            <a:ext cx="2305050" cy="1800225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b="1" dirty="0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612000" y="1620000"/>
            <a:ext cx="1800000" cy="360362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1080000" y="2052000"/>
            <a:ext cx="8636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en-US" b="1" dirty="0">
                <a:solidFill>
                  <a:srgbClr val="FF0000"/>
                </a:solidFill>
              </a:rPr>
              <a:t>A</a:t>
            </a:r>
            <a:endParaRPr lang="ru-RU" b="1" dirty="0">
              <a:solidFill>
                <a:srgbClr val="FF0000"/>
              </a:solidFill>
            </a:endParaRP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612000" y="2484000"/>
            <a:ext cx="1800000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080000" y="2844000"/>
            <a:ext cx="8636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en-US" b="1" dirty="0">
                <a:solidFill>
                  <a:srgbClr val="006600"/>
                </a:solidFill>
              </a:rPr>
              <a:t>B</a:t>
            </a:r>
            <a:endParaRPr lang="ru-RU" b="1" dirty="0">
              <a:solidFill>
                <a:srgbClr val="006600"/>
              </a:solidFill>
            </a:endParaRPr>
          </a:p>
        </p:txBody>
      </p:sp>
      <p:sp>
        <p:nvSpPr>
          <p:cNvPr id="13" name="Скругленный прямоугольник 12"/>
          <p:cNvSpPr>
            <a:spLocks noChangeArrowheads="1"/>
          </p:cNvSpPr>
          <p:nvPr/>
        </p:nvSpPr>
        <p:spPr bwMode="auto">
          <a:xfrm>
            <a:off x="360000" y="4176000"/>
            <a:ext cx="2305050" cy="1800225"/>
          </a:xfrm>
          <a:prstGeom prst="roundRect">
            <a:avLst>
              <a:gd name="adj" fmla="val 16667"/>
            </a:avLst>
          </a:prstGeom>
          <a:solidFill>
            <a:srgbClr val="BBE0E3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b="1" dirty="0"/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0" y="3420000"/>
            <a:ext cx="3024000" cy="5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dirty="0" smtClean="0">
                <a:solidFill>
                  <a:srgbClr val="00FF00"/>
                </a:solidFill>
              </a:rPr>
              <a:t>От утверждения основания</a:t>
            </a:r>
            <a:r>
              <a:rPr lang="en-US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к </a:t>
            </a:r>
            <a:r>
              <a:rPr lang="ru-RU" sz="1600" dirty="0" smtClean="0">
                <a:solidFill>
                  <a:schemeClr val="accent3"/>
                </a:solidFill>
              </a:rPr>
              <a:t>утверждению</a:t>
            </a:r>
            <a:r>
              <a:rPr lang="ru-RU" sz="1600" dirty="0" smtClean="0"/>
              <a:t> следствия</a:t>
            </a:r>
            <a:endParaRPr lang="ru-RU" sz="1600" dirty="0"/>
          </a:p>
        </p:txBody>
      </p:sp>
      <p:sp>
        <p:nvSpPr>
          <p:cNvPr id="15" name="TextBox 14"/>
          <p:cNvSpPr txBox="1">
            <a:spLocks noChangeArrowheads="1"/>
          </p:cNvSpPr>
          <p:nvPr/>
        </p:nvSpPr>
        <p:spPr bwMode="auto">
          <a:xfrm>
            <a:off x="0" y="6084000"/>
            <a:ext cx="3024000" cy="5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dirty="0" smtClean="0">
                <a:solidFill>
                  <a:srgbClr val="FF66FF"/>
                </a:solidFill>
              </a:rPr>
              <a:t>От отрицания основания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к отрицанию следствия</a:t>
            </a:r>
            <a:endParaRPr lang="ru-RU" sz="1600" dirty="0"/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612000" y="4284000"/>
            <a:ext cx="1800000" cy="358775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1080000" y="4716000"/>
            <a:ext cx="863600" cy="360363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b="1" dirty="0" smtClean="0">
                <a:solidFill>
                  <a:srgbClr val="0000FF"/>
                </a:solidFill>
              </a:rPr>
              <a:t>Не </a:t>
            </a:r>
            <a:r>
              <a:rPr lang="en-US" b="1" dirty="0" smtClean="0">
                <a:solidFill>
                  <a:srgbClr val="FF0000"/>
                </a:solidFill>
              </a:rPr>
              <a:t>A</a:t>
            </a:r>
            <a:endParaRPr lang="ru-RU" b="1" dirty="0">
              <a:solidFill>
                <a:srgbClr val="FF0000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612000" y="5148000"/>
            <a:ext cx="1800000" cy="288925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1080000" y="5508000"/>
            <a:ext cx="863600" cy="358775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b="1" dirty="0" smtClean="0">
                <a:solidFill>
                  <a:srgbClr val="0000FF"/>
                </a:solidFill>
              </a:rPr>
              <a:t>не </a:t>
            </a:r>
            <a:r>
              <a:rPr lang="en-US" b="1" dirty="0" smtClean="0">
                <a:solidFill>
                  <a:srgbClr val="006600"/>
                </a:solidFill>
              </a:rPr>
              <a:t>B</a:t>
            </a:r>
            <a:endParaRPr lang="ru-RU" b="1" dirty="0">
              <a:solidFill>
                <a:srgbClr val="006600"/>
              </a:solidFill>
            </a:endParaRPr>
          </a:p>
        </p:txBody>
      </p:sp>
      <p:cxnSp>
        <p:nvCxnSpPr>
          <p:cNvPr id="20" name="Прямая соединительная линия 19"/>
          <p:cNvCxnSpPr>
            <a:cxnSpLocks noChangeShapeType="1"/>
          </p:cNvCxnSpPr>
          <p:nvPr/>
        </p:nvCxnSpPr>
        <p:spPr bwMode="auto">
          <a:xfrm>
            <a:off x="360000" y="4176000"/>
            <a:ext cx="2304000" cy="180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21" name="Прямая соединительная линия 20"/>
          <p:cNvCxnSpPr>
            <a:cxnSpLocks noChangeShapeType="1"/>
          </p:cNvCxnSpPr>
          <p:nvPr/>
        </p:nvCxnSpPr>
        <p:spPr bwMode="auto">
          <a:xfrm rot="-4620000">
            <a:off x="360000" y="4176000"/>
            <a:ext cx="2304000" cy="180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2" name="Скругленный прямоугольник 21"/>
          <p:cNvSpPr>
            <a:spLocks noChangeArrowheads="1"/>
          </p:cNvSpPr>
          <p:nvPr/>
        </p:nvSpPr>
        <p:spPr bwMode="auto">
          <a:xfrm>
            <a:off x="4464000" y="1512000"/>
            <a:ext cx="4320000" cy="1800225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sz="1600" b="1" dirty="0"/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4644000" y="1620000"/>
            <a:ext cx="3960000" cy="360362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идёт дождь</a:t>
            </a:r>
            <a:r>
              <a:rPr lang="ru-RU" sz="1600" dirty="0" smtClean="0">
                <a:solidFill>
                  <a:srgbClr val="0000FF"/>
                </a:solidFill>
              </a:rPr>
              <a:t>, то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крыши мокрые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4" name="Rectangle 7"/>
          <p:cNvSpPr>
            <a:spLocks noChangeArrowheads="1"/>
          </p:cNvSpPr>
          <p:nvPr/>
        </p:nvSpPr>
        <p:spPr bwMode="auto">
          <a:xfrm>
            <a:off x="5616000" y="2052000"/>
            <a:ext cx="2016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Идёт дождь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5724000" y="2484000"/>
            <a:ext cx="1800000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5616000" y="2844000"/>
            <a:ext cx="2016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6600"/>
                </a:solidFill>
              </a:rPr>
              <a:t>крыши мокрые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27" name="Скругленный прямоугольник 26"/>
          <p:cNvSpPr>
            <a:spLocks noChangeArrowheads="1"/>
          </p:cNvSpPr>
          <p:nvPr/>
        </p:nvSpPr>
        <p:spPr bwMode="auto">
          <a:xfrm>
            <a:off x="4464000" y="4176000"/>
            <a:ext cx="4320000" cy="1800225"/>
          </a:xfrm>
          <a:prstGeom prst="roundRect">
            <a:avLst>
              <a:gd name="adj" fmla="val 16667"/>
            </a:avLst>
          </a:prstGeom>
          <a:solidFill>
            <a:srgbClr val="BBE0E3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sz="1600" b="1" dirty="0"/>
          </a:p>
        </p:txBody>
      </p:sp>
      <p:sp>
        <p:nvSpPr>
          <p:cNvPr id="28" name="Rectangle 7"/>
          <p:cNvSpPr>
            <a:spLocks noChangeArrowheads="1"/>
          </p:cNvSpPr>
          <p:nvPr/>
        </p:nvSpPr>
        <p:spPr bwMode="auto">
          <a:xfrm>
            <a:off x="4644000" y="4284000"/>
            <a:ext cx="3960000" cy="358775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идёт дождь</a:t>
            </a:r>
            <a:r>
              <a:rPr lang="ru-RU" sz="1600" dirty="0" smtClean="0">
                <a:solidFill>
                  <a:srgbClr val="0000FF"/>
                </a:solidFill>
              </a:rPr>
              <a:t>, то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крыши мокрые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0" name="Rectangle 7"/>
          <p:cNvSpPr>
            <a:spLocks noChangeArrowheads="1"/>
          </p:cNvSpPr>
          <p:nvPr/>
        </p:nvSpPr>
        <p:spPr bwMode="auto">
          <a:xfrm>
            <a:off x="5616000" y="4716000"/>
            <a:ext cx="2016000" cy="360363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Дождя </a:t>
            </a:r>
            <a:r>
              <a:rPr lang="ru-RU" sz="1600" dirty="0" smtClean="0">
                <a:solidFill>
                  <a:srgbClr val="0000FF"/>
                </a:solidFill>
              </a:rPr>
              <a:t>нет.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3" name="Rectangle 7"/>
          <p:cNvSpPr>
            <a:spLocks noChangeArrowheads="1"/>
          </p:cNvSpPr>
          <p:nvPr/>
        </p:nvSpPr>
        <p:spPr bwMode="auto">
          <a:xfrm>
            <a:off x="5724000" y="5148000"/>
            <a:ext cx="1800000" cy="288925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4" name="Rectangle 7"/>
          <p:cNvSpPr>
            <a:spLocks noChangeArrowheads="1"/>
          </p:cNvSpPr>
          <p:nvPr/>
        </p:nvSpPr>
        <p:spPr bwMode="auto">
          <a:xfrm>
            <a:off x="5616000" y="5508000"/>
            <a:ext cx="2016000" cy="358775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6600"/>
                </a:solidFill>
              </a:rPr>
              <a:t>крыши </a:t>
            </a:r>
            <a:r>
              <a:rPr lang="ru-RU" sz="1600" dirty="0" smtClean="0">
                <a:solidFill>
                  <a:srgbClr val="0000FF"/>
                </a:solidFill>
              </a:rPr>
              <a:t>не </a:t>
            </a:r>
            <a:r>
              <a:rPr lang="ru-RU" sz="1600" dirty="0" smtClean="0">
                <a:solidFill>
                  <a:srgbClr val="006600"/>
                </a:solidFill>
              </a:rPr>
              <a:t>мокрые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35" name="Прямая соединительная линия 34"/>
          <p:cNvCxnSpPr>
            <a:cxnSpLocks noChangeShapeType="1"/>
          </p:cNvCxnSpPr>
          <p:nvPr/>
        </p:nvCxnSpPr>
        <p:spPr bwMode="auto">
          <a:xfrm>
            <a:off x="4464000" y="4176000"/>
            <a:ext cx="4320000" cy="180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7" name="Прямая соединительная линия 36"/>
          <p:cNvCxnSpPr>
            <a:cxnSpLocks noChangeShapeType="1"/>
          </p:cNvCxnSpPr>
          <p:nvPr/>
        </p:nvCxnSpPr>
        <p:spPr bwMode="auto">
          <a:xfrm rot="-2700000">
            <a:off x="4464000" y="4176000"/>
            <a:ext cx="4320000" cy="180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8" name="TextBox 37"/>
          <p:cNvSpPr txBox="1">
            <a:spLocks noChangeArrowheads="1"/>
          </p:cNvSpPr>
          <p:nvPr/>
        </p:nvSpPr>
        <p:spPr bwMode="auto">
          <a:xfrm>
            <a:off x="4464000" y="3420000"/>
            <a:ext cx="4320000" cy="5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b="1" dirty="0" smtClean="0">
                <a:solidFill>
                  <a:srgbClr val="00FF00"/>
                </a:solidFill>
              </a:rPr>
              <a:t>Правильное умозаключение</a:t>
            </a:r>
            <a:r>
              <a:rPr lang="en-US" sz="1600" b="1" dirty="0" smtClean="0">
                <a:solidFill>
                  <a:srgbClr val="00FF00"/>
                </a:solidFill>
              </a:rPr>
              <a:t>: </a:t>
            </a:r>
            <a:br>
              <a:rPr lang="en-US" sz="1600" b="1" dirty="0" smtClean="0">
                <a:solidFill>
                  <a:srgbClr val="00FF00"/>
                </a:solidFill>
              </a:rPr>
            </a:br>
            <a:r>
              <a:rPr lang="en-US" sz="1600" b="1" dirty="0" smtClean="0">
                <a:solidFill>
                  <a:srgbClr val="FFFF00"/>
                </a:solidFill>
              </a:rPr>
              <a:t>modus ponens</a:t>
            </a:r>
            <a:endParaRPr lang="ru-RU" sz="1600" b="1" dirty="0">
              <a:solidFill>
                <a:srgbClr val="FFFF00"/>
              </a:solidFill>
            </a:endParaRPr>
          </a:p>
        </p:txBody>
      </p:sp>
      <p:sp>
        <p:nvSpPr>
          <p:cNvPr id="39" name="TextBox 38"/>
          <p:cNvSpPr txBox="1">
            <a:spLocks noChangeArrowheads="1"/>
          </p:cNvSpPr>
          <p:nvPr/>
        </p:nvSpPr>
        <p:spPr bwMode="auto">
          <a:xfrm>
            <a:off x="4464000" y="6084000"/>
            <a:ext cx="4320000" cy="5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b="1" dirty="0" smtClean="0">
                <a:solidFill>
                  <a:srgbClr val="FF66FF"/>
                </a:solidFill>
              </a:rPr>
              <a:t>Паралогизм</a:t>
            </a:r>
            <a:r>
              <a:rPr lang="en-US" sz="1600" b="1" dirty="0" smtClean="0">
                <a:solidFill>
                  <a:srgbClr val="FF66FF"/>
                </a:solidFill>
              </a:rPr>
              <a:t>: </a:t>
            </a:r>
            <a:r>
              <a:rPr lang="ru-RU" sz="1600" b="1" dirty="0" smtClean="0">
                <a:solidFill>
                  <a:srgbClr val="FF9933"/>
                </a:solidFill>
              </a:rPr>
              <a:t>отрицание основания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br>
              <a:rPr lang="en-US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или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FF9933"/>
                </a:solidFill>
              </a:rPr>
              <a:t>ошибка инверсии</a:t>
            </a:r>
            <a:endParaRPr lang="ru-RU" sz="1600" b="1" dirty="0">
              <a:solidFill>
                <a:srgbClr val="FF9933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664000" y="1512000"/>
            <a:ext cx="1800000" cy="180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/>
              <a:t>Истинность основания является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достаточным условием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истинности следствия.</a:t>
            </a:r>
            <a:endParaRPr lang="ru-RU" sz="1600" dirty="0"/>
          </a:p>
        </p:txBody>
      </p:sp>
      <p:sp>
        <p:nvSpPr>
          <p:cNvPr id="32" name="TextBox 31"/>
          <p:cNvSpPr txBox="1"/>
          <p:nvPr/>
        </p:nvSpPr>
        <p:spPr>
          <a:xfrm>
            <a:off x="2664000" y="4176000"/>
            <a:ext cx="1800000" cy="180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/>
              <a:t>Истинность основания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FF66FF"/>
                </a:solidFill>
              </a:rPr>
              <a:t>не является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необходимым условием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истинности следствия.</a:t>
            </a:r>
            <a:endParaRPr lang="ru-RU" sz="1600" dirty="0"/>
          </a:p>
        </p:txBody>
      </p:sp>
      <p:sp>
        <p:nvSpPr>
          <p:cNvPr id="4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Условно-категорический силлогизм </a:t>
            </a:r>
            <a:r>
              <a:rPr lang="en-US" sz="3200" b="1" dirty="0" smtClean="0">
                <a:solidFill>
                  <a:schemeClr val="bg1"/>
                </a:solidFill>
              </a:rPr>
              <a:t/>
            </a:r>
            <a:br>
              <a:rPr lang="en-US" sz="3200" b="1" dirty="0" smtClean="0">
                <a:solidFill>
                  <a:schemeClr val="bg1"/>
                </a:solidFill>
              </a:rPr>
            </a:br>
            <a:r>
              <a:rPr lang="en-US" sz="2800" b="1" dirty="0" smtClean="0">
                <a:solidFill>
                  <a:schemeClr val="bg1"/>
                </a:solidFill>
              </a:rPr>
              <a:t>Modus ponens</a:t>
            </a:r>
            <a:endParaRPr lang="ru-RU" sz="2800" b="1" dirty="0" smtClean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00"/>
                            </p:stCondLst>
                            <p:childTnLst>
                              <p:par>
                                <p:cTn id="9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500"/>
                            </p:stCondLst>
                            <p:childTnLst>
                              <p:par>
                                <p:cTn id="10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1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5" grpId="0" animBg="1"/>
      <p:bldP spid="6" grpId="0" animBg="1"/>
      <p:bldP spid="7" grpId="0" animBg="1"/>
      <p:bldP spid="8" grpId="0" animBg="1"/>
      <p:bldP spid="13" grpId="0" animBg="1"/>
      <p:bldP spid="14" grpId="0"/>
      <p:bldP spid="15" grpId="0"/>
      <p:bldP spid="16" grpId="0" animBg="1"/>
      <p:bldP spid="17" grpId="0" animBg="1"/>
      <p:bldP spid="18" grpId="0" animBg="1"/>
      <p:bldP spid="19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30" grpId="0" animBg="1"/>
      <p:bldP spid="33" grpId="0" animBg="1"/>
      <p:bldP spid="34" grpId="0" animBg="1"/>
      <p:bldP spid="38" grpId="0"/>
      <p:bldP spid="39" grpId="0"/>
      <p:bldP spid="31" grpId="0"/>
      <p:bldP spid="32" grpId="0"/>
    </p:bldLst>
  </p:timing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4788000" y="4752000"/>
            <a:ext cx="3924000" cy="144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Достаточное условие </a:t>
            </a:r>
            <a:r>
              <a:rPr lang="ru-RU" dirty="0" smtClean="0"/>
              <a:t>–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условие, при </a:t>
            </a:r>
            <a:r>
              <a:rPr lang="ru-RU" dirty="0" smtClean="0">
                <a:solidFill>
                  <a:srgbClr val="00FF00"/>
                </a:solidFill>
              </a:rPr>
              <a:t>наличии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которого наличествует </a:t>
            </a:r>
            <a:br>
              <a:rPr lang="ru-RU" dirty="0" smtClean="0"/>
            </a:br>
            <a:r>
              <a:rPr lang="ru-RU" dirty="0" smtClean="0"/>
              <a:t>и </a:t>
            </a:r>
            <a:r>
              <a:rPr lang="ru-RU" dirty="0" smtClean="0">
                <a:solidFill>
                  <a:srgbClr val="00FF00"/>
                </a:solidFill>
              </a:rPr>
              <a:t>обусловленное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432000" y="4752000"/>
            <a:ext cx="3924000" cy="144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Необходимое условие </a:t>
            </a:r>
            <a:r>
              <a:rPr lang="ru-RU" dirty="0" smtClean="0"/>
              <a:t>–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условие, </a:t>
            </a:r>
            <a:r>
              <a:rPr lang="ru-RU" dirty="0" smtClean="0">
                <a:solidFill>
                  <a:srgbClr val="FF66FF"/>
                </a:solidFill>
              </a:rPr>
              <a:t>отсутствие</a:t>
            </a:r>
            <a:r>
              <a:rPr lang="ru-RU" dirty="0" smtClean="0"/>
              <a:t> которого делает обусловленное </a:t>
            </a:r>
            <a:r>
              <a:rPr lang="ru-RU" dirty="0" smtClean="0">
                <a:solidFill>
                  <a:srgbClr val="FF66FF"/>
                </a:solidFill>
              </a:rPr>
              <a:t>невозможным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432000" y="1872000"/>
            <a:ext cx="3924000" cy="244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Ошибка инверсии</a:t>
            </a:r>
            <a:r>
              <a:rPr lang="en-US" sz="2000" dirty="0" smtClean="0">
                <a:solidFill>
                  <a:srgbClr val="FFFF00"/>
                </a:solidFill>
                <a:cs typeface="Arial" charset="0"/>
              </a:rPr>
              <a:t>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или</a:t>
            </a:r>
            <a:r>
              <a:rPr lang="en-US" dirty="0" smtClean="0">
                <a:solidFill>
                  <a:srgbClr val="FF9933"/>
                </a:solidFill>
              </a:rPr>
              <a:t> </a:t>
            </a:r>
            <a:r>
              <a:rPr lang="ru-RU" dirty="0" smtClean="0">
                <a:solidFill>
                  <a:srgbClr val="FF9933"/>
                </a:solidFill>
              </a:rPr>
              <a:t>отрицание основания</a:t>
            </a:r>
            <a:r>
              <a:rPr lang="ru-RU" dirty="0" smtClean="0"/>
              <a:t> – 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ru-RU" dirty="0" smtClean="0"/>
              <a:t>паралогизм, возникающий </a:t>
            </a:r>
            <a:br>
              <a:rPr lang="ru-RU" dirty="0" smtClean="0"/>
            </a:br>
            <a:r>
              <a:rPr lang="ru-RU" dirty="0" smtClean="0"/>
              <a:t>в результате преобразования истинного условного суждения, при котором </a:t>
            </a:r>
            <a:r>
              <a:rPr lang="ru-RU" dirty="0" smtClean="0">
                <a:solidFill>
                  <a:srgbClr val="00FF00"/>
                </a:solidFill>
              </a:rPr>
              <a:t>достаточное </a:t>
            </a:r>
            <a:r>
              <a:rPr lang="ru-RU" dirty="0" smtClean="0"/>
              <a:t>условие принимается </a:t>
            </a:r>
            <a:br>
              <a:rPr lang="ru-RU" dirty="0" smtClean="0"/>
            </a:br>
            <a:r>
              <a:rPr lang="ru-RU" dirty="0" smtClean="0"/>
              <a:t>за условие </a:t>
            </a:r>
            <a:r>
              <a:rPr lang="ru-RU" dirty="0" smtClean="0">
                <a:solidFill>
                  <a:srgbClr val="00FF00"/>
                </a:solidFill>
              </a:rPr>
              <a:t>необходимое</a:t>
            </a:r>
            <a:r>
              <a:rPr lang="ru-RU" dirty="0" smtClean="0"/>
              <a:t>. </a:t>
            </a:r>
            <a:endParaRPr lang="ru-RU" dirty="0"/>
          </a:p>
        </p:txBody>
      </p:sp>
      <p:sp>
        <p:nvSpPr>
          <p:cNvPr id="1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Условно-категорический силлогизм </a:t>
            </a:r>
            <a:r>
              <a:rPr lang="en-US" sz="2800" b="1" dirty="0" smtClean="0">
                <a:solidFill>
                  <a:schemeClr val="bg1"/>
                </a:solidFill>
              </a:rPr>
              <a:t>Modus tollens</a:t>
            </a:r>
            <a:endParaRPr lang="ru-RU" sz="2800" b="1" dirty="0" smtClean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9" grpId="0" animBg="1"/>
    </p:bldLst>
  </p:timing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Скругленный прямоугольник 8"/>
          <p:cNvSpPr>
            <a:spLocks noChangeArrowheads="1"/>
          </p:cNvSpPr>
          <p:nvPr/>
        </p:nvSpPr>
        <p:spPr bwMode="auto">
          <a:xfrm>
            <a:off x="1116000" y="1512000"/>
            <a:ext cx="2305050" cy="1800225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b="1" dirty="0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1368000" y="1620000"/>
            <a:ext cx="1800000" cy="360362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1836000" y="2052000"/>
            <a:ext cx="8636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b="1" dirty="0" smtClean="0">
                <a:solidFill>
                  <a:srgbClr val="0000FF"/>
                </a:solidFill>
              </a:rPr>
              <a:t>Не </a:t>
            </a:r>
            <a:r>
              <a:rPr lang="en-US" b="1" dirty="0" smtClean="0">
                <a:solidFill>
                  <a:srgbClr val="006600"/>
                </a:solidFill>
              </a:rPr>
              <a:t>B</a:t>
            </a:r>
            <a:endParaRPr lang="ru-RU" b="1" dirty="0">
              <a:solidFill>
                <a:srgbClr val="006600"/>
              </a:solidFill>
            </a:endParaRP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1368000" y="2484000"/>
            <a:ext cx="1800000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836000" y="2844000"/>
            <a:ext cx="8636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b="1" dirty="0" smtClean="0">
                <a:solidFill>
                  <a:srgbClr val="0000FF"/>
                </a:solidFill>
              </a:rPr>
              <a:t>не </a:t>
            </a:r>
            <a:r>
              <a:rPr lang="en-US" b="1" dirty="0" smtClean="0">
                <a:solidFill>
                  <a:srgbClr val="FF0000"/>
                </a:solidFill>
              </a:rPr>
              <a:t>A</a:t>
            </a:r>
            <a:endParaRPr lang="ru-RU" b="1" dirty="0">
              <a:solidFill>
                <a:srgbClr val="FF0000"/>
              </a:solidFill>
            </a:endParaRP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648000" y="3420000"/>
            <a:ext cx="3240000" cy="5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dirty="0" smtClean="0">
                <a:solidFill>
                  <a:srgbClr val="00FF00"/>
                </a:solidFill>
              </a:rPr>
              <a:t>От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отрицания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следствия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к </a:t>
            </a:r>
            <a:r>
              <a:rPr lang="ru-RU" sz="1600" dirty="0" smtClean="0">
                <a:solidFill>
                  <a:schemeClr val="accent3"/>
                </a:solidFill>
              </a:rPr>
              <a:t>отрицанию</a:t>
            </a:r>
            <a:r>
              <a:rPr lang="ru-RU" sz="1600" dirty="0" smtClean="0"/>
              <a:t> основания</a:t>
            </a:r>
            <a:endParaRPr lang="ru-RU" sz="1600" b="1" dirty="0">
              <a:solidFill>
                <a:schemeClr val="bg1"/>
              </a:solidFill>
            </a:endParaRPr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647999" y="6084000"/>
            <a:ext cx="3240000" cy="5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dirty="0" smtClean="0">
                <a:solidFill>
                  <a:srgbClr val="FF66FF"/>
                </a:solidFill>
              </a:rPr>
              <a:t>От утверждения следствия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к утверждению основания</a:t>
            </a:r>
            <a:endParaRPr lang="ru-RU" sz="1600" dirty="0"/>
          </a:p>
        </p:txBody>
      </p:sp>
      <p:sp>
        <p:nvSpPr>
          <p:cNvPr id="15" name="Скругленный прямоугольник 14"/>
          <p:cNvSpPr>
            <a:spLocks noChangeArrowheads="1"/>
          </p:cNvSpPr>
          <p:nvPr/>
        </p:nvSpPr>
        <p:spPr bwMode="auto">
          <a:xfrm>
            <a:off x="1116000" y="4176000"/>
            <a:ext cx="2305050" cy="1800225"/>
          </a:xfrm>
          <a:prstGeom prst="roundRect">
            <a:avLst>
              <a:gd name="adj" fmla="val 16667"/>
            </a:avLst>
          </a:prstGeom>
          <a:solidFill>
            <a:srgbClr val="BBE0E3"/>
          </a:solidFill>
          <a:ln w="9525" algn="ctr">
            <a:solidFill>
              <a:srgbClr val="00FFFF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b="1" dirty="0"/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1368000" y="4284000"/>
            <a:ext cx="1800000" cy="358775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1836000" y="4716000"/>
            <a:ext cx="863600" cy="360363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en-US" b="1" dirty="0">
                <a:solidFill>
                  <a:srgbClr val="006600"/>
                </a:solidFill>
              </a:rPr>
              <a:t>B</a:t>
            </a:r>
            <a:endParaRPr lang="ru-RU" b="1" dirty="0">
              <a:solidFill>
                <a:srgbClr val="006600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1368000" y="5148000"/>
            <a:ext cx="1800000" cy="288925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1836000" y="5508000"/>
            <a:ext cx="863600" cy="358775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en-US" b="1" dirty="0">
                <a:solidFill>
                  <a:srgbClr val="FF0000"/>
                </a:solidFill>
              </a:rPr>
              <a:t>A</a:t>
            </a:r>
            <a:endParaRPr lang="ru-RU" b="1" dirty="0">
              <a:solidFill>
                <a:srgbClr val="FF0000"/>
              </a:solidFill>
            </a:endParaRPr>
          </a:p>
        </p:txBody>
      </p:sp>
      <p:cxnSp>
        <p:nvCxnSpPr>
          <p:cNvPr id="20" name="Прямая соединительная линия 19"/>
          <p:cNvCxnSpPr>
            <a:cxnSpLocks noChangeShapeType="1"/>
          </p:cNvCxnSpPr>
          <p:nvPr/>
        </p:nvCxnSpPr>
        <p:spPr bwMode="auto">
          <a:xfrm>
            <a:off x="1116000" y="4176000"/>
            <a:ext cx="2304000" cy="180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21" name="Прямая соединительная линия 20"/>
          <p:cNvCxnSpPr>
            <a:cxnSpLocks noChangeShapeType="1"/>
          </p:cNvCxnSpPr>
          <p:nvPr/>
        </p:nvCxnSpPr>
        <p:spPr bwMode="auto">
          <a:xfrm rot="-4620000">
            <a:off x="1116000" y="4176000"/>
            <a:ext cx="2304000" cy="180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Условно-категорический силлогизм </a:t>
            </a:r>
            <a:r>
              <a:rPr lang="en-US" sz="2800" b="1" dirty="0" smtClean="0">
                <a:solidFill>
                  <a:schemeClr val="bg1"/>
                </a:solidFill>
              </a:rPr>
              <a:t>Modus tollens</a:t>
            </a:r>
            <a:endParaRPr lang="ru-RU" sz="2800" b="1" dirty="0" smtClean="0">
              <a:solidFill>
                <a:schemeClr val="accent3"/>
              </a:solidFill>
            </a:endParaRPr>
          </a:p>
        </p:txBody>
      </p:sp>
      <p:sp>
        <p:nvSpPr>
          <p:cNvPr id="22" name="Text Box 13"/>
          <p:cNvSpPr txBox="1">
            <a:spLocks noChangeArrowheads="1"/>
          </p:cNvSpPr>
          <p:nvPr/>
        </p:nvSpPr>
        <p:spPr bwMode="auto">
          <a:xfrm>
            <a:off x="4536000" y="1512000"/>
            <a:ext cx="4246563" cy="504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/>
          <a:lstStyle/>
          <a:p>
            <a:pPr algn="ctr"/>
            <a:r>
              <a:rPr lang="en-US" sz="2000" dirty="0">
                <a:solidFill>
                  <a:srgbClr val="FFFF00"/>
                </a:solidFill>
              </a:rPr>
              <a:t>Modus </a:t>
            </a:r>
            <a:r>
              <a:rPr lang="en-US" sz="2000" dirty="0" smtClean="0">
                <a:solidFill>
                  <a:srgbClr val="FFFF00"/>
                </a:solidFill>
              </a:rPr>
              <a:t>tollens </a:t>
            </a:r>
            <a:r>
              <a:rPr lang="en-US" sz="2000" dirty="0" smtClean="0"/>
              <a:t>–</a:t>
            </a:r>
            <a:r>
              <a:rPr lang="ru-RU" sz="2000" dirty="0" smtClean="0">
                <a:solidFill>
                  <a:srgbClr val="FFFF00"/>
                </a:solidFill>
              </a:rPr>
              <a:t> </a:t>
            </a:r>
            <a:r>
              <a:rPr lang="en-US" sz="2000" dirty="0">
                <a:solidFill>
                  <a:srgbClr val="FFFF00"/>
                </a:solidFill>
              </a:rPr>
              <a:t/>
            </a:r>
            <a:br>
              <a:rPr lang="en-US" sz="2000" dirty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bg1"/>
                </a:solidFill>
              </a:rPr>
              <a:t>разновидность условно-категорического</a:t>
            </a:r>
            <a:r>
              <a:rPr lang="ru-RU" dirty="0" smtClean="0"/>
              <a:t> </a:t>
            </a:r>
            <a:r>
              <a:rPr lang="ru-RU" dirty="0" smtClean="0">
                <a:solidFill>
                  <a:schemeClr val="bg1"/>
                </a:solidFill>
              </a:rPr>
              <a:t>умозаключения (силлогизма), в которой </a:t>
            </a:r>
          </a:p>
          <a:p>
            <a:pPr algn="ctr"/>
            <a:r>
              <a:rPr lang="ru-RU" dirty="0" smtClean="0">
                <a:solidFill>
                  <a:srgbClr val="00FF00"/>
                </a:solidFill>
              </a:rPr>
              <a:t>первая (б</a:t>
            </a:r>
            <a:r>
              <a:rPr lang="fr-FR" dirty="0" smtClean="0">
                <a:solidFill>
                  <a:srgbClr val="00FF00"/>
                </a:solidFill>
                <a:latin typeface="+mn-lt"/>
                <a:cs typeface="Times New Roman"/>
              </a:rPr>
              <a:t>ó</a:t>
            </a:r>
            <a:r>
              <a:rPr lang="ru-RU" dirty="0" smtClean="0">
                <a:solidFill>
                  <a:srgbClr val="00FF00"/>
                </a:solidFill>
              </a:rPr>
              <a:t>льшая) посылка – невыделяющее условное суждение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>
                <a:solidFill>
                  <a:schemeClr val="bg1"/>
                </a:solidFill>
              </a:rPr>
              <a:t>(</a:t>
            </a:r>
            <a:r>
              <a:rPr lang="ru-RU" dirty="0">
                <a:solidFill>
                  <a:schemeClr val="bg1"/>
                </a:solidFill>
              </a:rPr>
              <a:t>т</a:t>
            </a:r>
            <a:r>
              <a:rPr lang="ru-RU" dirty="0" smtClean="0">
                <a:solidFill>
                  <a:schemeClr val="bg1"/>
                </a:solidFill>
              </a:rPr>
              <a:t>. е</a:t>
            </a:r>
            <a:r>
              <a:rPr lang="ru-RU" dirty="0">
                <a:solidFill>
                  <a:schemeClr val="bg1"/>
                </a:solidFill>
              </a:rPr>
              <a:t>. суждение, </a:t>
            </a:r>
            <a:r>
              <a:rPr lang="ru-RU" dirty="0" smtClean="0"/>
              <a:t>устанавливающее логическое отношение </a:t>
            </a:r>
            <a:r>
              <a:rPr lang="ru-RU" dirty="0" smtClean="0">
                <a:solidFill>
                  <a:srgbClr val="FF9900"/>
                </a:solidFill>
              </a:rPr>
              <a:t>подчинения</a:t>
            </a:r>
            <a:r>
              <a:rPr lang="ru-RU" dirty="0" smtClean="0"/>
              <a:t> между </a:t>
            </a:r>
            <a:r>
              <a:rPr lang="ru-RU" dirty="0" smtClean="0">
                <a:solidFill>
                  <a:srgbClr val="FF99FF"/>
                </a:solidFill>
              </a:rPr>
              <a:t>основанием</a:t>
            </a:r>
            <a:r>
              <a:rPr lang="ru-RU" dirty="0" smtClean="0"/>
              <a:t> и </a:t>
            </a:r>
            <a:r>
              <a:rPr lang="ru-RU" dirty="0" smtClean="0">
                <a:solidFill>
                  <a:srgbClr val="FF99FF"/>
                </a:solidFill>
              </a:rPr>
              <a:t>следствием</a:t>
            </a:r>
            <a:r>
              <a:rPr lang="ru-RU" dirty="0" smtClean="0">
                <a:solidFill>
                  <a:schemeClr val="bg1"/>
                </a:solidFill>
              </a:rPr>
              <a:t>),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</a:p>
          <a:p>
            <a:pPr algn="ctr"/>
            <a:r>
              <a:rPr lang="ru-RU" dirty="0" smtClean="0">
                <a:solidFill>
                  <a:srgbClr val="00FF00"/>
                </a:solidFill>
              </a:rPr>
              <a:t>вторая (меньшая) посылка – категорическое </a:t>
            </a:r>
            <a:r>
              <a:rPr lang="ru-RU" dirty="0">
                <a:solidFill>
                  <a:srgbClr val="00FF00"/>
                </a:solidFill>
              </a:rPr>
              <a:t>суждение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00FFFF"/>
                </a:solidFill>
              </a:rPr>
              <a:t>отрицающее</a:t>
            </a:r>
            <a:r>
              <a:rPr lang="ru-RU" dirty="0" smtClean="0">
                <a:solidFill>
                  <a:schemeClr val="bg1"/>
                </a:solidFill>
              </a:rPr>
              <a:t> </a:t>
            </a:r>
            <a:br>
              <a:rPr lang="ru-RU" dirty="0" smtClean="0">
                <a:solidFill>
                  <a:schemeClr val="bg1"/>
                </a:solidFill>
              </a:rPr>
            </a:br>
            <a:r>
              <a:rPr lang="ru-RU" dirty="0" smtClean="0"/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99FF"/>
                </a:solidFill>
              </a:rPr>
              <a:t>следствия</a:t>
            </a:r>
            <a:r>
              <a:rPr lang="ru-RU" dirty="0" smtClean="0">
                <a:solidFill>
                  <a:schemeClr val="bg1"/>
                </a:solidFill>
              </a:rPr>
              <a:t> </a:t>
            </a:r>
            <a:br>
              <a:rPr lang="ru-RU" dirty="0" smtClean="0">
                <a:solidFill>
                  <a:schemeClr val="bg1"/>
                </a:solidFill>
              </a:rPr>
            </a:br>
            <a:r>
              <a:rPr lang="ru-RU" dirty="0" smtClean="0">
                <a:solidFill>
                  <a:schemeClr val="bg1"/>
                </a:solidFill>
              </a:rPr>
              <a:t>(т. е. </a:t>
            </a:r>
            <a:r>
              <a:rPr lang="ru-RU" dirty="0" smtClean="0">
                <a:solidFill>
                  <a:srgbClr val="FF9900"/>
                </a:solidFill>
              </a:rPr>
              <a:t>подчинённого</a:t>
            </a:r>
            <a:r>
              <a:rPr lang="ru-RU" dirty="0" smtClean="0">
                <a:solidFill>
                  <a:schemeClr val="bg1"/>
                </a:solidFill>
              </a:rPr>
              <a:t> суждения), </a:t>
            </a:r>
          </a:p>
          <a:p>
            <a:pPr algn="ctr"/>
            <a:r>
              <a:rPr lang="ru-RU" dirty="0" smtClean="0">
                <a:solidFill>
                  <a:schemeClr val="bg1"/>
                </a:solidFill>
              </a:rPr>
              <a:t>а </a:t>
            </a:r>
            <a:r>
              <a:rPr lang="ru-RU" dirty="0">
                <a:solidFill>
                  <a:srgbClr val="00FF00"/>
                </a:solidFill>
              </a:rPr>
              <a:t>заключение</a:t>
            </a:r>
            <a:r>
              <a:rPr lang="ru-RU" dirty="0">
                <a:solidFill>
                  <a:schemeClr val="bg1"/>
                </a:solidFill>
              </a:rPr>
              <a:t> </a:t>
            </a:r>
            <a:r>
              <a:rPr lang="ru-RU" dirty="0" smtClean="0">
                <a:solidFill>
                  <a:srgbClr val="00FFFF"/>
                </a:solidFill>
              </a:rPr>
              <a:t>отрицает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истинность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99FF"/>
                </a:solidFill>
              </a:rPr>
              <a:t>основания</a:t>
            </a:r>
            <a:r>
              <a:rPr lang="ru-RU" dirty="0" smtClean="0">
                <a:solidFill>
                  <a:schemeClr val="bg1"/>
                </a:solidFill>
              </a:rPr>
              <a:t> </a:t>
            </a:r>
            <a:br>
              <a:rPr lang="ru-RU" dirty="0" smtClean="0">
                <a:solidFill>
                  <a:schemeClr val="bg1"/>
                </a:solidFill>
              </a:rPr>
            </a:br>
            <a:r>
              <a:rPr lang="ru-RU" dirty="0" smtClean="0">
                <a:solidFill>
                  <a:schemeClr val="bg1"/>
                </a:solidFill>
              </a:rPr>
              <a:t>(т. е. </a:t>
            </a:r>
            <a:r>
              <a:rPr lang="ru-RU" dirty="0" smtClean="0">
                <a:solidFill>
                  <a:srgbClr val="FF9900"/>
                </a:solidFill>
              </a:rPr>
              <a:t>подчиняющего</a:t>
            </a:r>
            <a:r>
              <a:rPr lang="ru-RU" dirty="0" smtClean="0">
                <a:solidFill>
                  <a:schemeClr val="bg1"/>
                </a:solidFill>
              </a:rPr>
              <a:t> суждения).</a:t>
            </a:r>
            <a:endParaRPr lang="ru-RU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500"/>
                            </p:stCondLst>
                            <p:childTnLst>
                              <p:par>
                                <p:cTn id="5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5" dur="2000"/>
                                        <p:tgtEl>
                                          <p:spTgt spid="2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"/>
                            </p:stCondLst>
                            <p:childTnLst>
                              <p:par>
                                <p:cTn id="9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5" grpId="0" animBg="1"/>
      <p:bldP spid="6" grpId="0" animBg="1"/>
      <p:bldP spid="7" grpId="0" animBg="1"/>
      <p:bldP spid="8" grpId="0" animBg="1"/>
      <p:bldP spid="13" grpId="0"/>
      <p:bldP spid="14" grpId="0"/>
      <p:bldP spid="15" grpId="0" animBg="1"/>
      <p:bldP spid="16" grpId="0" animBg="1"/>
      <p:bldP spid="17" grpId="0" animBg="1"/>
      <p:bldP spid="18" grpId="0" animBg="1"/>
      <p:bldP spid="19" grpId="0" animBg="1"/>
      <p:bldP spid="22" grpId="0" build="p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вал 2"/>
          <p:cNvSpPr>
            <a:spLocks noChangeAspect="1" noChangeArrowheads="1"/>
          </p:cNvSpPr>
          <p:nvPr/>
        </p:nvSpPr>
        <p:spPr bwMode="auto">
          <a:xfrm>
            <a:off x="288000" y="1620000"/>
            <a:ext cx="5039999" cy="5040000"/>
          </a:xfrm>
          <a:prstGeom prst="ellipse">
            <a:avLst/>
          </a:prstGeom>
          <a:solidFill>
            <a:schemeClr val="accent1"/>
          </a:solidFill>
          <a:ln w="38100" cmpd="dbl" algn="ctr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endParaRPr lang="en-GB" sz="2800" dirty="0">
              <a:solidFill>
                <a:srgbClr val="0000FF"/>
              </a:solidFill>
            </a:endParaRPr>
          </a:p>
        </p:txBody>
      </p:sp>
      <p:sp>
        <p:nvSpPr>
          <p:cNvPr id="4" name="Овал 3"/>
          <p:cNvSpPr/>
          <p:nvPr/>
        </p:nvSpPr>
        <p:spPr bwMode="auto">
          <a:xfrm>
            <a:off x="2448000" y="2592000"/>
            <a:ext cx="2519363" cy="2519363"/>
          </a:xfrm>
          <a:prstGeom prst="ellipse">
            <a:avLst/>
          </a:prstGeom>
          <a:solidFill>
            <a:srgbClr val="FFFF99"/>
          </a:solidFill>
          <a:ln w="38100" cap="flat" cmpd="dbl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/>
          <a:lstStyle/>
          <a:p>
            <a:pPr>
              <a:defRPr/>
            </a:pPr>
            <a:r>
              <a:rPr lang="en-GB" sz="2000" dirty="0" smtClean="0">
                <a:solidFill>
                  <a:srgbClr val="0000FF"/>
                </a:solidFill>
              </a:rPr>
              <a:t/>
            </a:r>
            <a:br>
              <a:rPr lang="en-GB" sz="2000" dirty="0" smtClean="0">
                <a:solidFill>
                  <a:srgbClr val="0000FF"/>
                </a:solidFill>
              </a:rPr>
            </a:br>
            <a:r>
              <a:rPr lang="en-GB" sz="2000" dirty="0" smtClean="0">
                <a:solidFill>
                  <a:srgbClr val="0000FF"/>
                </a:solidFill>
              </a:rPr>
              <a:t>       </a:t>
            </a:r>
            <a:r>
              <a:rPr lang="ru-RU" sz="2000" dirty="0" smtClean="0">
                <a:solidFill>
                  <a:srgbClr val="0000FF"/>
                </a:solidFill>
              </a:rPr>
              <a:t>Француз</a:t>
            </a:r>
            <a:endParaRPr lang="en-GB" sz="2000" dirty="0">
              <a:solidFill>
                <a:srgbClr val="0000FF"/>
              </a:solidFill>
            </a:endParaRPr>
          </a:p>
        </p:txBody>
      </p:sp>
      <p:sp>
        <p:nvSpPr>
          <p:cNvPr id="5" name="Овал 4"/>
          <p:cNvSpPr>
            <a:spLocks noChangeAspect="1"/>
          </p:cNvSpPr>
          <p:nvPr/>
        </p:nvSpPr>
        <p:spPr bwMode="auto">
          <a:xfrm>
            <a:off x="1548000" y="3780000"/>
            <a:ext cx="2520000" cy="2522789"/>
          </a:xfrm>
          <a:prstGeom prst="ellipse">
            <a:avLst/>
          </a:prstGeom>
          <a:solidFill>
            <a:srgbClr val="FF66FF">
              <a:alpha val="32157"/>
            </a:srgbClr>
          </a:solidFill>
          <a:ln w="38100" cap="flat" cmpd="dbl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square" anchor="ctr" anchorCtr="1"/>
          <a:lstStyle/>
          <a:p>
            <a:pPr>
              <a:defRPr/>
            </a:pPr>
            <a:endParaRPr lang="en-US" dirty="0" smtClean="0">
              <a:solidFill>
                <a:srgbClr val="0000FF"/>
              </a:solidFill>
            </a:endParaRPr>
          </a:p>
          <a:p>
            <a:pPr>
              <a:defRPr/>
            </a:pPr>
            <a:endParaRPr lang="en-US" dirty="0" smtClean="0">
              <a:solidFill>
                <a:srgbClr val="0000FF"/>
              </a:solidFill>
            </a:endParaRPr>
          </a:p>
          <a:p>
            <a:pPr>
              <a:defRPr/>
            </a:pP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Родившийся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в 1769 году</a:t>
            </a:r>
            <a:endParaRPr lang="en-US" dirty="0" smtClean="0">
              <a:solidFill>
                <a:srgbClr val="0000FF"/>
              </a:solidFill>
            </a:endParaRPr>
          </a:p>
        </p:txBody>
      </p:sp>
      <p:sp>
        <p:nvSpPr>
          <p:cNvPr id="8" name="Овал 7"/>
          <p:cNvSpPr>
            <a:spLocks noChangeAspect="1"/>
          </p:cNvSpPr>
          <p:nvPr/>
        </p:nvSpPr>
        <p:spPr bwMode="auto">
          <a:xfrm>
            <a:off x="648000" y="2592000"/>
            <a:ext cx="2517214" cy="2520000"/>
          </a:xfrm>
          <a:prstGeom prst="ellipse">
            <a:avLst/>
          </a:prstGeom>
          <a:solidFill>
            <a:srgbClr val="99FF99">
              <a:alpha val="49804"/>
            </a:srgbClr>
          </a:solidFill>
          <a:ln w="38100" cap="flat" cmpd="dbl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t" anchorCtr="0"/>
          <a:lstStyle/>
          <a:p>
            <a:pPr>
              <a:defRPr/>
            </a:pPr>
            <a:r>
              <a:rPr lang="en-GB" sz="2000" dirty="0" smtClean="0">
                <a:solidFill>
                  <a:srgbClr val="0000FF"/>
                </a:solidFill>
              </a:rPr>
              <a:t/>
            </a:r>
            <a:br>
              <a:rPr lang="en-GB" sz="20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Император</a:t>
            </a:r>
            <a:r>
              <a:rPr lang="en-GB" sz="2000" dirty="0" smtClean="0">
                <a:solidFill>
                  <a:srgbClr val="0000FF"/>
                </a:solidFill>
              </a:rPr>
              <a:t>       </a:t>
            </a:r>
            <a:br>
              <a:rPr lang="en-GB" sz="2000" dirty="0" smtClean="0">
                <a:solidFill>
                  <a:srgbClr val="0000FF"/>
                </a:solidFill>
              </a:rPr>
            </a:br>
            <a:r>
              <a:rPr lang="en-GB" sz="2000" dirty="0" smtClean="0">
                <a:solidFill>
                  <a:srgbClr val="0000FF"/>
                </a:solidFill>
              </a:rPr>
              <a:t/>
            </a:r>
            <a:br>
              <a:rPr lang="en-GB" sz="2000" dirty="0" smtClean="0">
                <a:solidFill>
                  <a:srgbClr val="0000FF"/>
                </a:solidFill>
              </a:rPr>
            </a:br>
            <a:r>
              <a:rPr lang="en-GB" sz="2000" dirty="0" smtClean="0">
                <a:solidFill>
                  <a:srgbClr val="0000FF"/>
                </a:solidFill>
              </a:rPr>
              <a:t/>
            </a:r>
            <a:br>
              <a:rPr lang="en-GB" sz="2000" dirty="0" smtClean="0">
                <a:solidFill>
                  <a:srgbClr val="0000FF"/>
                </a:solidFill>
              </a:rPr>
            </a:br>
            <a:r>
              <a:rPr lang="en-GB" sz="2000" dirty="0" smtClean="0">
                <a:solidFill>
                  <a:srgbClr val="0000FF"/>
                </a:solidFill>
              </a:rPr>
              <a:t/>
            </a:r>
            <a:br>
              <a:rPr lang="en-GB" sz="2000" dirty="0" smtClean="0">
                <a:solidFill>
                  <a:srgbClr val="0000FF"/>
                </a:solidFill>
              </a:rPr>
            </a:br>
            <a:endParaRPr lang="en-GB" sz="2000" dirty="0" smtClean="0">
              <a:solidFill>
                <a:srgbClr val="0000FF"/>
              </a:solidFill>
            </a:endParaRPr>
          </a:p>
          <a:p>
            <a:pPr>
              <a:defRPr/>
            </a:pPr>
            <a:endParaRPr lang="en-GB" sz="2000" dirty="0" smtClean="0">
              <a:solidFill>
                <a:srgbClr val="0000FF"/>
              </a:solidFill>
            </a:endParaRPr>
          </a:p>
        </p:txBody>
      </p:sp>
      <p:sp>
        <p:nvSpPr>
          <p:cNvPr id="11" name="Овал 10"/>
          <p:cNvSpPr>
            <a:spLocks noChangeAspect="1"/>
          </p:cNvSpPr>
          <p:nvPr/>
        </p:nvSpPr>
        <p:spPr bwMode="auto">
          <a:xfrm>
            <a:off x="3428992" y="4000504"/>
            <a:ext cx="1438414" cy="1440000"/>
          </a:xfrm>
          <a:prstGeom prst="ellipse">
            <a:avLst/>
          </a:prstGeom>
          <a:solidFill>
            <a:srgbClr val="33CCFF">
              <a:alpha val="49804"/>
            </a:srgbClr>
          </a:solidFill>
          <a:ln w="38100" cap="flat" cmpd="dbl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>
              <a:defRPr/>
            </a:pPr>
            <a:r>
              <a:rPr lang="ru-RU" sz="1600" dirty="0" smtClean="0">
                <a:solidFill>
                  <a:srgbClr val="0000FF"/>
                </a:solidFill>
              </a:rPr>
              <a:t>Умерший</a:t>
            </a:r>
            <a:r>
              <a:rPr lang="en-GB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в </a:t>
            </a:r>
            <a:r>
              <a:rPr lang="en-GB" sz="1600" dirty="0" smtClean="0">
                <a:solidFill>
                  <a:srgbClr val="0000FF"/>
                </a:solidFill>
              </a:rPr>
              <a:t>1829</a:t>
            </a:r>
            <a:r>
              <a:rPr lang="ru-RU" sz="1600" dirty="0" smtClean="0">
                <a:solidFill>
                  <a:srgbClr val="0000FF"/>
                </a:solidFill>
              </a:rPr>
              <a:t> году</a:t>
            </a:r>
            <a:endParaRPr lang="en-GB" sz="1600" dirty="0" smtClean="0">
              <a:solidFill>
                <a:srgbClr val="0000FF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350800" y="3855600"/>
            <a:ext cx="896400" cy="2800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20" dirty="0" smtClean="0">
                <a:solidFill>
                  <a:srgbClr val="FF0000"/>
                </a:solidFill>
              </a:rPr>
              <a:t>Наполеон</a:t>
            </a:r>
            <a:endParaRPr lang="en-GB" sz="1220" dirty="0">
              <a:solidFill>
                <a:srgbClr val="FF0000"/>
              </a:solidFill>
            </a:endParaRPr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>
              <a:defRPr/>
            </a:pPr>
            <a:r>
              <a:rPr lang="ru-RU" sz="3200" dirty="0"/>
              <a:t>Виды понятий</a:t>
            </a:r>
            <a:r>
              <a:rPr lang="ru-RU" sz="2800" dirty="0"/>
              <a:t/>
            </a:r>
            <a:br>
              <a:rPr lang="ru-RU" sz="2800" dirty="0"/>
            </a:br>
            <a:r>
              <a:rPr lang="ru-RU" sz="2800" dirty="0"/>
              <a:t>Общие и единичные понятия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13" name="Содержимое 3"/>
          <p:cNvSpPr txBox="1">
            <a:spLocks/>
          </p:cNvSpPr>
          <p:nvPr/>
        </p:nvSpPr>
        <p:spPr>
          <a:xfrm>
            <a:off x="5436000" y="1512000"/>
            <a:ext cx="3708000" cy="5256000"/>
          </a:xfrm>
          <a:prstGeom prst="rect">
            <a:avLst/>
          </a:prstGeom>
        </p:spPr>
        <p:txBody>
          <a:bodyPr/>
          <a:lstStyle/>
          <a:p>
            <a:pPr marL="252000" indent="-252000" algn="l" eaLnBrk="0" hangingPunct="0">
              <a:lnSpc>
                <a:spcPct val="90000"/>
              </a:lnSpc>
              <a:spcBef>
                <a:spcPts val="300"/>
              </a:spcBef>
              <a:buFontTx/>
              <a:buChar char="•"/>
              <a:defRPr/>
            </a:pPr>
            <a:r>
              <a:rPr lang="ru-RU" sz="1600" kern="0" dirty="0" smtClean="0">
                <a:solidFill>
                  <a:schemeClr val="accent3"/>
                </a:solidFill>
              </a:rPr>
              <a:t>Следует иметь в виду, что </a:t>
            </a:r>
            <a:br>
              <a:rPr lang="ru-RU" sz="1600" kern="0" dirty="0" smtClean="0">
                <a:solidFill>
                  <a:schemeClr val="accent3"/>
                </a:solidFill>
              </a:rPr>
            </a:br>
            <a:r>
              <a:rPr lang="ru-RU" sz="1600" kern="0" dirty="0" smtClean="0">
                <a:solidFill>
                  <a:srgbClr val="FFFF00"/>
                </a:solidFill>
              </a:rPr>
              <a:t>всякий признак</a:t>
            </a:r>
            <a:r>
              <a:rPr lang="ru-RU" sz="1600" kern="0" dirty="0" smtClean="0"/>
              <a:t>,</a:t>
            </a:r>
            <a:r>
              <a:rPr lang="ru-RU" sz="1600" kern="0" dirty="0" smtClean="0">
                <a:solidFill>
                  <a:schemeClr val="accent3"/>
                </a:solidFill>
              </a:rPr>
              <a:t> мыслимый </a:t>
            </a:r>
            <a:br>
              <a:rPr lang="ru-RU" sz="1600" kern="0" dirty="0" smtClean="0">
                <a:solidFill>
                  <a:schemeClr val="accent3"/>
                </a:solidFill>
              </a:rPr>
            </a:br>
            <a:r>
              <a:rPr lang="ru-RU" sz="1600" kern="0" dirty="0" smtClean="0">
                <a:solidFill>
                  <a:schemeClr val="accent3"/>
                </a:solidFill>
              </a:rPr>
              <a:t>в содержании </a:t>
            </a:r>
            <a:r>
              <a:rPr lang="ru-RU" sz="1600" kern="0" dirty="0" smtClean="0">
                <a:solidFill>
                  <a:srgbClr val="00FF00"/>
                </a:solidFill>
              </a:rPr>
              <a:t>единичного</a:t>
            </a:r>
            <a:r>
              <a:rPr lang="ru-RU" sz="1600" kern="0" dirty="0" smtClean="0">
                <a:solidFill>
                  <a:schemeClr val="accent3"/>
                </a:solidFill>
              </a:rPr>
              <a:t> понятия, сам по себе </a:t>
            </a:r>
            <a:br>
              <a:rPr lang="ru-RU" sz="1600" kern="0" dirty="0" smtClean="0">
                <a:solidFill>
                  <a:schemeClr val="accent3"/>
                </a:solidFill>
              </a:rPr>
            </a:br>
            <a:r>
              <a:rPr lang="ru-RU" sz="1600" kern="0" dirty="0" smtClean="0">
                <a:solidFill>
                  <a:schemeClr val="accent3"/>
                </a:solidFill>
              </a:rPr>
              <a:t>является </a:t>
            </a:r>
            <a:r>
              <a:rPr lang="ru-RU" sz="1600" kern="0" dirty="0" smtClean="0">
                <a:solidFill>
                  <a:srgbClr val="00FFFF"/>
                </a:solidFill>
              </a:rPr>
              <a:t>общим</a:t>
            </a:r>
            <a:r>
              <a:rPr lang="ru-RU" sz="1600" kern="0" dirty="0" smtClean="0"/>
              <a:t>.</a:t>
            </a:r>
          </a:p>
          <a:p>
            <a:pPr marL="252000" indent="-252000" algn="l" eaLnBrk="0" hangingPunct="0">
              <a:lnSpc>
                <a:spcPct val="90000"/>
              </a:lnSpc>
              <a:spcBef>
                <a:spcPts val="300"/>
              </a:spcBef>
              <a:buFontTx/>
              <a:buChar char="•"/>
              <a:defRPr/>
            </a:pPr>
            <a:r>
              <a:rPr lang="ru-RU" sz="1600" kern="0" dirty="0" smtClean="0">
                <a:solidFill>
                  <a:schemeClr val="accent3"/>
                </a:solidFill>
              </a:rPr>
              <a:t>Добавление в содержание понятия </a:t>
            </a:r>
            <a:r>
              <a:rPr lang="ru-RU" sz="1600" kern="0" dirty="0" smtClean="0">
                <a:solidFill>
                  <a:srgbClr val="00FF00"/>
                </a:solidFill>
              </a:rPr>
              <a:t>дополнительного</a:t>
            </a:r>
            <a:r>
              <a:rPr lang="ru-RU" sz="1600" kern="0" dirty="0" smtClean="0">
                <a:solidFill>
                  <a:schemeClr val="accent3"/>
                </a:solidFill>
              </a:rPr>
              <a:t> признака </a:t>
            </a:r>
            <a:r>
              <a:rPr lang="ru-RU" sz="1600" kern="0" dirty="0" smtClean="0">
                <a:solidFill>
                  <a:srgbClr val="00FFFF"/>
                </a:solidFill>
              </a:rPr>
              <a:t>уменьшает</a:t>
            </a:r>
            <a:r>
              <a:rPr lang="ru-RU" sz="1600" kern="0" dirty="0" smtClean="0">
                <a:solidFill>
                  <a:schemeClr val="accent3"/>
                </a:solidFill>
              </a:rPr>
              <a:t> его объём.</a:t>
            </a:r>
            <a:r>
              <a:rPr lang="en-GB" sz="1600" kern="0" dirty="0" smtClean="0">
                <a:solidFill>
                  <a:schemeClr val="accent3"/>
                </a:solidFill>
                <a:latin typeface="+mn-lt"/>
              </a:rPr>
              <a:t> </a:t>
            </a:r>
          </a:p>
          <a:p>
            <a:pPr marL="252000" indent="-252000" algn="l" eaLnBrk="0" hangingPunct="0">
              <a:lnSpc>
                <a:spcPct val="90000"/>
              </a:lnSpc>
              <a:spcBef>
                <a:spcPts val="300"/>
              </a:spcBef>
              <a:buFontTx/>
              <a:buChar char="•"/>
              <a:defRPr/>
            </a:pPr>
            <a:r>
              <a:rPr lang="ru-RU" sz="1600" kern="0" dirty="0" smtClean="0">
                <a:solidFill>
                  <a:schemeClr val="accent3"/>
                </a:solidFill>
              </a:rPr>
              <a:t>Добавление </a:t>
            </a:r>
            <a:r>
              <a:rPr lang="ru-RU" sz="1600" kern="0" dirty="0" smtClean="0">
                <a:solidFill>
                  <a:srgbClr val="00FF00"/>
                </a:solidFill>
              </a:rPr>
              <a:t>новых </a:t>
            </a:r>
            <a:r>
              <a:rPr lang="ru-RU" sz="1600" kern="0" dirty="0" smtClean="0">
                <a:solidFill>
                  <a:schemeClr val="accent3"/>
                </a:solidFill>
              </a:rPr>
              <a:t>признаков ведёт к </a:t>
            </a:r>
            <a:r>
              <a:rPr lang="ru-RU" sz="1600" kern="0" dirty="0" smtClean="0">
                <a:solidFill>
                  <a:srgbClr val="00FFFF"/>
                </a:solidFill>
              </a:rPr>
              <a:t>дальнейшему ограничению </a:t>
            </a:r>
            <a:r>
              <a:rPr lang="ru-RU" sz="1600" kern="0" dirty="0" smtClean="0"/>
              <a:t>объёма</a:t>
            </a:r>
            <a:r>
              <a:rPr lang="ru-RU" sz="1600" kern="0" dirty="0" smtClean="0">
                <a:solidFill>
                  <a:schemeClr val="accent3"/>
                </a:solidFill>
              </a:rPr>
              <a:t> предметами, обладающими </a:t>
            </a:r>
            <a:r>
              <a:rPr lang="ru-RU" sz="1600" kern="0" dirty="0" smtClean="0">
                <a:solidFill>
                  <a:srgbClr val="FFFF00"/>
                </a:solidFill>
              </a:rPr>
              <a:t>всей совокупностью</a:t>
            </a:r>
            <a:r>
              <a:rPr lang="ru-RU" sz="1600" kern="0" dirty="0" smtClean="0">
                <a:solidFill>
                  <a:schemeClr val="accent3"/>
                </a:solidFill>
              </a:rPr>
              <a:t> признаков. </a:t>
            </a:r>
            <a:endParaRPr lang="en-GB" sz="1600" kern="0" dirty="0" smtClean="0">
              <a:solidFill>
                <a:schemeClr val="accent3"/>
              </a:solidFill>
              <a:latin typeface="+mn-lt"/>
            </a:endParaRPr>
          </a:p>
          <a:p>
            <a:pPr marL="252000" indent="-252000" algn="l" eaLnBrk="0" hangingPunct="0">
              <a:lnSpc>
                <a:spcPct val="90000"/>
              </a:lnSpc>
              <a:spcBef>
                <a:spcPts val="3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>
                <a:solidFill>
                  <a:srgbClr val="00FF00"/>
                </a:solidFill>
              </a:rPr>
              <a:t>Единичное</a:t>
            </a:r>
            <a:r>
              <a:rPr lang="ru-RU" sz="1600" kern="0" dirty="0" smtClean="0"/>
              <a:t> понятие обозначает предмет, характеризуемый </a:t>
            </a:r>
            <a:r>
              <a:rPr lang="ru-RU" sz="1600" kern="0" dirty="0" smtClean="0">
                <a:solidFill>
                  <a:srgbClr val="FFFF00"/>
                </a:solidFill>
              </a:rPr>
              <a:t>уникальным набором </a:t>
            </a:r>
            <a:r>
              <a:rPr lang="ru-RU" sz="1600" kern="0" dirty="0" smtClean="0"/>
              <a:t>признаков, каждый из которых является </a:t>
            </a:r>
            <a:r>
              <a:rPr lang="ru-RU" sz="1600" kern="0" dirty="0" smtClean="0">
                <a:solidFill>
                  <a:srgbClr val="00FFFF"/>
                </a:solidFill>
              </a:rPr>
              <a:t>общим</a:t>
            </a:r>
            <a:r>
              <a:rPr lang="ru-RU" sz="1600" kern="0" dirty="0" smtClean="0"/>
              <a:t>.</a:t>
            </a:r>
            <a:endParaRPr lang="en-GB" sz="1600" kern="0" dirty="0" smtClean="0">
              <a:latin typeface="+mn-lt"/>
            </a:endParaRPr>
          </a:p>
          <a:p>
            <a:pPr marL="252000" indent="-252000" algn="l" eaLnBrk="0" hangingPunct="0">
              <a:lnSpc>
                <a:spcPct val="90000"/>
              </a:lnSpc>
              <a:spcBef>
                <a:spcPts val="3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/>
              <a:t>В содержании </a:t>
            </a:r>
            <a:r>
              <a:rPr lang="ru-RU" sz="1600" kern="0" dirty="0" smtClean="0">
                <a:solidFill>
                  <a:srgbClr val="00FF00"/>
                </a:solidFill>
              </a:rPr>
              <a:t>пустого</a:t>
            </a:r>
            <a:r>
              <a:rPr lang="ru-RU" sz="1600" kern="0" dirty="0" smtClean="0"/>
              <a:t> понятия мыслится совокупность признаков, в реальном мире </a:t>
            </a:r>
            <a:r>
              <a:rPr lang="ru-RU" sz="1600" kern="0" dirty="0" smtClean="0">
                <a:solidFill>
                  <a:srgbClr val="FFFF00"/>
                </a:solidFill>
              </a:rPr>
              <a:t>вместе не встречающихся</a:t>
            </a:r>
            <a:r>
              <a:rPr lang="ru-RU" sz="1600" kern="0" dirty="0" smtClean="0"/>
              <a:t>.</a:t>
            </a:r>
            <a:endParaRPr lang="en-GB" sz="1600" kern="0" dirty="0" smtClean="0"/>
          </a:p>
        </p:txBody>
      </p:sp>
      <p:cxnSp>
        <p:nvCxnSpPr>
          <p:cNvPr id="14" name="Прямая соединительная линия 13"/>
          <p:cNvCxnSpPr>
            <a:cxnSpLocks noChangeShapeType="1"/>
          </p:cNvCxnSpPr>
          <p:nvPr/>
        </p:nvCxnSpPr>
        <p:spPr bwMode="auto">
          <a:xfrm>
            <a:off x="2350800" y="3855600"/>
            <a:ext cx="896400" cy="2808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5" name="Прямая соединительная линия 14"/>
          <p:cNvCxnSpPr>
            <a:cxnSpLocks noChangeShapeType="1"/>
          </p:cNvCxnSpPr>
          <p:nvPr/>
        </p:nvCxnSpPr>
        <p:spPr bwMode="auto">
          <a:xfrm rot="-1980000">
            <a:off x="2350800" y="3855600"/>
            <a:ext cx="896400" cy="2808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-9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" decel="100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" decel="100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+0.4+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0.4-0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0" grpId="1"/>
    </p:bldLst>
  </p:timing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Скругленный прямоугольник 8"/>
          <p:cNvSpPr>
            <a:spLocks noChangeArrowheads="1"/>
          </p:cNvSpPr>
          <p:nvPr/>
        </p:nvSpPr>
        <p:spPr bwMode="auto">
          <a:xfrm>
            <a:off x="360000" y="1512000"/>
            <a:ext cx="2305050" cy="1800225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b="1" dirty="0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612000" y="1620000"/>
            <a:ext cx="1800000" cy="360362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1080000" y="2052000"/>
            <a:ext cx="8636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612000" y="2484000"/>
            <a:ext cx="1800000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080000" y="2844000"/>
            <a:ext cx="8636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3" name="Скругленный прямоугольник 12"/>
          <p:cNvSpPr>
            <a:spLocks noChangeArrowheads="1"/>
          </p:cNvSpPr>
          <p:nvPr/>
        </p:nvSpPr>
        <p:spPr bwMode="auto">
          <a:xfrm>
            <a:off x="360000" y="4176000"/>
            <a:ext cx="2305050" cy="1800225"/>
          </a:xfrm>
          <a:prstGeom prst="roundRect">
            <a:avLst>
              <a:gd name="adj" fmla="val 16667"/>
            </a:avLst>
          </a:prstGeom>
          <a:solidFill>
            <a:srgbClr val="BBE0E3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b="1" dirty="0"/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0" y="3420000"/>
            <a:ext cx="3024000" cy="5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dirty="0" smtClean="0">
                <a:solidFill>
                  <a:srgbClr val="00FF00"/>
                </a:solidFill>
              </a:rPr>
              <a:t>От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отрицания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следствия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к </a:t>
            </a:r>
            <a:r>
              <a:rPr lang="ru-RU" sz="1600" dirty="0" smtClean="0">
                <a:solidFill>
                  <a:schemeClr val="accent3"/>
                </a:solidFill>
              </a:rPr>
              <a:t>отрицанию</a:t>
            </a:r>
            <a:r>
              <a:rPr lang="ru-RU" sz="1600" dirty="0" smtClean="0"/>
              <a:t> основания</a:t>
            </a:r>
            <a:endParaRPr lang="ru-RU" sz="1600" dirty="0"/>
          </a:p>
        </p:txBody>
      </p:sp>
      <p:sp>
        <p:nvSpPr>
          <p:cNvPr id="15" name="TextBox 14"/>
          <p:cNvSpPr txBox="1">
            <a:spLocks noChangeArrowheads="1"/>
          </p:cNvSpPr>
          <p:nvPr/>
        </p:nvSpPr>
        <p:spPr bwMode="auto">
          <a:xfrm>
            <a:off x="0" y="6084000"/>
            <a:ext cx="3024000" cy="5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dirty="0" smtClean="0">
                <a:solidFill>
                  <a:srgbClr val="FF66FF"/>
                </a:solidFill>
              </a:rPr>
              <a:t>От утверждения следствия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к утверждению основания</a:t>
            </a:r>
            <a:endParaRPr lang="ru-RU" sz="1600" dirty="0"/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612000" y="4284000"/>
            <a:ext cx="1800000" cy="358775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1080000" y="4716000"/>
            <a:ext cx="863600" cy="360363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612000" y="5148000"/>
            <a:ext cx="1800000" cy="288925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1080000" y="5508000"/>
            <a:ext cx="863600" cy="358775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A</a:t>
            </a:r>
            <a:endParaRPr lang="ru-RU" dirty="0">
              <a:solidFill>
                <a:srgbClr val="FF0000"/>
              </a:solidFill>
            </a:endParaRPr>
          </a:p>
        </p:txBody>
      </p:sp>
      <p:cxnSp>
        <p:nvCxnSpPr>
          <p:cNvPr id="20" name="Прямая соединительная линия 19"/>
          <p:cNvCxnSpPr>
            <a:cxnSpLocks noChangeShapeType="1"/>
          </p:cNvCxnSpPr>
          <p:nvPr/>
        </p:nvCxnSpPr>
        <p:spPr bwMode="auto">
          <a:xfrm>
            <a:off x="360000" y="4176000"/>
            <a:ext cx="2304000" cy="180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21" name="Прямая соединительная линия 20"/>
          <p:cNvCxnSpPr>
            <a:cxnSpLocks noChangeShapeType="1"/>
          </p:cNvCxnSpPr>
          <p:nvPr/>
        </p:nvCxnSpPr>
        <p:spPr bwMode="auto">
          <a:xfrm rot="-4620000">
            <a:off x="360000" y="4176000"/>
            <a:ext cx="2304000" cy="180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2" name="Скругленный прямоугольник 21"/>
          <p:cNvSpPr>
            <a:spLocks noChangeArrowheads="1"/>
          </p:cNvSpPr>
          <p:nvPr/>
        </p:nvSpPr>
        <p:spPr bwMode="auto">
          <a:xfrm>
            <a:off x="4464000" y="1512000"/>
            <a:ext cx="4320000" cy="1800225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sz="1600" b="1" dirty="0"/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4644000" y="1620000"/>
            <a:ext cx="3960000" cy="360362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идёт дождь</a:t>
            </a:r>
            <a:r>
              <a:rPr lang="ru-RU" sz="1600" dirty="0" smtClean="0">
                <a:solidFill>
                  <a:srgbClr val="0000FF"/>
                </a:solidFill>
              </a:rPr>
              <a:t>, то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крыши мокрые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4" name="Rectangle 7"/>
          <p:cNvSpPr>
            <a:spLocks noChangeArrowheads="1"/>
          </p:cNvSpPr>
          <p:nvPr/>
        </p:nvSpPr>
        <p:spPr bwMode="auto">
          <a:xfrm>
            <a:off x="5616000" y="2052000"/>
            <a:ext cx="2016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6600"/>
                </a:solidFill>
              </a:rPr>
              <a:t>Крыши </a:t>
            </a:r>
            <a:r>
              <a:rPr lang="ru-RU" sz="1600" dirty="0" smtClean="0">
                <a:solidFill>
                  <a:srgbClr val="0000FF"/>
                </a:solidFill>
              </a:rPr>
              <a:t>не </a:t>
            </a:r>
            <a:r>
              <a:rPr lang="ru-RU" sz="1600" dirty="0" smtClean="0">
                <a:solidFill>
                  <a:srgbClr val="006600"/>
                </a:solidFill>
              </a:rPr>
              <a:t>мокрые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5724000" y="2484000"/>
            <a:ext cx="1800000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5616000" y="2844000"/>
            <a:ext cx="2016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FF0000"/>
                </a:solidFill>
              </a:rPr>
              <a:t>д</a:t>
            </a:r>
            <a:r>
              <a:rPr lang="ru-RU" sz="1600" dirty="0" smtClean="0">
                <a:solidFill>
                  <a:srgbClr val="FF0000"/>
                </a:solidFill>
              </a:rPr>
              <a:t>ождя </a:t>
            </a:r>
            <a:r>
              <a:rPr lang="ru-RU" sz="1600" dirty="0" smtClean="0">
                <a:solidFill>
                  <a:srgbClr val="0000FF"/>
                </a:solidFill>
              </a:rPr>
              <a:t>нет.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7" name="Скругленный прямоугольник 26"/>
          <p:cNvSpPr>
            <a:spLocks noChangeArrowheads="1"/>
          </p:cNvSpPr>
          <p:nvPr/>
        </p:nvSpPr>
        <p:spPr bwMode="auto">
          <a:xfrm>
            <a:off x="4464000" y="4176000"/>
            <a:ext cx="4320000" cy="1800225"/>
          </a:xfrm>
          <a:prstGeom prst="roundRect">
            <a:avLst>
              <a:gd name="adj" fmla="val 16667"/>
            </a:avLst>
          </a:prstGeom>
          <a:solidFill>
            <a:srgbClr val="BBE0E3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sz="1600" b="1" dirty="0"/>
          </a:p>
        </p:txBody>
      </p:sp>
      <p:sp>
        <p:nvSpPr>
          <p:cNvPr id="28" name="Rectangle 7"/>
          <p:cNvSpPr>
            <a:spLocks noChangeArrowheads="1"/>
          </p:cNvSpPr>
          <p:nvPr/>
        </p:nvSpPr>
        <p:spPr bwMode="auto">
          <a:xfrm>
            <a:off x="4644000" y="4284000"/>
            <a:ext cx="3960000" cy="358775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идёт дождь</a:t>
            </a:r>
            <a:r>
              <a:rPr lang="ru-RU" sz="1600" dirty="0" smtClean="0">
                <a:solidFill>
                  <a:srgbClr val="0000FF"/>
                </a:solidFill>
              </a:rPr>
              <a:t>, то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крыши мокрые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0" name="Rectangle 7"/>
          <p:cNvSpPr>
            <a:spLocks noChangeArrowheads="1"/>
          </p:cNvSpPr>
          <p:nvPr/>
        </p:nvSpPr>
        <p:spPr bwMode="auto">
          <a:xfrm>
            <a:off x="5616000" y="4716000"/>
            <a:ext cx="2016000" cy="360363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6600"/>
                </a:solidFill>
              </a:rPr>
              <a:t>Крыши мокрые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3" name="Rectangle 7"/>
          <p:cNvSpPr>
            <a:spLocks noChangeArrowheads="1"/>
          </p:cNvSpPr>
          <p:nvPr/>
        </p:nvSpPr>
        <p:spPr bwMode="auto">
          <a:xfrm>
            <a:off x="5724000" y="5148000"/>
            <a:ext cx="1800000" cy="288925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4" name="Rectangle 7"/>
          <p:cNvSpPr>
            <a:spLocks noChangeArrowheads="1"/>
          </p:cNvSpPr>
          <p:nvPr/>
        </p:nvSpPr>
        <p:spPr bwMode="auto">
          <a:xfrm>
            <a:off x="5616000" y="5508000"/>
            <a:ext cx="2016000" cy="358775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идёт дождь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35" name="Прямая соединительная линия 34"/>
          <p:cNvCxnSpPr>
            <a:cxnSpLocks noChangeShapeType="1"/>
          </p:cNvCxnSpPr>
          <p:nvPr/>
        </p:nvCxnSpPr>
        <p:spPr bwMode="auto">
          <a:xfrm>
            <a:off x="4464000" y="4176000"/>
            <a:ext cx="4320000" cy="180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7" name="Прямая соединительная линия 36"/>
          <p:cNvCxnSpPr>
            <a:cxnSpLocks noChangeShapeType="1"/>
          </p:cNvCxnSpPr>
          <p:nvPr/>
        </p:nvCxnSpPr>
        <p:spPr bwMode="auto">
          <a:xfrm rot="-2700000">
            <a:off x="4464000" y="4176000"/>
            <a:ext cx="4320000" cy="180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8" name="TextBox 37"/>
          <p:cNvSpPr txBox="1">
            <a:spLocks noChangeArrowheads="1"/>
          </p:cNvSpPr>
          <p:nvPr/>
        </p:nvSpPr>
        <p:spPr bwMode="auto">
          <a:xfrm>
            <a:off x="4464000" y="3420000"/>
            <a:ext cx="4320000" cy="5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b="1" dirty="0" smtClean="0">
                <a:solidFill>
                  <a:srgbClr val="00FF00"/>
                </a:solidFill>
              </a:rPr>
              <a:t>Правильное умозаключение</a:t>
            </a:r>
            <a:r>
              <a:rPr lang="en-US" sz="1600" b="1" dirty="0" smtClean="0">
                <a:solidFill>
                  <a:srgbClr val="00FF00"/>
                </a:solidFill>
              </a:rPr>
              <a:t>: </a:t>
            </a:r>
            <a:br>
              <a:rPr lang="en-US" sz="1600" b="1" dirty="0" smtClean="0">
                <a:solidFill>
                  <a:srgbClr val="00FF00"/>
                </a:solidFill>
              </a:rPr>
            </a:br>
            <a:r>
              <a:rPr lang="en-US" sz="1600" b="1" dirty="0" smtClean="0">
                <a:solidFill>
                  <a:srgbClr val="FFFF00"/>
                </a:solidFill>
              </a:rPr>
              <a:t>modus tollens</a:t>
            </a:r>
            <a:endParaRPr lang="ru-RU" sz="1600" b="1" dirty="0">
              <a:solidFill>
                <a:srgbClr val="FFFF00"/>
              </a:solidFill>
            </a:endParaRPr>
          </a:p>
        </p:txBody>
      </p:sp>
      <p:sp>
        <p:nvSpPr>
          <p:cNvPr id="39" name="TextBox 38"/>
          <p:cNvSpPr txBox="1">
            <a:spLocks noChangeArrowheads="1"/>
          </p:cNvSpPr>
          <p:nvPr/>
        </p:nvSpPr>
        <p:spPr bwMode="auto">
          <a:xfrm>
            <a:off x="4464000" y="6084000"/>
            <a:ext cx="4320000" cy="5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b="1" dirty="0" smtClean="0">
                <a:solidFill>
                  <a:srgbClr val="FF66FF"/>
                </a:solidFill>
              </a:rPr>
              <a:t>Паралогизм</a:t>
            </a:r>
            <a:r>
              <a:rPr lang="en-US" sz="1600" b="1" dirty="0" smtClean="0">
                <a:solidFill>
                  <a:srgbClr val="FF66FF"/>
                </a:solidFill>
              </a:rPr>
              <a:t>: </a:t>
            </a:r>
            <a:r>
              <a:rPr lang="ru-RU" sz="1600" b="1" dirty="0" smtClean="0">
                <a:solidFill>
                  <a:srgbClr val="FF9933"/>
                </a:solidFill>
              </a:rPr>
              <a:t>утверждение следствия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br>
              <a:rPr lang="en-US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или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FF9933"/>
                </a:solidFill>
              </a:rPr>
              <a:t>ошибка конверсии</a:t>
            </a:r>
            <a:endParaRPr lang="ru-RU" sz="1600" b="1" dirty="0">
              <a:solidFill>
                <a:srgbClr val="FF9933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664000" y="1512000"/>
            <a:ext cx="1800000" cy="180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/>
              <a:t>Истинность следствия является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необходимым условием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истинности основания.</a:t>
            </a:r>
            <a:endParaRPr lang="ru-RU" sz="1600" dirty="0"/>
          </a:p>
        </p:txBody>
      </p:sp>
      <p:sp>
        <p:nvSpPr>
          <p:cNvPr id="32" name="TextBox 31"/>
          <p:cNvSpPr txBox="1"/>
          <p:nvPr/>
        </p:nvSpPr>
        <p:spPr>
          <a:xfrm>
            <a:off x="2664000" y="4176000"/>
            <a:ext cx="1800000" cy="180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/>
              <a:t>Истинность следствия 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>
                <a:solidFill>
                  <a:srgbClr val="FF66FF"/>
                </a:solidFill>
              </a:rPr>
              <a:t>не является</a:t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достаточным условием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истинности основания.</a:t>
            </a:r>
            <a:endParaRPr lang="ru-RU" sz="1600" dirty="0"/>
          </a:p>
        </p:txBody>
      </p:sp>
      <p:sp>
        <p:nvSpPr>
          <p:cNvPr id="41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Условно-категорический силлогизм </a:t>
            </a:r>
            <a:r>
              <a:rPr lang="en-US" sz="2800" b="1" dirty="0" smtClean="0">
                <a:solidFill>
                  <a:schemeClr val="bg1"/>
                </a:solidFill>
              </a:rPr>
              <a:t>Modus tollens</a:t>
            </a:r>
            <a:endParaRPr lang="ru-RU" sz="2800" b="1" dirty="0" smtClean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00"/>
                            </p:stCondLst>
                            <p:childTnLst>
                              <p:par>
                                <p:cTn id="9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500"/>
                            </p:stCondLst>
                            <p:childTnLst>
                              <p:par>
                                <p:cTn id="10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1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5" grpId="0" animBg="1"/>
      <p:bldP spid="6" grpId="0" animBg="1"/>
      <p:bldP spid="7" grpId="0" animBg="1"/>
      <p:bldP spid="8" grpId="0" animBg="1"/>
      <p:bldP spid="13" grpId="0" animBg="1"/>
      <p:bldP spid="14" grpId="0"/>
      <p:bldP spid="15" grpId="0"/>
      <p:bldP spid="16" grpId="0" animBg="1"/>
      <p:bldP spid="17" grpId="0" animBg="1"/>
      <p:bldP spid="18" grpId="0" animBg="1"/>
      <p:bldP spid="19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30" grpId="0" animBg="1"/>
      <p:bldP spid="33" grpId="0" animBg="1"/>
      <p:bldP spid="34" grpId="0" animBg="1"/>
      <p:bldP spid="38" grpId="0"/>
      <p:bldP spid="39" grpId="0"/>
      <p:bldP spid="31" grpId="0"/>
      <p:bldP spid="32" grpId="0"/>
    </p:bldLst>
  </p:timing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4788000" y="4824000"/>
            <a:ext cx="3924000" cy="144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Достаточное условие </a:t>
            </a:r>
            <a:r>
              <a:rPr lang="ru-RU" dirty="0" smtClean="0"/>
              <a:t>– </a:t>
            </a:r>
            <a:br>
              <a:rPr lang="ru-RU" dirty="0" smtClean="0"/>
            </a:br>
            <a:r>
              <a:rPr lang="ru-RU" dirty="0" smtClean="0"/>
              <a:t>условие, при </a:t>
            </a:r>
            <a:r>
              <a:rPr lang="ru-RU" dirty="0" smtClean="0">
                <a:solidFill>
                  <a:srgbClr val="00FF00"/>
                </a:solidFill>
              </a:rPr>
              <a:t>наличии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которого наличествует </a:t>
            </a:r>
            <a:br>
              <a:rPr lang="ru-RU" dirty="0" smtClean="0"/>
            </a:br>
            <a:r>
              <a:rPr lang="ru-RU" dirty="0" smtClean="0"/>
              <a:t>и </a:t>
            </a:r>
            <a:r>
              <a:rPr lang="ru-RU" dirty="0" smtClean="0">
                <a:solidFill>
                  <a:srgbClr val="00FF00"/>
                </a:solidFill>
              </a:rPr>
              <a:t>обусловленное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432000" y="4824000"/>
            <a:ext cx="3924000" cy="144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Необходимое условие </a:t>
            </a:r>
            <a:r>
              <a:rPr lang="ru-RU" dirty="0" smtClean="0"/>
              <a:t>– </a:t>
            </a:r>
            <a:br>
              <a:rPr lang="ru-RU" dirty="0" smtClean="0"/>
            </a:br>
            <a:r>
              <a:rPr lang="ru-RU" dirty="0" smtClean="0"/>
              <a:t>условие, </a:t>
            </a:r>
            <a:r>
              <a:rPr lang="ru-RU" dirty="0" smtClean="0">
                <a:solidFill>
                  <a:srgbClr val="FF66FF"/>
                </a:solidFill>
              </a:rPr>
              <a:t>отсутствие</a:t>
            </a:r>
            <a:r>
              <a:rPr lang="ru-RU" dirty="0" smtClean="0"/>
              <a:t> которого делает обусловленное </a:t>
            </a:r>
            <a:r>
              <a:rPr lang="ru-RU" dirty="0" smtClean="0">
                <a:solidFill>
                  <a:srgbClr val="FF66FF"/>
                </a:solidFill>
              </a:rPr>
              <a:t>невозможным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432000" y="1692000"/>
            <a:ext cx="3924000" cy="27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Ошибка инверсии</a:t>
            </a:r>
            <a:r>
              <a:rPr lang="en-US" sz="2000" dirty="0" smtClean="0">
                <a:solidFill>
                  <a:srgbClr val="FFFF00"/>
                </a:solidFill>
                <a:cs typeface="Arial" charset="0"/>
              </a:rPr>
              <a:t>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или</a:t>
            </a:r>
            <a:r>
              <a:rPr lang="en-US" dirty="0" smtClean="0">
                <a:solidFill>
                  <a:srgbClr val="FF9933"/>
                </a:solidFill>
              </a:rPr>
              <a:t> </a:t>
            </a:r>
            <a:r>
              <a:rPr lang="ru-RU" dirty="0" smtClean="0">
                <a:solidFill>
                  <a:srgbClr val="FF9933"/>
                </a:solidFill>
              </a:rPr>
              <a:t>отрицание основания</a:t>
            </a:r>
            <a:r>
              <a:rPr lang="ru-RU" dirty="0" smtClean="0"/>
              <a:t> – 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ru-RU" dirty="0" smtClean="0"/>
              <a:t>формальная логическая ошибка, возникающая </a:t>
            </a:r>
            <a:br>
              <a:rPr lang="ru-RU" dirty="0" smtClean="0"/>
            </a:br>
            <a:r>
              <a:rPr lang="ru-RU" dirty="0" smtClean="0"/>
              <a:t>в результате преобразования истинного условного суждения, при котором </a:t>
            </a:r>
            <a:r>
              <a:rPr lang="ru-RU" dirty="0" smtClean="0">
                <a:solidFill>
                  <a:srgbClr val="00FF00"/>
                </a:solidFill>
              </a:rPr>
              <a:t>достаточное </a:t>
            </a:r>
            <a:r>
              <a:rPr lang="ru-RU" dirty="0" smtClean="0"/>
              <a:t>условие принимается </a:t>
            </a:r>
            <a:br>
              <a:rPr lang="ru-RU" dirty="0" smtClean="0"/>
            </a:br>
            <a:r>
              <a:rPr lang="ru-RU" dirty="0" smtClean="0"/>
              <a:t>за условие </a:t>
            </a:r>
            <a:r>
              <a:rPr lang="ru-RU" dirty="0" smtClean="0">
                <a:solidFill>
                  <a:srgbClr val="00FF00"/>
                </a:solidFill>
              </a:rPr>
              <a:t>необходимое</a:t>
            </a:r>
            <a:r>
              <a:rPr lang="ru-RU" dirty="0" smtClean="0"/>
              <a:t>.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endParaRPr lang="ru-RU" dirty="0"/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4788000" y="1692000"/>
            <a:ext cx="3924000" cy="27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Ошибка конверсии</a:t>
            </a:r>
            <a:r>
              <a:rPr lang="en-US" sz="2000" dirty="0" smtClean="0">
                <a:solidFill>
                  <a:srgbClr val="FFFF00"/>
                </a:solidFill>
                <a:cs typeface="Arial" charset="0"/>
              </a:rPr>
              <a:t>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или</a:t>
            </a:r>
            <a:r>
              <a:rPr lang="en-US" dirty="0" smtClean="0"/>
              <a:t> </a:t>
            </a:r>
            <a:r>
              <a:rPr lang="ru-RU" dirty="0" smtClean="0">
                <a:solidFill>
                  <a:srgbClr val="FF9933"/>
                </a:solidFill>
              </a:rPr>
              <a:t>утверждение следствия</a:t>
            </a:r>
            <a:r>
              <a:rPr lang="ru-RU" dirty="0" smtClean="0"/>
              <a:t> – 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ru-RU" dirty="0" smtClean="0"/>
              <a:t> формальная логическая ошибка, возникающая </a:t>
            </a:r>
            <a:br>
              <a:rPr lang="ru-RU" dirty="0" smtClean="0"/>
            </a:br>
            <a:r>
              <a:rPr lang="ru-RU" dirty="0" smtClean="0"/>
              <a:t>в результате обращения </a:t>
            </a:r>
            <a:br>
              <a:rPr lang="ru-RU" dirty="0" smtClean="0"/>
            </a:br>
            <a:r>
              <a:rPr lang="ru-RU" dirty="0" smtClean="0"/>
              <a:t>истинного условного суждения, при котором </a:t>
            </a:r>
            <a:r>
              <a:rPr lang="ru-RU" dirty="0" smtClean="0">
                <a:solidFill>
                  <a:srgbClr val="00FF00"/>
                </a:solidFill>
              </a:rPr>
              <a:t>необходимое </a:t>
            </a:r>
            <a:r>
              <a:rPr lang="ru-RU" dirty="0" smtClean="0"/>
              <a:t>условие принимается </a:t>
            </a:r>
            <a:br>
              <a:rPr lang="ru-RU" dirty="0" smtClean="0"/>
            </a:br>
            <a:r>
              <a:rPr lang="ru-RU" dirty="0" smtClean="0"/>
              <a:t>за условие </a:t>
            </a:r>
            <a:r>
              <a:rPr lang="ru-RU" dirty="0" smtClean="0">
                <a:solidFill>
                  <a:srgbClr val="00FF00"/>
                </a:solidFill>
              </a:rPr>
              <a:t>достаточное</a:t>
            </a:r>
            <a:r>
              <a:rPr lang="ru-RU" dirty="0" smtClean="0"/>
              <a:t>.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endParaRPr lang="ru-RU" dirty="0" smtClean="0"/>
          </a:p>
        </p:txBody>
      </p:sp>
      <p:sp>
        <p:nvSpPr>
          <p:cNvPr id="1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Условно-категорический силлогизм </a:t>
            </a:r>
            <a:r>
              <a:rPr lang="en-US" sz="2800" b="1" dirty="0" smtClean="0">
                <a:solidFill>
                  <a:schemeClr val="bg1"/>
                </a:solidFill>
              </a:rPr>
              <a:t>Modus tollens</a:t>
            </a:r>
            <a:endParaRPr lang="ru-RU" sz="2800" b="1" dirty="0" smtClean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65100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Условные силлогизмы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en-US" sz="2800" b="1" dirty="0" smtClean="0">
                <a:solidFill>
                  <a:schemeClr val="bg1"/>
                </a:solidFill>
              </a:rPr>
              <a:t>Modus ponens                   Modus tollens</a:t>
            </a:r>
            <a:endParaRPr lang="ru-RU" sz="2800" b="1" dirty="0" smtClean="0">
              <a:solidFill>
                <a:schemeClr val="accent3"/>
              </a:solidFill>
            </a:endParaRPr>
          </a:p>
        </p:txBody>
      </p:sp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357158" y="1332000"/>
            <a:ext cx="4176000" cy="1872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sz="1600" dirty="0"/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972000" y="1404000"/>
            <a:ext cx="2880000" cy="504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>
                <a:solidFill>
                  <a:srgbClr val="0000FF"/>
                </a:solidFill>
              </a:rPr>
              <a:t>Если</a:t>
            </a:r>
            <a:r>
              <a:rPr lang="ru-RU" sz="1600" dirty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число кратно 6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то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оно кратно 2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" name="Rectangle 7"/>
          <p:cNvSpPr>
            <a:spLocks noChangeArrowheads="1"/>
          </p:cNvSpPr>
          <p:nvPr/>
        </p:nvSpPr>
        <p:spPr bwMode="auto">
          <a:xfrm>
            <a:off x="1008000" y="1980000"/>
            <a:ext cx="2880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18 кратно 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0" name="Rectangle 7"/>
          <p:cNvSpPr>
            <a:spLocks noChangeArrowheads="1"/>
          </p:cNvSpPr>
          <p:nvPr/>
        </p:nvSpPr>
        <p:spPr bwMode="auto">
          <a:xfrm>
            <a:off x="1152000" y="2772000"/>
            <a:ext cx="2448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6600"/>
                </a:solidFill>
              </a:rPr>
              <a:t>18 кратно 2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1476000" y="2412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4" name="Скругленный прямоугольник 13"/>
          <p:cNvSpPr/>
          <p:nvPr/>
        </p:nvSpPr>
        <p:spPr bwMode="auto">
          <a:xfrm>
            <a:off x="4680000" y="1332000"/>
            <a:ext cx="4176000" cy="1872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sz="1600" dirty="0"/>
          </a:p>
        </p:txBody>
      </p:sp>
      <p:sp>
        <p:nvSpPr>
          <p:cNvPr id="15" name="Rectangle 7"/>
          <p:cNvSpPr>
            <a:spLocks noChangeArrowheads="1"/>
          </p:cNvSpPr>
          <p:nvPr/>
        </p:nvSpPr>
        <p:spPr bwMode="auto">
          <a:xfrm>
            <a:off x="5328000" y="1404000"/>
            <a:ext cx="2880000" cy="504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число кратно 6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то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оно кратно 2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5328000" y="1944000"/>
            <a:ext cx="2880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6600"/>
                </a:solidFill>
              </a:rPr>
              <a:t>17 </a:t>
            </a:r>
            <a:r>
              <a:rPr lang="ru-RU" sz="1600" dirty="0" smtClean="0">
                <a:solidFill>
                  <a:srgbClr val="0000FF"/>
                </a:solidFill>
              </a:rPr>
              <a:t>не </a:t>
            </a:r>
            <a:r>
              <a:rPr lang="ru-RU" sz="1600" dirty="0" smtClean="0">
                <a:solidFill>
                  <a:srgbClr val="006600"/>
                </a:solidFill>
              </a:rPr>
              <a:t>кратно 2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5868000" y="2376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5544000" y="2736000"/>
            <a:ext cx="2520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17 </a:t>
            </a:r>
            <a:r>
              <a:rPr lang="ru-RU" sz="1600" dirty="0" smtClean="0">
                <a:solidFill>
                  <a:srgbClr val="0000FF"/>
                </a:solidFill>
              </a:rPr>
              <a:t>не </a:t>
            </a:r>
            <a:r>
              <a:rPr lang="ru-RU" sz="1600" dirty="0" smtClean="0">
                <a:solidFill>
                  <a:srgbClr val="FF0000"/>
                </a:solidFill>
              </a:rPr>
              <a:t>кратно 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9" name="Скругленный прямоугольник 18"/>
          <p:cNvSpPr>
            <a:spLocks noChangeArrowheads="1"/>
          </p:cNvSpPr>
          <p:nvPr/>
        </p:nvSpPr>
        <p:spPr bwMode="auto">
          <a:xfrm>
            <a:off x="288000" y="4104000"/>
            <a:ext cx="4176000" cy="1872000"/>
          </a:xfrm>
          <a:prstGeom prst="roundRect">
            <a:avLst>
              <a:gd name="adj" fmla="val 16667"/>
            </a:avLst>
          </a:prstGeom>
          <a:solidFill>
            <a:srgbClr val="BBE0E3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sz="1600" dirty="0"/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972000" y="4176000"/>
            <a:ext cx="2880000" cy="504000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число кратно 6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то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кратно 2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972000" y="4752000"/>
            <a:ext cx="2880000" cy="360363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20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FF0000"/>
                </a:solidFill>
              </a:rPr>
              <a:t> кратно 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2" name="Rectangle 7"/>
          <p:cNvSpPr>
            <a:spLocks noChangeArrowheads="1"/>
          </p:cNvSpPr>
          <p:nvPr/>
        </p:nvSpPr>
        <p:spPr bwMode="auto">
          <a:xfrm>
            <a:off x="1152000" y="5544000"/>
            <a:ext cx="2520000" cy="358775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6600"/>
                </a:solidFill>
              </a:rPr>
              <a:t>20 </a:t>
            </a:r>
            <a:r>
              <a:rPr lang="ru-RU" sz="1600" dirty="0" smtClean="0">
                <a:solidFill>
                  <a:srgbClr val="0000FF"/>
                </a:solidFill>
              </a:rPr>
              <a:t>не </a:t>
            </a:r>
            <a:r>
              <a:rPr lang="ru-RU" sz="1600" dirty="0" smtClean="0">
                <a:solidFill>
                  <a:srgbClr val="006600"/>
                </a:solidFill>
              </a:rPr>
              <a:t>кратно 2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1476000" y="5184000"/>
            <a:ext cx="1800225" cy="288925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4" name="Скругленный прямоугольник 23"/>
          <p:cNvSpPr>
            <a:spLocks noChangeArrowheads="1"/>
          </p:cNvSpPr>
          <p:nvPr/>
        </p:nvSpPr>
        <p:spPr bwMode="auto">
          <a:xfrm>
            <a:off x="4680000" y="4104000"/>
            <a:ext cx="4176000" cy="1872000"/>
          </a:xfrm>
          <a:prstGeom prst="roundRect">
            <a:avLst>
              <a:gd name="adj" fmla="val 16667"/>
            </a:avLst>
          </a:prstGeom>
          <a:solidFill>
            <a:srgbClr val="BBE0E3"/>
          </a:solidFill>
          <a:ln w="9525" algn="ctr">
            <a:solidFill>
              <a:srgbClr val="00FFFF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sz="1600" dirty="0"/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5328000" y="4176000"/>
            <a:ext cx="2880000" cy="504000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число кратно 6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то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оно кратно 2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5328000" y="4752000"/>
            <a:ext cx="2880000" cy="360363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6600"/>
                </a:solidFill>
              </a:rPr>
              <a:t>20 кратно 2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5868000" y="5184000"/>
            <a:ext cx="1800225" cy="288925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8" name="Rectangle 7"/>
          <p:cNvSpPr>
            <a:spLocks noChangeArrowheads="1"/>
          </p:cNvSpPr>
          <p:nvPr/>
        </p:nvSpPr>
        <p:spPr bwMode="auto">
          <a:xfrm>
            <a:off x="5544000" y="5544000"/>
            <a:ext cx="2520000" cy="358775"/>
          </a:xfrm>
          <a:prstGeom prst="rect">
            <a:avLst/>
          </a:prstGeom>
          <a:solidFill>
            <a:srgbClr val="D1D1F0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20 кратно 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32" name="Прямая соединительная линия 31"/>
          <p:cNvCxnSpPr>
            <a:cxnSpLocks noChangeShapeType="1"/>
          </p:cNvCxnSpPr>
          <p:nvPr/>
        </p:nvCxnSpPr>
        <p:spPr bwMode="auto">
          <a:xfrm>
            <a:off x="288000" y="4104000"/>
            <a:ext cx="4176000" cy="180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3" name="Прямая соединительная линия 32"/>
          <p:cNvCxnSpPr>
            <a:cxnSpLocks noChangeShapeType="1"/>
          </p:cNvCxnSpPr>
          <p:nvPr/>
        </p:nvCxnSpPr>
        <p:spPr bwMode="auto">
          <a:xfrm>
            <a:off x="4680000" y="4104000"/>
            <a:ext cx="4176000" cy="180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5" name="Прямая соединительная линия 34"/>
          <p:cNvCxnSpPr>
            <a:cxnSpLocks noChangeShapeType="1"/>
          </p:cNvCxnSpPr>
          <p:nvPr/>
        </p:nvCxnSpPr>
        <p:spPr bwMode="auto">
          <a:xfrm rot="-2820000">
            <a:off x="288000" y="4104000"/>
            <a:ext cx="4176000" cy="180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 rot="-2820000">
            <a:off x="4680000" y="4104000"/>
            <a:ext cx="4176000" cy="180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4" name="TextBox 33"/>
          <p:cNvSpPr txBox="1"/>
          <p:nvPr/>
        </p:nvSpPr>
        <p:spPr>
          <a:xfrm>
            <a:off x="288000" y="3204000"/>
            <a:ext cx="4176000" cy="90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/>
              <a:t>Истинность основания является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достаточным условием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истинности следствия.</a:t>
            </a:r>
            <a:endParaRPr lang="ru-RU" sz="1600" dirty="0"/>
          </a:p>
        </p:txBody>
      </p:sp>
      <p:sp>
        <p:nvSpPr>
          <p:cNvPr id="37" name="TextBox 36"/>
          <p:cNvSpPr txBox="1"/>
          <p:nvPr/>
        </p:nvSpPr>
        <p:spPr>
          <a:xfrm>
            <a:off x="4680000" y="3204000"/>
            <a:ext cx="4176000" cy="90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/>
              <a:t>Истинность следствия является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необходимым условием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истинности основания.</a:t>
            </a:r>
            <a:endParaRPr lang="ru-RU" sz="1600" dirty="0"/>
          </a:p>
        </p:txBody>
      </p:sp>
      <p:sp>
        <p:nvSpPr>
          <p:cNvPr id="38" name="TextBox 37"/>
          <p:cNvSpPr txBox="1"/>
          <p:nvPr/>
        </p:nvSpPr>
        <p:spPr>
          <a:xfrm>
            <a:off x="288000" y="5976000"/>
            <a:ext cx="4176000" cy="90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/>
              <a:t>Истинность основания </a:t>
            </a:r>
            <a:r>
              <a:rPr lang="ru-RU" sz="1600" dirty="0" smtClean="0">
                <a:solidFill>
                  <a:srgbClr val="FF66FF"/>
                </a:solidFill>
              </a:rPr>
              <a:t>не является </a:t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необходимым условием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истинности следствия.</a:t>
            </a:r>
            <a:endParaRPr lang="ru-RU" sz="1600" dirty="0"/>
          </a:p>
        </p:txBody>
      </p:sp>
      <p:sp>
        <p:nvSpPr>
          <p:cNvPr id="39" name="TextBox 38"/>
          <p:cNvSpPr txBox="1"/>
          <p:nvPr/>
        </p:nvSpPr>
        <p:spPr>
          <a:xfrm>
            <a:off x="4680000" y="5976000"/>
            <a:ext cx="4176000" cy="90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/>
              <a:t>Истинность следствия </a:t>
            </a:r>
            <a:r>
              <a:rPr lang="ru-RU" sz="1600" dirty="0" smtClean="0">
                <a:solidFill>
                  <a:srgbClr val="FF66FF"/>
                </a:solidFill>
              </a:rPr>
              <a:t>не является </a:t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достаточным условием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истинности основания.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00"/>
                            </p:stCondLst>
                            <p:childTnLst>
                              <p:par>
                                <p:cTn id="10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500"/>
                            </p:stCondLst>
                            <p:childTnLst>
                              <p:par>
                                <p:cTn id="1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500"/>
                            </p:stCondLst>
                            <p:childTnLst>
                              <p:par>
                                <p:cTn id="143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  <p:bldP spid="9" grpId="0" animBg="1"/>
      <p:bldP spid="10" grpId="0" animBg="1"/>
      <p:bldP spid="11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34" grpId="0"/>
      <p:bldP spid="37" grpId="0"/>
      <p:bldP spid="38" grpId="0"/>
      <p:bldP spid="39" grpId="0"/>
    </p:bldLst>
  </p:timing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65100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Условные силлогизмы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Эквивалентно-категорический силлогизм</a:t>
            </a:r>
          </a:p>
        </p:txBody>
      </p:sp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647700" y="2592000"/>
            <a:ext cx="3744000" cy="1620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dirty="0"/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828675" y="2664000"/>
            <a:ext cx="3382963" cy="324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 и только 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9" name="Rectangle 7"/>
          <p:cNvSpPr>
            <a:spLocks noChangeArrowheads="1"/>
          </p:cNvSpPr>
          <p:nvPr/>
        </p:nvSpPr>
        <p:spPr bwMode="auto">
          <a:xfrm>
            <a:off x="2087563" y="3060000"/>
            <a:ext cx="865187" cy="324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0" name="Rectangle 7"/>
          <p:cNvSpPr>
            <a:spLocks noChangeArrowheads="1"/>
          </p:cNvSpPr>
          <p:nvPr/>
        </p:nvSpPr>
        <p:spPr bwMode="auto">
          <a:xfrm>
            <a:off x="2087563" y="3816000"/>
            <a:ext cx="865187" cy="324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1619250" y="3456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4" name="Скругленный прямоугольник 13"/>
          <p:cNvSpPr/>
          <p:nvPr/>
        </p:nvSpPr>
        <p:spPr bwMode="auto">
          <a:xfrm>
            <a:off x="4751388" y="2592000"/>
            <a:ext cx="3744912" cy="162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5" name="Rectangle 7"/>
          <p:cNvSpPr>
            <a:spLocks noChangeArrowheads="1"/>
          </p:cNvSpPr>
          <p:nvPr/>
        </p:nvSpPr>
        <p:spPr bwMode="auto">
          <a:xfrm>
            <a:off x="4932363" y="2700000"/>
            <a:ext cx="3382962" cy="288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 и только 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6191250" y="3060000"/>
            <a:ext cx="865188" cy="324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Не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5724525" y="3456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6191250" y="3816000"/>
            <a:ext cx="865188" cy="324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н</a:t>
            </a:r>
            <a:r>
              <a:rPr lang="ru-RU" dirty="0" smtClean="0">
                <a:solidFill>
                  <a:srgbClr val="0000FF"/>
                </a:solidFill>
              </a:rPr>
              <a:t>е </a:t>
            </a:r>
            <a:r>
              <a:rPr lang="en-US" dirty="0">
                <a:solidFill>
                  <a:srgbClr val="FF0000"/>
                </a:solidFill>
              </a:rPr>
              <a:t>A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9" name="Скругленный прямоугольник 18"/>
          <p:cNvSpPr>
            <a:spLocks noChangeArrowheads="1"/>
          </p:cNvSpPr>
          <p:nvPr/>
        </p:nvSpPr>
        <p:spPr bwMode="auto">
          <a:xfrm>
            <a:off x="647700" y="4320000"/>
            <a:ext cx="3744913" cy="1620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dirty="0"/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828675" y="4392000"/>
            <a:ext cx="3382963" cy="324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 и только 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2087563" y="4788000"/>
            <a:ext cx="865187" cy="324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endParaRPr lang="ru-RU" dirty="0" smtClean="0">
              <a:solidFill>
                <a:srgbClr val="FF0000"/>
              </a:solidFill>
            </a:endParaRPr>
          </a:p>
        </p:txBody>
      </p:sp>
      <p:sp>
        <p:nvSpPr>
          <p:cNvPr id="22" name="Rectangle 7"/>
          <p:cNvSpPr>
            <a:spLocks noChangeArrowheads="1"/>
          </p:cNvSpPr>
          <p:nvPr/>
        </p:nvSpPr>
        <p:spPr bwMode="auto">
          <a:xfrm>
            <a:off x="2087563" y="5544000"/>
            <a:ext cx="865187" cy="324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 anchorCtr="1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 smtClean="0">
              <a:solidFill>
                <a:srgbClr val="006600"/>
              </a:solidFill>
            </a:endParaRPr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1619250" y="5184000"/>
            <a:ext cx="1800225" cy="288925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4" name="Скругленный прямоугольник 23"/>
          <p:cNvSpPr>
            <a:spLocks noChangeArrowheads="1"/>
          </p:cNvSpPr>
          <p:nvPr/>
        </p:nvSpPr>
        <p:spPr bwMode="auto">
          <a:xfrm>
            <a:off x="4751388" y="4320000"/>
            <a:ext cx="3744912" cy="1620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rgbClr val="00FFFF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dirty="0"/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4932363" y="4392000"/>
            <a:ext cx="3382962" cy="324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 и только 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6191250" y="4788000"/>
            <a:ext cx="865188" cy="324000"/>
          </a:xfrm>
          <a:prstGeom prst="rect">
            <a:avLst/>
          </a:prstGeom>
          <a:solidFill>
            <a:srgbClr val="BBE0E3"/>
          </a:solidFill>
          <a:ln w="3175" cmpd="sng">
            <a:solidFill>
              <a:schemeClr val="accent4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5724525" y="5184000"/>
            <a:ext cx="1800225" cy="288925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8" name="Rectangle 7"/>
          <p:cNvSpPr>
            <a:spLocks noChangeArrowheads="1"/>
          </p:cNvSpPr>
          <p:nvPr/>
        </p:nvSpPr>
        <p:spPr bwMode="auto">
          <a:xfrm>
            <a:off x="6227763" y="5544000"/>
            <a:ext cx="863600" cy="324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A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20000" y="5940000"/>
            <a:ext cx="7704000" cy="90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600" dirty="0" smtClean="0"/>
              <a:t>Истинность </a:t>
            </a:r>
            <a:r>
              <a:rPr lang="ru-RU" sz="1600" dirty="0" smtClean="0">
                <a:solidFill>
                  <a:srgbClr val="00FFFF"/>
                </a:solidFill>
              </a:rPr>
              <a:t>основания</a:t>
            </a:r>
            <a:r>
              <a:rPr lang="ru-RU" sz="1600" dirty="0" smtClean="0"/>
              <a:t> является </a:t>
            </a:r>
            <a:r>
              <a:rPr lang="ru-RU" sz="1600" dirty="0" smtClean="0">
                <a:solidFill>
                  <a:srgbClr val="00FF00"/>
                </a:solidFill>
              </a:rPr>
              <a:t>необходимым</a:t>
            </a:r>
            <a:r>
              <a:rPr lang="ru-RU" sz="1600" dirty="0" smtClean="0"/>
              <a:t> и </a:t>
            </a:r>
            <a:r>
              <a:rPr lang="ru-RU" sz="1600" dirty="0" smtClean="0">
                <a:solidFill>
                  <a:srgbClr val="00FF00"/>
                </a:solidFill>
              </a:rPr>
              <a:t>достаточным условием</a:t>
            </a:r>
            <a:r>
              <a:rPr lang="ru-RU" sz="1600" dirty="0" smtClean="0"/>
              <a:t> истинности </a:t>
            </a:r>
            <a:r>
              <a:rPr lang="ru-RU" sz="1600" dirty="0" smtClean="0">
                <a:solidFill>
                  <a:srgbClr val="00FFFF"/>
                </a:solidFill>
              </a:rPr>
              <a:t>следствия</a:t>
            </a:r>
            <a:r>
              <a:rPr lang="ru-RU" sz="1600" dirty="0" smtClean="0"/>
              <a:t>, равно как истинность </a:t>
            </a:r>
            <a:r>
              <a:rPr lang="ru-RU" sz="1600" dirty="0" smtClean="0">
                <a:solidFill>
                  <a:srgbClr val="00FFFF"/>
                </a:solidFill>
              </a:rPr>
              <a:t>следствия</a:t>
            </a:r>
            <a:r>
              <a:rPr lang="ru-RU" sz="1600" dirty="0" smtClean="0"/>
              <a:t> является </a:t>
            </a:r>
            <a:r>
              <a:rPr lang="ru-RU" sz="1600" dirty="0" smtClean="0">
                <a:solidFill>
                  <a:srgbClr val="00FF00"/>
                </a:solidFill>
              </a:rPr>
              <a:t>необходимым</a:t>
            </a:r>
            <a:r>
              <a:rPr lang="ru-RU" sz="1600" dirty="0" smtClean="0"/>
              <a:t> и </a:t>
            </a:r>
            <a:r>
              <a:rPr lang="ru-RU" sz="1600" dirty="0" smtClean="0">
                <a:solidFill>
                  <a:srgbClr val="00FF00"/>
                </a:solidFill>
              </a:rPr>
              <a:t>достаточным</a:t>
            </a:r>
            <a:r>
              <a:rPr lang="ru-RU" sz="1600" dirty="0" smtClean="0"/>
              <a:t> условием истинности </a:t>
            </a:r>
            <a:r>
              <a:rPr lang="ru-RU" sz="1600" dirty="0" smtClean="0">
                <a:solidFill>
                  <a:srgbClr val="00FFFF"/>
                </a:solidFill>
              </a:rPr>
              <a:t>основания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30" name="Text Box 5"/>
          <p:cNvSpPr txBox="1">
            <a:spLocks noChangeArrowheads="1"/>
          </p:cNvSpPr>
          <p:nvPr/>
        </p:nvSpPr>
        <p:spPr bwMode="auto">
          <a:xfrm>
            <a:off x="612000" y="1332000"/>
            <a:ext cx="7920000" cy="108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Эквивалентно-категорический силлогизм </a:t>
            </a:r>
            <a:r>
              <a:rPr lang="ru-RU" dirty="0" smtClean="0"/>
              <a:t>– </a:t>
            </a:r>
            <a:br>
              <a:rPr lang="ru-RU" dirty="0" smtClean="0"/>
            </a:br>
            <a:r>
              <a:rPr lang="ru-RU" dirty="0" smtClean="0"/>
              <a:t>силлогизм</a:t>
            </a:r>
            <a:r>
              <a:rPr lang="ru-RU" dirty="0"/>
              <a:t>, </a:t>
            </a:r>
            <a:r>
              <a:rPr lang="ru-RU" dirty="0" smtClean="0"/>
              <a:t>в </a:t>
            </a:r>
            <a:r>
              <a:rPr lang="ru-RU" dirty="0"/>
              <a:t>котором </a:t>
            </a:r>
            <a:r>
              <a:rPr lang="ru-RU" dirty="0" smtClean="0"/>
              <a:t>б</a:t>
            </a:r>
            <a:r>
              <a:rPr lang="en-GB" dirty="0" smtClean="0"/>
              <a:t>ó</a:t>
            </a:r>
            <a:r>
              <a:rPr lang="ru-RU" dirty="0" smtClean="0"/>
              <a:t>льшая </a:t>
            </a:r>
            <a:r>
              <a:rPr lang="ru-RU" dirty="0"/>
              <a:t>посылка является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>
                <a:solidFill>
                  <a:srgbClr val="00FF00"/>
                </a:solidFill>
              </a:rPr>
              <a:t>выделяющим</a:t>
            </a:r>
            <a:r>
              <a:rPr lang="ru-RU" dirty="0" smtClean="0"/>
              <a:t> условным</a:t>
            </a:r>
            <a:r>
              <a:rPr lang="ru-RU" dirty="0"/>
              <a:t>, </a:t>
            </a:r>
            <a:r>
              <a:rPr lang="ru-RU" dirty="0" smtClean="0"/>
              <a:t>а меньшая </a:t>
            </a:r>
            <a:r>
              <a:rPr lang="ru-RU" dirty="0"/>
              <a:t>– </a:t>
            </a:r>
            <a:r>
              <a:rPr lang="ru-RU" dirty="0" smtClean="0">
                <a:solidFill>
                  <a:srgbClr val="00FF00"/>
                </a:solidFill>
              </a:rPr>
              <a:t>категорическим</a:t>
            </a:r>
            <a:r>
              <a:rPr lang="ru-RU" dirty="0" smtClean="0"/>
              <a:t> </a:t>
            </a:r>
            <a:r>
              <a:rPr lang="ru-RU" dirty="0"/>
              <a:t>суждением.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500"/>
                            </p:stCondLst>
                            <p:childTnLst>
                              <p:par>
                                <p:cTn id="1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  <p:bldP spid="9" grpId="0" animBg="1"/>
      <p:bldP spid="10" grpId="0" animBg="1"/>
      <p:bldP spid="11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/>
      <p:bldP spid="30" grpId="0" animBg="1"/>
    </p:bldLst>
  </p:timing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29600"/>
            <a:ext cx="8208000" cy="9000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Условные силлогизмы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Эквивалентно-категорический силлогизм</a:t>
            </a:r>
          </a:p>
        </p:txBody>
      </p:sp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216000" y="1188000"/>
            <a:ext cx="4248000" cy="2232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dirty="0"/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360000" y="1332000"/>
            <a:ext cx="3960000" cy="720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 и только если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треугольник равносторонний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 то </a:t>
            </a:r>
            <a:r>
              <a:rPr lang="ru-RU" sz="1600" dirty="0" smtClean="0">
                <a:solidFill>
                  <a:srgbClr val="006600"/>
                </a:solidFill>
              </a:rPr>
              <a:t>треугольник равноугольный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" name="Rectangle 7"/>
          <p:cNvSpPr>
            <a:spLocks noChangeArrowheads="1"/>
          </p:cNvSpPr>
          <p:nvPr/>
        </p:nvSpPr>
        <p:spPr bwMode="auto">
          <a:xfrm>
            <a:off x="360000" y="2124000"/>
            <a:ext cx="3960000" cy="35877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Этот </a:t>
            </a:r>
            <a:r>
              <a:rPr lang="ru-RU" sz="1600" dirty="0" smtClean="0">
                <a:solidFill>
                  <a:srgbClr val="FF0000"/>
                </a:solidFill>
              </a:rPr>
              <a:t>треугольник равносторонний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0" name="Rectangle 7"/>
          <p:cNvSpPr>
            <a:spLocks noChangeArrowheads="1"/>
          </p:cNvSpPr>
          <p:nvPr/>
        </p:nvSpPr>
        <p:spPr bwMode="auto">
          <a:xfrm>
            <a:off x="360000" y="2916000"/>
            <a:ext cx="3960000" cy="35877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этот</a:t>
            </a:r>
            <a:r>
              <a:rPr lang="ru-RU" sz="1600" dirty="0" smtClean="0">
                <a:solidFill>
                  <a:srgbClr val="006600"/>
                </a:solidFill>
              </a:rPr>
              <a:t> треугольник равноугольный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1440000" y="2556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4" name="Скругленный прямоугольник 13"/>
          <p:cNvSpPr/>
          <p:nvPr/>
        </p:nvSpPr>
        <p:spPr bwMode="auto">
          <a:xfrm>
            <a:off x="4680000" y="1188000"/>
            <a:ext cx="4248000" cy="2232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5" name="Rectangle 7"/>
          <p:cNvSpPr>
            <a:spLocks noChangeArrowheads="1"/>
          </p:cNvSpPr>
          <p:nvPr/>
        </p:nvSpPr>
        <p:spPr bwMode="auto">
          <a:xfrm>
            <a:off x="4824000" y="1332000"/>
            <a:ext cx="3960000" cy="720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 и только если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треугольник равносторонний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 то </a:t>
            </a:r>
            <a:r>
              <a:rPr lang="ru-RU" sz="1600" dirty="0" smtClean="0">
                <a:solidFill>
                  <a:srgbClr val="006600"/>
                </a:solidFill>
              </a:rPr>
              <a:t>треугольник равноугольный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4824000" y="2124000"/>
            <a:ext cx="3960000" cy="35877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Этот</a:t>
            </a:r>
            <a:r>
              <a:rPr lang="ru-RU" sz="1600" dirty="0" smtClean="0">
                <a:solidFill>
                  <a:srgbClr val="006600"/>
                </a:solidFill>
              </a:rPr>
              <a:t> треугольник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006600"/>
                </a:solidFill>
              </a:rPr>
              <a:t> равноугольный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5904000" y="2556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4824000" y="2916000"/>
            <a:ext cx="3960000" cy="35877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этот </a:t>
            </a:r>
            <a:r>
              <a:rPr lang="ru-RU" sz="1600" dirty="0" smtClean="0">
                <a:solidFill>
                  <a:srgbClr val="FF0000"/>
                </a:solidFill>
              </a:rPr>
              <a:t>треугольник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FF0000"/>
                </a:solidFill>
              </a:rPr>
              <a:t> равносторонний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9" name="Скругленный прямоугольник 18"/>
          <p:cNvSpPr>
            <a:spLocks noChangeArrowheads="1"/>
          </p:cNvSpPr>
          <p:nvPr/>
        </p:nvSpPr>
        <p:spPr bwMode="auto">
          <a:xfrm>
            <a:off x="215999" y="4032000"/>
            <a:ext cx="4248000" cy="2232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dirty="0"/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359999" y="4176000"/>
            <a:ext cx="3960000" cy="720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 и только если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треугольник равносторонний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 то </a:t>
            </a:r>
            <a:r>
              <a:rPr lang="ru-RU" sz="1600" dirty="0" smtClean="0">
                <a:solidFill>
                  <a:srgbClr val="006600"/>
                </a:solidFill>
              </a:rPr>
              <a:t>треугольник равноугольный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359999" y="4968000"/>
            <a:ext cx="3960000" cy="360363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Этот </a:t>
            </a:r>
            <a:r>
              <a:rPr lang="ru-RU" sz="1600" dirty="0" smtClean="0">
                <a:solidFill>
                  <a:srgbClr val="FF0000"/>
                </a:solidFill>
              </a:rPr>
              <a:t>треугольник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FF0000"/>
                </a:solidFill>
              </a:rPr>
              <a:t> равносторонний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22" name="Rectangle 7"/>
          <p:cNvSpPr>
            <a:spLocks noChangeArrowheads="1"/>
          </p:cNvSpPr>
          <p:nvPr/>
        </p:nvSpPr>
        <p:spPr bwMode="auto">
          <a:xfrm>
            <a:off x="359999" y="5760000"/>
            <a:ext cx="3960000" cy="360362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этот</a:t>
            </a:r>
            <a:r>
              <a:rPr lang="ru-RU" sz="1600" dirty="0" smtClean="0">
                <a:solidFill>
                  <a:srgbClr val="006600"/>
                </a:solidFill>
              </a:rPr>
              <a:t> треугольник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006600"/>
                </a:solidFill>
              </a:rPr>
              <a:t> равноугольный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1440000" y="5400000"/>
            <a:ext cx="1800225" cy="288925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4" name="Скругленный прямоугольник 23"/>
          <p:cNvSpPr>
            <a:spLocks noChangeArrowheads="1"/>
          </p:cNvSpPr>
          <p:nvPr/>
        </p:nvSpPr>
        <p:spPr bwMode="auto">
          <a:xfrm>
            <a:off x="4680000" y="4032000"/>
            <a:ext cx="4248000" cy="2232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rgbClr val="00FFFF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dirty="0"/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4824000" y="4176000"/>
            <a:ext cx="3960000" cy="720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 и только если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треугольник равносторонний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 то </a:t>
            </a:r>
            <a:r>
              <a:rPr lang="ru-RU" sz="1600" dirty="0" smtClean="0">
                <a:solidFill>
                  <a:srgbClr val="006600"/>
                </a:solidFill>
              </a:rPr>
              <a:t>треугольник равноугольный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4824000" y="4968000"/>
            <a:ext cx="3960000" cy="360363"/>
          </a:xfrm>
          <a:prstGeom prst="rect">
            <a:avLst/>
          </a:prstGeom>
          <a:solidFill>
            <a:srgbClr val="BBE0E3"/>
          </a:solidFill>
          <a:ln w="3175" cmpd="sng">
            <a:solidFill>
              <a:schemeClr val="accent4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Этот</a:t>
            </a:r>
            <a:r>
              <a:rPr lang="ru-RU" sz="1600" dirty="0" smtClean="0">
                <a:solidFill>
                  <a:srgbClr val="006600"/>
                </a:solidFill>
              </a:rPr>
              <a:t> треугольник равноугольный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5904000" y="5400000"/>
            <a:ext cx="1800225" cy="288925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8" name="Rectangle 7"/>
          <p:cNvSpPr>
            <a:spLocks noChangeArrowheads="1"/>
          </p:cNvSpPr>
          <p:nvPr/>
        </p:nvSpPr>
        <p:spPr bwMode="auto">
          <a:xfrm>
            <a:off x="4824000" y="5760000"/>
            <a:ext cx="3960000" cy="360362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этот </a:t>
            </a:r>
            <a:r>
              <a:rPr lang="ru-RU" sz="1600" dirty="0" smtClean="0">
                <a:solidFill>
                  <a:srgbClr val="FF0000"/>
                </a:solidFill>
              </a:rPr>
              <a:t>треугольник равносторонний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9" name="Прямоугольник 28"/>
          <p:cNvSpPr/>
          <p:nvPr/>
        </p:nvSpPr>
        <p:spPr>
          <a:xfrm>
            <a:off x="216000" y="3420000"/>
            <a:ext cx="4248000" cy="576000"/>
          </a:xfrm>
          <a:prstGeom prst="rect">
            <a:avLst/>
          </a:prstGeom>
        </p:spPr>
        <p:txBody>
          <a:bodyPr tIns="46800" bIns="46800" anchor="t" anchorCtr="0">
            <a:noAutofit/>
          </a:bodyPr>
          <a:lstStyle/>
          <a:p>
            <a:pPr algn="ctr"/>
            <a:r>
              <a:rPr lang="ru-RU" sz="1600" dirty="0" smtClean="0">
                <a:solidFill>
                  <a:srgbClr val="00FF00"/>
                </a:solidFill>
              </a:rPr>
              <a:t>От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утверждения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основания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>
                <a:solidFill>
                  <a:schemeClr val="accent3"/>
                </a:solidFill>
              </a:rPr>
              <a:t>к утверждению следствия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30" name="TextBox 29"/>
          <p:cNvSpPr txBox="1">
            <a:spLocks noChangeArrowheads="1"/>
          </p:cNvSpPr>
          <p:nvPr/>
        </p:nvSpPr>
        <p:spPr bwMode="auto">
          <a:xfrm>
            <a:off x="4680000" y="6264000"/>
            <a:ext cx="4248000" cy="57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pPr algn="ctr"/>
            <a:r>
              <a:rPr lang="ru-RU" sz="1600" dirty="0">
                <a:solidFill>
                  <a:srgbClr val="00FF00"/>
                </a:solidFill>
              </a:rPr>
              <a:t>От </a:t>
            </a:r>
            <a:r>
              <a:rPr lang="ru-RU" sz="1600" dirty="0" smtClean="0">
                <a:solidFill>
                  <a:srgbClr val="00FF00"/>
                </a:solidFill>
              </a:rPr>
              <a:t>утверждения следствия </a:t>
            </a:r>
            <a:r>
              <a:rPr lang="ru-RU" sz="1600" dirty="0">
                <a:solidFill>
                  <a:srgbClr val="00FF00"/>
                </a:solidFill>
              </a:rPr>
              <a:t/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/>
              <a:t>к утверждению </a:t>
            </a:r>
            <a:r>
              <a:rPr lang="ru-RU" sz="1600" dirty="0" smtClean="0"/>
              <a:t>основания</a:t>
            </a:r>
            <a:endParaRPr lang="ru-RU" sz="1600" dirty="0"/>
          </a:p>
        </p:txBody>
      </p:sp>
      <p:sp>
        <p:nvSpPr>
          <p:cNvPr id="31" name="TextBox 30"/>
          <p:cNvSpPr txBox="1">
            <a:spLocks noChangeArrowheads="1"/>
          </p:cNvSpPr>
          <p:nvPr/>
        </p:nvSpPr>
        <p:spPr bwMode="auto">
          <a:xfrm>
            <a:off x="4680000" y="3420000"/>
            <a:ext cx="4248000" cy="57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dirty="0">
                <a:solidFill>
                  <a:srgbClr val="00FF00"/>
                </a:solidFill>
              </a:rPr>
              <a:t>От</a:t>
            </a:r>
            <a:r>
              <a:rPr lang="ru-RU" sz="1600" dirty="0"/>
              <a:t> </a:t>
            </a:r>
            <a:r>
              <a:rPr lang="ru-RU" sz="1600" dirty="0">
                <a:solidFill>
                  <a:srgbClr val="00FF00"/>
                </a:solidFill>
              </a:rPr>
              <a:t>отрицания</a:t>
            </a:r>
            <a:r>
              <a:rPr lang="ru-RU" sz="1600" dirty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следствия</a:t>
            </a:r>
            <a:r>
              <a:rPr lang="ru-RU" sz="1600" dirty="0" smtClean="0"/>
              <a:t>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к </a:t>
            </a:r>
            <a:r>
              <a:rPr lang="ru-RU" sz="1600" dirty="0">
                <a:solidFill>
                  <a:schemeClr val="accent3"/>
                </a:solidFill>
              </a:rPr>
              <a:t>отрицанию</a:t>
            </a:r>
            <a:r>
              <a:rPr lang="ru-RU" sz="1600" dirty="0"/>
              <a:t> </a:t>
            </a:r>
            <a:r>
              <a:rPr lang="ru-RU" sz="1600" dirty="0" smtClean="0"/>
              <a:t>основания</a:t>
            </a:r>
            <a:endParaRPr lang="ru-RU" sz="1600" dirty="0"/>
          </a:p>
        </p:txBody>
      </p:sp>
      <p:sp>
        <p:nvSpPr>
          <p:cNvPr id="32" name="TextBox 31"/>
          <p:cNvSpPr txBox="1">
            <a:spLocks noChangeArrowheads="1"/>
          </p:cNvSpPr>
          <p:nvPr/>
        </p:nvSpPr>
        <p:spPr bwMode="auto">
          <a:xfrm>
            <a:off x="143999" y="6264000"/>
            <a:ext cx="4248000" cy="57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600" dirty="0">
                <a:solidFill>
                  <a:srgbClr val="00FF00"/>
                </a:solidFill>
              </a:rPr>
              <a:t>От отрицания </a:t>
            </a:r>
            <a:r>
              <a:rPr lang="ru-RU" sz="1600" dirty="0" smtClean="0">
                <a:solidFill>
                  <a:srgbClr val="00FF00"/>
                </a:solidFill>
              </a:rPr>
              <a:t>основания </a:t>
            </a:r>
            <a:r>
              <a:rPr lang="ru-RU" sz="1600" dirty="0">
                <a:solidFill>
                  <a:srgbClr val="00FF00"/>
                </a:solidFill>
              </a:rPr>
              <a:t/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/>
              <a:t>к отрицанию </a:t>
            </a:r>
            <a:r>
              <a:rPr lang="ru-RU" sz="1600" dirty="0" smtClean="0"/>
              <a:t>следствия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500"/>
                            </p:stCondLst>
                            <p:childTnLst>
                              <p:par>
                                <p:cTn id="12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  <p:bldP spid="9" grpId="0" animBg="1"/>
      <p:bldP spid="10" grpId="0" animBg="1"/>
      <p:bldP spid="11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/>
      <p:bldP spid="30" grpId="0"/>
      <p:bldP spid="31" grpId="0"/>
      <p:bldP spid="32" grpId="0"/>
    </p:bldLst>
  </p:timing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252000" y="1332000"/>
            <a:ext cx="4248000" cy="1800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dirty="0"/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32000" y="1404000"/>
            <a:ext cx="3888000" cy="720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 и только если</a:t>
            </a:r>
            <a:r>
              <a:rPr lang="en-US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 число кратно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2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en-US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3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6600"/>
                </a:solidFill>
              </a:rPr>
              <a:t> оно кратно </a:t>
            </a:r>
            <a:r>
              <a:rPr lang="en-US" sz="1600" dirty="0" smtClean="0">
                <a:solidFill>
                  <a:srgbClr val="006600"/>
                </a:solidFill>
              </a:rPr>
              <a:t>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" name="Rectangle 7"/>
          <p:cNvSpPr>
            <a:spLocks noChangeArrowheads="1"/>
          </p:cNvSpPr>
          <p:nvPr/>
        </p:nvSpPr>
        <p:spPr bwMode="auto">
          <a:xfrm>
            <a:off x="432000" y="2160000"/>
            <a:ext cx="3888000" cy="288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18 кратно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2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en-US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3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10" name="Rectangle 7"/>
          <p:cNvSpPr>
            <a:spLocks noChangeArrowheads="1"/>
          </p:cNvSpPr>
          <p:nvPr/>
        </p:nvSpPr>
        <p:spPr bwMode="auto">
          <a:xfrm>
            <a:off x="432000" y="2772000"/>
            <a:ext cx="3888000" cy="288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6600"/>
                </a:solidFill>
              </a:rPr>
              <a:t>18 кратно </a:t>
            </a:r>
            <a:r>
              <a:rPr lang="en-US" sz="1600" dirty="0" smtClean="0">
                <a:solidFill>
                  <a:srgbClr val="006600"/>
                </a:solidFill>
              </a:rPr>
              <a:t>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1476000" y="2484000"/>
            <a:ext cx="1800000" cy="252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4" name="Скругленный прямоугольник 13"/>
          <p:cNvSpPr/>
          <p:nvPr/>
        </p:nvSpPr>
        <p:spPr bwMode="auto">
          <a:xfrm>
            <a:off x="4644000" y="1332000"/>
            <a:ext cx="4248000" cy="180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5" name="Rectangle 7"/>
          <p:cNvSpPr>
            <a:spLocks noChangeArrowheads="1"/>
          </p:cNvSpPr>
          <p:nvPr/>
        </p:nvSpPr>
        <p:spPr bwMode="auto">
          <a:xfrm>
            <a:off x="4824000" y="1404000"/>
            <a:ext cx="3888000" cy="720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 и только если</a:t>
            </a:r>
            <a:r>
              <a:rPr lang="en-US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 число кратно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2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en-US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3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006600"/>
                </a:solidFill>
              </a:rPr>
              <a:t> оно кратно </a:t>
            </a:r>
            <a:r>
              <a:rPr lang="en-US" sz="1600" dirty="0" smtClean="0">
                <a:solidFill>
                  <a:srgbClr val="006600"/>
                </a:solidFill>
              </a:rPr>
              <a:t>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4824000" y="2160000"/>
            <a:ext cx="3888000" cy="288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6600"/>
                </a:solidFill>
              </a:rPr>
              <a:t>15 (16, 17)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кратно </a:t>
            </a:r>
            <a:r>
              <a:rPr lang="en-US" sz="1600" dirty="0" smtClean="0">
                <a:solidFill>
                  <a:srgbClr val="006600"/>
                </a:solidFill>
              </a:rPr>
              <a:t>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5868000" y="2484000"/>
            <a:ext cx="1800000" cy="252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4824000" y="2772000"/>
            <a:ext cx="3888000" cy="288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FF0000"/>
                </a:solidFill>
              </a:rPr>
              <a:t>15 (16, 17)</a:t>
            </a:r>
            <a:r>
              <a:rPr lang="en-US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FF0000"/>
                </a:solidFill>
              </a:rPr>
              <a:t> кратно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2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en-US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3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9" name="Скругленный прямоугольник 18"/>
          <p:cNvSpPr>
            <a:spLocks noChangeArrowheads="1"/>
          </p:cNvSpPr>
          <p:nvPr/>
        </p:nvSpPr>
        <p:spPr bwMode="auto">
          <a:xfrm>
            <a:off x="252000" y="3276000"/>
            <a:ext cx="4248000" cy="1800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dirty="0"/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432000" y="3348000"/>
            <a:ext cx="3888000" cy="720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 и только если</a:t>
            </a:r>
            <a:r>
              <a:rPr lang="en-US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 число кратно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2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en-US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3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006600"/>
                </a:solidFill>
              </a:rPr>
              <a:t> оно кратно </a:t>
            </a:r>
            <a:r>
              <a:rPr lang="en-US" sz="1600" dirty="0" smtClean="0">
                <a:solidFill>
                  <a:srgbClr val="006600"/>
                </a:solidFill>
              </a:rPr>
              <a:t>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432000" y="4104000"/>
            <a:ext cx="3888000" cy="288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FF0000"/>
                </a:solidFill>
              </a:rPr>
              <a:t>15 (16, 17)</a:t>
            </a:r>
            <a:r>
              <a:rPr lang="en-US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FF0000"/>
                </a:solidFill>
              </a:rPr>
              <a:t> кратно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2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en-US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3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22" name="Rectangle 7"/>
          <p:cNvSpPr>
            <a:spLocks noChangeArrowheads="1"/>
          </p:cNvSpPr>
          <p:nvPr/>
        </p:nvSpPr>
        <p:spPr bwMode="auto">
          <a:xfrm>
            <a:off x="432000" y="4716000"/>
            <a:ext cx="3888000" cy="288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6600"/>
                </a:solidFill>
              </a:rPr>
              <a:t>15 (16, 17)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кратно </a:t>
            </a:r>
            <a:r>
              <a:rPr lang="en-US" sz="1600" dirty="0" smtClean="0">
                <a:solidFill>
                  <a:srgbClr val="006600"/>
                </a:solidFill>
              </a:rPr>
              <a:t>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1476000" y="4428000"/>
            <a:ext cx="1800000" cy="252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4" name="Скругленный прямоугольник 23"/>
          <p:cNvSpPr>
            <a:spLocks noChangeArrowheads="1"/>
          </p:cNvSpPr>
          <p:nvPr/>
        </p:nvSpPr>
        <p:spPr bwMode="auto">
          <a:xfrm>
            <a:off x="4644000" y="3276000"/>
            <a:ext cx="4248000" cy="1800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rgbClr val="00FFFF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dirty="0"/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4824000" y="3348000"/>
            <a:ext cx="3888000" cy="720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 и только если</a:t>
            </a:r>
            <a:r>
              <a:rPr lang="en-US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 число кратно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2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en-US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3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006600"/>
                </a:solidFill>
              </a:rPr>
              <a:t> оно кратно </a:t>
            </a:r>
            <a:r>
              <a:rPr lang="en-US" sz="1600" dirty="0" smtClean="0">
                <a:solidFill>
                  <a:srgbClr val="006600"/>
                </a:solidFill>
              </a:rPr>
              <a:t>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4824000" y="4104000"/>
            <a:ext cx="3888000" cy="288000"/>
          </a:xfrm>
          <a:prstGeom prst="rect">
            <a:avLst/>
          </a:prstGeom>
          <a:solidFill>
            <a:srgbClr val="BBE0E3"/>
          </a:solidFill>
          <a:ln w="3175" cmpd="sng">
            <a:solidFill>
              <a:schemeClr val="accent4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6600"/>
                </a:solidFill>
              </a:rPr>
              <a:t>18 кратно </a:t>
            </a:r>
            <a:r>
              <a:rPr lang="en-US" sz="1600" dirty="0" smtClean="0">
                <a:solidFill>
                  <a:srgbClr val="006600"/>
                </a:solidFill>
              </a:rPr>
              <a:t>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5868000" y="4428000"/>
            <a:ext cx="1800000" cy="252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8" name="Rectangle 7"/>
          <p:cNvSpPr>
            <a:spLocks noChangeArrowheads="1"/>
          </p:cNvSpPr>
          <p:nvPr/>
        </p:nvSpPr>
        <p:spPr bwMode="auto">
          <a:xfrm>
            <a:off x="4824000" y="4716000"/>
            <a:ext cx="3888000" cy="288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18 кратно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2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en-US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3</a:t>
            </a:r>
            <a:r>
              <a:rPr lang="ru-RU" sz="1600" dirty="0" smtClean="0">
                <a:solidFill>
                  <a:srgbClr val="0000FF"/>
                </a:solidFill>
              </a:rPr>
              <a:t>.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9" name="Содержимое 2"/>
          <p:cNvSpPr>
            <a:spLocks noGrp="1"/>
          </p:cNvSpPr>
          <p:nvPr>
            <p:ph idx="1"/>
          </p:nvPr>
        </p:nvSpPr>
        <p:spPr>
          <a:xfrm>
            <a:off x="288000" y="5076000"/>
            <a:ext cx="8568000" cy="1764000"/>
          </a:xfrm>
        </p:spPr>
        <p:txBody>
          <a:bodyPr anchor="ctr" anchorCtr="0"/>
          <a:lstStyle/>
          <a:p>
            <a:pPr>
              <a:lnSpc>
                <a:spcPct val="90000"/>
              </a:lnSpc>
              <a:buFont typeface="Wingdings" pitchFamily="2" charset="2"/>
              <a:buChar char="q"/>
            </a:pPr>
            <a:r>
              <a:rPr lang="ru-RU" sz="1600" b="1" dirty="0" smtClean="0">
                <a:solidFill>
                  <a:schemeClr val="bg1"/>
                </a:solidFill>
              </a:rPr>
              <a:t>Данный пример сложнее предыдущего, поскольку </a:t>
            </a:r>
            <a:r>
              <a:rPr lang="ru-RU" sz="1600" b="1" dirty="0" smtClean="0">
                <a:solidFill>
                  <a:srgbClr val="FF9933"/>
                </a:solidFill>
              </a:rPr>
              <a:t>основанием</a:t>
            </a:r>
            <a:r>
              <a:rPr lang="ru-RU" sz="1600" b="1" dirty="0" smtClean="0">
                <a:solidFill>
                  <a:schemeClr val="bg1"/>
                </a:solidFill>
              </a:rPr>
              <a:t> б</a:t>
            </a:r>
            <a:r>
              <a:rPr lang="fr-FR" sz="1600" b="1" dirty="0" smtClean="0">
                <a:solidFill>
                  <a:schemeClr val="bg1"/>
                </a:solidFill>
              </a:rPr>
              <a:t>ó</a:t>
            </a:r>
            <a:r>
              <a:rPr lang="ru-RU" sz="1600" b="1" dirty="0" smtClean="0">
                <a:solidFill>
                  <a:schemeClr val="bg1"/>
                </a:solidFill>
              </a:rPr>
              <a:t>льшей посылки является </a:t>
            </a:r>
            <a:r>
              <a:rPr lang="ru-RU" sz="1600" b="1" dirty="0" smtClean="0">
                <a:solidFill>
                  <a:srgbClr val="00FFFF"/>
                </a:solidFill>
              </a:rPr>
              <a:t>не простое</a:t>
            </a:r>
            <a:r>
              <a:rPr lang="en-US" sz="1600" b="1" dirty="0" smtClean="0">
                <a:solidFill>
                  <a:schemeClr val="bg1"/>
                </a:solidFill>
              </a:rPr>
              <a:t>, </a:t>
            </a:r>
            <a:r>
              <a:rPr lang="ru-RU" sz="1600" b="1" dirty="0" smtClean="0">
                <a:solidFill>
                  <a:schemeClr val="bg1"/>
                </a:solidFill>
              </a:rPr>
              <a:t>а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FF"/>
                </a:solidFill>
              </a:rPr>
              <a:t>сложное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суждение</a:t>
            </a:r>
            <a:r>
              <a:rPr lang="en-US" sz="1600" b="1" dirty="0" smtClean="0">
                <a:solidFill>
                  <a:schemeClr val="bg1"/>
                </a:solidFill>
              </a:rPr>
              <a:t>, </a:t>
            </a:r>
            <a:r>
              <a:rPr lang="ru-RU" sz="1600" b="1" dirty="0" smtClean="0">
                <a:solidFill>
                  <a:schemeClr val="bg1"/>
                </a:solidFill>
              </a:rPr>
              <a:t>именуемое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FFFF00"/>
                </a:solidFill>
              </a:rPr>
              <a:t>конъюнкцией</a:t>
            </a:r>
            <a:r>
              <a:rPr lang="en-US" sz="1600" b="1" dirty="0" smtClean="0">
                <a:solidFill>
                  <a:schemeClr val="bg1"/>
                </a:solidFill>
              </a:rPr>
              <a:t>. </a:t>
            </a:r>
          </a:p>
          <a:p>
            <a:pPr>
              <a:lnSpc>
                <a:spcPct val="90000"/>
              </a:lnSpc>
              <a:buFont typeface="Wingdings" pitchFamily="2" charset="2"/>
              <a:buChar char="v"/>
            </a:pPr>
            <a:r>
              <a:rPr lang="ru-RU" sz="1600" b="1" dirty="0" smtClean="0">
                <a:solidFill>
                  <a:schemeClr val="bg1"/>
                </a:solidFill>
              </a:rPr>
              <a:t>Истинность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FFFF00"/>
                </a:solidFill>
              </a:rPr>
              <a:t>конъюнкции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(</a:t>
            </a:r>
            <a:r>
              <a:rPr lang="ru-RU" sz="1600" b="1" dirty="0" smtClean="0">
                <a:solidFill>
                  <a:srgbClr val="FF9933"/>
                </a:solidFill>
              </a:rPr>
              <a:t>основания</a:t>
            </a:r>
            <a:r>
              <a:rPr lang="ru-RU" sz="1600" b="1" dirty="0" smtClean="0">
                <a:solidFill>
                  <a:schemeClr val="bg1"/>
                </a:solidFill>
              </a:rPr>
              <a:t>) является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необходимым</a:t>
            </a:r>
            <a:r>
              <a:rPr lang="ru-RU" sz="1600" b="1" dirty="0" smtClean="0">
                <a:solidFill>
                  <a:schemeClr val="bg1"/>
                </a:solidFill>
              </a:rPr>
              <a:t> и </a:t>
            </a:r>
            <a:r>
              <a:rPr lang="ru-RU" sz="1600" b="1" dirty="0" smtClean="0">
                <a:solidFill>
                  <a:srgbClr val="00FF00"/>
                </a:solidFill>
              </a:rPr>
              <a:t>достаточным условием</a:t>
            </a:r>
            <a:r>
              <a:rPr lang="ru-RU" sz="1600" b="1" dirty="0" smtClean="0">
                <a:solidFill>
                  <a:schemeClr val="bg1"/>
                </a:solidFill>
              </a:rPr>
              <a:t> истинности </a:t>
            </a:r>
            <a:r>
              <a:rPr lang="ru-RU" sz="1600" b="1" dirty="0" smtClean="0">
                <a:solidFill>
                  <a:srgbClr val="FF9933"/>
                </a:solidFill>
              </a:rPr>
              <a:t>следствия</a:t>
            </a:r>
            <a:r>
              <a:rPr lang="ru-RU" sz="1600" b="1" dirty="0" smtClean="0">
                <a:solidFill>
                  <a:schemeClr val="bg1"/>
                </a:solidFill>
              </a:rPr>
              <a:t>,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</a:p>
          <a:p>
            <a:pPr>
              <a:lnSpc>
                <a:spcPct val="90000"/>
              </a:lnSpc>
              <a:buFont typeface="Wingdings" pitchFamily="2" charset="2"/>
              <a:buChar char="v"/>
            </a:pPr>
            <a:r>
              <a:rPr lang="ru-RU" sz="1600" b="1" dirty="0" smtClean="0">
                <a:solidFill>
                  <a:schemeClr val="bg1"/>
                </a:solidFill>
              </a:rPr>
              <a:t>но истинность любого из составляющих </a:t>
            </a:r>
            <a:r>
              <a:rPr lang="ru-RU" sz="1600" b="1" dirty="0" smtClean="0">
                <a:solidFill>
                  <a:srgbClr val="FFFF00"/>
                </a:solidFill>
              </a:rPr>
              <a:t>конъюнкцию</a:t>
            </a:r>
            <a:r>
              <a:rPr lang="ru-RU" sz="1600" b="1" dirty="0" smtClean="0">
                <a:solidFill>
                  <a:schemeClr val="bg1"/>
                </a:solidFill>
              </a:rPr>
              <a:t> простых суждений (</a:t>
            </a:r>
            <a:r>
              <a:rPr lang="ru-RU" sz="1600" b="1" dirty="0" smtClean="0">
                <a:solidFill>
                  <a:srgbClr val="FFFF00"/>
                </a:solidFill>
              </a:rPr>
              <a:t>конъюнктов</a:t>
            </a:r>
            <a:r>
              <a:rPr lang="ru-RU" sz="1600" b="1" dirty="0" smtClean="0">
                <a:solidFill>
                  <a:schemeClr val="bg1"/>
                </a:solidFill>
              </a:rPr>
              <a:t>) является хотя и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необходимым</a:t>
            </a:r>
            <a:r>
              <a:rPr lang="ru-RU" sz="1600" b="1" dirty="0" smtClean="0">
                <a:solidFill>
                  <a:schemeClr val="bg1"/>
                </a:solidFill>
              </a:rPr>
              <a:t>, но не </a:t>
            </a:r>
            <a:r>
              <a:rPr lang="ru-RU" sz="1600" b="1" dirty="0" smtClean="0">
                <a:solidFill>
                  <a:srgbClr val="00FF00"/>
                </a:solidFill>
              </a:rPr>
              <a:t>достаточным условием</a:t>
            </a:r>
            <a:r>
              <a:rPr lang="ru-RU" sz="1600" b="1" dirty="0" smtClean="0">
                <a:solidFill>
                  <a:schemeClr val="bg1"/>
                </a:solidFill>
              </a:rPr>
              <a:t> истинности </a:t>
            </a:r>
            <a:r>
              <a:rPr lang="ru-RU" sz="1600" b="1" dirty="0" smtClean="0">
                <a:solidFill>
                  <a:srgbClr val="FFFF00"/>
                </a:solidFill>
              </a:rPr>
              <a:t>конъюнкции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(</a:t>
            </a:r>
            <a:r>
              <a:rPr lang="ru-RU" sz="1600" b="1" dirty="0" smtClean="0">
                <a:solidFill>
                  <a:srgbClr val="FF9933"/>
                </a:solidFill>
              </a:rPr>
              <a:t>основания</a:t>
            </a:r>
            <a:r>
              <a:rPr lang="ru-RU" sz="1600" b="1" dirty="0" smtClean="0">
                <a:solidFill>
                  <a:schemeClr val="bg1"/>
                </a:solidFill>
              </a:rPr>
              <a:t>), а значит, и истинности </a:t>
            </a:r>
            <a:r>
              <a:rPr lang="ru-RU" sz="1600" b="1" dirty="0" smtClean="0">
                <a:solidFill>
                  <a:srgbClr val="FF9933"/>
                </a:solidFill>
              </a:rPr>
              <a:t>следствия</a:t>
            </a:r>
            <a:r>
              <a:rPr lang="ru-RU" sz="1600" b="1" dirty="0" smtClean="0">
                <a:solidFill>
                  <a:schemeClr val="bg1"/>
                </a:solidFill>
              </a:rPr>
              <a:t>.</a:t>
            </a:r>
            <a:endParaRPr lang="ru-RU" sz="1600" b="1" dirty="0">
              <a:solidFill>
                <a:schemeClr val="bg1"/>
              </a:solidFill>
            </a:endParaRPr>
          </a:p>
        </p:txBody>
      </p:sp>
      <p:sp>
        <p:nvSpPr>
          <p:cNvPr id="31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16000"/>
            <a:ext cx="8208000" cy="10080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Условные силлогизмы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Эквивалентно-категорический силлогизм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500"/>
                            </p:stCondLst>
                            <p:childTnLst>
                              <p:par>
                                <p:cTn id="10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  <p:bldP spid="9" grpId="0" animBg="1"/>
      <p:bldP spid="10" grpId="0" animBg="1"/>
      <p:bldP spid="11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build="p"/>
    </p:bldLst>
  </p:timing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Скругленный прямоугольник 5"/>
          <p:cNvSpPr>
            <a:spLocks noChangeArrowheads="1"/>
          </p:cNvSpPr>
          <p:nvPr/>
        </p:nvSpPr>
        <p:spPr bwMode="auto">
          <a:xfrm>
            <a:off x="252000" y="1332000"/>
            <a:ext cx="4248000" cy="1800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dirty="0"/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32000" y="1404000"/>
            <a:ext cx="3888000" cy="720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 и только если</a:t>
            </a:r>
            <a:r>
              <a:rPr lang="en-US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 число кратно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2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en-US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3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006600"/>
                </a:solidFill>
              </a:rPr>
              <a:t> оно кратно </a:t>
            </a:r>
            <a:r>
              <a:rPr lang="en-US" sz="1600" dirty="0" smtClean="0">
                <a:solidFill>
                  <a:srgbClr val="006600"/>
                </a:solidFill>
              </a:rPr>
              <a:t>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9" name="Rectangle 7"/>
          <p:cNvSpPr>
            <a:spLocks noChangeArrowheads="1"/>
          </p:cNvSpPr>
          <p:nvPr/>
        </p:nvSpPr>
        <p:spPr bwMode="auto">
          <a:xfrm>
            <a:off x="432000" y="2160000"/>
            <a:ext cx="3888000" cy="288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18 кратно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2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en-US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3</a:t>
            </a:r>
            <a:r>
              <a:rPr lang="ru-RU" sz="1600" dirty="0" smtClean="0">
                <a:solidFill>
                  <a:srgbClr val="0000FF"/>
                </a:solidFill>
              </a:rPr>
              <a:t>.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0" name="Rectangle 7"/>
          <p:cNvSpPr>
            <a:spLocks noChangeArrowheads="1"/>
          </p:cNvSpPr>
          <p:nvPr/>
        </p:nvSpPr>
        <p:spPr bwMode="auto">
          <a:xfrm>
            <a:off x="432000" y="2772000"/>
            <a:ext cx="3888000" cy="288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6600"/>
                </a:solidFill>
              </a:rPr>
              <a:t>18 кратно </a:t>
            </a:r>
            <a:r>
              <a:rPr lang="en-US" sz="1600" dirty="0" smtClean="0">
                <a:solidFill>
                  <a:srgbClr val="006600"/>
                </a:solidFill>
              </a:rPr>
              <a:t>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1476000" y="2484000"/>
            <a:ext cx="1800000" cy="252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4" name="Скругленный прямоугольник 13"/>
          <p:cNvSpPr/>
          <p:nvPr/>
        </p:nvSpPr>
        <p:spPr bwMode="auto">
          <a:xfrm>
            <a:off x="4644000" y="1332000"/>
            <a:ext cx="4248000" cy="180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5" name="Rectangle 7"/>
          <p:cNvSpPr>
            <a:spLocks noChangeArrowheads="1"/>
          </p:cNvSpPr>
          <p:nvPr/>
        </p:nvSpPr>
        <p:spPr bwMode="auto">
          <a:xfrm>
            <a:off x="4824000" y="1404000"/>
            <a:ext cx="3888000" cy="720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 и только если</a:t>
            </a:r>
            <a:r>
              <a:rPr lang="en-US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 число кратно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2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en-US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3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006600"/>
                </a:solidFill>
              </a:rPr>
              <a:t> оно кратно </a:t>
            </a:r>
            <a:r>
              <a:rPr lang="en-US" sz="1600" dirty="0" smtClean="0">
                <a:solidFill>
                  <a:srgbClr val="006600"/>
                </a:solidFill>
              </a:rPr>
              <a:t>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4824000" y="2160000"/>
            <a:ext cx="3888000" cy="288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6600"/>
                </a:solidFill>
              </a:rPr>
              <a:t>15 (16, 17)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кратно </a:t>
            </a:r>
            <a:r>
              <a:rPr lang="en-US" sz="1600" dirty="0" smtClean="0">
                <a:solidFill>
                  <a:srgbClr val="006600"/>
                </a:solidFill>
              </a:rPr>
              <a:t>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5868000" y="2484000"/>
            <a:ext cx="1800000" cy="252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4824000" y="2772000"/>
            <a:ext cx="3888000" cy="288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FF0000"/>
                </a:solidFill>
              </a:rPr>
              <a:t>15 (16, 17)</a:t>
            </a:r>
            <a:r>
              <a:rPr lang="en-US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FF0000"/>
                </a:solidFill>
              </a:rPr>
              <a:t> кратно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2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en-US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3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9" name="Скругленный прямоугольник 18"/>
          <p:cNvSpPr>
            <a:spLocks noChangeArrowheads="1"/>
          </p:cNvSpPr>
          <p:nvPr/>
        </p:nvSpPr>
        <p:spPr bwMode="auto">
          <a:xfrm>
            <a:off x="252000" y="3276000"/>
            <a:ext cx="4248000" cy="1800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dirty="0"/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432000" y="3348000"/>
            <a:ext cx="3888000" cy="720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 и только если</a:t>
            </a:r>
            <a:r>
              <a:rPr lang="en-US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 число кратно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2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en-US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3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r>
              <a:rPr lang="ru-RU" sz="1600" dirty="0" smtClean="0">
                <a:solidFill>
                  <a:srgbClr val="FF0000"/>
                </a:solidFill>
              </a:rPr>
              <a:t/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006600"/>
                </a:solidFill>
              </a:rPr>
              <a:t> оно кратно </a:t>
            </a:r>
            <a:r>
              <a:rPr lang="en-US" sz="1600" dirty="0" smtClean="0">
                <a:solidFill>
                  <a:srgbClr val="006600"/>
                </a:solidFill>
              </a:rPr>
              <a:t>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432000" y="4104000"/>
            <a:ext cx="3888000" cy="288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FF0000"/>
                </a:solidFill>
              </a:rPr>
              <a:t>15 (16, 17)</a:t>
            </a:r>
            <a:r>
              <a:rPr lang="en-US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FF0000"/>
                </a:solidFill>
              </a:rPr>
              <a:t> кратно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2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en-US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3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22" name="Rectangle 7"/>
          <p:cNvSpPr>
            <a:spLocks noChangeArrowheads="1"/>
          </p:cNvSpPr>
          <p:nvPr/>
        </p:nvSpPr>
        <p:spPr bwMode="auto">
          <a:xfrm>
            <a:off x="432000" y="4716000"/>
            <a:ext cx="3888000" cy="288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6600"/>
                </a:solidFill>
              </a:rPr>
              <a:t>15 (16, 17)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кратно </a:t>
            </a:r>
            <a:r>
              <a:rPr lang="en-US" sz="1600" dirty="0" smtClean="0">
                <a:solidFill>
                  <a:srgbClr val="006600"/>
                </a:solidFill>
              </a:rPr>
              <a:t>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1476000" y="4428000"/>
            <a:ext cx="1800000" cy="252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4" name="Скругленный прямоугольник 23"/>
          <p:cNvSpPr>
            <a:spLocks noChangeArrowheads="1"/>
          </p:cNvSpPr>
          <p:nvPr/>
        </p:nvSpPr>
        <p:spPr bwMode="auto">
          <a:xfrm>
            <a:off x="4644000" y="3276000"/>
            <a:ext cx="4248000" cy="1800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rgbClr val="00FFFF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dirty="0"/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4824000" y="3348000"/>
            <a:ext cx="3888000" cy="720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 и только если</a:t>
            </a:r>
            <a:r>
              <a:rPr lang="en-US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 число кратно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2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en-US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3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006600"/>
                </a:solidFill>
              </a:rPr>
              <a:t> оно кратно </a:t>
            </a:r>
            <a:r>
              <a:rPr lang="en-US" sz="1600" dirty="0" smtClean="0">
                <a:solidFill>
                  <a:srgbClr val="006600"/>
                </a:solidFill>
              </a:rPr>
              <a:t>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4824000" y="4104000"/>
            <a:ext cx="3888000" cy="288000"/>
          </a:xfrm>
          <a:prstGeom prst="rect">
            <a:avLst/>
          </a:prstGeom>
          <a:solidFill>
            <a:srgbClr val="BBE0E3"/>
          </a:solidFill>
          <a:ln w="3175" cmpd="sng">
            <a:solidFill>
              <a:schemeClr val="accent4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6600"/>
                </a:solidFill>
              </a:rPr>
              <a:t>18 кратно </a:t>
            </a:r>
            <a:r>
              <a:rPr lang="en-US" sz="1600" dirty="0" smtClean="0">
                <a:solidFill>
                  <a:srgbClr val="006600"/>
                </a:solidFill>
              </a:rPr>
              <a:t>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5868000" y="4428000"/>
            <a:ext cx="1800000" cy="252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8" name="Rectangle 7"/>
          <p:cNvSpPr>
            <a:spLocks noChangeArrowheads="1"/>
          </p:cNvSpPr>
          <p:nvPr/>
        </p:nvSpPr>
        <p:spPr bwMode="auto">
          <a:xfrm>
            <a:off x="4824000" y="4716000"/>
            <a:ext cx="3888000" cy="288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18 кратно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2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en-US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FF00FF"/>
                </a:solidFill>
              </a:rPr>
              <a:t>и </a:t>
            </a:r>
            <a:r>
              <a:rPr lang="en-US" sz="1600" dirty="0" smtClean="0">
                <a:solidFill>
                  <a:srgbClr val="FF0000"/>
                </a:solidFill>
              </a:rPr>
              <a:t>3</a:t>
            </a:r>
            <a:r>
              <a:rPr lang="ru-RU" sz="1600" dirty="0" smtClean="0">
                <a:solidFill>
                  <a:srgbClr val="0000FF"/>
                </a:solidFill>
              </a:rPr>
              <a:t>. 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9" name="Содержимое 2"/>
          <p:cNvSpPr>
            <a:spLocks noGrp="1"/>
          </p:cNvSpPr>
          <p:nvPr>
            <p:ph idx="1"/>
          </p:nvPr>
        </p:nvSpPr>
        <p:spPr>
          <a:xfrm>
            <a:off x="324000" y="5076000"/>
            <a:ext cx="8496000" cy="1764000"/>
          </a:xfrm>
        </p:spPr>
        <p:txBody>
          <a:bodyPr anchor="ctr" anchorCtr="0"/>
          <a:lstStyle/>
          <a:p>
            <a:pPr>
              <a:lnSpc>
                <a:spcPct val="90000"/>
              </a:lnSpc>
              <a:buFont typeface="Wingdings" pitchFamily="2" charset="2"/>
              <a:buChar char="q"/>
            </a:pPr>
            <a:r>
              <a:rPr lang="ru-RU" sz="1600" b="1" dirty="0" smtClean="0">
                <a:solidFill>
                  <a:schemeClr val="bg1"/>
                </a:solidFill>
              </a:rPr>
              <a:t>Данный пример сложнее предыдущего, поскольку </a:t>
            </a:r>
            <a:r>
              <a:rPr lang="ru-RU" sz="1600" b="1" dirty="0" smtClean="0">
                <a:solidFill>
                  <a:srgbClr val="FF9933"/>
                </a:solidFill>
              </a:rPr>
              <a:t>основанием</a:t>
            </a:r>
            <a:r>
              <a:rPr lang="ru-RU" sz="1600" b="1" dirty="0" smtClean="0">
                <a:solidFill>
                  <a:schemeClr val="bg1"/>
                </a:solidFill>
              </a:rPr>
              <a:t> б</a:t>
            </a:r>
            <a:r>
              <a:rPr lang="fr-FR" sz="1600" b="1" dirty="0" smtClean="0">
                <a:solidFill>
                  <a:schemeClr val="bg1"/>
                </a:solidFill>
              </a:rPr>
              <a:t>ó</a:t>
            </a:r>
            <a:r>
              <a:rPr lang="ru-RU" sz="1600" b="1" dirty="0" smtClean="0">
                <a:solidFill>
                  <a:schemeClr val="bg1"/>
                </a:solidFill>
              </a:rPr>
              <a:t>льшей посылки является </a:t>
            </a:r>
            <a:r>
              <a:rPr lang="ru-RU" sz="1600" b="1" dirty="0" smtClean="0">
                <a:solidFill>
                  <a:srgbClr val="00FFFF"/>
                </a:solidFill>
              </a:rPr>
              <a:t>не простое</a:t>
            </a:r>
            <a:r>
              <a:rPr lang="en-US" sz="1600" b="1" dirty="0" smtClean="0">
                <a:solidFill>
                  <a:schemeClr val="bg1"/>
                </a:solidFill>
              </a:rPr>
              <a:t>, </a:t>
            </a:r>
            <a:r>
              <a:rPr lang="ru-RU" sz="1600" b="1" dirty="0" smtClean="0">
                <a:solidFill>
                  <a:schemeClr val="bg1"/>
                </a:solidFill>
              </a:rPr>
              <a:t>а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FF"/>
                </a:solidFill>
              </a:rPr>
              <a:t>сложное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суждение</a:t>
            </a:r>
            <a:r>
              <a:rPr lang="en-US" sz="1600" b="1" dirty="0" smtClean="0">
                <a:solidFill>
                  <a:schemeClr val="bg1"/>
                </a:solidFill>
              </a:rPr>
              <a:t>, </a:t>
            </a:r>
            <a:r>
              <a:rPr lang="ru-RU" sz="1600" b="1" dirty="0" smtClean="0">
                <a:solidFill>
                  <a:schemeClr val="bg1"/>
                </a:solidFill>
              </a:rPr>
              <a:t>именуемое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FFFF00"/>
                </a:solidFill>
              </a:rPr>
              <a:t>конъюнкцией</a:t>
            </a:r>
            <a:r>
              <a:rPr lang="en-US" sz="1600" b="1" dirty="0" smtClean="0">
                <a:solidFill>
                  <a:schemeClr val="bg1"/>
                </a:solidFill>
              </a:rPr>
              <a:t>. </a:t>
            </a:r>
          </a:p>
          <a:p>
            <a:pPr>
              <a:buFont typeface="Wingdings" pitchFamily="2" charset="2"/>
              <a:buChar char="v"/>
            </a:pPr>
            <a:r>
              <a:rPr lang="ru-RU" sz="1600" b="1" dirty="0" smtClean="0">
                <a:solidFill>
                  <a:schemeClr val="bg1"/>
                </a:solidFill>
              </a:rPr>
              <a:t>Соответственно</a:t>
            </a:r>
            <a:r>
              <a:rPr lang="en-US" sz="1600" b="1" dirty="0" smtClean="0">
                <a:solidFill>
                  <a:schemeClr val="bg1"/>
                </a:solidFill>
              </a:rPr>
              <a:t>, </a:t>
            </a:r>
            <a:r>
              <a:rPr lang="ru-RU" sz="1600" b="1" dirty="0" smtClean="0">
                <a:solidFill>
                  <a:schemeClr val="bg1"/>
                </a:solidFill>
              </a:rPr>
              <a:t>истинность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FF9933"/>
                </a:solidFill>
              </a:rPr>
              <a:t>следствия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является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необходимым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и </a:t>
            </a:r>
            <a:r>
              <a:rPr lang="ru-RU" sz="1600" b="1" dirty="0" smtClean="0">
                <a:solidFill>
                  <a:srgbClr val="00FF00"/>
                </a:solidFill>
              </a:rPr>
              <a:t>достаточным условием</a:t>
            </a:r>
            <a:r>
              <a:rPr lang="ru-RU" sz="1600" b="1" dirty="0" smtClean="0">
                <a:solidFill>
                  <a:schemeClr val="bg1"/>
                </a:solidFill>
              </a:rPr>
              <a:t> истинности </a:t>
            </a:r>
            <a:r>
              <a:rPr lang="ru-RU" sz="1600" b="1" dirty="0" smtClean="0">
                <a:solidFill>
                  <a:srgbClr val="FF9933"/>
                </a:solidFill>
              </a:rPr>
              <a:t>основания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r>
              <a:rPr lang="en-US" sz="1600" b="1" dirty="0" smtClean="0">
                <a:solidFill>
                  <a:schemeClr val="bg1"/>
                </a:solidFill>
              </a:rPr>
              <a:t>(</a:t>
            </a:r>
            <a:r>
              <a:rPr lang="ru-RU" sz="1600" b="1" dirty="0" smtClean="0">
                <a:solidFill>
                  <a:srgbClr val="FFFF00"/>
                </a:solidFill>
              </a:rPr>
              <a:t>конъюнкции</a:t>
            </a:r>
            <a:r>
              <a:rPr lang="en-US" sz="1600" b="1" dirty="0" smtClean="0">
                <a:solidFill>
                  <a:schemeClr val="bg1"/>
                </a:solidFill>
              </a:rPr>
              <a:t>), </a:t>
            </a:r>
          </a:p>
          <a:p>
            <a:pPr>
              <a:buFont typeface="Wingdings" pitchFamily="2" charset="2"/>
              <a:buChar char="v"/>
            </a:pPr>
            <a:r>
              <a:rPr lang="ru-RU" sz="1600" b="1" dirty="0" smtClean="0">
                <a:solidFill>
                  <a:schemeClr val="bg1"/>
                </a:solidFill>
              </a:rPr>
              <a:t>но не </a:t>
            </a:r>
            <a:r>
              <a:rPr lang="ru-RU" sz="1600" b="1" dirty="0" smtClean="0">
                <a:solidFill>
                  <a:srgbClr val="00FF00"/>
                </a:solidFill>
              </a:rPr>
              <a:t>необходимым</a:t>
            </a:r>
            <a:r>
              <a:rPr lang="en-US" sz="1600" b="1" dirty="0" smtClean="0">
                <a:solidFill>
                  <a:schemeClr val="bg1"/>
                </a:solidFill>
              </a:rPr>
              <a:t>, </a:t>
            </a:r>
            <a:r>
              <a:rPr lang="ru-RU" sz="1600" b="1" dirty="0" smtClean="0">
                <a:solidFill>
                  <a:schemeClr val="bg1"/>
                </a:solidFill>
              </a:rPr>
              <a:t>хотя и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достаточным условием</a:t>
            </a:r>
            <a:r>
              <a:rPr lang="ru-RU" sz="1600" b="1" dirty="0" smtClean="0">
                <a:solidFill>
                  <a:schemeClr val="bg1"/>
                </a:solidFill>
              </a:rPr>
              <a:t> истинности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любого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из составляющих </a:t>
            </a:r>
            <a:r>
              <a:rPr lang="ru-RU" sz="1600" b="1" dirty="0" smtClean="0">
                <a:solidFill>
                  <a:srgbClr val="FFFF00"/>
                </a:solidFill>
              </a:rPr>
              <a:t>конъюнкцию</a:t>
            </a:r>
            <a:r>
              <a:rPr lang="ru-RU" sz="1600" b="1" dirty="0" smtClean="0">
                <a:solidFill>
                  <a:schemeClr val="bg1"/>
                </a:solidFill>
              </a:rPr>
              <a:t> простых суждений (</a:t>
            </a:r>
            <a:r>
              <a:rPr lang="ru-RU" sz="1600" b="1" dirty="0" smtClean="0">
                <a:solidFill>
                  <a:srgbClr val="FFFF00"/>
                </a:solidFill>
              </a:rPr>
              <a:t>конъюнктов</a:t>
            </a:r>
            <a:r>
              <a:rPr lang="ru-RU" sz="1600" b="1" dirty="0" smtClean="0">
                <a:solidFill>
                  <a:schemeClr val="bg1"/>
                </a:solidFill>
              </a:rPr>
              <a:t>).</a:t>
            </a:r>
            <a:endParaRPr lang="ru-RU" sz="1600" b="1" dirty="0">
              <a:solidFill>
                <a:schemeClr val="bg1"/>
              </a:solidFill>
            </a:endParaRPr>
          </a:p>
        </p:txBody>
      </p:sp>
      <p:sp>
        <p:nvSpPr>
          <p:cNvPr id="31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16000"/>
            <a:ext cx="8208000" cy="10080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Условные силлогизмы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Эквивалентно-категорический силлогизм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build="p"/>
    </p:bldLst>
  </p:timing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7" name="Text Box 5"/>
          <p:cNvSpPr txBox="1">
            <a:spLocks noChangeArrowheads="1"/>
          </p:cNvSpPr>
          <p:nvPr/>
        </p:nvSpPr>
        <p:spPr bwMode="auto">
          <a:xfrm>
            <a:off x="2448000" y="1476000"/>
            <a:ext cx="4248000" cy="162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Разделительный силлогизм </a:t>
            </a:r>
            <a:r>
              <a:rPr lang="ru-RU" dirty="0" smtClean="0"/>
              <a:t>–</a:t>
            </a:r>
            <a:br>
              <a:rPr lang="ru-RU" dirty="0" smtClean="0"/>
            </a:br>
            <a:r>
              <a:rPr lang="ru-RU" dirty="0" smtClean="0"/>
              <a:t>силлогизм, в котором </a:t>
            </a:r>
            <a:br>
              <a:rPr lang="ru-RU" dirty="0" smtClean="0"/>
            </a:br>
            <a:r>
              <a:rPr lang="ru-RU" dirty="0" smtClean="0"/>
              <a:t>по крайней мере </a:t>
            </a:r>
            <a:br>
              <a:rPr lang="ru-RU" dirty="0" smtClean="0"/>
            </a:br>
            <a:r>
              <a:rPr lang="ru-RU" dirty="0" smtClean="0">
                <a:solidFill>
                  <a:srgbClr val="00FF00"/>
                </a:solidFill>
              </a:rPr>
              <a:t>одна</a:t>
            </a:r>
            <a:r>
              <a:rPr lang="ru-RU" dirty="0" smtClean="0"/>
              <a:t> из посылок является </a:t>
            </a:r>
            <a:br>
              <a:rPr lang="ru-RU" dirty="0" smtClean="0"/>
            </a:br>
            <a:r>
              <a:rPr lang="ru-RU" dirty="0" smtClean="0">
                <a:solidFill>
                  <a:srgbClr val="00FF00"/>
                </a:solidFill>
              </a:rPr>
              <a:t>разделительным</a:t>
            </a:r>
            <a:r>
              <a:rPr lang="ru-RU" dirty="0" smtClean="0"/>
              <a:t> суждением.</a:t>
            </a:r>
            <a:endParaRPr lang="ru-RU" dirty="0"/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4680000" y="3312000"/>
            <a:ext cx="4248000" cy="144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Разделительно-</a:t>
            </a:r>
            <a:br>
              <a:rPr lang="ru-RU" dirty="0" smtClean="0">
                <a:solidFill>
                  <a:srgbClr val="FFFF00"/>
                </a:solidFill>
                <a:cs typeface="Arial" charset="0"/>
              </a:rPr>
            </a:b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категорический силлогизм </a:t>
            </a:r>
            <a:r>
              <a:rPr lang="ru-RU" sz="1600" dirty="0" smtClean="0"/>
              <a:t>–</a:t>
            </a:r>
            <a:br>
              <a:rPr lang="ru-RU" sz="1600" dirty="0" smtClean="0"/>
            </a:br>
            <a:r>
              <a:rPr lang="ru-RU" sz="1600" dirty="0" smtClean="0"/>
              <a:t>силлогизм, в котором </a:t>
            </a:r>
            <a:r>
              <a:rPr lang="ru-RU" sz="1600" dirty="0" smtClean="0">
                <a:solidFill>
                  <a:srgbClr val="00FFFF"/>
                </a:solidFill>
              </a:rPr>
              <a:t>б</a:t>
            </a:r>
            <a:r>
              <a:rPr lang="en-GB" sz="1600" dirty="0" smtClean="0">
                <a:solidFill>
                  <a:srgbClr val="00FFFF"/>
                </a:solidFill>
              </a:rPr>
              <a:t>ó</a:t>
            </a:r>
            <a:r>
              <a:rPr lang="ru-RU" sz="1600" dirty="0" smtClean="0">
                <a:solidFill>
                  <a:srgbClr val="00FFFF"/>
                </a:solidFill>
              </a:rPr>
              <a:t>льшая </a:t>
            </a:r>
            <a:r>
              <a:rPr lang="ru-RU" sz="1600" dirty="0" smtClean="0"/>
              <a:t>посылка является </a:t>
            </a:r>
            <a:r>
              <a:rPr lang="ru-RU" sz="1600" dirty="0" smtClean="0">
                <a:solidFill>
                  <a:srgbClr val="00FF00"/>
                </a:solidFill>
              </a:rPr>
              <a:t>разделительным</a:t>
            </a:r>
            <a:r>
              <a:rPr lang="ru-RU" sz="1600" dirty="0" smtClean="0"/>
              <a:t>, а </a:t>
            </a:r>
            <a:r>
              <a:rPr lang="ru-RU" sz="1600" dirty="0" smtClean="0">
                <a:solidFill>
                  <a:srgbClr val="00FFFF"/>
                </a:solidFill>
              </a:rPr>
              <a:t>меньшая</a:t>
            </a:r>
            <a:r>
              <a:rPr lang="ru-RU" sz="1600" dirty="0" smtClean="0"/>
              <a:t> – </a:t>
            </a:r>
            <a:r>
              <a:rPr lang="ru-RU" sz="1600" dirty="0" smtClean="0">
                <a:solidFill>
                  <a:srgbClr val="00FF00"/>
                </a:solidFill>
              </a:rPr>
              <a:t>категорическим</a:t>
            </a:r>
            <a:r>
              <a:rPr lang="ru-RU" sz="1600" dirty="0" smtClean="0"/>
              <a:t> суждением.</a:t>
            </a:r>
            <a:endParaRPr lang="ru-RU" sz="1600" dirty="0"/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216000" y="3312000"/>
            <a:ext cx="4248000" cy="144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Чисто разделительный </a:t>
            </a:r>
            <a:br>
              <a:rPr lang="ru-RU" dirty="0" smtClean="0">
                <a:solidFill>
                  <a:srgbClr val="FFFF00"/>
                </a:solidFill>
                <a:cs typeface="Arial" charset="0"/>
              </a:rPr>
            </a:br>
            <a:r>
              <a:rPr lang="ru-RU" dirty="0" smtClean="0">
                <a:solidFill>
                  <a:srgbClr val="FFFF00"/>
                </a:solidFill>
                <a:cs typeface="Arial" charset="0"/>
              </a:rPr>
              <a:t>силлогизм </a:t>
            </a:r>
            <a:r>
              <a:rPr lang="ru-RU" sz="1600" dirty="0" smtClean="0"/>
              <a:t>–</a:t>
            </a:r>
            <a:br>
              <a:rPr lang="ru-RU" sz="1600" dirty="0" smtClean="0"/>
            </a:br>
            <a:r>
              <a:rPr lang="ru-RU" sz="1600" dirty="0" smtClean="0"/>
              <a:t>силлогизм, в котором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обе </a:t>
            </a:r>
            <a:r>
              <a:rPr lang="ru-RU" sz="1600" dirty="0" smtClean="0"/>
              <a:t>посылки и вывод являются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разделительными</a:t>
            </a:r>
            <a:r>
              <a:rPr lang="ru-RU" sz="1600" dirty="0" smtClean="0"/>
              <a:t> суждениями.</a:t>
            </a:r>
            <a:endParaRPr lang="ru-RU" sz="1600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4680000" y="4968000"/>
            <a:ext cx="4248000" cy="169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rIns="72000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</a:rPr>
              <a:t>Соединительно-р</a:t>
            </a: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азделительное </a:t>
            </a:r>
            <a:br>
              <a:rPr lang="ru-RU" dirty="0" smtClean="0">
                <a:solidFill>
                  <a:srgbClr val="FFFF00"/>
                </a:solidFill>
                <a:cs typeface="Arial" charset="0"/>
              </a:rPr>
            </a:br>
            <a:r>
              <a:rPr lang="ru-RU" dirty="0" smtClean="0">
                <a:solidFill>
                  <a:srgbClr val="FFFF00"/>
                </a:solidFill>
                <a:cs typeface="Arial" charset="0"/>
              </a:rPr>
              <a:t>суждение </a:t>
            </a:r>
            <a:r>
              <a:rPr lang="ru-RU" sz="1600" dirty="0" smtClean="0"/>
              <a:t>– </a:t>
            </a:r>
            <a:r>
              <a:rPr lang="ru-RU" sz="1600" dirty="0" smtClean="0">
                <a:solidFill>
                  <a:srgbClr val="FFFF00"/>
                </a:solidFill>
              </a:rPr>
              <a:t/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/>
              <a:t>суждение, утверждающее, что данному предмету присущ/и (или не присущ/и) </a:t>
            </a:r>
            <a:r>
              <a:rPr lang="ru-RU" sz="1600" dirty="0" smtClean="0">
                <a:solidFill>
                  <a:srgbClr val="00FF00"/>
                </a:solidFill>
              </a:rPr>
              <a:t>какой-то (какие-то) из признаков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/>
              <a:t>перечисленных в предикате суждения.</a:t>
            </a:r>
            <a:endParaRPr lang="ru-RU" sz="1400" dirty="0" smtClean="0">
              <a:solidFill>
                <a:srgbClr val="00FF00"/>
              </a:solidFill>
            </a:endParaRPr>
          </a:p>
        </p:txBody>
      </p:sp>
      <p:sp>
        <p:nvSpPr>
          <p:cNvPr id="10" name="Text Box 5"/>
          <p:cNvSpPr txBox="1">
            <a:spLocks noChangeArrowheads="1"/>
          </p:cNvSpPr>
          <p:nvPr/>
        </p:nvSpPr>
        <p:spPr bwMode="auto">
          <a:xfrm>
            <a:off x="216000" y="4968000"/>
            <a:ext cx="4248000" cy="169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Разделительное суждение</a:t>
            </a:r>
            <a:r>
              <a:rPr lang="ru-RU" sz="1600" dirty="0" smtClean="0">
                <a:solidFill>
                  <a:srgbClr val="FFFF00"/>
                </a:solidFill>
                <a:cs typeface="Arial" charset="0"/>
              </a:rPr>
              <a:t> </a:t>
            </a:r>
            <a:r>
              <a:rPr lang="ru-RU" sz="1600" dirty="0" smtClean="0"/>
              <a:t>–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суждение, утверждающее, </a:t>
            </a:r>
            <a:br>
              <a:rPr lang="ru-RU" sz="1600" dirty="0" smtClean="0"/>
            </a:br>
            <a:r>
              <a:rPr lang="ru-RU" sz="1600" dirty="0" smtClean="0"/>
              <a:t>что данному предмету </a:t>
            </a:r>
            <a:br>
              <a:rPr lang="ru-RU" sz="1600" dirty="0" smtClean="0"/>
            </a:br>
            <a:r>
              <a:rPr lang="ru-RU" sz="1600" dirty="0" smtClean="0"/>
              <a:t>присущ (или не присущ)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только один из признаков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/>
              <a:t>перечисленных в предикате суждения.</a:t>
            </a:r>
            <a:endParaRPr lang="ru-RU" sz="1400" dirty="0">
              <a:solidFill>
                <a:srgbClr val="00FF00"/>
              </a:solidFill>
            </a:endParaRPr>
          </a:p>
        </p:txBody>
      </p:sp>
      <p:sp>
        <p:nvSpPr>
          <p:cNvPr id="1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rgbClr val="FFFF00"/>
                </a:solidFill>
              </a:rPr>
              <a:t>Разделительные силлогизмы</a:t>
            </a:r>
            <a:br>
              <a:rPr lang="ru-RU" sz="3200" b="1" dirty="0" smtClean="0">
                <a:solidFill>
                  <a:srgbClr val="FFFF00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Понятие разделительного силлогизма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3397" grpId="0" animBg="1"/>
      <p:bldP spid="4" grpId="0" animBg="1"/>
      <p:bldP spid="5" grpId="0" animBg="1"/>
      <p:bldP spid="10" grpId="0" animBg="1"/>
    </p:bldLst>
  </p:timing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Разделительные силлогизмы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Чисто разделительный силлогизм</a:t>
            </a:r>
          </a:p>
        </p:txBody>
      </p:sp>
      <p:sp>
        <p:nvSpPr>
          <p:cNvPr id="6" name="Скругленный прямоугольник 5"/>
          <p:cNvSpPr/>
          <p:nvPr/>
        </p:nvSpPr>
        <p:spPr bwMode="auto">
          <a:xfrm>
            <a:off x="1224000" y="1440000"/>
            <a:ext cx="6696000" cy="252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2808000" y="1548000"/>
            <a:ext cx="3528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S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 либо </a:t>
            </a:r>
            <a:r>
              <a:rPr lang="en-US" dirty="0" smtClean="0">
                <a:solidFill>
                  <a:srgbClr val="006600"/>
                </a:solidFill>
              </a:rPr>
              <a:t>P</a:t>
            </a:r>
            <a:r>
              <a:rPr lang="ru-RU" dirty="0">
                <a:solidFill>
                  <a:srgbClr val="0000FF"/>
                </a:solidFill>
              </a:rPr>
              <a:t>, </a:t>
            </a:r>
            <a:r>
              <a:rPr lang="ru-RU" dirty="0" smtClean="0">
                <a:solidFill>
                  <a:srgbClr val="0000FF"/>
                </a:solidFill>
              </a:rPr>
              <a:t>либо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9900FF"/>
                </a:solidFill>
              </a:rPr>
              <a:t>Q</a:t>
            </a:r>
            <a:r>
              <a:rPr lang="ru-RU" dirty="0" smtClean="0">
                <a:solidFill>
                  <a:srgbClr val="0000FF"/>
                </a:solidFill>
              </a:rPr>
              <a:t>, либо </a:t>
            </a:r>
            <a:r>
              <a:rPr lang="en-US" dirty="0" smtClean="0">
                <a:solidFill>
                  <a:srgbClr val="A50021"/>
                </a:solidFill>
              </a:rPr>
              <a:t>R</a:t>
            </a:r>
            <a:endParaRPr lang="ru-RU" dirty="0">
              <a:solidFill>
                <a:srgbClr val="A50021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3240000" y="2340000"/>
            <a:ext cx="2664000" cy="35877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en-US" dirty="0" smtClean="0">
                <a:solidFill>
                  <a:srgbClr val="9900FF"/>
                </a:solidFill>
              </a:rPr>
              <a:t>Q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есть либо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9900FF"/>
                </a:solidFill>
              </a:rPr>
              <a:t>D</a:t>
            </a:r>
            <a:r>
              <a:rPr lang="ru-RU" dirty="0" smtClean="0">
                <a:solidFill>
                  <a:srgbClr val="0000FF"/>
                </a:solidFill>
              </a:rPr>
              <a:t>, </a:t>
            </a:r>
            <a:r>
              <a:rPr lang="ru-RU" dirty="0">
                <a:solidFill>
                  <a:srgbClr val="0000FF"/>
                </a:solidFill>
              </a:rPr>
              <a:t>либо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9900FF"/>
                </a:solidFill>
              </a:rPr>
              <a:t>E</a:t>
            </a:r>
            <a:endParaRPr lang="ru-RU" dirty="0">
              <a:solidFill>
                <a:srgbClr val="9900FF"/>
              </a:solidFill>
            </a:endParaRPr>
          </a:p>
        </p:txBody>
      </p:sp>
      <p:sp>
        <p:nvSpPr>
          <p:cNvPr id="9" name="Rectangle 7"/>
          <p:cNvSpPr>
            <a:spLocks noChangeArrowheads="1"/>
          </p:cNvSpPr>
          <p:nvPr/>
        </p:nvSpPr>
        <p:spPr bwMode="auto">
          <a:xfrm>
            <a:off x="1404000" y="3456000"/>
            <a:ext cx="6336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S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есть либо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</a:t>
            </a:r>
            <a:r>
              <a:rPr lang="ru-RU" dirty="0">
                <a:solidFill>
                  <a:srgbClr val="0000FF"/>
                </a:solidFill>
              </a:rPr>
              <a:t>либо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r>
              <a:rPr lang="ru-RU" dirty="0" smtClean="0">
                <a:solidFill>
                  <a:srgbClr val="0000FF"/>
                </a:solidFill>
              </a:rPr>
              <a:t>, либо </a:t>
            </a:r>
            <a:r>
              <a:rPr lang="en-US" dirty="0" smtClean="0">
                <a:solidFill>
                  <a:srgbClr val="006600"/>
                </a:solidFill>
              </a:rPr>
              <a:t>C</a:t>
            </a:r>
            <a:r>
              <a:rPr lang="ru-RU" dirty="0" smtClean="0">
                <a:solidFill>
                  <a:srgbClr val="0000FF"/>
                </a:solidFill>
              </a:rPr>
              <a:t>,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либо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9900FF"/>
                </a:solidFill>
              </a:rPr>
              <a:t>D</a:t>
            </a:r>
            <a:r>
              <a:rPr lang="ru-RU" dirty="0" smtClean="0">
                <a:solidFill>
                  <a:srgbClr val="0000FF"/>
                </a:solidFill>
              </a:rPr>
              <a:t>, либо </a:t>
            </a:r>
            <a:r>
              <a:rPr lang="en-US" dirty="0" smtClean="0">
                <a:solidFill>
                  <a:srgbClr val="9900FF"/>
                </a:solidFill>
              </a:rPr>
              <a:t>E</a:t>
            </a:r>
            <a:r>
              <a:rPr lang="ru-RU" dirty="0" smtClean="0">
                <a:solidFill>
                  <a:srgbClr val="0000FF"/>
                </a:solidFill>
              </a:rPr>
              <a:t>, либо</a:t>
            </a:r>
            <a:r>
              <a:rPr lang="ru-RU" dirty="0" smtClean="0">
                <a:solidFill>
                  <a:srgbClr val="9900FF"/>
                </a:solidFill>
              </a:rPr>
              <a:t> </a:t>
            </a:r>
            <a:r>
              <a:rPr lang="en-US" dirty="0" smtClean="0">
                <a:solidFill>
                  <a:srgbClr val="A50021"/>
                </a:solidFill>
              </a:rPr>
              <a:t>F</a:t>
            </a:r>
            <a:endParaRPr lang="ru-RU" dirty="0">
              <a:solidFill>
                <a:srgbClr val="A50021"/>
              </a:solidFill>
            </a:endParaRPr>
          </a:p>
        </p:txBody>
      </p:sp>
      <p:sp>
        <p:nvSpPr>
          <p:cNvPr id="10" name="Rectangle 7"/>
          <p:cNvSpPr>
            <a:spLocks noChangeArrowheads="1"/>
          </p:cNvSpPr>
          <p:nvPr/>
        </p:nvSpPr>
        <p:spPr bwMode="auto">
          <a:xfrm>
            <a:off x="3671888" y="3132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Следовательно,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1" name="Скругленный прямоугольник 10"/>
          <p:cNvSpPr/>
          <p:nvPr/>
        </p:nvSpPr>
        <p:spPr bwMode="auto">
          <a:xfrm>
            <a:off x="432000" y="4032000"/>
            <a:ext cx="8280000" cy="273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648000" y="4140000"/>
            <a:ext cx="7848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До Москвы можно добраться</a:t>
            </a:r>
            <a:r>
              <a:rPr lang="ru-RU" sz="1600" dirty="0" smtClean="0">
                <a:solidFill>
                  <a:srgbClr val="0000FF"/>
                </a:solidFill>
              </a:rPr>
              <a:t> либо </a:t>
            </a:r>
            <a:r>
              <a:rPr lang="ru-RU" sz="1600" dirty="0" smtClean="0">
                <a:solidFill>
                  <a:srgbClr val="006600"/>
                </a:solidFill>
              </a:rPr>
              <a:t>по суше</a:t>
            </a:r>
            <a:r>
              <a:rPr lang="ru-RU" sz="1600" dirty="0" smtClean="0">
                <a:solidFill>
                  <a:srgbClr val="0000FF"/>
                </a:solidFill>
              </a:rPr>
              <a:t>, либо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9900FF"/>
                </a:solidFill>
              </a:rPr>
              <a:t>по</a:t>
            </a:r>
            <a:r>
              <a:rPr lang="ru-RU" sz="1600" dirty="0" smtClean="0">
                <a:solidFill>
                  <a:srgbClr val="006600"/>
                </a:solidFill>
              </a:rPr>
              <a:t> </a:t>
            </a:r>
            <a:r>
              <a:rPr lang="ru-RU" sz="1600" dirty="0" smtClean="0">
                <a:solidFill>
                  <a:srgbClr val="9900FF"/>
                </a:solidFill>
              </a:rPr>
              <a:t>воздуху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0066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либо</a:t>
            </a:r>
            <a:r>
              <a:rPr lang="ru-RU" sz="1600" dirty="0" smtClean="0">
                <a:solidFill>
                  <a:srgbClr val="006600"/>
                </a:solidFill>
              </a:rPr>
              <a:t> </a:t>
            </a:r>
            <a:r>
              <a:rPr lang="ru-RU" sz="1600" dirty="0" smtClean="0">
                <a:solidFill>
                  <a:srgbClr val="A50021"/>
                </a:solidFill>
              </a:rPr>
              <a:t>по воде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1080000" y="4536000"/>
            <a:ext cx="6984000" cy="35877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006600"/>
                </a:solidFill>
              </a:rPr>
              <a:t>По суше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– это либо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поездом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r>
              <a:rPr lang="ru-RU" sz="1600" dirty="0">
                <a:solidFill>
                  <a:srgbClr val="0000FF"/>
                </a:solidFill>
              </a:rPr>
              <a:t>либо</a:t>
            </a:r>
            <a:r>
              <a:rPr lang="ru-RU" sz="1600" dirty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автотранспортом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0066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либо</a:t>
            </a:r>
            <a:r>
              <a:rPr lang="ru-RU" sz="1600" dirty="0" smtClean="0">
                <a:solidFill>
                  <a:srgbClr val="006600"/>
                </a:solidFill>
              </a:rPr>
              <a:t> пешком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4" name="Rectangle 7"/>
          <p:cNvSpPr>
            <a:spLocks noChangeArrowheads="1"/>
          </p:cNvSpPr>
          <p:nvPr/>
        </p:nvSpPr>
        <p:spPr bwMode="auto">
          <a:xfrm>
            <a:off x="3672000" y="5724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5" name="Rectangle 7"/>
          <p:cNvSpPr>
            <a:spLocks noChangeArrowheads="1"/>
          </p:cNvSpPr>
          <p:nvPr/>
        </p:nvSpPr>
        <p:spPr bwMode="auto">
          <a:xfrm>
            <a:off x="648000" y="6048000"/>
            <a:ext cx="7848000" cy="576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До Москвы можно добраться</a:t>
            </a:r>
            <a:r>
              <a:rPr lang="ru-RU" sz="1600" dirty="0" smtClean="0">
                <a:solidFill>
                  <a:srgbClr val="0000FF"/>
                </a:solidFill>
              </a:rPr>
              <a:t> либо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поездом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CC00FF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либо </a:t>
            </a:r>
            <a:r>
              <a:rPr lang="ru-RU" sz="1600" dirty="0" smtClean="0">
                <a:solidFill>
                  <a:srgbClr val="006600"/>
                </a:solidFill>
              </a:rPr>
              <a:t>автотранспортом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0066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либо</a:t>
            </a:r>
            <a:r>
              <a:rPr lang="en-US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пешком</a:t>
            </a:r>
            <a:r>
              <a:rPr lang="ru-RU" sz="1600" dirty="0" smtClean="0">
                <a:solidFill>
                  <a:srgbClr val="0000FF"/>
                </a:solidFill>
              </a:rPr>
              <a:t>, либо </a:t>
            </a:r>
            <a:r>
              <a:rPr lang="ru-RU" sz="1600" dirty="0" smtClean="0">
                <a:solidFill>
                  <a:srgbClr val="9900FF"/>
                </a:solidFill>
              </a:rPr>
              <a:t>самолётом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9900FF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либо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9900FF"/>
                </a:solidFill>
              </a:rPr>
              <a:t>вертолётом</a:t>
            </a:r>
            <a:r>
              <a:rPr lang="ru-RU" sz="1600" dirty="0" smtClean="0">
                <a:solidFill>
                  <a:srgbClr val="0000FF"/>
                </a:solidFill>
              </a:rPr>
              <a:t>, либо на каком-нибудь</a:t>
            </a:r>
            <a:r>
              <a:rPr lang="ru-RU" sz="1600" dirty="0" smtClean="0">
                <a:solidFill>
                  <a:srgbClr val="9900FF"/>
                </a:solidFill>
              </a:rPr>
              <a:t> </a:t>
            </a:r>
            <a:r>
              <a:rPr lang="ru-RU" sz="1600" dirty="0" smtClean="0">
                <a:solidFill>
                  <a:srgbClr val="A50021"/>
                </a:solidFill>
              </a:rPr>
              <a:t>судне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2808000" y="1944000"/>
            <a:ext cx="3528000" cy="35877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en-US" dirty="0" smtClean="0">
                <a:solidFill>
                  <a:srgbClr val="006600"/>
                </a:solidFill>
              </a:rPr>
              <a:t>P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есть либо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</a:t>
            </a:r>
            <a:r>
              <a:rPr lang="ru-RU" dirty="0">
                <a:solidFill>
                  <a:srgbClr val="0000FF"/>
                </a:solidFill>
              </a:rPr>
              <a:t>либо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r>
              <a:rPr lang="ru-RU" dirty="0" smtClean="0">
                <a:solidFill>
                  <a:srgbClr val="0000FF"/>
                </a:solidFill>
              </a:rPr>
              <a:t>, либо</a:t>
            </a:r>
            <a:r>
              <a:rPr lang="ru-RU" dirty="0" smtClean="0">
                <a:solidFill>
                  <a:srgbClr val="006600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C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4032000" y="2736000"/>
            <a:ext cx="1080000" cy="35877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en-US" dirty="0" smtClean="0">
                <a:solidFill>
                  <a:srgbClr val="A50021"/>
                </a:solidFill>
              </a:rPr>
              <a:t>R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есть </a:t>
            </a:r>
            <a:r>
              <a:rPr lang="en-US" dirty="0" smtClean="0">
                <a:solidFill>
                  <a:srgbClr val="A50021"/>
                </a:solidFill>
              </a:rPr>
              <a:t>F</a:t>
            </a:r>
            <a:endParaRPr lang="ru-RU" dirty="0">
              <a:solidFill>
                <a:srgbClr val="A50021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1836000" y="4932000"/>
            <a:ext cx="5472000" cy="35877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9900FF"/>
                </a:solidFill>
              </a:rPr>
              <a:t>По воздуху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– это либо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9900FF"/>
                </a:solidFill>
              </a:rPr>
              <a:t>самолётом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r>
              <a:rPr lang="ru-RU" sz="1600" dirty="0">
                <a:solidFill>
                  <a:srgbClr val="0000FF"/>
                </a:solidFill>
              </a:rPr>
              <a:t>либо</a:t>
            </a:r>
            <a:r>
              <a:rPr lang="ru-RU" sz="1600" dirty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9900FF"/>
                </a:solidFill>
              </a:rPr>
              <a:t>вертолётом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2592000" y="5328000"/>
            <a:ext cx="3960000" cy="35877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 smtClean="0">
                <a:solidFill>
                  <a:srgbClr val="A50021"/>
                </a:solidFill>
              </a:rPr>
              <a:t>По воде</a:t>
            </a:r>
            <a:r>
              <a:rPr lang="ru-RU" sz="1600" dirty="0" smtClean="0">
                <a:solidFill>
                  <a:srgbClr val="0000FF"/>
                </a:solidFill>
              </a:rPr>
              <a:t> – это на каком-нибудь </a:t>
            </a:r>
            <a:r>
              <a:rPr lang="ru-RU" sz="1600" dirty="0" smtClean="0">
                <a:solidFill>
                  <a:srgbClr val="A50021"/>
                </a:solidFill>
              </a:rPr>
              <a:t>судне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</p:bldLst>
  </p:timing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Разделительные силлогизмы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Разделительно-категорический силлогизм</a:t>
            </a:r>
          </a:p>
        </p:txBody>
      </p:sp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972000" y="1548000"/>
            <a:ext cx="2844800" cy="432000"/>
          </a:xfrm>
          <a:prstGeom prst="flowChartAlternateProcess">
            <a:avLst/>
          </a:prstGeom>
          <a:noFill/>
          <a:ln w="9525">
            <a:solidFill>
              <a:srgbClr val="00FFFF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r>
              <a:rPr lang="en-US" dirty="0">
                <a:solidFill>
                  <a:srgbClr val="00FFFF"/>
                </a:solidFill>
              </a:rPr>
              <a:t>Modus ponendo tollens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5508625" y="1548000"/>
            <a:ext cx="2843213" cy="432000"/>
          </a:xfrm>
          <a:prstGeom prst="flowChartAlternateProcess">
            <a:avLst/>
          </a:prstGeom>
          <a:noFill/>
          <a:ln w="9525">
            <a:solidFill>
              <a:srgbClr val="00FFFF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r>
              <a:rPr lang="en-US" dirty="0">
                <a:solidFill>
                  <a:srgbClr val="00FFFF"/>
                </a:solidFill>
              </a:rPr>
              <a:t>Modus tollendo ponens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26" name="AutoShape 16"/>
          <p:cNvSpPr>
            <a:spLocks noChangeAspect="1" noChangeArrowheads="1"/>
          </p:cNvSpPr>
          <p:nvPr/>
        </p:nvSpPr>
        <p:spPr bwMode="auto">
          <a:xfrm>
            <a:off x="3096000" y="2196000"/>
            <a:ext cx="719137" cy="719137"/>
          </a:xfrm>
          <a:prstGeom prst="diamond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либо</a:t>
            </a:r>
            <a:endParaRPr lang="ru-RU" sz="1600" b="0" dirty="0"/>
          </a:p>
        </p:txBody>
      </p:sp>
      <p:sp>
        <p:nvSpPr>
          <p:cNvPr id="27" name="AutoShape 16"/>
          <p:cNvSpPr>
            <a:spLocks noChangeAspect="1" noChangeArrowheads="1"/>
          </p:cNvSpPr>
          <p:nvPr/>
        </p:nvSpPr>
        <p:spPr bwMode="auto">
          <a:xfrm>
            <a:off x="1800000" y="2196000"/>
            <a:ext cx="719138" cy="719137"/>
          </a:xfrm>
          <a:prstGeom prst="diamond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либо</a:t>
            </a:r>
            <a:endParaRPr lang="ru-RU" sz="1600" b="0" dirty="0"/>
          </a:p>
        </p:txBody>
      </p:sp>
      <p:sp>
        <p:nvSpPr>
          <p:cNvPr id="28" name="AutoShape 2"/>
          <p:cNvSpPr>
            <a:spLocks noChangeArrowheads="1"/>
          </p:cNvSpPr>
          <p:nvPr/>
        </p:nvSpPr>
        <p:spPr bwMode="auto">
          <a:xfrm>
            <a:off x="1836000" y="4140000"/>
            <a:ext cx="1079500" cy="576263"/>
          </a:xfrm>
          <a:prstGeom prst="rightArrow">
            <a:avLst>
              <a:gd name="adj1" fmla="val 50000"/>
              <a:gd name="adj2" fmla="val 4683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не есть</a:t>
            </a:r>
          </a:p>
        </p:txBody>
      </p:sp>
      <p:sp>
        <p:nvSpPr>
          <p:cNvPr id="29" name="AutoShape 3"/>
          <p:cNvSpPr>
            <a:spLocks noChangeArrowheads="1"/>
          </p:cNvSpPr>
          <p:nvPr/>
        </p:nvSpPr>
        <p:spPr bwMode="auto">
          <a:xfrm>
            <a:off x="1836000" y="3060000"/>
            <a:ext cx="1079500" cy="576263"/>
          </a:xfrm>
          <a:prstGeom prst="rightArrow">
            <a:avLst>
              <a:gd name="adj1" fmla="val 50000"/>
              <a:gd name="adj2" fmla="val 4683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30" name="AutoShape 4"/>
          <p:cNvSpPr>
            <a:spLocks noChangeArrowheads="1"/>
          </p:cNvSpPr>
          <p:nvPr/>
        </p:nvSpPr>
        <p:spPr bwMode="auto">
          <a:xfrm>
            <a:off x="900000" y="2268000"/>
            <a:ext cx="900113" cy="576262"/>
          </a:xfrm>
          <a:prstGeom prst="rightArrow">
            <a:avLst>
              <a:gd name="adj1" fmla="val 50000"/>
              <a:gd name="adj2" fmla="val 46838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31" name="Oval 6"/>
          <p:cNvSpPr>
            <a:spLocks noChangeAspect="1" noChangeArrowheads="1"/>
          </p:cNvSpPr>
          <p:nvPr/>
        </p:nvSpPr>
        <p:spPr bwMode="auto">
          <a:xfrm>
            <a:off x="360000" y="2268000"/>
            <a:ext cx="576263" cy="57626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2" name="Oval 7"/>
          <p:cNvSpPr>
            <a:spLocks noChangeAspect="1" noChangeArrowheads="1"/>
          </p:cNvSpPr>
          <p:nvPr/>
        </p:nvSpPr>
        <p:spPr bwMode="auto">
          <a:xfrm>
            <a:off x="2520000" y="2268000"/>
            <a:ext cx="576262" cy="57626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P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33" name="Oval 8"/>
          <p:cNvSpPr>
            <a:spLocks noChangeAspect="1" noChangeArrowheads="1"/>
          </p:cNvSpPr>
          <p:nvPr/>
        </p:nvSpPr>
        <p:spPr bwMode="auto">
          <a:xfrm>
            <a:off x="3816000" y="2268000"/>
            <a:ext cx="576263" cy="57626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6600"/>
                </a:solidFill>
              </a:rPr>
              <a:t>Q</a:t>
            </a:r>
            <a:endParaRPr lang="ru-RU" sz="2400" dirty="0">
              <a:solidFill>
                <a:srgbClr val="006600"/>
              </a:solidFill>
            </a:endParaRPr>
          </a:p>
        </p:txBody>
      </p:sp>
      <p:sp>
        <p:nvSpPr>
          <p:cNvPr id="34" name="Oval 9"/>
          <p:cNvSpPr>
            <a:spLocks noChangeAspect="1" noChangeArrowheads="1"/>
          </p:cNvSpPr>
          <p:nvPr/>
        </p:nvSpPr>
        <p:spPr bwMode="auto">
          <a:xfrm>
            <a:off x="1296000" y="3060000"/>
            <a:ext cx="576263" cy="5746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5" name="Oval 10"/>
          <p:cNvSpPr>
            <a:spLocks noChangeAspect="1" noChangeArrowheads="1"/>
          </p:cNvSpPr>
          <p:nvPr/>
        </p:nvSpPr>
        <p:spPr bwMode="auto">
          <a:xfrm>
            <a:off x="2916000" y="3060000"/>
            <a:ext cx="576263" cy="5746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P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36" name="Oval 11"/>
          <p:cNvSpPr>
            <a:spLocks noChangeAspect="1" noChangeArrowheads="1"/>
          </p:cNvSpPr>
          <p:nvPr/>
        </p:nvSpPr>
        <p:spPr bwMode="auto">
          <a:xfrm>
            <a:off x="1296000" y="4140000"/>
            <a:ext cx="576263" cy="576263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37" name="Oval 12"/>
          <p:cNvSpPr>
            <a:spLocks noChangeAspect="1" noChangeArrowheads="1"/>
          </p:cNvSpPr>
          <p:nvPr/>
        </p:nvSpPr>
        <p:spPr bwMode="auto">
          <a:xfrm>
            <a:off x="2916000" y="4140000"/>
            <a:ext cx="576263" cy="576263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6600"/>
                </a:solidFill>
              </a:rPr>
              <a:t>Q</a:t>
            </a:r>
            <a:endParaRPr lang="ru-RU" sz="2400" dirty="0">
              <a:solidFill>
                <a:srgbClr val="006600"/>
              </a:solidFill>
            </a:endParaRPr>
          </a:p>
        </p:txBody>
      </p:sp>
      <p:sp>
        <p:nvSpPr>
          <p:cNvPr id="38" name="Rectangle 14"/>
          <p:cNvSpPr>
            <a:spLocks noChangeArrowheads="1"/>
          </p:cNvSpPr>
          <p:nvPr/>
        </p:nvSpPr>
        <p:spPr bwMode="auto">
          <a:xfrm>
            <a:off x="360000" y="3852000"/>
            <a:ext cx="4068000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39" name="AutoShape 16"/>
          <p:cNvSpPr>
            <a:spLocks noChangeAspect="1" noChangeArrowheads="1"/>
          </p:cNvSpPr>
          <p:nvPr/>
        </p:nvSpPr>
        <p:spPr bwMode="auto">
          <a:xfrm>
            <a:off x="7308000" y="2196000"/>
            <a:ext cx="719138" cy="719137"/>
          </a:xfrm>
          <a:prstGeom prst="diamond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или</a:t>
            </a:r>
            <a:endParaRPr lang="ru-RU" sz="1600" b="0" dirty="0"/>
          </a:p>
        </p:txBody>
      </p:sp>
      <p:sp>
        <p:nvSpPr>
          <p:cNvPr id="41" name="AutoShape 2"/>
          <p:cNvSpPr>
            <a:spLocks noChangeArrowheads="1"/>
          </p:cNvSpPr>
          <p:nvPr/>
        </p:nvSpPr>
        <p:spPr bwMode="auto">
          <a:xfrm>
            <a:off x="6372225" y="4140000"/>
            <a:ext cx="1079500" cy="576263"/>
          </a:xfrm>
          <a:prstGeom prst="rightArrow">
            <a:avLst>
              <a:gd name="adj1" fmla="val 50000"/>
              <a:gd name="adj2" fmla="val 4683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42" name="AutoShape 3"/>
          <p:cNvSpPr>
            <a:spLocks noChangeArrowheads="1"/>
          </p:cNvSpPr>
          <p:nvPr/>
        </p:nvSpPr>
        <p:spPr bwMode="auto">
          <a:xfrm>
            <a:off x="6372225" y="3060000"/>
            <a:ext cx="1079500" cy="576263"/>
          </a:xfrm>
          <a:prstGeom prst="rightArrow">
            <a:avLst>
              <a:gd name="adj1" fmla="val 50000"/>
              <a:gd name="adj2" fmla="val 4683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не есть</a:t>
            </a:r>
          </a:p>
        </p:txBody>
      </p:sp>
      <p:sp>
        <p:nvSpPr>
          <p:cNvPr id="43" name="AutoShape 4"/>
          <p:cNvSpPr>
            <a:spLocks noChangeArrowheads="1"/>
          </p:cNvSpPr>
          <p:nvPr/>
        </p:nvSpPr>
        <p:spPr bwMode="auto">
          <a:xfrm>
            <a:off x="5832000" y="2268000"/>
            <a:ext cx="900113" cy="576262"/>
          </a:xfrm>
          <a:prstGeom prst="rightArrow">
            <a:avLst>
              <a:gd name="adj1" fmla="val 50000"/>
              <a:gd name="adj2" fmla="val 46838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44" name="Oval 6"/>
          <p:cNvSpPr>
            <a:spLocks noChangeAspect="1" noChangeArrowheads="1"/>
          </p:cNvSpPr>
          <p:nvPr/>
        </p:nvSpPr>
        <p:spPr bwMode="auto">
          <a:xfrm>
            <a:off x="5256000" y="2268000"/>
            <a:ext cx="576262" cy="57626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5" name="Oval 7"/>
          <p:cNvSpPr>
            <a:spLocks noChangeAspect="1" noChangeArrowheads="1"/>
          </p:cNvSpPr>
          <p:nvPr/>
        </p:nvSpPr>
        <p:spPr bwMode="auto">
          <a:xfrm>
            <a:off x="6732000" y="2268000"/>
            <a:ext cx="576263" cy="57626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P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46" name="Oval 8"/>
          <p:cNvSpPr>
            <a:spLocks noChangeAspect="1" noChangeArrowheads="1"/>
          </p:cNvSpPr>
          <p:nvPr/>
        </p:nvSpPr>
        <p:spPr bwMode="auto">
          <a:xfrm>
            <a:off x="8028000" y="2268000"/>
            <a:ext cx="576262" cy="57626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6600"/>
                </a:solidFill>
              </a:rPr>
              <a:t>Q</a:t>
            </a:r>
            <a:endParaRPr lang="ru-RU" sz="2400" dirty="0">
              <a:solidFill>
                <a:srgbClr val="006600"/>
              </a:solidFill>
            </a:endParaRPr>
          </a:p>
        </p:txBody>
      </p:sp>
      <p:sp>
        <p:nvSpPr>
          <p:cNvPr id="47" name="Oval 9"/>
          <p:cNvSpPr>
            <a:spLocks noChangeAspect="1" noChangeArrowheads="1"/>
          </p:cNvSpPr>
          <p:nvPr/>
        </p:nvSpPr>
        <p:spPr bwMode="auto">
          <a:xfrm>
            <a:off x="5832475" y="3060000"/>
            <a:ext cx="576263" cy="5746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8" name="Oval 10"/>
          <p:cNvSpPr>
            <a:spLocks noChangeAspect="1" noChangeArrowheads="1"/>
          </p:cNvSpPr>
          <p:nvPr/>
        </p:nvSpPr>
        <p:spPr bwMode="auto">
          <a:xfrm>
            <a:off x="7451725" y="3060000"/>
            <a:ext cx="576263" cy="5746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P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49" name="Oval 11"/>
          <p:cNvSpPr>
            <a:spLocks noChangeAspect="1" noChangeArrowheads="1"/>
          </p:cNvSpPr>
          <p:nvPr/>
        </p:nvSpPr>
        <p:spPr bwMode="auto">
          <a:xfrm>
            <a:off x="5857875" y="4140000"/>
            <a:ext cx="576263" cy="576263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50" name="Oval 12"/>
          <p:cNvSpPr>
            <a:spLocks noChangeAspect="1" noChangeArrowheads="1"/>
          </p:cNvSpPr>
          <p:nvPr/>
        </p:nvSpPr>
        <p:spPr bwMode="auto">
          <a:xfrm>
            <a:off x="7451725" y="4140000"/>
            <a:ext cx="576263" cy="576263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6600"/>
                </a:solidFill>
              </a:rPr>
              <a:t>Q</a:t>
            </a:r>
            <a:endParaRPr lang="ru-RU" sz="2400" dirty="0">
              <a:solidFill>
                <a:srgbClr val="006600"/>
              </a:solidFill>
            </a:endParaRPr>
          </a:p>
        </p:txBody>
      </p:sp>
      <p:sp>
        <p:nvSpPr>
          <p:cNvPr id="51" name="Rectangle 14"/>
          <p:cNvSpPr>
            <a:spLocks noChangeArrowheads="1"/>
          </p:cNvSpPr>
          <p:nvPr/>
        </p:nvSpPr>
        <p:spPr bwMode="auto">
          <a:xfrm>
            <a:off x="5075238" y="3852000"/>
            <a:ext cx="3706812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53" name="TextBox 52"/>
          <p:cNvSpPr txBox="1">
            <a:spLocks noChangeArrowheads="1"/>
          </p:cNvSpPr>
          <p:nvPr/>
        </p:nvSpPr>
        <p:spPr bwMode="auto">
          <a:xfrm>
            <a:off x="1403350" y="4968000"/>
            <a:ext cx="6337300" cy="432000"/>
          </a:xfrm>
          <a:prstGeom prst="flowChartAlternateProcess">
            <a:avLst/>
          </a:prstGeom>
          <a:noFill/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</a:rPr>
              <a:t>Правила разделительно-категорического силлогизма</a:t>
            </a:r>
          </a:p>
        </p:txBody>
      </p:sp>
      <p:sp>
        <p:nvSpPr>
          <p:cNvPr id="54" name="Содержимое 2"/>
          <p:cNvSpPr>
            <a:spLocks noGrp="1"/>
          </p:cNvSpPr>
          <p:nvPr>
            <p:ph idx="1"/>
          </p:nvPr>
        </p:nvSpPr>
        <p:spPr>
          <a:xfrm>
            <a:off x="0" y="5472000"/>
            <a:ext cx="4572000" cy="432000"/>
          </a:xfrm>
        </p:spPr>
        <p:txBody>
          <a:bodyPr anchor="ctr" anchorCtr="0"/>
          <a:lstStyle/>
          <a:p>
            <a:pPr marL="0" indent="0" algn="ctr">
              <a:buNone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Правило</a:t>
            </a:r>
            <a:r>
              <a:rPr lang="en-US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модуса </a:t>
            </a:r>
            <a:r>
              <a:rPr lang="en-US" sz="1800" b="1" dirty="0" smtClean="0">
                <a:solidFill>
                  <a:srgbClr val="00FFFF"/>
                </a:solidFill>
              </a:rPr>
              <a:t>ponendo tollens</a:t>
            </a:r>
            <a:endParaRPr lang="ru-RU" sz="1800" b="1" dirty="0" smtClean="0">
              <a:solidFill>
                <a:schemeClr val="accent3"/>
              </a:solidFill>
            </a:endParaRPr>
          </a:p>
        </p:txBody>
      </p:sp>
      <p:sp>
        <p:nvSpPr>
          <p:cNvPr id="40" name="Содержимое 2"/>
          <p:cNvSpPr txBox="1">
            <a:spLocks/>
          </p:cNvSpPr>
          <p:nvPr/>
        </p:nvSpPr>
        <p:spPr bwMode="auto">
          <a:xfrm>
            <a:off x="4572000" y="5472000"/>
            <a:ext cx="4572000" cy="43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Правило модуса </a:t>
            </a:r>
            <a:r>
              <a:rPr kumimoji="0" lang="en-US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tollendo ponens</a:t>
            </a:r>
            <a:endParaRPr kumimoji="0" lang="ru-RU" b="1" i="0" u="none" strike="noStrike" kern="0" cap="none" spc="0" normalizeH="0" baseline="0" noProof="0" dirty="0" smtClean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0" y="5904000"/>
            <a:ext cx="4572000" cy="828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sz="1700" dirty="0" smtClean="0">
                <a:solidFill>
                  <a:schemeClr val="accent3"/>
                </a:solidFill>
              </a:rPr>
              <a:t>Разделительный союз должен</a:t>
            </a:r>
            <a:r>
              <a:rPr lang="en-US" sz="1700" dirty="0" smtClean="0">
                <a:solidFill>
                  <a:schemeClr val="accent3"/>
                </a:solidFill>
              </a:rPr>
              <a:t> </a:t>
            </a:r>
            <a:r>
              <a:rPr lang="ru-RU" sz="1700" dirty="0" smtClean="0">
                <a:solidFill>
                  <a:schemeClr val="accent3"/>
                </a:solidFill>
              </a:rPr>
              <a:t>употребляться в </a:t>
            </a:r>
            <a:r>
              <a:rPr lang="ru-RU" sz="1700" u="sng" dirty="0" smtClean="0">
                <a:solidFill>
                  <a:srgbClr val="00FF00"/>
                </a:solidFill>
              </a:rPr>
              <a:t>чисто</a:t>
            </a:r>
            <a:r>
              <a:rPr lang="ru-RU" sz="1700" dirty="0" smtClean="0">
                <a:solidFill>
                  <a:schemeClr val="accent3"/>
                </a:solidFill>
              </a:rPr>
              <a:t> разделительном смысле </a:t>
            </a:r>
            <a:r>
              <a:rPr lang="ru-RU" sz="1700" dirty="0" smtClean="0">
                <a:solidFill>
                  <a:srgbClr val="00FF00"/>
                </a:solidFill>
              </a:rPr>
              <a:t>(либо... либо)</a:t>
            </a:r>
            <a:r>
              <a:rPr lang="ru-RU" sz="1700" dirty="0" smtClean="0">
                <a:solidFill>
                  <a:schemeClr val="accent3"/>
                </a:solidFill>
              </a:rPr>
              <a:t>.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4572000" y="5904000"/>
            <a:ext cx="4572000" cy="828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lvl="0" algn="ctr"/>
            <a:r>
              <a:rPr lang="ru-RU" sz="1700" kern="0" dirty="0" smtClean="0">
                <a:solidFill>
                  <a:schemeClr val="accent3"/>
                </a:solidFill>
              </a:rPr>
              <a:t>В</a:t>
            </a:r>
            <a:r>
              <a:rPr lang="ru-RU" sz="1700" kern="0" dirty="0" smtClean="0"/>
              <a:t> предикате разделительной посылки должны быть перечислены </a:t>
            </a:r>
            <a:br>
              <a:rPr lang="ru-RU" sz="1700" kern="0" dirty="0" smtClean="0"/>
            </a:br>
            <a:r>
              <a:rPr lang="ru-RU" sz="1700" u="sng" kern="0" dirty="0" smtClean="0">
                <a:solidFill>
                  <a:srgbClr val="00FF00"/>
                </a:solidFill>
              </a:rPr>
              <a:t>все</a:t>
            </a:r>
            <a:r>
              <a:rPr lang="ru-RU" sz="1700" kern="0" dirty="0" smtClean="0"/>
              <a:t> альтернативы.</a:t>
            </a:r>
            <a:endParaRPr lang="ru-RU" sz="1700" kern="0" dirty="0" smtClean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00"/>
                            </p:stCondLst>
                            <p:childTnLst>
                              <p:par>
                                <p:cTn id="5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4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4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500"/>
                            </p:stCondLst>
                            <p:childTnLst>
                              <p:par>
                                <p:cTn id="6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500"/>
                            </p:stCondLst>
                            <p:childTnLst>
                              <p:par>
                                <p:cTn id="7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3500"/>
                            </p:stCondLst>
                            <p:childTnLst>
                              <p:par>
                                <p:cTn id="7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5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4" dur="1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9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000"/>
                            </p:stCondLst>
                            <p:childTnLst>
                              <p:par>
                                <p:cTn id="10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2000"/>
                            </p:stCondLst>
                            <p:childTnLst>
                              <p:par>
                                <p:cTn id="10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12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1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9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4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1000"/>
                            </p:stCondLst>
                            <p:childTnLst>
                              <p:par>
                                <p:cTn id="12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5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15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9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5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500"/>
                            </p:stCondLst>
                            <p:childTnLst>
                              <p:par>
                                <p:cTn id="15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6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1500"/>
                            </p:stCondLst>
                            <p:childTnLst>
                              <p:par>
                                <p:cTn id="15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2500"/>
                            </p:stCondLst>
                            <p:childTnLst>
                              <p:par>
                                <p:cTn id="16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>
                      <p:stCondLst>
                        <p:cond delay="indefinite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8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0" fill="hold">
                      <p:stCondLst>
                        <p:cond delay="indefinite"/>
                      </p:stCondLst>
                      <p:childTnLst>
                        <p:par>
                          <p:cTn id="181" fill="hold">
                            <p:stCondLst>
                              <p:cond delay="0"/>
                            </p:stCondLst>
                            <p:childTnLst>
                              <p:par>
                                <p:cTn id="18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26" grpId="0" animBg="1"/>
      <p:bldP spid="26" grpId="1" animBg="1"/>
      <p:bldP spid="27" grpId="0" animBg="1"/>
      <p:bldP spid="27" grpId="1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3" grpId="1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39" grpId="1" animBg="1"/>
      <p:bldP spid="41" grpId="0" animBg="1"/>
      <p:bldP spid="42" grpId="0" animBg="1"/>
      <p:bldP spid="43" grpId="0" animBg="1"/>
      <p:bldP spid="44" grpId="0" animBg="1"/>
      <p:bldP spid="45" grpId="0" animBg="1"/>
      <p:bldP spid="45" grpId="1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3" grpId="0" animBg="1"/>
      <p:bldP spid="54" grpId="0" build="p"/>
      <p:bldP spid="40" grpId="0" build="p"/>
      <p:bldP spid="52" grpId="0"/>
      <p:bldP spid="5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252000" y="2412000"/>
            <a:ext cx="5184000" cy="900000"/>
          </a:xfrm>
          <a:prstGeom prst="rect">
            <a:avLst/>
          </a:prstGeom>
          <a:noFill/>
          <a:ln w="50800" cmpd="tri">
            <a:solidFill>
              <a:schemeClr val="bg1"/>
            </a:solidFill>
            <a:bevel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solidFill>
                  <a:srgbClr val="00FF00"/>
                </a:solidFill>
              </a:rPr>
              <a:t>Дотеоретическое </a:t>
            </a:r>
            <a:br>
              <a:rPr lang="ru-RU" sz="1800" b="1" baseline="0" dirty="0" smtClean="0">
                <a:solidFill>
                  <a:srgbClr val="00FF00"/>
                </a:solidFill>
              </a:rPr>
            </a:br>
            <a:r>
              <a:rPr lang="ru-RU" sz="1800" b="1" baseline="0" dirty="0" smtClean="0">
                <a:solidFill>
                  <a:srgbClr val="00FF00"/>
                </a:solidFill>
              </a:rPr>
              <a:t>(практическое) знание </a:t>
            </a:r>
            <a:endParaRPr lang="ru-RU" sz="1800" b="1" baseline="0" dirty="0">
              <a:solidFill>
                <a:srgbClr val="00FF00"/>
              </a:solidFill>
            </a:endParaRPr>
          </a:p>
        </p:txBody>
      </p:sp>
      <p:sp>
        <p:nvSpPr>
          <p:cNvPr id="3" name="Text Box 7"/>
          <p:cNvSpPr txBox="1">
            <a:spLocks noChangeArrowheads="1"/>
          </p:cNvSpPr>
          <p:nvPr/>
        </p:nvSpPr>
        <p:spPr bwMode="auto">
          <a:xfrm>
            <a:off x="252000" y="1512000"/>
            <a:ext cx="8640000" cy="4860000"/>
          </a:xfrm>
          <a:prstGeom prst="rect">
            <a:avLst/>
          </a:prstGeom>
          <a:noFill/>
          <a:ln w="50800" cmpd="tri">
            <a:solidFill>
              <a:schemeClr val="bg1"/>
            </a:solidFill>
            <a:bevel/>
            <a:headEnd/>
            <a:tailEnd/>
          </a:ln>
        </p:spPr>
        <p:txBody>
          <a:bodyPr wrap="square" anchor="t" anchorCtr="0"/>
          <a:lstStyle/>
          <a:p>
            <a:pPr algn="ctr">
              <a:defRPr/>
            </a:pPr>
            <a:r>
              <a:rPr lang="ru-RU" sz="300" b="1" baseline="0" dirty="0" smtClean="0">
                <a:solidFill>
                  <a:srgbClr val="00CCFF"/>
                </a:solidFill>
              </a:rPr>
              <a:t/>
            </a:r>
            <a:br>
              <a:rPr lang="ru-RU" sz="300" b="1" baseline="0" dirty="0" smtClean="0">
                <a:solidFill>
                  <a:srgbClr val="00CCFF"/>
                </a:solidFill>
              </a:rPr>
            </a:br>
            <a:r>
              <a:rPr lang="ru-RU" sz="2400" b="1" baseline="0" dirty="0" smtClean="0">
                <a:solidFill>
                  <a:srgbClr val="00CCFF"/>
                </a:solidFill>
              </a:rPr>
              <a:t>Знание</a:t>
            </a:r>
            <a:r>
              <a:rPr lang="en-US" sz="2400" b="1" baseline="0" dirty="0" smtClean="0">
                <a:solidFill>
                  <a:srgbClr val="00CCFF"/>
                </a:solidFill>
              </a:rPr>
              <a:t> </a:t>
            </a:r>
            <a:r>
              <a:rPr lang="ru-RU" sz="2400" b="1" baseline="0" dirty="0" smtClean="0">
                <a:solidFill>
                  <a:srgbClr val="00CCFF"/>
                </a:solidFill>
              </a:rPr>
              <a:t/>
            </a:r>
            <a:br>
              <a:rPr lang="ru-RU" sz="2400" b="1" baseline="0" dirty="0" smtClean="0">
                <a:solidFill>
                  <a:srgbClr val="00CCFF"/>
                </a:solidFill>
              </a:rPr>
            </a:br>
            <a:r>
              <a:rPr lang="ru-RU" sz="2000" b="1" baseline="0" dirty="0" smtClean="0">
                <a:solidFill>
                  <a:srgbClr val="00FFFF"/>
                </a:solidFill>
                <a:latin typeface="Times New Roman" pitchFamily="18" charset="0"/>
                <a:cs typeface="Times New Roman" pitchFamily="18" charset="0"/>
              </a:rPr>
              <a:t>(</a:t>
            </a:r>
            <a:r>
              <a:rPr lang="el-GR" sz="2000" b="1" baseline="0" dirty="0" smtClean="0">
                <a:solidFill>
                  <a:srgbClr val="00FFFF"/>
                </a:solidFill>
                <a:latin typeface="Times New Roman" pitchFamily="18" charset="0"/>
                <a:cs typeface="Times New Roman" pitchFamily="18" charset="0"/>
              </a:rPr>
              <a:t>οἶδα</a:t>
            </a:r>
            <a:r>
              <a:rPr lang="ru-RU" sz="2000" b="1" baseline="0" dirty="0" smtClean="0">
                <a:solidFill>
                  <a:srgbClr val="00FFFF"/>
                </a:solidFill>
                <a:latin typeface="Times New Roman" pitchFamily="18" charset="0"/>
                <a:cs typeface="Times New Roman" pitchFamily="18" charset="0"/>
              </a:rPr>
              <a:t>)</a:t>
            </a:r>
            <a:endParaRPr lang="ru-RU" sz="2000" b="1" baseline="0" dirty="0">
              <a:solidFill>
                <a:srgbClr val="00CCFF"/>
              </a:solidFill>
            </a:endParaRPr>
          </a:p>
        </p:txBody>
      </p:sp>
      <p:sp>
        <p:nvSpPr>
          <p:cNvPr id="9" name="Text Box 7"/>
          <p:cNvSpPr txBox="1">
            <a:spLocks noChangeArrowheads="1"/>
          </p:cNvSpPr>
          <p:nvPr/>
        </p:nvSpPr>
        <p:spPr bwMode="auto">
          <a:xfrm>
            <a:off x="252000" y="3312000"/>
            <a:ext cx="3456000" cy="900000"/>
          </a:xfrm>
          <a:prstGeom prst="rect">
            <a:avLst/>
          </a:prstGeom>
          <a:noFill/>
          <a:ln w="50800" cmpd="tri">
            <a:solidFill>
              <a:schemeClr val="bg1"/>
            </a:solidFill>
            <a:bevel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1800" b="1" baseline="0" dirty="0" smtClean="0">
                <a:solidFill>
                  <a:srgbClr val="FFFF00"/>
                </a:solidFill>
              </a:rPr>
              <a:t>Знание</a:t>
            </a:r>
            <a:r>
              <a:rPr lang="en-US" sz="1800" b="1" baseline="0" dirty="0" smtClean="0">
                <a:solidFill>
                  <a:srgbClr val="FFFF00"/>
                </a:solidFill>
              </a:rPr>
              <a:t> </a:t>
            </a:r>
            <a:r>
              <a:rPr lang="ru-RU" sz="1800" b="1" baseline="0" dirty="0" smtClean="0">
                <a:solidFill>
                  <a:srgbClr val="FFFF00"/>
                </a:solidFill>
              </a:rPr>
              <a:t/>
            </a:r>
            <a:br>
              <a:rPr lang="ru-RU" sz="1800" b="1" baseline="0" dirty="0" smtClean="0">
                <a:solidFill>
                  <a:srgbClr val="FFFF00"/>
                </a:solidFill>
              </a:rPr>
            </a:br>
            <a:r>
              <a:rPr lang="ru-RU" sz="1800" b="1" baseline="0" dirty="0" smtClean="0">
                <a:solidFill>
                  <a:srgbClr val="FFFF00"/>
                </a:solidFill>
              </a:rPr>
              <a:t>единичного</a:t>
            </a:r>
            <a:endParaRPr lang="ru-RU" sz="1800" b="1" baseline="0" dirty="0">
              <a:solidFill>
                <a:srgbClr val="FFFF00"/>
              </a:solidFill>
            </a:endParaRP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252000" y="4212000"/>
            <a:ext cx="1728000" cy="900000"/>
          </a:xfrm>
          <a:prstGeom prst="rect">
            <a:avLst/>
          </a:prstGeom>
          <a:noFill/>
          <a:ln w="50800" cmpd="tri">
            <a:solidFill>
              <a:schemeClr val="bg1"/>
            </a:solidFill>
            <a:bevel/>
            <a:headEnd/>
            <a:tailEnd/>
          </a:ln>
        </p:spPr>
        <p:txBody>
          <a:bodyPr vert="horz" wrap="none" anchor="ctr" anchorCtr="1"/>
          <a:lstStyle/>
          <a:p>
            <a:pPr algn="ctr">
              <a:defRPr/>
            </a:pPr>
            <a:r>
              <a:rPr lang="ru-RU" sz="1800" b="1" baseline="0" dirty="0" smtClean="0">
                <a:solidFill>
                  <a:srgbClr val="FF99FF"/>
                </a:solidFill>
              </a:rPr>
              <a:t>Не использую-</a:t>
            </a:r>
            <a:br>
              <a:rPr lang="ru-RU" sz="1800" b="1" baseline="0" dirty="0" smtClean="0">
                <a:solidFill>
                  <a:srgbClr val="FF99FF"/>
                </a:solidFill>
              </a:rPr>
            </a:br>
            <a:r>
              <a:rPr lang="ru-RU" sz="1800" b="1" baseline="0" dirty="0" smtClean="0">
                <a:solidFill>
                  <a:srgbClr val="FF99FF"/>
                </a:solidFill>
              </a:rPr>
              <a:t>щее память</a:t>
            </a:r>
            <a:endParaRPr lang="ru-RU" sz="1800" b="1" baseline="0" dirty="0">
              <a:solidFill>
                <a:srgbClr val="FF99FF"/>
              </a:solidFill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252000" y="5112000"/>
            <a:ext cx="1728000" cy="1260000"/>
          </a:xfrm>
          <a:prstGeom prst="rect">
            <a:avLst/>
          </a:prstGeom>
          <a:noFill/>
          <a:ln w="50800" cmpd="tri">
            <a:solidFill>
              <a:schemeClr val="bg1"/>
            </a:solidFill>
            <a:bevel/>
            <a:headEnd/>
            <a:tailEnd/>
          </a:ln>
        </p:spPr>
        <p:txBody>
          <a:bodyPr vert="horz" wrap="square" anchor="ctr" anchorCtr="1"/>
          <a:lstStyle/>
          <a:p>
            <a:pPr algn="ctr"/>
            <a:r>
              <a:rPr lang="ru-RU" sz="1800" b="1" baseline="0" dirty="0" smtClean="0">
                <a:solidFill>
                  <a:schemeClr val="accent3"/>
                </a:solidFill>
              </a:rPr>
              <a:t>Чувственное</a:t>
            </a:r>
            <a:r>
              <a:rPr lang="en-US" sz="1800" b="1" baseline="0" dirty="0" smtClean="0">
                <a:solidFill>
                  <a:schemeClr val="accent3"/>
                </a:solidFill>
              </a:rPr>
              <a:t> </a:t>
            </a:r>
            <a:r>
              <a:rPr lang="ru-RU" sz="1800" b="1" baseline="0" dirty="0" smtClean="0">
                <a:solidFill>
                  <a:schemeClr val="accent3"/>
                </a:solidFill>
              </a:rPr>
              <a:t/>
            </a:r>
            <a:br>
              <a:rPr lang="ru-RU" sz="1800" b="1" baseline="0" dirty="0" smtClean="0">
                <a:solidFill>
                  <a:schemeClr val="accent3"/>
                </a:solidFill>
              </a:rPr>
            </a:br>
            <a:r>
              <a:rPr lang="ru-RU" sz="1800" b="1" baseline="0" dirty="0" smtClean="0">
                <a:solidFill>
                  <a:schemeClr val="accent3"/>
                </a:solidFill>
              </a:rPr>
              <a:t>восприятие</a:t>
            </a:r>
            <a:br>
              <a:rPr lang="ru-RU" sz="1800" b="1" baseline="0" dirty="0" smtClean="0">
                <a:solidFill>
                  <a:schemeClr val="accent3"/>
                </a:solidFill>
              </a:rPr>
            </a:br>
            <a:r>
              <a:rPr lang="ru-RU" sz="1800" b="1" baseline="0" dirty="0" smtClean="0">
                <a:solidFill>
                  <a:srgbClr val="00FFFF"/>
                </a:solidFill>
                <a:latin typeface="Times New Roman" pitchFamily="18" charset="0"/>
                <a:cs typeface="Times New Roman" pitchFamily="18" charset="0"/>
              </a:rPr>
              <a:t>(</a:t>
            </a:r>
            <a:r>
              <a:rPr lang="el-GR" sz="1800" b="1" baseline="0" dirty="0" smtClean="0">
                <a:solidFill>
                  <a:srgbClr val="00FFFF"/>
                </a:solidFill>
                <a:latin typeface="Times New Roman" pitchFamily="18" charset="0"/>
                <a:cs typeface="Times New Roman" pitchFamily="18" charset="0"/>
              </a:rPr>
              <a:t>αἴσθησις</a:t>
            </a:r>
            <a:r>
              <a:rPr lang="ru-RU" sz="1800" b="1" baseline="0" dirty="0" smtClean="0">
                <a:solidFill>
                  <a:srgbClr val="00FFFF"/>
                </a:solidFill>
                <a:latin typeface="Times New Roman" pitchFamily="18" charset="0"/>
                <a:cs typeface="Times New Roman" pitchFamily="18" charset="0"/>
              </a:rPr>
              <a:t>)</a:t>
            </a:r>
            <a:endParaRPr lang="ru-RU" sz="1800" b="1" baseline="0" dirty="0">
              <a:solidFill>
                <a:schemeClr val="accent3"/>
              </a:solidFill>
            </a:endParaRPr>
          </a:p>
        </p:txBody>
      </p:sp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3708000" y="5112000"/>
            <a:ext cx="1728000" cy="1260000"/>
          </a:xfrm>
          <a:prstGeom prst="rect">
            <a:avLst/>
          </a:prstGeom>
          <a:noFill/>
          <a:ln w="50800" cmpd="tri">
            <a:solidFill>
              <a:schemeClr val="bg1"/>
            </a:solidFill>
            <a:bevel/>
            <a:headEnd/>
            <a:tailEnd/>
          </a:ln>
        </p:spPr>
        <p:txBody>
          <a:bodyPr vert="horz" wrap="square" anchor="ctr" anchorCtr="1"/>
          <a:lstStyle/>
          <a:p>
            <a:pPr algn="ctr"/>
            <a:r>
              <a:rPr lang="ru-RU" sz="1800" b="1" baseline="0" dirty="0" smtClean="0">
                <a:solidFill>
                  <a:schemeClr val="accent3"/>
                </a:solidFill>
              </a:rPr>
              <a:t>Искусство</a:t>
            </a:r>
            <a:r>
              <a:rPr lang="en-US" sz="1800" b="1" baseline="0" dirty="0" smtClean="0">
                <a:solidFill>
                  <a:schemeClr val="accent3"/>
                </a:solidFill>
              </a:rPr>
              <a:t> </a:t>
            </a:r>
            <a:r>
              <a:rPr lang="ru-RU" sz="1800" b="1" baseline="0" dirty="0" smtClean="0">
                <a:solidFill>
                  <a:schemeClr val="accent3"/>
                </a:solidFill>
              </a:rPr>
              <a:t/>
            </a:r>
            <a:br>
              <a:rPr lang="ru-RU" sz="1800" b="1" baseline="0" dirty="0" smtClean="0">
                <a:solidFill>
                  <a:schemeClr val="accent3"/>
                </a:solidFill>
              </a:rPr>
            </a:br>
            <a:r>
              <a:rPr lang="ru-RU" sz="1800" b="1" baseline="0" dirty="0" smtClean="0">
                <a:solidFill>
                  <a:srgbClr val="00FFFF"/>
                </a:solidFill>
                <a:latin typeface="Times New Roman" pitchFamily="18" charset="0"/>
                <a:cs typeface="Times New Roman" pitchFamily="18" charset="0"/>
              </a:rPr>
              <a:t>(</a:t>
            </a:r>
            <a:r>
              <a:rPr lang="el-GR" sz="1800" b="1" baseline="0" dirty="0" smtClean="0">
                <a:solidFill>
                  <a:srgbClr val="00FFFF"/>
                </a:solidFill>
                <a:latin typeface="Times New Roman" pitchFamily="18" charset="0"/>
                <a:cs typeface="Times New Roman" pitchFamily="18" charset="0"/>
              </a:rPr>
              <a:t>τέχνη</a:t>
            </a:r>
            <a:r>
              <a:rPr lang="ru-RU" sz="1800" b="1" baseline="0" dirty="0" smtClean="0">
                <a:solidFill>
                  <a:srgbClr val="00FFFF"/>
                </a:solidFill>
                <a:latin typeface="Times New Roman" pitchFamily="18" charset="0"/>
                <a:cs typeface="Times New Roman" pitchFamily="18" charset="0"/>
              </a:rPr>
              <a:t>)</a:t>
            </a:r>
            <a:endParaRPr lang="ru-RU" sz="1800" b="1" baseline="0" dirty="0">
              <a:solidFill>
                <a:schemeClr val="accent3"/>
              </a:solidFill>
            </a:endParaRPr>
          </a:p>
        </p:txBody>
      </p:sp>
      <p:sp>
        <p:nvSpPr>
          <p:cNvPr id="11" name="Text Box 5"/>
          <p:cNvSpPr txBox="1">
            <a:spLocks noChangeArrowheads="1"/>
          </p:cNvSpPr>
          <p:nvPr/>
        </p:nvSpPr>
        <p:spPr bwMode="auto">
          <a:xfrm>
            <a:off x="5436000" y="5112000"/>
            <a:ext cx="1728000" cy="1260000"/>
          </a:xfrm>
          <a:prstGeom prst="rect">
            <a:avLst/>
          </a:prstGeom>
          <a:noFill/>
          <a:ln w="50800" cmpd="tri">
            <a:solidFill>
              <a:schemeClr val="bg1"/>
            </a:solidFill>
            <a:bevel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1800" b="1" baseline="0" dirty="0" smtClean="0">
                <a:solidFill>
                  <a:schemeClr val="accent3"/>
                </a:solidFill>
              </a:rPr>
              <a:t>Наука</a:t>
            </a:r>
            <a:r>
              <a:rPr lang="en-US" sz="1800" b="1" baseline="0" dirty="0" smtClean="0">
                <a:solidFill>
                  <a:schemeClr val="accent3"/>
                </a:solidFill>
              </a:rPr>
              <a:t> </a:t>
            </a:r>
            <a:r>
              <a:rPr lang="ru-RU" sz="1800" b="1" baseline="0" dirty="0" smtClean="0">
                <a:solidFill>
                  <a:schemeClr val="accent3"/>
                </a:solidFill>
              </a:rPr>
              <a:t/>
            </a:r>
            <a:br>
              <a:rPr lang="ru-RU" sz="1800" b="1" baseline="0" dirty="0" smtClean="0">
                <a:solidFill>
                  <a:schemeClr val="accent3"/>
                </a:solidFill>
              </a:rPr>
            </a:br>
            <a:r>
              <a:rPr lang="ru-RU" sz="1800" b="1" baseline="0" dirty="0" smtClean="0">
                <a:solidFill>
                  <a:srgbClr val="00FFFF"/>
                </a:solidFill>
                <a:latin typeface="Times New Roman" pitchFamily="18" charset="0"/>
                <a:cs typeface="Times New Roman" pitchFamily="18" charset="0"/>
              </a:rPr>
              <a:t>(</a:t>
            </a:r>
            <a:r>
              <a:rPr lang="el-GR" sz="1800" b="1" baseline="0" dirty="0" smtClean="0">
                <a:solidFill>
                  <a:srgbClr val="00FFFF"/>
                </a:solidFill>
                <a:latin typeface="Times New Roman" pitchFamily="18" charset="0"/>
                <a:cs typeface="Times New Roman" pitchFamily="18" charset="0"/>
              </a:rPr>
              <a:t>ἐπιστήμη</a:t>
            </a:r>
            <a:r>
              <a:rPr lang="ru-RU" sz="1800" b="1" baseline="0" dirty="0" smtClean="0">
                <a:solidFill>
                  <a:srgbClr val="00FFFF"/>
                </a:solidFill>
                <a:latin typeface="Times New Roman" pitchFamily="18" charset="0"/>
                <a:cs typeface="Times New Roman" pitchFamily="18" charset="0"/>
              </a:rPr>
              <a:t>)</a:t>
            </a:r>
            <a:endParaRPr lang="ru-RU" b="1" baseline="0" dirty="0">
              <a:solidFill>
                <a:schemeClr val="accent3"/>
              </a:solidFill>
            </a:endParaRPr>
          </a:p>
        </p:txBody>
      </p:sp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1980000" y="4212000"/>
            <a:ext cx="6912000" cy="900000"/>
          </a:xfrm>
          <a:prstGeom prst="rect">
            <a:avLst/>
          </a:prstGeom>
          <a:noFill/>
          <a:ln w="50800" cmpd="tri">
            <a:solidFill>
              <a:schemeClr val="bg1"/>
            </a:solidFill>
            <a:bevel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1800" b="1" baseline="0" dirty="0" smtClean="0">
                <a:solidFill>
                  <a:srgbClr val="FF99FF"/>
                </a:solidFill>
              </a:rPr>
              <a:t>Опирающееся</a:t>
            </a:r>
            <a:r>
              <a:rPr lang="en-US" sz="1800" b="1" baseline="0" dirty="0" smtClean="0">
                <a:solidFill>
                  <a:srgbClr val="FF99FF"/>
                </a:solidFill>
              </a:rPr>
              <a:t> </a:t>
            </a:r>
            <a:r>
              <a:rPr lang="ru-RU" sz="1800" b="1" baseline="0" dirty="0" smtClean="0">
                <a:solidFill>
                  <a:srgbClr val="FF99FF"/>
                </a:solidFill>
              </a:rPr>
              <a:t/>
            </a:r>
            <a:br>
              <a:rPr lang="ru-RU" sz="1800" b="1" baseline="0" dirty="0" smtClean="0">
                <a:solidFill>
                  <a:srgbClr val="FF99FF"/>
                </a:solidFill>
              </a:rPr>
            </a:br>
            <a:r>
              <a:rPr lang="ru-RU" sz="1800" b="1" baseline="0" dirty="0" smtClean="0">
                <a:solidFill>
                  <a:srgbClr val="FF99FF"/>
                </a:solidFill>
              </a:rPr>
              <a:t>на память</a:t>
            </a:r>
            <a:endParaRPr lang="ru-RU" sz="1800" b="1" baseline="0" dirty="0">
              <a:solidFill>
                <a:srgbClr val="FF99FF"/>
              </a:solidFill>
            </a:endParaRPr>
          </a:p>
        </p:txBody>
      </p:sp>
      <p:sp>
        <p:nvSpPr>
          <p:cNvPr id="13" name="Text Box 7"/>
          <p:cNvSpPr txBox="1">
            <a:spLocks noChangeArrowheads="1"/>
          </p:cNvSpPr>
          <p:nvPr/>
        </p:nvSpPr>
        <p:spPr bwMode="auto">
          <a:xfrm>
            <a:off x="7164000" y="5112000"/>
            <a:ext cx="1728000" cy="1260000"/>
          </a:xfrm>
          <a:prstGeom prst="rect">
            <a:avLst/>
          </a:prstGeom>
          <a:noFill/>
          <a:ln w="50800" cmpd="tri">
            <a:solidFill>
              <a:schemeClr val="bg1"/>
            </a:solidFill>
            <a:bevel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1800" b="1" baseline="0" dirty="0" smtClean="0">
                <a:solidFill>
                  <a:schemeClr val="accent3"/>
                </a:solidFill>
              </a:rPr>
              <a:t>Философия</a:t>
            </a:r>
            <a:r>
              <a:rPr lang="en-US" sz="1800" b="1" baseline="0" dirty="0" smtClean="0">
                <a:solidFill>
                  <a:schemeClr val="accent3"/>
                </a:solidFill>
              </a:rPr>
              <a:t> </a:t>
            </a:r>
            <a:r>
              <a:rPr lang="ru-RU" sz="1800" b="1" baseline="0" dirty="0" smtClean="0">
                <a:solidFill>
                  <a:schemeClr val="accent3"/>
                </a:solidFill>
              </a:rPr>
              <a:t/>
            </a:r>
            <a:br>
              <a:rPr lang="ru-RU" sz="1800" b="1" baseline="0" dirty="0" smtClean="0">
                <a:solidFill>
                  <a:schemeClr val="accent3"/>
                </a:solidFill>
              </a:rPr>
            </a:br>
            <a:r>
              <a:rPr lang="ru-RU" sz="1800" b="1" baseline="0" dirty="0" smtClean="0">
                <a:solidFill>
                  <a:srgbClr val="00FFFF"/>
                </a:solidFill>
                <a:latin typeface="Times New Roman" pitchFamily="18" charset="0"/>
                <a:cs typeface="Times New Roman" pitchFamily="18" charset="0"/>
              </a:rPr>
              <a:t>(</a:t>
            </a:r>
            <a:r>
              <a:rPr lang="el-GR" sz="1800" b="1" baseline="0" dirty="0" smtClean="0">
                <a:solidFill>
                  <a:srgbClr val="00FFFF"/>
                </a:solidFill>
                <a:latin typeface="Times New Roman" pitchFamily="18" charset="0"/>
                <a:cs typeface="Times New Roman" pitchFamily="18" charset="0"/>
              </a:rPr>
              <a:t>φιλοσοφ</a:t>
            </a:r>
            <a:r>
              <a:rPr lang="ru-RU" sz="1800" b="1" baseline="0" dirty="0" smtClean="0">
                <a:solidFill>
                  <a:srgbClr val="00FFFF"/>
                </a:solidFill>
                <a:latin typeface="Times New Roman" pitchFamily="18" charset="0"/>
                <a:cs typeface="Times New Roman" pitchFamily="18" charset="0"/>
              </a:rPr>
              <a:t>ία)</a:t>
            </a:r>
            <a:endParaRPr lang="ru-RU" sz="1800" b="1" baseline="0" dirty="0">
              <a:solidFill>
                <a:schemeClr val="accent3"/>
              </a:solidFill>
            </a:endParaRPr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5436000" y="2412000"/>
            <a:ext cx="3456000" cy="900000"/>
          </a:xfrm>
          <a:prstGeom prst="rect">
            <a:avLst/>
          </a:prstGeom>
          <a:noFill/>
          <a:ln w="50800" cmpd="tri">
            <a:solidFill>
              <a:schemeClr val="bg1"/>
            </a:solidFill>
            <a:bevel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1800" b="1" baseline="0" dirty="0" smtClean="0">
                <a:solidFill>
                  <a:srgbClr val="00FF00"/>
                </a:solidFill>
              </a:rPr>
              <a:t>Теоретическое</a:t>
            </a:r>
            <a:r>
              <a:rPr lang="en-US" sz="1800" b="1" baseline="0" dirty="0" smtClean="0">
                <a:solidFill>
                  <a:srgbClr val="00FF00"/>
                </a:solidFill>
              </a:rPr>
              <a:t> </a:t>
            </a:r>
            <a:br>
              <a:rPr lang="en-US" sz="1800" b="1" baseline="0" dirty="0" smtClean="0">
                <a:solidFill>
                  <a:srgbClr val="00FF00"/>
                </a:solidFill>
              </a:rPr>
            </a:br>
            <a:r>
              <a:rPr lang="ru-RU" sz="1800" b="1" baseline="0" dirty="0" smtClean="0">
                <a:solidFill>
                  <a:srgbClr val="00FF00"/>
                </a:solidFill>
              </a:rPr>
              <a:t>(умозрительное) знание</a:t>
            </a:r>
            <a:endParaRPr lang="ru-RU" sz="1800" b="1" baseline="0" dirty="0">
              <a:solidFill>
                <a:srgbClr val="00FF00"/>
              </a:solidFill>
            </a:endParaRPr>
          </a:p>
        </p:txBody>
      </p:sp>
      <p:sp>
        <p:nvSpPr>
          <p:cNvPr id="10" name="Text Box 7"/>
          <p:cNvSpPr txBox="1">
            <a:spLocks noChangeArrowheads="1"/>
          </p:cNvSpPr>
          <p:nvPr/>
        </p:nvSpPr>
        <p:spPr bwMode="auto">
          <a:xfrm>
            <a:off x="3708000" y="3312000"/>
            <a:ext cx="5184000" cy="900000"/>
          </a:xfrm>
          <a:prstGeom prst="rect">
            <a:avLst/>
          </a:prstGeom>
          <a:noFill/>
          <a:ln w="50800" cmpd="tri">
            <a:solidFill>
              <a:schemeClr val="bg1"/>
            </a:solidFill>
            <a:bevel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1800" b="1" baseline="0" dirty="0" smtClean="0">
                <a:solidFill>
                  <a:srgbClr val="FFFF00"/>
                </a:solidFill>
              </a:rPr>
              <a:t>Знание</a:t>
            </a:r>
            <a:r>
              <a:rPr lang="en-US" sz="1800" b="1" baseline="0" dirty="0" smtClean="0">
                <a:solidFill>
                  <a:srgbClr val="FFFF00"/>
                </a:solidFill>
              </a:rPr>
              <a:t> </a:t>
            </a:r>
            <a:r>
              <a:rPr lang="ru-RU" sz="1800" b="1" baseline="0" dirty="0" smtClean="0">
                <a:solidFill>
                  <a:srgbClr val="FFFF00"/>
                </a:solidFill>
              </a:rPr>
              <a:t/>
            </a:r>
            <a:br>
              <a:rPr lang="ru-RU" sz="1800" b="1" baseline="0" dirty="0" smtClean="0">
                <a:solidFill>
                  <a:srgbClr val="FFFF00"/>
                </a:solidFill>
              </a:rPr>
            </a:br>
            <a:r>
              <a:rPr lang="ru-RU" sz="1800" b="1" baseline="0" dirty="0" smtClean="0">
                <a:solidFill>
                  <a:srgbClr val="FFFF00"/>
                </a:solidFill>
              </a:rPr>
              <a:t>общего</a:t>
            </a:r>
            <a:endParaRPr lang="ru-RU" sz="1800" b="1" baseline="0" dirty="0">
              <a:solidFill>
                <a:srgbClr val="FFFF00"/>
              </a:solidFill>
            </a:endParaRPr>
          </a:p>
        </p:txBody>
      </p:sp>
      <p:sp>
        <p:nvSpPr>
          <p:cNvPr id="16" name="Text Box 5"/>
          <p:cNvSpPr txBox="1">
            <a:spLocks noChangeArrowheads="1"/>
          </p:cNvSpPr>
          <p:nvPr/>
        </p:nvSpPr>
        <p:spPr bwMode="auto">
          <a:xfrm>
            <a:off x="1980000" y="5112000"/>
            <a:ext cx="1728000" cy="1260000"/>
          </a:xfrm>
          <a:prstGeom prst="rect">
            <a:avLst/>
          </a:prstGeom>
          <a:noFill/>
          <a:ln w="50800" cmpd="tri">
            <a:solidFill>
              <a:schemeClr val="bg1"/>
            </a:solidFill>
            <a:bevel/>
            <a:headEnd/>
            <a:tailEnd/>
          </a:ln>
        </p:spPr>
        <p:txBody>
          <a:bodyPr vert="horz" wrap="square" anchor="ctr" anchorCtr="1"/>
          <a:lstStyle/>
          <a:p>
            <a:pPr algn="ctr"/>
            <a:r>
              <a:rPr lang="ru-RU" sz="1800" b="1" baseline="0" dirty="0" smtClean="0">
                <a:solidFill>
                  <a:schemeClr val="accent3"/>
                </a:solidFill>
              </a:rPr>
              <a:t>Опыт</a:t>
            </a:r>
            <a:r>
              <a:rPr lang="en-US" sz="1800" b="1" baseline="0" dirty="0" smtClean="0">
                <a:solidFill>
                  <a:schemeClr val="accent3"/>
                </a:solidFill>
              </a:rPr>
              <a:t> </a:t>
            </a:r>
            <a:r>
              <a:rPr lang="ru-RU" sz="1800" b="1" baseline="0" dirty="0" smtClean="0">
                <a:solidFill>
                  <a:schemeClr val="accent3"/>
                </a:solidFill>
              </a:rPr>
              <a:t/>
            </a:r>
            <a:br>
              <a:rPr lang="ru-RU" sz="1800" b="1" baseline="0" dirty="0" smtClean="0">
                <a:solidFill>
                  <a:schemeClr val="accent3"/>
                </a:solidFill>
              </a:rPr>
            </a:br>
            <a:r>
              <a:rPr lang="ru-RU" sz="1800" b="1" baseline="0" dirty="0" smtClean="0">
                <a:solidFill>
                  <a:srgbClr val="00FFFF"/>
                </a:solidFill>
                <a:latin typeface="Times New Roman" pitchFamily="18" charset="0"/>
                <a:cs typeface="Times New Roman" pitchFamily="18" charset="0"/>
              </a:rPr>
              <a:t>(</a:t>
            </a:r>
            <a:r>
              <a:rPr lang="el-GR" sz="1800" b="1" baseline="0" dirty="0" smtClean="0">
                <a:solidFill>
                  <a:srgbClr val="00FFFF"/>
                </a:solidFill>
                <a:latin typeface="Times New Roman" pitchFamily="18" charset="0"/>
                <a:cs typeface="Times New Roman" pitchFamily="18" charset="0"/>
              </a:rPr>
              <a:t>ἐμπειρία</a:t>
            </a:r>
            <a:r>
              <a:rPr lang="ru-RU" sz="1800" b="1" baseline="0" dirty="0" smtClean="0">
                <a:solidFill>
                  <a:srgbClr val="00FFFF"/>
                </a:solidFill>
                <a:latin typeface="Times New Roman" pitchFamily="18" charset="0"/>
                <a:cs typeface="Times New Roman" pitchFamily="18" charset="0"/>
              </a:rPr>
              <a:t>)</a:t>
            </a:r>
            <a:endParaRPr lang="ru-RU" sz="1800" b="1" baseline="0" dirty="0">
              <a:solidFill>
                <a:schemeClr val="accent3"/>
              </a:solidFill>
            </a:endParaRPr>
          </a:p>
        </p:txBody>
      </p:sp>
      <p:sp>
        <p:nvSpPr>
          <p:cNvPr id="17" name="Rectangle 2"/>
          <p:cNvSpPr>
            <a:spLocks noGrp="1" noChangeArrowheads="1"/>
          </p:cNvSpPr>
          <p:nvPr>
            <p:ph type="title"/>
          </p:nvPr>
        </p:nvSpPr>
        <p:spPr>
          <a:xfrm>
            <a:off x="180000" y="274638"/>
            <a:ext cx="8784000" cy="9652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Сущность и предмет логики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Аристотелевская классификация видов знания</a:t>
            </a:r>
            <a:endParaRPr lang="ru-RU" sz="32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3" grpId="0" animBg="1"/>
      <p:bldP spid="9" grpId="0" animBg="1"/>
      <p:bldP spid="6" grpId="0" animBg="1"/>
      <p:bldP spid="7" grpId="0" animBg="1"/>
      <p:bldP spid="8" grpId="0" animBg="1"/>
      <p:bldP spid="11" grpId="0" animBg="1"/>
      <p:bldP spid="12" grpId="0" animBg="1"/>
      <p:bldP spid="13" grpId="0" animBg="1"/>
      <p:bldP spid="5" grpId="0" animBg="1"/>
      <p:bldP spid="10" grpId="0" animBg="1"/>
      <p:bldP spid="16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144463" y="1619250"/>
            <a:ext cx="4319587" cy="165735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>
                <a:solidFill>
                  <a:srgbClr val="FFFF00"/>
                </a:solidFill>
                <a:cs typeface="Arial" charset="0"/>
              </a:rPr>
              <a:t>Регистрирующее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понятие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dirty="0"/>
              <a:t>понятие, объём которого содержит </a:t>
            </a:r>
            <a:br>
              <a:rPr lang="ru-RU" dirty="0"/>
            </a:br>
            <a:r>
              <a:rPr lang="ru-RU" dirty="0">
                <a:solidFill>
                  <a:srgbClr val="00FFFF"/>
                </a:solidFill>
              </a:rPr>
              <a:t>определённое</a:t>
            </a:r>
            <a:r>
              <a:rPr lang="ru-RU" dirty="0"/>
              <a:t>,</a:t>
            </a:r>
            <a:r>
              <a:rPr lang="ru-RU" dirty="0">
                <a:solidFill>
                  <a:srgbClr val="00FFFF"/>
                </a:solidFill>
              </a:rPr>
              <a:t> конечное 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/>
              <a:t>(поддающееся подсчёту) </a:t>
            </a:r>
            <a:r>
              <a:rPr lang="ru-RU" dirty="0">
                <a:solidFill>
                  <a:srgbClr val="00FFFF"/>
                </a:solidFill>
              </a:rPr>
              <a:t/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rgbClr val="00FFFF"/>
                </a:solidFill>
              </a:rPr>
              <a:t>количество элементов</a:t>
            </a:r>
            <a:r>
              <a:rPr lang="ru-RU" dirty="0"/>
              <a:t>.</a:t>
            </a: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4679950" y="1619250"/>
            <a:ext cx="4319588" cy="165735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>
                <a:solidFill>
                  <a:srgbClr val="FFFF00"/>
                </a:solidFill>
                <a:cs typeface="Arial" charset="0"/>
              </a:rPr>
              <a:t>Нерегистрирующее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понятие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dirty="0"/>
              <a:t>понятие, объём которого содержит </a:t>
            </a:r>
            <a:br>
              <a:rPr lang="ru-RU" dirty="0"/>
            </a:br>
            <a:r>
              <a:rPr lang="ru-RU" dirty="0">
                <a:solidFill>
                  <a:srgbClr val="00FFFF"/>
                </a:solidFill>
              </a:rPr>
              <a:t>неопределённое</a:t>
            </a:r>
            <a:r>
              <a:rPr lang="ru-RU" dirty="0"/>
              <a:t>, </a:t>
            </a:r>
            <a:r>
              <a:rPr lang="ru-RU" dirty="0">
                <a:solidFill>
                  <a:srgbClr val="00FFFF"/>
                </a:solidFill>
              </a:rPr>
              <a:t>бесконечное 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/>
              <a:t>(не поддающееся подсчёту) </a:t>
            </a:r>
            <a:r>
              <a:rPr lang="ru-RU" dirty="0">
                <a:solidFill>
                  <a:srgbClr val="00FFFF"/>
                </a:solidFill>
              </a:rPr>
              <a:t/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rgbClr val="00FFFF"/>
                </a:solidFill>
              </a:rPr>
              <a:t>количество элементов</a:t>
            </a:r>
            <a:r>
              <a:rPr lang="ru-RU" dirty="0"/>
              <a:t>.</a:t>
            </a:r>
          </a:p>
        </p:txBody>
      </p:sp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144463" y="3312000"/>
            <a:ext cx="4391025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1"/>
          <a:lstStyle/>
          <a:p>
            <a:r>
              <a:rPr lang="ru-RU" sz="1600" dirty="0"/>
              <a:t>В содержании регистрирующих </a:t>
            </a:r>
            <a:r>
              <a:rPr lang="ru-RU" sz="1600" dirty="0" smtClean="0"/>
              <a:t>понятий имеются </a:t>
            </a:r>
            <a:r>
              <a:rPr lang="ru-RU" sz="1600" dirty="0"/>
              <a:t>признаки, </a:t>
            </a:r>
            <a:r>
              <a:rPr lang="ru-RU" sz="1600" dirty="0" smtClean="0"/>
              <a:t>фиксирующие </a:t>
            </a:r>
            <a:r>
              <a:rPr lang="ru-RU" sz="1600" dirty="0" smtClean="0">
                <a:solidFill>
                  <a:srgbClr val="00FF00"/>
                </a:solidFill>
              </a:rPr>
              <a:t>пространственные </a:t>
            </a:r>
            <a:r>
              <a:rPr lang="ru-RU" sz="1600" dirty="0"/>
              <a:t>и/или</a:t>
            </a:r>
            <a:r>
              <a:rPr lang="ru-RU" sz="1600" dirty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временные границы объёма</a:t>
            </a:r>
            <a:r>
              <a:rPr lang="ru-RU" sz="1600" dirty="0" smtClean="0"/>
              <a:t> </a:t>
            </a:r>
            <a:r>
              <a:rPr lang="ru-RU" sz="1600" dirty="0"/>
              <a:t>либо указывающие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на </a:t>
            </a:r>
            <a:r>
              <a:rPr lang="ru-RU" sz="1600" dirty="0">
                <a:solidFill>
                  <a:srgbClr val="00FF00"/>
                </a:solidFill>
              </a:rPr>
              <a:t>единичность</a:t>
            </a:r>
            <a:r>
              <a:rPr lang="ru-RU" sz="1600" dirty="0"/>
              <a:t> предмета.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6" name="Прямоугольник 5"/>
          <p:cNvSpPr>
            <a:spLocks noChangeArrowheads="1"/>
          </p:cNvSpPr>
          <p:nvPr/>
        </p:nvSpPr>
        <p:spPr bwMode="auto">
          <a:xfrm>
            <a:off x="4608513" y="3312000"/>
            <a:ext cx="4391025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1"/>
          <a:lstStyle/>
          <a:p>
            <a:r>
              <a:rPr lang="ru-RU" sz="1600" dirty="0"/>
              <a:t>В содержании </a:t>
            </a:r>
            <a:r>
              <a:rPr lang="ru-RU" sz="1600" dirty="0" smtClean="0"/>
              <a:t>нерегистрирующих понятий </a:t>
            </a:r>
            <a:r>
              <a:rPr lang="ru-RU" sz="1600" dirty="0"/>
              <a:t>нет признаков, </a:t>
            </a:r>
            <a:r>
              <a:rPr lang="ru-RU" sz="1600" dirty="0" smtClean="0"/>
              <a:t>фиксирующих </a:t>
            </a:r>
            <a:r>
              <a:rPr lang="ru-RU" sz="1600" dirty="0" smtClean="0">
                <a:solidFill>
                  <a:srgbClr val="00FF00"/>
                </a:solidFill>
              </a:rPr>
              <a:t>пространственные </a:t>
            </a:r>
            <a:r>
              <a:rPr lang="ru-RU" sz="1600" dirty="0"/>
              <a:t>и/или</a:t>
            </a:r>
            <a:r>
              <a:rPr lang="ru-RU" sz="1600" dirty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временные границы объёма</a:t>
            </a:r>
            <a:r>
              <a:rPr lang="ru-RU" sz="1600" dirty="0" smtClean="0"/>
              <a:t> </a:t>
            </a:r>
            <a:r>
              <a:rPr lang="ru-RU" sz="1600" dirty="0"/>
              <a:t>либо указывающих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на </a:t>
            </a:r>
            <a:r>
              <a:rPr lang="ru-RU" sz="1600" dirty="0">
                <a:solidFill>
                  <a:srgbClr val="00FF00"/>
                </a:solidFill>
              </a:rPr>
              <a:t>единичность</a:t>
            </a:r>
            <a:r>
              <a:rPr lang="ru-RU" sz="1600" dirty="0"/>
              <a:t> предмета.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96838" y="274638"/>
            <a:ext cx="8950325" cy="1143000"/>
          </a:xfrm>
          <a:prstGeom prst="rect">
            <a:avLst/>
          </a:prstGeom>
        </p:spPr>
        <p:txBody>
          <a:bodyPr anchor="ctr" anchorCtr="1"/>
          <a:lstStyle/>
          <a:p>
            <a:pPr>
              <a:defRPr/>
            </a:pPr>
            <a:r>
              <a:rPr lang="ru-RU" sz="3200" dirty="0"/>
              <a:t>Виды понятий</a:t>
            </a:r>
            <a:r>
              <a:rPr lang="ru-RU" sz="2800" dirty="0"/>
              <a:t/>
            </a:r>
            <a:br>
              <a:rPr lang="ru-RU" sz="2800" dirty="0"/>
            </a:br>
            <a:r>
              <a:rPr lang="ru-RU" sz="2800" dirty="0"/>
              <a:t>Регистрирующие и нерегистрирующие понятия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9" name="Содержимое 2"/>
          <p:cNvSpPr txBox="1">
            <a:spLocks/>
          </p:cNvSpPr>
          <p:nvPr/>
        </p:nvSpPr>
        <p:spPr>
          <a:xfrm>
            <a:off x="360000" y="4644000"/>
            <a:ext cx="4103688" cy="936000"/>
          </a:xfrm>
          <a:prstGeom prst="rect">
            <a:avLst/>
          </a:prstGeom>
        </p:spPr>
        <p:txBody>
          <a:bodyPr/>
          <a:lstStyle/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Французские поэты </a:t>
            </a:r>
            <a:r>
              <a:rPr lang="en-US" sz="1600" kern="0" dirty="0">
                <a:solidFill>
                  <a:schemeClr val="accent3"/>
                </a:solidFill>
                <a:latin typeface="+mn-lt"/>
              </a:rPr>
              <a:t>XVI </a:t>
            </a: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века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Выпускники МГИМО 1972 г.</a:t>
            </a:r>
            <a:endParaRPr lang="en-US" sz="1600" kern="0" dirty="0" smtClean="0">
              <a:solidFill>
                <a:schemeClr val="accent3"/>
              </a:solidFill>
              <a:latin typeface="+mn-lt"/>
            </a:endParaRP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Первый президент США</a:t>
            </a:r>
            <a:endParaRPr lang="ru-RU" sz="1600" kern="0" dirty="0">
              <a:solidFill>
                <a:schemeClr val="accent3"/>
              </a:solidFill>
              <a:latin typeface="+mn-lt"/>
            </a:endParaRPr>
          </a:p>
        </p:txBody>
      </p:sp>
      <p:sp>
        <p:nvSpPr>
          <p:cNvPr id="10" name="Содержимое 3"/>
          <p:cNvSpPr txBox="1">
            <a:spLocks/>
          </p:cNvSpPr>
          <p:nvPr/>
        </p:nvSpPr>
        <p:spPr>
          <a:xfrm>
            <a:off x="4896000" y="4643999"/>
            <a:ext cx="4038600" cy="936000"/>
          </a:xfrm>
          <a:prstGeom prst="rect">
            <a:avLst/>
          </a:prstGeom>
        </p:spPr>
        <p:txBody>
          <a:bodyPr/>
          <a:lstStyle/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Поэты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Выпускники вузов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Первый парень на деревне</a:t>
            </a:r>
            <a:endParaRPr lang="ru-RU" sz="1600" kern="0" dirty="0">
              <a:solidFill>
                <a:schemeClr val="accent3"/>
              </a:solidFill>
              <a:latin typeface="+mn-lt"/>
            </a:endParaRPr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144463" y="5651500"/>
            <a:ext cx="4319587" cy="1081088"/>
          </a:xfrm>
          <a:prstGeom prst="rect">
            <a:avLst/>
          </a:prstGeom>
          <a:noFill/>
          <a:ln w="9525">
            <a:solidFill>
              <a:schemeClr val="accent3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sz="1600" dirty="0"/>
              <a:t>Любое </a:t>
            </a:r>
            <a:r>
              <a:rPr lang="ru-RU" sz="1600" dirty="0">
                <a:solidFill>
                  <a:srgbClr val="FFFF00"/>
                </a:solidFill>
              </a:rPr>
              <a:t>регистрирующее</a:t>
            </a:r>
            <a:r>
              <a:rPr lang="ru-RU" sz="1600" dirty="0"/>
              <a:t> понятие </a:t>
            </a:r>
            <a:br>
              <a:rPr lang="ru-RU" sz="1600" dirty="0"/>
            </a:br>
            <a:r>
              <a:rPr lang="ru-RU" sz="1600" dirty="0"/>
              <a:t>может – посредством логической </a:t>
            </a:r>
            <a:br>
              <a:rPr lang="ru-RU" sz="1600" dirty="0"/>
            </a:br>
            <a:r>
              <a:rPr lang="ru-RU" sz="1600" dirty="0"/>
              <a:t>операции </a:t>
            </a:r>
            <a:r>
              <a:rPr lang="ru-RU" sz="1600" dirty="0">
                <a:solidFill>
                  <a:srgbClr val="00FF00"/>
                </a:solidFill>
              </a:rPr>
              <a:t>ограничения</a:t>
            </a:r>
            <a:r>
              <a:rPr lang="ru-RU" sz="1600" dirty="0"/>
              <a:t> – быть </a:t>
            </a:r>
            <a:br>
              <a:rPr lang="ru-RU" sz="1600" dirty="0"/>
            </a:br>
            <a:r>
              <a:rPr lang="ru-RU" sz="1600" dirty="0"/>
              <a:t>превращено в </a:t>
            </a:r>
            <a:r>
              <a:rPr lang="ru-RU" sz="1600" dirty="0">
                <a:solidFill>
                  <a:srgbClr val="FFFF00"/>
                </a:solidFill>
              </a:rPr>
              <a:t>единичное</a:t>
            </a:r>
            <a:r>
              <a:rPr lang="ru-RU" sz="1600" dirty="0"/>
              <a:t> понятие. 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4679950" y="5651500"/>
            <a:ext cx="4319588" cy="1081088"/>
          </a:xfrm>
          <a:prstGeom prst="rect">
            <a:avLst/>
          </a:prstGeom>
          <a:noFill/>
          <a:ln w="9525">
            <a:solidFill>
              <a:schemeClr val="accent3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sz="1600" dirty="0">
                <a:solidFill>
                  <a:srgbClr val="FFFF00"/>
                </a:solidFill>
              </a:rPr>
              <a:t>Нерегистрирующее</a:t>
            </a:r>
            <a:r>
              <a:rPr lang="ru-RU" sz="1600" dirty="0"/>
              <a:t> понятие не может </a:t>
            </a:r>
            <a:br>
              <a:rPr lang="ru-RU" sz="1600" dirty="0"/>
            </a:br>
            <a:r>
              <a:rPr lang="ru-RU" sz="1600" dirty="0"/>
              <a:t>быть превращено в </a:t>
            </a:r>
            <a:r>
              <a:rPr lang="ru-RU" sz="1600" dirty="0">
                <a:solidFill>
                  <a:srgbClr val="FFFF00"/>
                </a:solidFill>
              </a:rPr>
              <a:t>единичное</a:t>
            </a:r>
            <a:r>
              <a:rPr lang="ru-RU" sz="1600" dirty="0"/>
              <a:t> понятие, </a:t>
            </a:r>
            <a:br>
              <a:rPr lang="ru-RU" sz="1600" dirty="0"/>
            </a:br>
            <a:r>
              <a:rPr lang="ru-RU" sz="1600" dirty="0"/>
              <a:t>не будучи </a:t>
            </a:r>
            <a:r>
              <a:rPr lang="ru-RU" sz="1600" dirty="0">
                <a:solidFill>
                  <a:srgbClr val="00FF00"/>
                </a:solidFill>
              </a:rPr>
              <a:t>предварительно </a:t>
            </a:r>
            <a:r>
              <a:rPr lang="ru-RU" sz="1600" dirty="0" smtClean="0">
                <a:solidFill>
                  <a:srgbClr val="00FF00"/>
                </a:solidFill>
              </a:rPr>
              <a:t>превращено </a:t>
            </a:r>
            <a:r>
              <a:rPr lang="ru-RU" sz="1600" dirty="0">
                <a:solidFill>
                  <a:srgbClr val="00FF00"/>
                </a:solidFill>
              </a:rPr>
              <a:t/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/>
              <a:t>в понятие </a:t>
            </a:r>
            <a:r>
              <a:rPr lang="ru-RU" sz="1600" dirty="0">
                <a:solidFill>
                  <a:srgbClr val="FFFF00"/>
                </a:solidFill>
              </a:rPr>
              <a:t>регистрирующее</a:t>
            </a:r>
            <a:r>
              <a:rPr lang="ru-RU" sz="1600" dirty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/>
      <p:bldP spid="6" grpId="0"/>
      <p:bldP spid="9" grpId="0" build="p"/>
      <p:bldP spid="10" grpId="0" build="p"/>
      <p:bldP spid="12" grpId="0" animBg="1"/>
      <p:bldP spid="13" grpId="0" animBg="1"/>
    </p:bldLst>
  </p:timing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16" name="AutoShape 16"/>
          <p:cNvSpPr>
            <a:spLocks noChangeAspect="1" noChangeArrowheads="1"/>
          </p:cNvSpPr>
          <p:nvPr/>
        </p:nvSpPr>
        <p:spPr bwMode="auto">
          <a:xfrm>
            <a:off x="3060700" y="1800225"/>
            <a:ext cx="719138" cy="719138"/>
          </a:xfrm>
          <a:prstGeom prst="diamond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либо</a:t>
            </a:r>
            <a:endParaRPr lang="ru-RU" sz="1600" b="0" dirty="0"/>
          </a:p>
        </p:txBody>
      </p:sp>
      <p:sp>
        <p:nvSpPr>
          <p:cNvPr id="17" name="AutoShape 16"/>
          <p:cNvSpPr>
            <a:spLocks noChangeAspect="1" noChangeArrowheads="1"/>
          </p:cNvSpPr>
          <p:nvPr/>
        </p:nvSpPr>
        <p:spPr bwMode="auto">
          <a:xfrm>
            <a:off x="1692275" y="1800225"/>
            <a:ext cx="719138" cy="719138"/>
          </a:xfrm>
          <a:prstGeom prst="diamond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либо</a:t>
            </a:r>
            <a:endParaRPr lang="ru-RU" sz="1600" b="0" dirty="0"/>
          </a:p>
        </p:txBody>
      </p:sp>
      <p:sp>
        <p:nvSpPr>
          <p:cNvPr id="128002" name="AutoShape 2"/>
          <p:cNvSpPr>
            <a:spLocks noChangeArrowheads="1"/>
          </p:cNvSpPr>
          <p:nvPr/>
        </p:nvSpPr>
        <p:spPr bwMode="auto">
          <a:xfrm>
            <a:off x="1727200" y="4389438"/>
            <a:ext cx="1079500" cy="576262"/>
          </a:xfrm>
          <a:prstGeom prst="rightArrow">
            <a:avLst>
              <a:gd name="adj1" fmla="val 50000"/>
              <a:gd name="adj2" fmla="val 4683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 есть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28003" name="AutoShape 3"/>
          <p:cNvSpPr>
            <a:spLocks noChangeArrowheads="1"/>
          </p:cNvSpPr>
          <p:nvPr/>
        </p:nvSpPr>
        <p:spPr bwMode="auto">
          <a:xfrm>
            <a:off x="1727200" y="2949575"/>
            <a:ext cx="1079500" cy="576263"/>
          </a:xfrm>
          <a:prstGeom prst="rightArrow">
            <a:avLst>
              <a:gd name="adj1" fmla="val 50000"/>
              <a:gd name="adj2" fmla="val 4683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28004" name="AutoShape 4"/>
          <p:cNvSpPr>
            <a:spLocks noChangeArrowheads="1"/>
          </p:cNvSpPr>
          <p:nvPr/>
        </p:nvSpPr>
        <p:spPr bwMode="auto">
          <a:xfrm>
            <a:off x="863600" y="1870075"/>
            <a:ext cx="900113" cy="576263"/>
          </a:xfrm>
          <a:prstGeom prst="rightArrow">
            <a:avLst>
              <a:gd name="adj1" fmla="val 50000"/>
              <a:gd name="adj2" fmla="val 46838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128006" name="Oval 6"/>
          <p:cNvSpPr>
            <a:spLocks noChangeAspect="1" noChangeArrowheads="1"/>
          </p:cNvSpPr>
          <p:nvPr/>
        </p:nvSpPr>
        <p:spPr bwMode="auto">
          <a:xfrm>
            <a:off x="179388" y="1798638"/>
            <a:ext cx="719137" cy="719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128007" name="Oval 7"/>
          <p:cNvSpPr>
            <a:spLocks noChangeAspect="1" noChangeArrowheads="1"/>
          </p:cNvSpPr>
          <p:nvPr/>
        </p:nvSpPr>
        <p:spPr bwMode="auto">
          <a:xfrm>
            <a:off x="2376488" y="1798638"/>
            <a:ext cx="719137" cy="719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P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128008" name="Oval 8"/>
          <p:cNvSpPr>
            <a:spLocks noChangeAspect="1" noChangeArrowheads="1"/>
          </p:cNvSpPr>
          <p:nvPr/>
        </p:nvSpPr>
        <p:spPr bwMode="auto">
          <a:xfrm>
            <a:off x="3743325" y="1798638"/>
            <a:ext cx="719138" cy="719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6600"/>
                </a:solidFill>
              </a:rPr>
              <a:t>Q</a:t>
            </a:r>
            <a:endParaRPr lang="ru-RU" sz="2400" dirty="0">
              <a:solidFill>
                <a:srgbClr val="006600"/>
              </a:solidFill>
            </a:endParaRPr>
          </a:p>
        </p:txBody>
      </p:sp>
      <p:sp>
        <p:nvSpPr>
          <p:cNvPr id="128009" name="Oval 9"/>
          <p:cNvSpPr>
            <a:spLocks noChangeAspect="1" noChangeArrowheads="1"/>
          </p:cNvSpPr>
          <p:nvPr/>
        </p:nvSpPr>
        <p:spPr bwMode="auto">
          <a:xfrm>
            <a:off x="1042988" y="2878138"/>
            <a:ext cx="719137" cy="719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128010" name="Oval 10"/>
          <p:cNvSpPr>
            <a:spLocks noChangeAspect="1" noChangeArrowheads="1"/>
          </p:cNvSpPr>
          <p:nvPr/>
        </p:nvSpPr>
        <p:spPr bwMode="auto">
          <a:xfrm>
            <a:off x="2806700" y="2878138"/>
            <a:ext cx="719138" cy="719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P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128011" name="Oval 11"/>
          <p:cNvSpPr>
            <a:spLocks noChangeAspect="1" noChangeArrowheads="1"/>
          </p:cNvSpPr>
          <p:nvPr/>
        </p:nvSpPr>
        <p:spPr bwMode="auto">
          <a:xfrm>
            <a:off x="1042988" y="4318000"/>
            <a:ext cx="719137" cy="71913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128012" name="Oval 12"/>
          <p:cNvSpPr>
            <a:spLocks noChangeAspect="1" noChangeArrowheads="1"/>
          </p:cNvSpPr>
          <p:nvPr/>
        </p:nvSpPr>
        <p:spPr bwMode="auto">
          <a:xfrm>
            <a:off x="2806700" y="4318000"/>
            <a:ext cx="719138" cy="71913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6600"/>
                </a:solidFill>
              </a:rPr>
              <a:t>Q</a:t>
            </a:r>
            <a:endParaRPr lang="ru-RU" sz="2400" dirty="0">
              <a:solidFill>
                <a:srgbClr val="006600"/>
              </a:solidFill>
            </a:endParaRPr>
          </a:p>
        </p:txBody>
      </p:sp>
      <p:sp>
        <p:nvSpPr>
          <p:cNvPr id="128014" name="Rectangle 14"/>
          <p:cNvSpPr>
            <a:spLocks noChangeArrowheads="1"/>
          </p:cNvSpPr>
          <p:nvPr/>
        </p:nvSpPr>
        <p:spPr bwMode="auto">
          <a:xfrm>
            <a:off x="431800" y="3957638"/>
            <a:ext cx="3706813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128015" name="Text Box 15"/>
          <p:cNvSpPr txBox="1">
            <a:spLocks noChangeArrowheads="1"/>
          </p:cNvSpPr>
          <p:nvPr/>
        </p:nvSpPr>
        <p:spPr bwMode="auto">
          <a:xfrm>
            <a:off x="180000" y="5292000"/>
            <a:ext cx="4284000" cy="140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chemeClr val="accent3"/>
                </a:solidFill>
              </a:rPr>
              <a:t>В</a:t>
            </a:r>
            <a:r>
              <a:rPr lang="en-US" dirty="0" smtClean="0">
                <a:solidFill>
                  <a:schemeClr val="accent3"/>
                </a:solidFill>
              </a:rPr>
              <a:t> </a:t>
            </a:r>
            <a:r>
              <a:rPr lang="ru-RU" dirty="0" smtClean="0">
                <a:solidFill>
                  <a:schemeClr val="accent3"/>
                </a:solidFill>
              </a:rPr>
              <a:t>модусе </a:t>
            </a:r>
            <a:r>
              <a:rPr lang="en-US" dirty="0" smtClean="0">
                <a:solidFill>
                  <a:srgbClr val="00FFFF"/>
                </a:solidFill>
              </a:rPr>
              <a:t>ponendo tollens</a:t>
            </a:r>
            <a:r>
              <a:rPr lang="ru-RU" dirty="0" smtClean="0">
                <a:solidFill>
                  <a:schemeClr val="accent3"/>
                </a:solidFill>
              </a:rPr>
              <a:t> разделительный союз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должен употребляться в </a:t>
            </a:r>
            <a:r>
              <a:rPr lang="ru-RU" u="sng" dirty="0" smtClean="0">
                <a:solidFill>
                  <a:srgbClr val="00FF00"/>
                </a:solidFill>
              </a:rPr>
              <a:t>чисто</a:t>
            </a:r>
            <a:r>
              <a:rPr lang="ru-RU" dirty="0" smtClean="0">
                <a:solidFill>
                  <a:schemeClr val="accent3"/>
                </a:solidFill>
              </a:rPr>
              <a:t> разделительном смысле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rgbClr val="00FF00"/>
                </a:solidFill>
              </a:rPr>
              <a:t>(либо... либо)</a:t>
            </a:r>
            <a:r>
              <a:rPr lang="ru-RU" dirty="0" smtClean="0">
                <a:solidFill>
                  <a:schemeClr val="bg1"/>
                </a:solidFill>
              </a:rPr>
              <a:t>.</a:t>
            </a: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23" name="Text Box 13"/>
          <p:cNvSpPr txBox="1">
            <a:spLocks noChangeArrowheads="1"/>
          </p:cNvSpPr>
          <p:nvPr/>
        </p:nvSpPr>
        <p:spPr bwMode="auto">
          <a:xfrm>
            <a:off x="4716000" y="1476000"/>
            <a:ext cx="4246563" cy="522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en-US" sz="2000" dirty="0">
                <a:solidFill>
                  <a:srgbClr val="FFFF00"/>
                </a:solidFill>
              </a:rPr>
              <a:t>Modus </a:t>
            </a:r>
            <a:r>
              <a:rPr lang="en-US" sz="2000" dirty="0" smtClean="0">
                <a:solidFill>
                  <a:srgbClr val="FFFF00"/>
                </a:solidFill>
              </a:rPr>
              <a:t>ponendo tollens </a:t>
            </a:r>
            <a:r>
              <a:rPr lang="en-US" sz="2000" dirty="0" smtClean="0"/>
              <a:t>–</a:t>
            </a:r>
            <a:r>
              <a:rPr lang="ru-RU" sz="2000" dirty="0" smtClean="0"/>
              <a:t> </a:t>
            </a:r>
            <a:r>
              <a:rPr lang="en-US" sz="2000" dirty="0">
                <a:solidFill>
                  <a:srgbClr val="FFFF00"/>
                </a:solidFill>
              </a:rPr>
              <a:t/>
            </a:r>
            <a:br>
              <a:rPr lang="en-US" sz="2000" dirty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chemeClr val="bg1"/>
                </a:solidFill>
              </a:rPr>
              <a:t>разновидность разделительно-категорического</a:t>
            </a:r>
            <a:r>
              <a:rPr lang="ru-RU" dirty="0"/>
              <a:t> </a:t>
            </a:r>
            <a:r>
              <a:rPr lang="ru-RU" dirty="0" smtClean="0">
                <a:solidFill>
                  <a:schemeClr val="bg1"/>
                </a:solidFill>
              </a:rPr>
              <a:t>умозаключения (силлогизма), в которой </a:t>
            </a:r>
          </a:p>
          <a:p>
            <a:pPr algn="ctr"/>
            <a:r>
              <a:rPr lang="ru-RU" dirty="0" smtClean="0">
                <a:solidFill>
                  <a:srgbClr val="00FF00"/>
                </a:solidFill>
              </a:rPr>
              <a:t>первая </a:t>
            </a:r>
            <a:r>
              <a:rPr lang="ru-RU" dirty="0">
                <a:solidFill>
                  <a:srgbClr val="00FF00"/>
                </a:solidFill>
              </a:rPr>
              <a:t>посылка </a:t>
            </a:r>
            <a:r>
              <a:rPr lang="ru-RU" dirty="0" smtClean="0"/>
              <a:t>– </a:t>
            </a:r>
            <a:r>
              <a:rPr lang="ru-RU" dirty="0">
                <a:solidFill>
                  <a:srgbClr val="00FF00"/>
                </a:solidFill>
              </a:rPr>
              <a:t/>
            </a:r>
            <a:br>
              <a:rPr lang="ru-RU" dirty="0">
                <a:solidFill>
                  <a:srgbClr val="00FF00"/>
                </a:solidFill>
              </a:rPr>
            </a:br>
            <a:r>
              <a:rPr lang="ru-RU" dirty="0" smtClean="0">
                <a:solidFill>
                  <a:srgbClr val="00FF00"/>
                </a:solidFill>
              </a:rPr>
              <a:t>строго разделительное </a:t>
            </a:r>
            <a:r>
              <a:rPr lang="ru-RU" dirty="0">
                <a:solidFill>
                  <a:srgbClr val="00FF00"/>
                </a:solidFill>
              </a:rPr>
              <a:t>суждение</a:t>
            </a:r>
            <a:r>
              <a:rPr lang="ru-RU" dirty="0" smtClean="0"/>
              <a:t>, </a:t>
            </a:r>
            <a:r>
              <a:rPr lang="ru-RU" dirty="0">
                <a:solidFill>
                  <a:schemeClr val="bg1"/>
                </a:solidFill>
              </a:rPr>
              <a:t/>
            </a:r>
            <a:br>
              <a:rPr lang="ru-RU" dirty="0">
                <a:solidFill>
                  <a:schemeClr val="bg1"/>
                </a:solidFill>
              </a:rPr>
            </a:br>
            <a:r>
              <a:rPr lang="ru-RU" dirty="0">
                <a:solidFill>
                  <a:schemeClr val="bg1"/>
                </a:solidFill>
              </a:rPr>
              <a:t>(т</a:t>
            </a:r>
            <a:r>
              <a:rPr lang="ru-RU" dirty="0" smtClean="0">
                <a:solidFill>
                  <a:schemeClr val="bg1"/>
                </a:solidFill>
              </a:rPr>
              <a:t>. е</a:t>
            </a:r>
            <a:r>
              <a:rPr lang="ru-RU" dirty="0">
                <a:solidFill>
                  <a:schemeClr val="bg1"/>
                </a:solidFill>
              </a:rPr>
              <a:t>. суждение, утверждающее</a:t>
            </a:r>
            <a:r>
              <a:rPr lang="ru-RU" dirty="0" smtClean="0">
                <a:solidFill>
                  <a:schemeClr val="bg1"/>
                </a:solidFill>
              </a:rPr>
              <a:t>, </a:t>
            </a:r>
            <a:br>
              <a:rPr lang="ru-RU" dirty="0" smtClean="0">
                <a:solidFill>
                  <a:schemeClr val="bg1"/>
                </a:solidFill>
              </a:rPr>
            </a:br>
            <a:r>
              <a:rPr lang="ru-RU" dirty="0" smtClean="0">
                <a:solidFill>
                  <a:schemeClr val="bg1"/>
                </a:solidFill>
              </a:rPr>
              <a:t>что </a:t>
            </a:r>
            <a:r>
              <a:rPr lang="ru-RU" dirty="0">
                <a:solidFill>
                  <a:schemeClr val="bg1"/>
                </a:solidFill>
              </a:rPr>
              <a:t>данному предмету </a:t>
            </a:r>
            <a:r>
              <a:rPr lang="ru-RU" dirty="0" smtClean="0">
                <a:solidFill>
                  <a:schemeClr val="bg1"/>
                </a:solidFill>
              </a:rPr>
              <a:t>присущ </a:t>
            </a:r>
            <a:r>
              <a:rPr lang="ru-RU" dirty="0" smtClean="0">
                <a:solidFill>
                  <a:srgbClr val="FF9933"/>
                </a:solidFill>
              </a:rPr>
              <a:t>только </a:t>
            </a:r>
            <a:r>
              <a:rPr lang="ru-RU" dirty="0">
                <a:solidFill>
                  <a:srgbClr val="FF9933"/>
                </a:solidFill>
              </a:rPr>
              <a:t>один</a:t>
            </a:r>
            <a:r>
              <a:rPr lang="ru-RU" dirty="0">
                <a:solidFill>
                  <a:schemeClr val="bg1"/>
                </a:solidFill>
              </a:rPr>
              <a:t> из признаков</a:t>
            </a:r>
            <a:r>
              <a:rPr lang="ru-RU" dirty="0" smtClean="0">
                <a:solidFill>
                  <a:schemeClr val="bg1"/>
                </a:solidFill>
              </a:rPr>
              <a:t>, перечисленных в предикате суждения),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</a:p>
          <a:p>
            <a:pPr algn="ctr"/>
            <a:r>
              <a:rPr lang="ru-RU" dirty="0" smtClean="0">
                <a:solidFill>
                  <a:srgbClr val="00FF00"/>
                </a:solidFill>
              </a:rPr>
              <a:t>вторая посылка </a:t>
            </a:r>
            <a:r>
              <a:rPr lang="ru-RU" dirty="0" smtClean="0"/>
              <a:t>– </a:t>
            </a:r>
            <a:r>
              <a:rPr lang="ru-RU" dirty="0" smtClean="0">
                <a:solidFill>
                  <a:srgbClr val="00FF00"/>
                </a:solidFill>
              </a:rPr>
              <a:t/>
            </a:r>
            <a:br>
              <a:rPr lang="ru-RU" dirty="0" smtClean="0">
                <a:solidFill>
                  <a:srgbClr val="00FF00"/>
                </a:solidFill>
              </a:rPr>
            </a:br>
            <a:r>
              <a:rPr lang="ru-RU" dirty="0" smtClean="0">
                <a:solidFill>
                  <a:srgbClr val="00FF00"/>
                </a:solidFill>
              </a:rPr>
              <a:t>категорическое суждение</a:t>
            </a:r>
            <a:r>
              <a:rPr lang="ru-RU" dirty="0" smtClean="0"/>
              <a:t>, </a:t>
            </a:r>
            <a:r>
              <a:rPr lang="ru-RU" dirty="0">
                <a:solidFill>
                  <a:srgbClr val="00FF00"/>
                </a:solidFill>
              </a:rPr>
              <a:t/>
            </a:r>
            <a:br>
              <a:rPr lang="ru-RU" dirty="0">
                <a:solidFill>
                  <a:srgbClr val="00FF00"/>
                </a:solidFill>
              </a:rPr>
            </a:br>
            <a:r>
              <a:rPr lang="ru-RU" dirty="0" smtClean="0">
                <a:solidFill>
                  <a:srgbClr val="FF9933"/>
                </a:solidFill>
              </a:rPr>
              <a:t>утверждающее</a:t>
            </a:r>
            <a:r>
              <a:rPr lang="ru-RU" dirty="0" smtClean="0">
                <a:solidFill>
                  <a:schemeClr val="bg1"/>
                </a:solidFill>
              </a:rPr>
              <a:t> </a:t>
            </a:r>
            <a:r>
              <a:rPr lang="ru-RU" dirty="0">
                <a:solidFill>
                  <a:schemeClr val="bg1"/>
                </a:solidFill>
              </a:rPr>
              <a:t>один </a:t>
            </a:r>
            <a:r>
              <a:rPr lang="ru-RU" dirty="0" smtClean="0">
                <a:solidFill>
                  <a:schemeClr val="bg1"/>
                </a:solidFill>
              </a:rPr>
              <a:t/>
            </a:r>
            <a:br>
              <a:rPr lang="ru-RU" dirty="0" smtClean="0">
                <a:solidFill>
                  <a:schemeClr val="bg1"/>
                </a:solidFill>
              </a:rPr>
            </a:br>
            <a:r>
              <a:rPr lang="ru-RU" dirty="0" smtClean="0">
                <a:solidFill>
                  <a:schemeClr val="bg1"/>
                </a:solidFill>
              </a:rPr>
              <a:t>из альтернативных признаков, </a:t>
            </a:r>
            <a:endParaRPr lang="ru-RU" dirty="0">
              <a:solidFill>
                <a:schemeClr val="bg1"/>
              </a:solidFill>
            </a:endParaRPr>
          </a:p>
          <a:p>
            <a:pPr algn="ctr">
              <a:lnSpc>
                <a:spcPct val="90000"/>
              </a:lnSpc>
            </a:pPr>
            <a:r>
              <a:rPr lang="ru-RU" dirty="0">
                <a:solidFill>
                  <a:schemeClr val="bg1"/>
                </a:solidFill>
              </a:rPr>
              <a:t>а </a:t>
            </a:r>
            <a:r>
              <a:rPr lang="ru-RU" dirty="0">
                <a:solidFill>
                  <a:srgbClr val="00FF00"/>
                </a:solidFill>
              </a:rPr>
              <a:t>заключение</a:t>
            </a:r>
            <a:r>
              <a:rPr lang="ru-RU" dirty="0">
                <a:solidFill>
                  <a:schemeClr val="bg1"/>
                </a:solidFill>
              </a:rPr>
              <a:t> </a:t>
            </a:r>
            <a:r>
              <a:rPr lang="ru-RU" dirty="0" smtClean="0">
                <a:solidFill>
                  <a:schemeClr val="bg1"/>
                </a:solidFill>
              </a:rPr>
              <a:t/>
            </a:r>
            <a:br>
              <a:rPr lang="ru-RU" dirty="0" smtClean="0">
                <a:solidFill>
                  <a:schemeClr val="bg1"/>
                </a:solidFill>
              </a:rPr>
            </a:br>
            <a:r>
              <a:rPr lang="ru-RU" dirty="0" smtClean="0">
                <a:solidFill>
                  <a:srgbClr val="FF9933"/>
                </a:solidFill>
              </a:rPr>
              <a:t>отрицает</a:t>
            </a:r>
            <a:r>
              <a:rPr lang="ru-RU" dirty="0" smtClean="0"/>
              <a:t> на этом основании </a:t>
            </a:r>
            <a:br>
              <a:rPr lang="ru-RU" dirty="0" smtClean="0"/>
            </a:br>
            <a:r>
              <a:rPr lang="ru-RU" dirty="0" smtClean="0"/>
              <a:t>все </a:t>
            </a:r>
            <a:r>
              <a:rPr lang="ru-RU" dirty="0" smtClean="0">
                <a:solidFill>
                  <a:schemeClr val="bg1"/>
                </a:solidFill>
              </a:rPr>
              <a:t>другие признаки.</a:t>
            </a: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19" name="Rectangle 2"/>
          <p:cNvSpPr>
            <a:spLocks noGrp="1" noChangeArrowheads="1"/>
          </p:cNvSpPr>
          <p:nvPr>
            <p:ph type="title"/>
          </p:nvPr>
        </p:nvSpPr>
        <p:spPr>
          <a:xfrm>
            <a:off x="108000" y="274638"/>
            <a:ext cx="8928000" cy="1143000"/>
          </a:xfrm>
        </p:spPr>
        <p:txBody>
          <a:bodyPr/>
          <a:lstStyle/>
          <a:p>
            <a:r>
              <a:rPr lang="ru-RU" sz="3200" b="1" dirty="0" smtClean="0">
                <a:solidFill>
                  <a:schemeClr val="accent3"/>
                </a:solidFill>
              </a:rPr>
              <a:t>Разделительно-категорический силлогизм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en-US" sz="2800" b="1" dirty="0" smtClean="0">
                <a:solidFill>
                  <a:schemeClr val="accent3"/>
                </a:solidFill>
              </a:rPr>
              <a:t>Modus ponendo tollens</a:t>
            </a:r>
            <a:endParaRPr lang="ru-RU" sz="2800" b="1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128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8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" dur="1000"/>
                                        <p:tgtEl>
                                          <p:spTgt spid="128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3" dur="1000"/>
                                        <p:tgtEl>
                                          <p:spTgt spid="128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3" dur="1000"/>
                                        <p:tgtEl>
                                          <p:spTgt spid="128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500"/>
                            </p:stCondLst>
                            <p:childTnLst>
                              <p:par>
                                <p:cTn id="5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28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500"/>
                            </p:stCondLst>
                            <p:childTnLst>
                              <p:par>
                                <p:cTn id="6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4" dur="1000"/>
                                        <p:tgtEl>
                                          <p:spTgt spid="128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"/>
                            </p:stCondLst>
                            <p:childTnLst>
                              <p:par>
                                <p:cTn id="7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9" dur="1000"/>
                                        <p:tgtEl>
                                          <p:spTgt spid="128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000"/>
                            </p:stCondLst>
                            <p:childTnLst>
                              <p:par>
                                <p:cTn id="8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128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000"/>
                            </p:stCondLst>
                            <p:childTnLst>
                              <p:par>
                                <p:cTn id="8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0" dur="1000"/>
                                        <p:tgtEl>
                                          <p:spTgt spid="128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4000"/>
                            </p:stCondLst>
                            <p:childTnLst>
                              <p:par>
                                <p:cTn id="92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2000"/>
                                        <p:tgtEl>
                                          <p:spTgt spid="1280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5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9" dur="1000"/>
                                        <p:tgtEl>
                                          <p:spTgt spid="1280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/>
                                        <p:tgtEl>
                                          <p:spTgt spid="1280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/>
                                        <p:tgtEl>
                                          <p:spTgt spid="1280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/>
                                        <p:tgtEl>
                                          <p:spTgt spid="1280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8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6000"/>
                            </p:stCondLst>
                            <p:childTnLst>
                              <p:par>
                                <p:cTn id="10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7" dur="2000"/>
                                        <p:tgtEl>
                                          <p:spTgt spid="2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28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28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016" grpId="0" animBg="1"/>
      <p:bldP spid="128016" grpId="1" animBg="1"/>
      <p:bldP spid="17" grpId="0" animBg="1"/>
      <p:bldP spid="17" grpId="1" animBg="1"/>
      <p:bldP spid="128002" grpId="0" animBg="1"/>
      <p:bldP spid="128003" grpId="0" animBg="1"/>
      <p:bldP spid="128004" grpId="0" animBg="1"/>
      <p:bldP spid="128006" grpId="0" animBg="1"/>
      <p:bldP spid="128007" grpId="0" animBg="1"/>
      <p:bldP spid="128008" grpId="0" animBg="1"/>
      <p:bldP spid="128008" grpId="1" animBg="1"/>
      <p:bldP spid="128009" grpId="0" animBg="1"/>
      <p:bldP spid="128010" grpId="0" animBg="1"/>
      <p:bldP spid="128011" grpId="0" animBg="1"/>
      <p:bldP spid="128012" grpId="0" animBg="1"/>
      <p:bldP spid="128014" grpId="0" animBg="1"/>
      <p:bldP spid="128015" grpId="0"/>
      <p:bldP spid="23" grpId="0" build="p" animBg="1"/>
    </p:bldLst>
  </p:timing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16" name="AutoShape 16"/>
          <p:cNvSpPr>
            <a:spLocks noChangeAspect="1" noChangeArrowheads="1"/>
          </p:cNvSpPr>
          <p:nvPr/>
        </p:nvSpPr>
        <p:spPr bwMode="auto">
          <a:xfrm>
            <a:off x="3060700" y="1800225"/>
            <a:ext cx="719138" cy="719138"/>
          </a:xfrm>
          <a:prstGeom prst="diamond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либо</a:t>
            </a:r>
            <a:endParaRPr lang="ru-RU" sz="1600" b="0" dirty="0"/>
          </a:p>
        </p:txBody>
      </p:sp>
      <p:sp>
        <p:nvSpPr>
          <p:cNvPr id="17" name="AutoShape 16"/>
          <p:cNvSpPr>
            <a:spLocks noChangeAspect="1" noChangeArrowheads="1"/>
          </p:cNvSpPr>
          <p:nvPr/>
        </p:nvSpPr>
        <p:spPr bwMode="auto">
          <a:xfrm>
            <a:off x="1692275" y="1800225"/>
            <a:ext cx="719138" cy="719138"/>
          </a:xfrm>
          <a:prstGeom prst="diamond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либо</a:t>
            </a:r>
            <a:endParaRPr lang="ru-RU" sz="1600" b="0" dirty="0"/>
          </a:p>
        </p:txBody>
      </p:sp>
      <p:sp>
        <p:nvSpPr>
          <p:cNvPr id="128002" name="AutoShape 2"/>
          <p:cNvSpPr>
            <a:spLocks noChangeArrowheads="1"/>
          </p:cNvSpPr>
          <p:nvPr/>
        </p:nvSpPr>
        <p:spPr bwMode="auto">
          <a:xfrm>
            <a:off x="1727200" y="4389438"/>
            <a:ext cx="1079500" cy="576262"/>
          </a:xfrm>
          <a:prstGeom prst="rightArrow">
            <a:avLst>
              <a:gd name="adj1" fmla="val 50000"/>
              <a:gd name="adj2" fmla="val 4683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 есть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28003" name="AutoShape 3"/>
          <p:cNvSpPr>
            <a:spLocks noChangeArrowheads="1"/>
          </p:cNvSpPr>
          <p:nvPr/>
        </p:nvSpPr>
        <p:spPr bwMode="auto">
          <a:xfrm>
            <a:off x="1727200" y="2949575"/>
            <a:ext cx="1079500" cy="576263"/>
          </a:xfrm>
          <a:prstGeom prst="rightArrow">
            <a:avLst>
              <a:gd name="adj1" fmla="val 50000"/>
              <a:gd name="adj2" fmla="val 4683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28004" name="AutoShape 4"/>
          <p:cNvSpPr>
            <a:spLocks noChangeArrowheads="1"/>
          </p:cNvSpPr>
          <p:nvPr/>
        </p:nvSpPr>
        <p:spPr bwMode="auto">
          <a:xfrm>
            <a:off x="863600" y="1870075"/>
            <a:ext cx="900113" cy="576263"/>
          </a:xfrm>
          <a:prstGeom prst="rightArrow">
            <a:avLst>
              <a:gd name="adj1" fmla="val 50000"/>
              <a:gd name="adj2" fmla="val 46838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128006" name="Oval 6"/>
          <p:cNvSpPr>
            <a:spLocks noChangeAspect="1" noChangeArrowheads="1"/>
          </p:cNvSpPr>
          <p:nvPr/>
        </p:nvSpPr>
        <p:spPr bwMode="auto">
          <a:xfrm>
            <a:off x="179388" y="1798638"/>
            <a:ext cx="719137" cy="719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128007" name="Oval 7"/>
          <p:cNvSpPr>
            <a:spLocks noChangeAspect="1" noChangeArrowheads="1"/>
          </p:cNvSpPr>
          <p:nvPr/>
        </p:nvSpPr>
        <p:spPr bwMode="auto">
          <a:xfrm>
            <a:off x="2376488" y="1798638"/>
            <a:ext cx="719137" cy="719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P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128008" name="Oval 8"/>
          <p:cNvSpPr>
            <a:spLocks noChangeAspect="1" noChangeArrowheads="1"/>
          </p:cNvSpPr>
          <p:nvPr/>
        </p:nvSpPr>
        <p:spPr bwMode="auto">
          <a:xfrm>
            <a:off x="3743325" y="1798638"/>
            <a:ext cx="719138" cy="719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6600"/>
                </a:solidFill>
              </a:rPr>
              <a:t>Q</a:t>
            </a:r>
            <a:endParaRPr lang="ru-RU" sz="2400" dirty="0">
              <a:solidFill>
                <a:srgbClr val="006600"/>
              </a:solidFill>
            </a:endParaRPr>
          </a:p>
        </p:txBody>
      </p:sp>
      <p:sp>
        <p:nvSpPr>
          <p:cNvPr id="128009" name="Oval 9"/>
          <p:cNvSpPr>
            <a:spLocks noChangeAspect="1" noChangeArrowheads="1"/>
          </p:cNvSpPr>
          <p:nvPr/>
        </p:nvSpPr>
        <p:spPr bwMode="auto">
          <a:xfrm>
            <a:off x="1042988" y="2878138"/>
            <a:ext cx="719137" cy="719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128010" name="Oval 10"/>
          <p:cNvSpPr>
            <a:spLocks noChangeAspect="1" noChangeArrowheads="1"/>
          </p:cNvSpPr>
          <p:nvPr/>
        </p:nvSpPr>
        <p:spPr bwMode="auto">
          <a:xfrm>
            <a:off x="2806700" y="2878138"/>
            <a:ext cx="719138" cy="719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P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128011" name="Oval 11"/>
          <p:cNvSpPr>
            <a:spLocks noChangeAspect="1" noChangeArrowheads="1"/>
          </p:cNvSpPr>
          <p:nvPr/>
        </p:nvSpPr>
        <p:spPr bwMode="auto">
          <a:xfrm>
            <a:off x="1042988" y="4318000"/>
            <a:ext cx="719137" cy="71913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128012" name="Oval 12"/>
          <p:cNvSpPr>
            <a:spLocks noChangeAspect="1" noChangeArrowheads="1"/>
          </p:cNvSpPr>
          <p:nvPr/>
        </p:nvSpPr>
        <p:spPr bwMode="auto">
          <a:xfrm>
            <a:off x="2806700" y="4318000"/>
            <a:ext cx="719138" cy="71913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6600"/>
                </a:solidFill>
              </a:rPr>
              <a:t>Q</a:t>
            </a:r>
            <a:endParaRPr lang="ru-RU" sz="2400" dirty="0">
              <a:solidFill>
                <a:srgbClr val="006600"/>
              </a:solidFill>
            </a:endParaRPr>
          </a:p>
        </p:txBody>
      </p:sp>
      <p:sp>
        <p:nvSpPr>
          <p:cNvPr id="128014" name="Rectangle 14"/>
          <p:cNvSpPr>
            <a:spLocks noChangeArrowheads="1"/>
          </p:cNvSpPr>
          <p:nvPr/>
        </p:nvSpPr>
        <p:spPr bwMode="auto">
          <a:xfrm>
            <a:off x="431800" y="3957638"/>
            <a:ext cx="3706813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18" name="TextBox 17"/>
          <p:cNvSpPr txBox="1"/>
          <p:nvPr/>
        </p:nvSpPr>
        <p:spPr>
          <a:xfrm>
            <a:off x="4860000" y="1800000"/>
            <a:ext cx="3960000" cy="720000"/>
          </a:xfrm>
          <a:prstGeom prst="roundRect">
            <a:avLst/>
          </a:prstGeom>
          <a:solidFill>
            <a:schemeClr val="accent1"/>
          </a:solidFill>
          <a:ln w="9525">
            <a:solidFill>
              <a:schemeClr val="tx1"/>
            </a:solidFill>
          </a:ln>
        </p:spPr>
        <p:txBody>
          <a:bodyPr wrap="square" rtlCol="0" anchor="ctr" anchorCtr="0">
            <a:noAutofit/>
          </a:bodyPr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Мужем Людмилы станет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либо </a:t>
            </a:r>
            <a:r>
              <a:rPr lang="ru-RU" dirty="0" smtClean="0">
                <a:solidFill>
                  <a:srgbClr val="FF0000"/>
                </a:solidFill>
              </a:rPr>
              <a:t>Руслан</a:t>
            </a:r>
            <a:r>
              <a:rPr lang="ru-RU" dirty="0" smtClean="0">
                <a:solidFill>
                  <a:srgbClr val="0000FF"/>
                </a:solidFill>
              </a:rPr>
              <a:t>, либо </a:t>
            </a:r>
            <a:r>
              <a:rPr lang="ru-RU" dirty="0" smtClean="0">
                <a:solidFill>
                  <a:srgbClr val="006600"/>
                </a:solidFill>
              </a:rPr>
              <a:t>Фарлаф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860000" y="2880000"/>
            <a:ext cx="3960000" cy="720000"/>
          </a:xfrm>
          <a:prstGeom prst="roundRect">
            <a:avLst/>
          </a:prstGeom>
          <a:solidFill>
            <a:schemeClr val="accent1"/>
          </a:solidFill>
          <a:ln w="9525">
            <a:solidFill>
              <a:schemeClr val="tx1"/>
            </a:solidFill>
          </a:ln>
        </p:spPr>
        <p:txBody>
          <a:bodyPr wrap="square" rtlCol="0" anchor="ctr" anchorCtr="0">
            <a:noAutofit/>
          </a:bodyPr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Мужем Людмилы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станет </a:t>
            </a:r>
            <a:r>
              <a:rPr lang="ru-RU" dirty="0" smtClean="0">
                <a:solidFill>
                  <a:srgbClr val="FF0000"/>
                </a:solidFill>
              </a:rPr>
              <a:t>Руслан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20" name="Rectangle 14"/>
          <p:cNvSpPr>
            <a:spLocks noChangeArrowheads="1"/>
          </p:cNvSpPr>
          <p:nvPr/>
        </p:nvSpPr>
        <p:spPr bwMode="auto">
          <a:xfrm>
            <a:off x="4860000" y="3960000"/>
            <a:ext cx="3960000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21" name="TextBox 20"/>
          <p:cNvSpPr txBox="1"/>
          <p:nvPr/>
        </p:nvSpPr>
        <p:spPr>
          <a:xfrm>
            <a:off x="4860000" y="4320000"/>
            <a:ext cx="3960000" cy="720000"/>
          </a:xfrm>
          <a:prstGeom prst="roundRect">
            <a:avLst/>
          </a:prstGeom>
          <a:solidFill>
            <a:schemeClr val="accent1"/>
          </a:solidFill>
          <a:ln w="9525">
            <a:solidFill>
              <a:schemeClr val="tx1"/>
            </a:solidFill>
          </a:ln>
        </p:spPr>
        <p:txBody>
          <a:bodyPr wrap="square" rtlCol="0" anchor="ctr" anchorCtr="0">
            <a:noAutofit/>
          </a:bodyPr>
          <a:lstStyle/>
          <a:p>
            <a:pPr algn="ctr"/>
            <a:r>
              <a:rPr lang="ru-RU" dirty="0" smtClean="0">
                <a:solidFill>
                  <a:srgbClr val="006600"/>
                </a:solidFill>
              </a:rPr>
              <a:t>Фарлаф</a:t>
            </a:r>
            <a:r>
              <a:rPr lang="ru-RU" dirty="0" smtClean="0">
                <a:solidFill>
                  <a:srgbClr val="0000FF"/>
                </a:solidFill>
              </a:rPr>
              <a:t> не станет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мужем Людмилы.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860000" y="5184000"/>
            <a:ext cx="3960000" cy="1548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r>
              <a:rPr lang="ru-RU" sz="1600" dirty="0" smtClean="0">
                <a:solidFill>
                  <a:schemeClr val="accent3"/>
                </a:solidFill>
              </a:rPr>
              <a:t>Это рассуждение будет правильным лишь в том случае,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smtClean="0">
                <a:solidFill>
                  <a:schemeClr val="accent3"/>
                </a:solidFill>
              </a:rPr>
              <a:t>если </a:t>
            </a:r>
            <a:r>
              <a:rPr lang="ru-RU" sz="1600" smtClean="0">
                <a:solidFill>
                  <a:srgbClr val="FFFF00"/>
                </a:solidFill>
              </a:rPr>
              <a:t>законы </a:t>
            </a:r>
            <a:r>
              <a:rPr lang="ru-RU" sz="1600" dirty="0" smtClean="0">
                <a:solidFill>
                  <a:srgbClr val="FFFF00"/>
                </a:solidFill>
              </a:rPr>
              <a:t>страны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не допускают многомужия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5" name="Rectangle 2"/>
          <p:cNvSpPr>
            <a:spLocks noGrp="1" noChangeArrowheads="1"/>
          </p:cNvSpPr>
          <p:nvPr>
            <p:ph type="title"/>
          </p:nvPr>
        </p:nvSpPr>
        <p:spPr>
          <a:xfrm>
            <a:off x="108000" y="274638"/>
            <a:ext cx="8928000" cy="1143000"/>
          </a:xfrm>
        </p:spPr>
        <p:txBody>
          <a:bodyPr/>
          <a:lstStyle/>
          <a:p>
            <a:r>
              <a:rPr lang="ru-RU" sz="3200" b="1" dirty="0" smtClean="0">
                <a:solidFill>
                  <a:schemeClr val="accent3"/>
                </a:solidFill>
              </a:rPr>
              <a:t>Разделительно-категорический силлогизм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en-US" sz="2800" b="1" dirty="0" smtClean="0">
                <a:solidFill>
                  <a:schemeClr val="accent3"/>
                </a:solidFill>
              </a:rPr>
              <a:t>Modus ponendo tollens</a:t>
            </a:r>
            <a:endParaRPr lang="ru-RU" sz="2800" b="1" dirty="0">
              <a:solidFill>
                <a:schemeClr val="accent3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16000" y="5184000"/>
            <a:ext cx="4392000" cy="1548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95000"/>
              </a:lnSpc>
            </a:pPr>
            <a:r>
              <a:rPr lang="ru-RU" sz="1600" dirty="0" smtClean="0">
                <a:solidFill>
                  <a:srgbClr val="00FF00"/>
                </a:solidFill>
              </a:rPr>
              <a:t>Истинность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утвердительной</a:t>
            </a:r>
            <a:r>
              <a:rPr lang="ru-RU" sz="1600" dirty="0" smtClean="0"/>
              <a:t> категорической посылки является </a:t>
            </a:r>
            <a:r>
              <a:rPr lang="ru-RU" sz="1600" dirty="0" smtClean="0">
                <a:solidFill>
                  <a:srgbClr val="00FF00"/>
                </a:solidFill>
              </a:rPr>
              <a:t>достаточным основанием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отрицательного</a:t>
            </a:r>
            <a:r>
              <a:rPr lang="ru-RU" sz="1600" dirty="0" smtClean="0"/>
              <a:t> вывода </a:t>
            </a:r>
            <a:br>
              <a:rPr lang="ru-RU" sz="1600" dirty="0" smtClean="0"/>
            </a:br>
            <a:r>
              <a:rPr lang="ru-RU" sz="1600" dirty="0" smtClean="0"/>
              <a:t>лишь при условии, что </a:t>
            </a:r>
            <a:r>
              <a:rPr lang="ru-RU" sz="1600" dirty="0" smtClean="0">
                <a:solidFill>
                  <a:srgbClr val="FFFF00"/>
                </a:solidFill>
              </a:rPr>
              <a:t>перечисленные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варианты исключают друг друга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1000"/>
                                        <p:tgtEl>
                                          <p:spTgt spid="128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28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8" dur="1000"/>
                                        <p:tgtEl>
                                          <p:spTgt spid="128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000"/>
                            </p:stCondLst>
                            <p:childTnLst>
                              <p:par>
                                <p:cTn id="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128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128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28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500"/>
                            </p:stCondLst>
                            <p:childTnLst>
                              <p:par>
                                <p:cTn id="5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8" dur="1000"/>
                                        <p:tgtEl>
                                          <p:spTgt spid="128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0"/>
                            </p:stCondLst>
                            <p:childTnLst>
                              <p:par>
                                <p:cTn id="7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8" dur="1000"/>
                                        <p:tgtEl>
                                          <p:spTgt spid="128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500"/>
                            </p:stCondLst>
                            <p:childTnLst>
                              <p:par>
                                <p:cTn id="8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28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3500"/>
                            </p:stCondLst>
                            <p:childTnLst>
                              <p:par>
                                <p:cTn id="8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9" dur="1000"/>
                                        <p:tgtEl>
                                          <p:spTgt spid="128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4500"/>
                            </p:stCondLst>
                            <p:childTnLst>
                              <p:par>
                                <p:cTn id="91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2000"/>
                                        <p:tgtEl>
                                          <p:spTgt spid="1280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5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8" dur="1000"/>
                                        <p:tgtEl>
                                          <p:spTgt spid="1280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/>
                                        <p:tgtEl>
                                          <p:spTgt spid="1280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/>
                                        <p:tgtEl>
                                          <p:spTgt spid="1280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/>
                                        <p:tgtEl>
                                          <p:spTgt spid="1280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8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016" grpId="0" animBg="1"/>
      <p:bldP spid="128016" grpId="1" animBg="1"/>
      <p:bldP spid="17" grpId="0" animBg="1"/>
      <p:bldP spid="17" grpId="1" animBg="1"/>
      <p:bldP spid="128002" grpId="0" animBg="1"/>
      <p:bldP spid="128003" grpId="0" animBg="1"/>
      <p:bldP spid="128004" grpId="0" animBg="1"/>
      <p:bldP spid="128006" grpId="0" animBg="1"/>
      <p:bldP spid="128007" grpId="0" animBg="1"/>
      <p:bldP spid="128008" grpId="0" animBg="1"/>
      <p:bldP spid="128008" grpId="1" animBg="1"/>
      <p:bldP spid="128009" grpId="0" animBg="1"/>
      <p:bldP spid="128010" grpId="0" animBg="1"/>
      <p:bldP spid="128011" grpId="0" animBg="1"/>
      <p:bldP spid="128012" grpId="0" animBg="1"/>
      <p:bldP spid="128014" grpId="0" animBg="1"/>
      <p:bldP spid="18" grpId="0" animBg="1"/>
      <p:bldP spid="19" grpId="0" animBg="1"/>
      <p:bldP spid="20" grpId="0" animBg="1"/>
      <p:bldP spid="21" grpId="0" animBg="1"/>
      <p:bldP spid="22" grpId="0"/>
      <p:bldP spid="24" grpId="0" animBg="1"/>
    </p:bldLst>
  </p:timing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16" name="AutoShape 16"/>
          <p:cNvSpPr>
            <a:spLocks noChangeAspect="1" noChangeArrowheads="1"/>
          </p:cNvSpPr>
          <p:nvPr/>
        </p:nvSpPr>
        <p:spPr bwMode="auto">
          <a:xfrm>
            <a:off x="2736000" y="1800225"/>
            <a:ext cx="719138" cy="719138"/>
          </a:xfrm>
          <a:prstGeom prst="diamond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или</a:t>
            </a:r>
            <a:endParaRPr lang="ru-RU" sz="1600" b="0" dirty="0"/>
          </a:p>
        </p:txBody>
      </p:sp>
      <p:sp>
        <p:nvSpPr>
          <p:cNvPr id="128002" name="AutoShape 2"/>
          <p:cNvSpPr>
            <a:spLocks noChangeArrowheads="1"/>
          </p:cNvSpPr>
          <p:nvPr/>
        </p:nvSpPr>
        <p:spPr bwMode="auto">
          <a:xfrm>
            <a:off x="1727200" y="4389438"/>
            <a:ext cx="1079500" cy="576262"/>
          </a:xfrm>
          <a:prstGeom prst="rightArrow">
            <a:avLst>
              <a:gd name="adj1" fmla="val 50000"/>
              <a:gd name="adj2" fmla="val 4683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128003" name="AutoShape 3"/>
          <p:cNvSpPr>
            <a:spLocks noChangeArrowheads="1"/>
          </p:cNvSpPr>
          <p:nvPr/>
        </p:nvSpPr>
        <p:spPr bwMode="auto">
          <a:xfrm>
            <a:off x="1727200" y="2949575"/>
            <a:ext cx="1079500" cy="576263"/>
          </a:xfrm>
          <a:prstGeom prst="rightArrow">
            <a:avLst>
              <a:gd name="adj1" fmla="val 50000"/>
              <a:gd name="adj2" fmla="val 4683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не есть</a:t>
            </a:r>
          </a:p>
        </p:txBody>
      </p:sp>
      <p:sp>
        <p:nvSpPr>
          <p:cNvPr id="128004" name="AutoShape 4"/>
          <p:cNvSpPr>
            <a:spLocks noChangeArrowheads="1"/>
          </p:cNvSpPr>
          <p:nvPr/>
        </p:nvSpPr>
        <p:spPr bwMode="auto">
          <a:xfrm>
            <a:off x="1116000" y="1870075"/>
            <a:ext cx="900113" cy="576263"/>
          </a:xfrm>
          <a:prstGeom prst="rightArrow">
            <a:avLst>
              <a:gd name="adj1" fmla="val 50000"/>
              <a:gd name="adj2" fmla="val 46838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128006" name="Oval 6"/>
          <p:cNvSpPr>
            <a:spLocks noChangeAspect="1" noChangeArrowheads="1"/>
          </p:cNvSpPr>
          <p:nvPr/>
        </p:nvSpPr>
        <p:spPr bwMode="auto">
          <a:xfrm>
            <a:off x="396000" y="1798638"/>
            <a:ext cx="719137" cy="719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128007" name="Oval 7"/>
          <p:cNvSpPr>
            <a:spLocks noChangeAspect="1" noChangeArrowheads="1"/>
          </p:cNvSpPr>
          <p:nvPr/>
        </p:nvSpPr>
        <p:spPr bwMode="auto">
          <a:xfrm>
            <a:off x="2016000" y="1798638"/>
            <a:ext cx="719137" cy="719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P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128008" name="Oval 8"/>
          <p:cNvSpPr>
            <a:spLocks noChangeAspect="1" noChangeArrowheads="1"/>
          </p:cNvSpPr>
          <p:nvPr/>
        </p:nvSpPr>
        <p:spPr bwMode="auto">
          <a:xfrm>
            <a:off x="3456000" y="1798638"/>
            <a:ext cx="719138" cy="719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6600"/>
                </a:solidFill>
              </a:rPr>
              <a:t>Q</a:t>
            </a:r>
            <a:endParaRPr lang="ru-RU" sz="2400" dirty="0">
              <a:solidFill>
                <a:srgbClr val="006600"/>
              </a:solidFill>
            </a:endParaRPr>
          </a:p>
        </p:txBody>
      </p:sp>
      <p:sp>
        <p:nvSpPr>
          <p:cNvPr id="128009" name="Oval 9"/>
          <p:cNvSpPr>
            <a:spLocks noChangeAspect="1" noChangeArrowheads="1"/>
          </p:cNvSpPr>
          <p:nvPr/>
        </p:nvSpPr>
        <p:spPr bwMode="auto">
          <a:xfrm>
            <a:off x="1043608" y="2880000"/>
            <a:ext cx="719137" cy="719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128010" name="Oval 10"/>
          <p:cNvSpPr>
            <a:spLocks noChangeAspect="1" noChangeArrowheads="1"/>
          </p:cNvSpPr>
          <p:nvPr/>
        </p:nvSpPr>
        <p:spPr bwMode="auto">
          <a:xfrm>
            <a:off x="2806700" y="2878138"/>
            <a:ext cx="719138" cy="719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P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128011" name="Oval 11"/>
          <p:cNvSpPr>
            <a:spLocks noChangeAspect="1" noChangeArrowheads="1"/>
          </p:cNvSpPr>
          <p:nvPr/>
        </p:nvSpPr>
        <p:spPr bwMode="auto">
          <a:xfrm>
            <a:off x="1042988" y="4318000"/>
            <a:ext cx="719137" cy="71913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128012" name="Oval 12"/>
          <p:cNvSpPr>
            <a:spLocks noChangeAspect="1" noChangeArrowheads="1"/>
          </p:cNvSpPr>
          <p:nvPr/>
        </p:nvSpPr>
        <p:spPr bwMode="auto">
          <a:xfrm>
            <a:off x="2806700" y="4318000"/>
            <a:ext cx="719138" cy="71913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6600"/>
                </a:solidFill>
              </a:rPr>
              <a:t>Q</a:t>
            </a:r>
            <a:endParaRPr lang="ru-RU" sz="2400" dirty="0">
              <a:solidFill>
                <a:srgbClr val="006600"/>
              </a:solidFill>
            </a:endParaRPr>
          </a:p>
        </p:txBody>
      </p:sp>
      <p:sp>
        <p:nvSpPr>
          <p:cNvPr id="128014" name="Rectangle 14"/>
          <p:cNvSpPr>
            <a:spLocks noChangeArrowheads="1"/>
          </p:cNvSpPr>
          <p:nvPr/>
        </p:nvSpPr>
        <p:spPr bwMode="auto">
          <a:xfrm>
            <a:off x="431800" y="3957638"/>
            <a:ext cx="3706813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128015" name="Text Box 15"/>
          <p:cNvSpPr txBox="1">
            <a:spLocks noChangeArrowheads="1"/>
          </p:cNvSpPr>
          <p:nvPr/>
        </p:nvSpPr>
        <p:spPr bwMode="auto">
          <a:xfrm>
            <a:off x="180000" y="5292000"/>
            <a:ext cx="4284000" cy="140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chemeClr val="accent3"/>
                </a:solidFill>
              </a:rPr>
              <a:t>В модусе</a:t>
            </a:r>
            <a:r>
              <a:rPr lang="en-US" dirty="0" smtClean="0">
                <a:solidFill>
                  <a:srgbClr val="00FF00"/>
                </a:solidFill>
              </a:rPr>
              <a:t> </a:t>
            </a:r>
            <a:r>
              <a:rPr lang="en-US" dirty="0" smtClean="0">
                <a:solidFill>
                  <a:srgbClr val="00FFFF"/>
                </a:solidFill>
              </a:rPr>
              <a:t>tollendo ponens</a:t>
            </a:r>
            <a:r>
              <a:rPr lang="en-US" dirty="0" smtClean="0">
                <a:solidFill>
                  <a:srgbClr val="00FF00"/>
                </a:solidFill>
              </a:rPr>
              <a:t> </a:t>
            </a:r>
            <a:r>
              <a:rPr lang="ru-RU" dirty="0">
                <a:solidFill>
                  <a:srgbClr val="00FF00"/>
                </a:solidFill>
              </a:rPr>
              <a:t/>
            </a:r>
            <a:br>
              <a:rPr lang="ru-RU" dirty="0">
                <a:solidFill>
                  <a:srgbClr val="00FF00"/>
                </a:solidFill>
              </a:rPr>
            </a:br>
            <a:r>
              <a:rPr lang="ru-RU" dirty="0" smtClean="0">
                <a:solidFill>
                  <a:schemeClr val="bg1"/>
                </a:solidFill>
              </a:rPr>
              <a:t>совокупность признаков, перечисленных в предикате разделительной посылки, должна исчерпывать </a:t>
            </a:r>
            <a:r>
              <a:rPr lang="ru-RU" u="sng" dirty="0" smtClean="0">
                <a:solidFill>
                  <a:srgbClr val="00FF00"/>
                </a:solidFill>
              </a:rPr>
              <a:t>все</a:t>
            </a:r>
            <a:r>
              <a:rPr lang="ru-RU" dirty="0" smtClean="0">
                <a:solidFill>
                  <a:schemeClr val="bg1"/>
                </a:solidFill>
              </a:rPr>
              <a:t> </a:t>
            </a:r>
            <a:r>
              <a:rPr lang="ru-RU" dirty="0">
                <a:solidFill>
                  <a:schemeClr val="bg1"/>
                </a:solidFill>
              </a:rPr>
              <a:t>альтернативы.</a:t>
            </a:r>
          </a:p>
        </p:txBody>
      </p:sp>
      <p:sp>
        <p:nvSpPr>
          <p:cNvPr id="23" name="Text Box 13"/>
          <p:cNvSpPr txBox="1">
            <a:spLocks noChangeArrowheads="1"/>
          </p:cNvSpPr>
          <p:nvPr/>
        </p:nvSpPr>
        <p:spPr bwMode="auto">
          <a:xfrm>
            <a:off x="4680000" y="1476000"/>
            <a:ext cx="4246563" cy="522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en-US" sz="2000" dirty="0">
                <a:solidFill>
                  <a:srgbClr val="FFFF00"/>
                </a:solidFill>
              </a:rPr>
              <a:t>Modus tollendo ponens </a:t>
            </a:r>
            <a:r>
              <a:rPr lang="en-US" sz="2000" dirty="0" smtClean="0"/>
              <a:t>–</a:t>
            </a:r>
            <a:r>
              <a:rPr lang="ru-RU" sz="2000" dirty="0" smtClean="0"/>
              <a:t> </a:t>
            </a:r>
            <a:r>
              <a:rPr lang="en-US" sz="2000" dirty="0"/>
              <a:t/>
            </a:r>
            <a:br>
              <a:rPr lang="en-US" sz="2000" dirty="0"/>
            </a:br>
            <a:r>
              <a:rPr lang="ru-RU" dirty="0" smtClean="0">
                <a:solidFill>
                  <a:schemeClr val="bg1"/>
                </a:solidFill>
              </a:rPr>
              <a:t>разновидность разделительно-категорического</a:t>
            </a:r>
            <a:r>
              <a:rPr lang="ru-RU" dirty="0"/>
              <a:t> </a:t>
            </a:r>
            <a:r>
              <a:rPr lang="ru-RU" dirty="0" smtClean="0">
                <a:solidFill>
                  <a:schemeClr val="bg1"/>
                </a:solidFill>
              </a:rPr>
              <a:t>умозаключения (силлогизма), в которой </a:t>
            </a:r>
          </a:p>
          <a:p>
            <a:r>
              <a:rPr lang="ru-RU" smtClean="0">
                <a:solidFill>
                  <a:srgbClr val="00FF00"/>
                </a:solidFill>
              </a:rPr>
              <a:t>первая посылка </a:t>
            </a:r>
            <a:r>
              <a:rPr lang="ru-RU" smtClean="0"/>
              <a:t>– </a:t>
            </a:r>
            <a:r>
              <a:rPr lang="ru-RU" smtClean="0">
                <a:solidFill>
                  <a:srgbClr val="00FF00"/>
                </a:solidFill>
              </a:rPr>
              <a:t>соединительно-</a:t>
            </a:r>
            <a:br>
              <a:rPr lang="ru-RU" smtClean="0">
                <a:solidFill>
                  <a:srgbClr val="00FF00"/>
                </a:solidFill>
              </a:rPr>
            </a:br>
            <a:r>
              <a:rPr lang="ru-RU" smtClean="0">
                <a:solidFill>
                  <a:srgbClr val="00FF00"/>
                </a:solidFill>
              </a:rPr>
              <a:t>разделительное </a:t>
            </a:r>
            <a:r>
              <a:rPr lang="ru-RU" dirty="0" smtClean="0">
                <a:solidFill>
                  <a:srgbClr val="00FF00"/>
                </a:solidFill>
              </a:rPr>
              <a:t>суждение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(т. е. суждение, утверждающее, </a:t>
            </a:r>
            <a:br>
              <a:rPr lang="ru-RU" dirty="0" smtClean="0"/>
            </a:br>
            <a:r>
              <a:rPr lang="ru-RU" dirty="0" smtClean="0"/>
              <a:t>что данному предмету присущ </a:t>
            </a:r>
            <a:r>
              <a:rPr lang="ru-RU" dirty="0" smtClean="0">
                <a:solidFill>
                  <a:srgbClr val="FF9933"/>
                </a:solidFill>
                <a:latin typeface="+mn-lt"/>
                <a:cs typeface="Times New Roman"/>
              </a:rPr>
              <a:t>какой</a:t>
            </a:r>
            <a:r>
              <a:rPr lang="ru-RU" dirty="0" smtClean="0">
                <a:solidFill>
                  <a:srgbClr val="FF9933"/>
                </a:solidFill>
                <a:latin typeface="Times New Roman"/>
                <a:cs typeface="Times New Roman"/>
              </a:rPr>
              <a:t>-</a:t>
            </a:r>
            <a:r>
              <a:rPr lang="ru-RU" dirty="0" smtClean="0">
                <a:solidFill>
                  <a:srgbClr val="FF9933"/>
                </a:solidFill>
                <a:latin typeface="+mn-lt"/>
                <a:cs typeface="Times New Roman"/>
              </a:rPr>
              <a:t>то</a:t>
            </a:r>
            <a:r>
              <a:rPr lang="ru-RU" dirty="0" smtClean="0">
                <a:solidFill>
                  <a:srgbClr val="FF9933"/>
                </a:solidFill>
                <a:latin typeface="Arial"/>
                <a:cs typeface="Arial"/>
              </a:rPr>
              <a:t> </a:t>
            </a:r>
            <a:r>
              <a:rPr lang="ru-RU" dirty="0" smtClean="0">
                <a:solidFill>
                  <a:schemeClr val="bg1"/>
                </a:solidFill>
              </a:rPr>
              <a:t>из признаков, </a:t>
            </a:r>
            <a:r>
              <a:rPr lang="ru-RU" dirty="0" smtClean="0"/>
              <a:t>перечисленных </a:t>
            </a:r>
            <a:br>
              <a:rPr lang="ru-RU" dirty="0" smtClean="0"/>
            </a:br>
            <a:r>
              <a:rPr lang="ru-RU" dirty="0" smtClean="0"/>
              <a:t>в предикате суждения),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</a:p>
          <a:p>
            <a:pPr algn="ctr"/>
            <a:r>
              <a:rPr lang="ru-RU" dirty="0" smtClean="0">
                <a:solidFill>
                  <a:srgbClr val="00FF00"/>
                </a:solidFill>
              </a:rPr>
              <a:t>вторая посылка </a:t>
            </a:r>
            <a:r>
              <a:rPr lang="ru-RU" dirty="0" smtClean="0"/>
              <a:t>– </a:t>
            </a:r>
            <a:r>
              <a:rPr lang="ru-RU" dirty="0" smtClean="0">
                <a:solidFill>
                  <a:srgbClr val="00FF00"/>
                </a:solidFill>
              </a:rPr>
              <a:t/>
            </a:r>
            <a:br>
              <a:rPr lang="ru-RU" dirty="0" smtClean="0">
                <a:solidFill>
                  <a:srgbClr val="00FF00"/>
                </a:solidFill>
              </a:rPr>
            </a:br>
            <a:r>
              <a:rPr lang="ru-RU" dirty="0" smtClean="0">
                <a:solidFill>
                  <a:srgbClr val="00FF00"/>
                </a:solidFill>
              </a:rPr>
              <a:t>категорическое суждение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9933"/>
                </a:solidFill>
              </a:rPr>
              <a:t>отрицающее</a:t>
            </a:r>
            <a:r>
              <a:rPr lang="ru-RU" dirty="0" smtClean="0">
                <a:solidFill>
                  <a:schemeClr val="bg1"/>
                </a:solidFill>
              </a:rPr>
              <a:t> </a:t>
            </a:r>
            <a:r>
              <a:rPr lang="ru-RU" dirty="0">
                <a:solidFill>
                  <a:schemeClr val="bg1"/>
                </a:solidFill>
              </a:rPr>
              <a:t>один </a:t>
            </a:r>
            <a:r>
              <a:rPr lang="ru-RU" dirty="0" smtClean="0">
                <a:solidFill>
                  <a:schemeClr val="bg1"/>
                </a:solidFill>
              </a:rPr>
              <a:t/>
            </a:r>
            <a:br>
              <a:rPr lang="ru-RU" dirty="0" smtClean="0">
                <a:solidFill>
                  <a:schemeClr val="bg1"/>
                </a:solidFill>
              </a:rPr>
            </a:br>
            <a:r>
              <a:rPr lang="ru-RU" dirty="0" smtClean="0">
                <a:solidFill>
                  <a:schemeClr val="bg1"/>
                </a:solidFill>
              </a:rPr>
              <a:t>из </a:t>
            </a:r>
            <a:r>
              <a:rPr lang="ru-RU" dirty="0" smtClean="0"/>
              <a:t>перечисленных </a:t>
            </a:r>
            <a:r>
              <a:rPr lang="ru-RU" dirty="0" smtClean="0">
                <a:solidFill>
                  <a:schemeClr val="bg1"/>
                </a:solidFill>
              </a:rPr>
              <a:t>признаков</a:t>
            </a:r>
            <a:r>
              <a:rPr lang="ru-RU" dirty="0" smtClean="0">
                <a:solidFill>
                  <a:schemeClr val="bg1"/>
                </a:solidFill>
                <a:latin typeface="Times New Roman"/>
                <a:cs typeface="Times New Roman"/>
              </a:rPr>
              <a:t>,</a:t>
            </a:r>
            <a:r>
              <a:rPr lang="ru-RU" dirty="0" smtClean="0">
                <a:solidFill>
                  <a:schemeClr val="bg1"/>
                </a:solidFill>
              </a:rPr>
              <a:t> </a:t>
            </a:r>
          </a:p>
          <a:p>
            <a:pPr algn="ctr"/>
            <a:r>
              <a:rPr lang="ru-RU" dirty="0" smtClean="0">
                <a:solidFill>
                  <a:schemeClr val="bg1"/>
                </a:solidFill>
              </a:rPr>
              <a:t>а </a:t>
            </a:r>
            <a:r>
              <a:rPr lang="ru-RU" dirty="0">
                <a:solidFill>
                  <a:srgbClr val="00FF00"/>
                </a:solidFill>
              </a:rPr>
              <a:t>заключение</a:t>
            </a:r>
            <a:r>
              <a:rPr lang="ru-RU" dirty="0">
                <a:solidFill>
                  <a:schemeClr val="bg1"/>
                </a:solidFill>
              </a:rPr>
              <a:t> </a:t>
            </a:r>
            <a:r>
              <a:rPr lang="ru-RU" dirty="0" smtClean="0">
                <a:solidFill>
                  <a:srgbClr val="FF9933"/>
                </a:solidFill>
              </a:rPr>
              <a:t>утверждает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на этом основании </a:t>
            </a:r>
            <a:br>
              <a:rPr lang="ru-RU" dirty="0" smtClean="0"/>
            </a:br>
            <a:r>
              <a:rPr lang="ru-RU" dirty="0" smtClean="0">
                <a:solidFill>
                  <a:schemeClr val="bg1"/>
                </a:solidFill>
                <a:latin typeface="+mn-lt"/>
              </a:rPr>
              <a:t>оставши</a:t>
            </a:r>
            <a:r>
              <a:rPr lang="ru-RU" dirty="0" smtClean="0">
                <a:solidFill>
                  <a:schemeClr val="bg1"/>
                </a:solidFill>
                <a:latin typeface="+mn-lt"/>
                <a:cs typeface="Times New Roman"/>
              </a:rPr>
              <a:t>е</a:t>
            </a:r>
            <a:r>
              <a:rPr lang="ru-RU" dirty="0" smtClean="0">
                <a:solidFill>
                  <a:schemeClr val="bg1"/>
                </a:solidFill>
                <a:latin typeface="+mn-lt"/>
              </a:rPr>
              <a:t>ся признак</a:t>
            </a:r>
            <a:r>
              <a:rPr lang="ru-RU" dirty="0" smtClean="0">
                <a:solidFill>
                  <a:schemeClr val="bg1"/>
                </a:solidFill>
                <a:latin typeface="+mn-lt"/>
                <a:cs typeface="Times New Roman"/>
              </a:rPr>
              <a:t>и</a:t>
            </a:r>
            <a:r>
              <a:rPr lang="ru-RU" dirty="0" smtClean="0">
                <a:solidFill>
                  <a:schemeClr val="bg1"/>
                </a:solidFill>
                <a:latin typeface="+mn-lt"/>
              </a:rPr>
              <a:t>.</a:t>
            </a:r>
            <a:endParaRPr lang="ru-RU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19" name="Rectangle 2"/>
          <p:cNvSpPr>
            <a:spLocks noGrp="1" noChangeArrowheads="1"/>
          </p:cNvSpPr>
          <p:nvPr>
            <p:ph type="title"/>
          </p:nvPr>
        </p:nvSpPr>
        <p:spPr>
          <a:xfrm>
            <a:off x="108000" y="274638"/>
            <a:ext cx="8928000" cy="1143000"/>
          </a:xfrm>
        </p:spPr>
        <p:txBody>
          <a:bodyPr/>
          <a:lstStyle/>
          <a:p>
            <a:r>
              <a:rPr lang="ru-RU" sz="3200" b="1" dirty="0" smtClean="0">
                <a:solidFill>
                  <a:schemeClr val="accent3"/>
                </a:solidFill>
              </a:rPr>
              <a:t>Разделительно-категорический силлогизм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en-US" sz="2800" b="1" dirty="0" smtClean="0">
                <a:solidFill>
                  <a:schemeClr val="accent3"/>
                </a:solidFill>
              </a:rPr>
              <a:t> Modus tollendo ponens</a:t>
            </a:r>
            <a:endParaRPr lang="ru-RU" sz="2800" b="1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128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8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128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128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8" dur="1000"/>
                                        <p:tgtEl>
                                          <p:spTgt spid="128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28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9" dur="1000"/>
                                        <p:tgtEl>
                                          <p:spTgt spid="128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15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1000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2000"/>
                                        <p:tgtEl>
                                          <p:spTgt spid="1280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4" dur="1000"/>
                                        <p:tgtEl>
                                          <p:spTgt spid="128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00"/>
                            </p:stCondLst>
                            <p:childTnLst>
                              <p:par>
                                <p:cTn id="8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28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3000"/>
                            </p:stCondLst>
                            <p:childTnLst>
                              <p:par>
                                <p:cTn id="9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5" dur="1000"/>
                                        <p:tgtEl>
                                          <p:spTgt spid="128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4000"/>
                            </p:stCondLst>
                            <p:childTnLst>
                              <p:par>
                                <p:cTn id="9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9" dur="2000"/>
                                        <p:tgtEl>
                                          <p:spTgt spid="2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28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28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016" grpId="0" animBg="1"/>
      <p:bldP spid="128016" grpId="1" animBg="1"/>
      <p:bldP spid="128002" grpId="0" animBg="1"/>
      <p:bldP spid="128003" grpId="0" animBg="1"/>
      <p:bldP spid="128004" grpId="0" animBg="1"/>
      <p:bldP spid="128006" grpId="0" animBg="1"/>
      <p:bldP spid="128007" grpId="0" animBg="1"/>
      <p:bldP spid="128007" grpId="1" animBg="1"/>
      <p:bldP spid="128008" grpId="0" animBg="1"/>
      <p:bldP spid="128009" grpId="0" animBg="1"/>
      <p:bldP spid="128010" grpId="0" animBg="1"/>
      <p:bldP spid="128011" grpId="0" animBg="1"/>
      <p:bldP spid="128012" grpId="0" animBg="1"/>
      <p:bldP spid="128014" grpId="0" animBg="1"/>
      <p:bldP spid="128015" grpId="0"/>
      <p:bldP spid="23" grpId="0" build="p" animBg="1"/>
    </p:bldLst>
  </p:timing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16" name="AutoShape 16"/>
          <p:cNvSpPr>
            <a:spLocks noChangeAspect="1" noChangeArrowheads="1"/>
          </p:cNvSpPr>
          <p:nvPr/>
        </p:nvSpPr>
        <p:spPr bwMode="auto">
          <a:xfrm>
            <a:off x="2736000" y="1800225"/>
            <a:ext cx="719138" cy="719138"/>
          </a:xfrm>
          <a:prstGeom prst="diamond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или</a:t>
            </a:r>
            <a:endParaRPr lang="ru-RU" sz="1600" b="0" dirty="0"/>
          </a:p>
        </p:txBody>
      </p:sp>
      <p:sp>
        <p:nvSpPr>
          <p:cNvPr id="128002" name="AutoShape 2"/>
          <p:cNvSpPr>
            <a:spLocks noChangeArrowheads="1"/>
          </p:cNvSpPr>
          <p:nvPr/>
        </p:nvSpPr>
        <p:spPr bwMode="auto">
          <a:xfrm>
            <a:off x="1727200" y="4389438"/>
            <a:ext cx="1079500" cy="576262"/>
          </a:xfrm>
          <a:prstGeom prst="rightArrow">
            <a:avLst>
              <a:gd name="adj1" fmla="val 50000"/>
              <a:gd name="adj2" fmla="val 4683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128003" name="AutoShape 3"/>
          <p:cNvSpPr>
            <a:spLocks noChangeArrowheads="1"/>
          </p:cNvSpPr>
          <p:nvPr/>
        </p:nvSpPr>
        <p:spPr bwMode="auto">
          <a:xfrm>
            <a:off x="1727200" y="2949575"/>
            <a:ext cx="1079500" cy="576263"/>
          </a:xfrm>
          <a:prstGeom prst="rightArrow">
            <a:avLst>
              <a:gd name="adj1" fmla="val 50000"/>
              <a:gd name="adj2" fmla="val 4683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не есть</a:t>
            </a:r>
          </a:p>
        </p:txBody>
      </p:sp>
      <p:sp>
        <p:nvSpPr>
          <p:cNvPr id="128004" name="AutoShape 4"/>
          <p:cNvSpPr>
            <a:spLocks noChangeArrowheads="1"/>
          </p:cNvSpPr>
          <p:nvPr/>
        </p:nvSpPr>
        <p:spPr bwMode="auto">
          <a:xfrm>
            <a:off x="1116000" y="1870075"/>
            <a:ext cx="900113" cy="576263"/>
          </a:xfrm>
          <a:prstGeom prst="rightArrow">
            <a:avLst>
              <a:gd name="adj1" fmla="val 50000"/>
              <a:gd name="adj2" fmla="val 46838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128006" name="Oval 6"/>
          <p:cNvSpPr>
            <a:spLocks noChangeAspect="1" noChangeArrowheads="1"/>
          </p:cNvSpPr>
          <p:nvPr/>
        </p:nvSpPr>
        <p:spPr bwMode="auto">
          <a:xfrm>
            <a:off x="396000" y="1798638"/>
            <a:ext cx="719137" cy="719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128007" name="Oval 7"/>
          <p:cNvSpPr>
            <a:spLocks noChangeAspect="1" noChangeArrowheads="1"/>
          </p:cNvSpPr>
          <p:nvPr/>
        </p:nvSpPr>
        <p:spPr bwMode="auto">
          <a:xfrm>
            <a:off x="2016000" y="1798638"/>
            <a:ext cx="719137" cy="719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P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128008" name="Oval 8"/>
          <p:cNvSpPr>
            <a:spLocks noChangeAspect="1" noChangeArrowheads="1"/>
          </p:cNvSpPr>
          <p:nvPr/>
        </p:nvSpPr>
        <p:spPr bwMode="auto">
          <a:xfrm>
            <a:off x="3456000" y="1798638"/>
            <a:ext cx="719138" cy="719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6600"/>
                </a:solidFill>
              </a:rPr>
              <a:t>Q</a:t>
            </a:r>
            <a:endParaRPr lang="ru-RU" sz="2400" dirty="0">
              <a:solidFill>
                <a:srgbClr val="006600"/>
              </a:solidFill>
            </a:endParaRPr>
          </a:p>
        </p:txBody>
      </p:sp>
      <p:sp>
        <p:nvSpPr>
          <p:cNvPr id="128009" name="Oval 9"/>
          <p:cNvSpPr>
            <a:spLocks noChangeAspect="1" noChangeArrowheads="1"/>
          </p:cNvSpPr>
          <p:nvPr/>
        </p:nvSpPr>
        <p:spPr bwMode="auto">
          <a:xfrm>
            <a:off x="1042988" y="2878138"/>
            <a:ext cx="719137" cy="719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128010" name="Oval 10"/>
          <p:cNvSpPr>
            <a:spLocks noChangeAspect="1" noChangeArrowheads="1"/>
          </p:cNvSpPr>
          <p:nvPr/>
        </p:nvSpPr>
        <p:spPr bwMode="auto">
          <a:xfrm>
            <a:off x="2806700" y="2878138"/>
            <a:ext cx="719138" cy="719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P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128011" name="Oval 11"/>
          <p:cNvSpPr>
            <a:spLocks noChangeAspect="1" noChangeArrowheads="1"/>
          </p:cNvSpPr>
          <p:nvPr/>
        </p:nvSpPr>
        <p:spPr bwMode="auto">
          <a:xfrm>
            <a:off x="1042988" y="4318000"/>
            <a:ext cx="719137" cy="71913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128012" name="Oval 12"/>
          <p:cNvSpPr>
            <a:spLocks noChangeAspect="1" noChangeArrowheads="1"/>
          </p:cNvSpPr>
          <p:nvPr/>
        </p:nvSpPr>
        <p:spPr bwMode="auto">
          <a:xfrm>
            <a:off x="2806700" y="4318000"/>
            <a:ext cx="719138" cy="71913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6600"/>
                </a:solidFill>
              </a:rPr>
              <a:t>Q</a:t>
            </a:r>
            <a:endParaRPr lang="ru-RU" sz="2400" dirty="0">
              <a:solidFill>
                <a:srgbClr val="006600"/>
              </a:solidFill>
            </a:endParaRPr>
          </a:p>
        </p:txBody>
      </p:sp>
      <p:sp>
        <p:nvSpPr>
          <p:cNvPr id="128014" name="Rectangle 14"/>
          <p:cNvSpPr>
            <a:spLocks noChangeArrowheads="1"/>
          </p:cNvSpPr>
          <p:nvPr/>
        </p:nvSpPr>
        <p:spPr bwMode="auto">
          <a:xfrm>
            <a:off x="431800" y="3957638"/>
            <a:ext cx="3706813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18" name="TextBox 17"/>
          <p:cNvSpPr txBox="1"/>
          <p:nvPr/>
        </p:nvSpPr>
        <p:spPr>
          <a:xfrm>
            <a:off x="4860000" y="1800000"/>
            <a:ext cx="3960000" cy="720000"/>
          </a:xfrm>
          <a:prstGeom prst="roundRect">
            <a:avLst/>
          </a:prstGeom>
          <a:solidFill>
            <a:schemeClr val="accent1"/>
          </a:solidFill>
          <a:ln w="9525">
            <a:solidFill>
              <a:schemeClr val="tx1"/>
            </a:solidFill>
          </a:ln>
        </p:spPr>
        <p:txBody>
          <a:bodyPr wrap="none" rtlCol="0" anchor="ctr" anchorCtr="0">
            <a:noAutofit/>
          </a:bodyPr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Кораллы у Клары украли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Карл</a:t>
            </a:r>
            <a:r>
              <a:rPr lang="ru-RU" dirty="0" smtClean="0">
                <a:solidFill>
                  <a:srgbClr val="0000FF"/>
                </a:solidFill>
              </a:rPr>
              <a:t> или </a:t>
            </a:r>
            <a:r>
              <a:rPr lang="ru-RU" dirty="0" smtClean="0">
                <a:solidFill>
                  <a:srgbClr val="006600"/>
                </a:solidFill>
              </a:rPr>
              <a:t>Карлсон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860000" y="2880000"/>
            <a:ext cx="3960000" cy="720000"/>
          </a:xfrm>
          <a:prstGeom prst="roundRect">
            <a:avLst/>
          </a:prstGeom>
          <a:solidFill>
            <a:schemeClr val="accent1"/>
          </a:solidFill>
          <a:ln w="9525">
            <a:solidFill>
              <a:schemeClr val="tx1"/>
            </a:solidFill>
          </a:ln>
        </p:spPr>
        <p:txBody>
          <a:bodyPr wrap="none" rtlCol="0" anchor="ctr" anchorCtr="0">
            <a:noAutofit/>
          </a:bodyPr>
          <a:lstStyle/>
          <a:p>
            <a:pPr algn="ctr"/>
            <a:r>
              <a:rPr lang="ru-RU" dirty="0" smtClean="0">
                <a:solidFill>
                  <a:srgbClr val="FF0000"/>
                </a:solidFill>
              </a:rPr>
              <a:t>Карл</a:t>
            </a:r>
            <a:r>
              <a:rPr lang="ru-RU" dirty="0" smtClean="0">
                <a:solidFill>
                  <a:srgbClr val="0000FF"/>
                </a:solidFill>
              </a:rPr>
              <a:t> кораллы у Клары не крал.</a:t>
            </a:r>
          </a:p>
        </p:txBody>
      </p:sp>
      <p:sp>
        <p:nvSpPr>
          <p:cNvPr id="20" name="Rectangle 14"/>
          <p:cNvSpPr>
            <a:spLocks noChangeArrowheads="1"/>
          </p:cNvSpPr>
          <p:nvPr/>
        </p:nvSpPr>
        <p:spPr bwMode="auto">
          <a:xfrm>
            <a:off x="4860000" y="3960000"/>
            <a:ext cx="3960000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21" name="TextBox 20"/>
          <p:cNvSpPr txBox="1"/>
          <p:nvPr/>
        </p:nvSpPr>
        <p:spPr>
          <a:xfrm>
            <a:off x="4860000" y="4320000"/>
            <a:ext cx="3960000" cy="720000"/>
          </a:xfrm>
          <a:prstGeom prst="roundRect">
            <a:avLst/>
          </a:prstGeom>
          <a:solidFill>
            <a:schemeClr val="accent1"/>
          </a:solidFill>
          <a:ln w="9525">
            <a:solidFill>
              <a:schemeClr val="tx1"/>
            </a:solidFill>
          </a:ln>
        </p:spPr>
        <p:txBody>
          <a:bodyPr wrap="none" rtlCol="0" anchor="ctr" anchorCtr="0">
            <a:noAutofit/>
          </a:bodyPr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Кораллы у Клары украл </a:t>
            </a:r>
            <a:r>
              <a:rPr lang="ru-RU" dirty="0" smtClean="0">
                <a:solidFill>
                  <a:srgbClr val="006600"/>
                </a:solidFill>
              </a:rPr>
              <a:t>Карлсон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25" name="Rectangle 2"/>
          <p:cNvSpPr>
            <a:spLocks noGrp="1" noChangeArrowheads="1"/>
          </p:cNvSpPr>
          <p:nvPr>
            <p:ph type="title"/>
          </p:nvPr>
        </p:nvSpPr>
        <p:spPr>
          <a:xfrm>
            <a:off x="108000" y="274638"/>
            <a:ext cx="8928000" cy="1143000"/>
          </a:xfrm>
        </p:spPr>
        <p:txBody>
          <a:bodyPr/>
          <a:lstStyle/>
          <a:p>
            <a:r>
              <a:rPr lang="ru-RU" sz="3200" b="1" dirty="0" smtClean="0">
                <a:solidFill>
                  <a:schemeClr val="accent3"/>
                </a:solidFill>
              </a:rPr>
              <a:t>Разделительно-категорический силлогизм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en-US" sz="2800" b="1" dirty="0" smtClean="0">
                <a:solidFill>
                  <a:schemeClr val="accent3"/>
                </a:solidFill>
              </a:rPr>
              <a:t> Modus tollendo ponens</a:t>
            </a:r>
            <a:endParaRPr lang="ru-RU" sz="2800" b="1" dirty="0">
              <a:solidFill>
                <a:schemeClr val="accent3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16000" y="5184000"/>
            <a:ext cx="4392000" cy="1548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 algn="ctr">
              <a:lnSpc>
                <a:spcPct val="95000"/>
              </a:lnSpc>
            </a:pPr>
            <a:r>
              <a:rPr lang="ru-RU" sz="1600" dirty="0" smtClean="0">
                <a:solidFill>
                  <a:srgbClr val="00FF00"/>
                </a:solidFill>
              </a:rPr>
              <a:t>Истинность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отрицательной</a:t>
            </a:r>
            <a:r>
              <a:rPr lang="ru-RU" sz="1600" dirty="0" smtClean="0"/>
              <a:t> категорической посылки является </a:t>
            </a:r>
            <a:r>
              <a:rPr lang="ru-RU" sz="1600" dirty="0" smtClean="0">
                <a:solidFill>
                  <a:srgbClr val="00FF00"/>
                </a:solidFill>
              </a:rPr>
              <a:t>достаточным основанием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утвердительного</a:t>
            </a:r>
            <a:r>
              <a:rPr lang="ru-RU" sz="1600" dirty="0" smtClean="0"/>
              <a:t> вывода лишь при условии, что в разделительной посылке </a:t>
            </a:r>
            <a:r>
              <a:rPr lang="ru-RU" sz="1600" dirty="0" smtClean="0">
                <a:solidFill>
                  <a:srgbClr val="FFFF00"/>
                </a:solidFill>
              </a:rPr>
              <a:t>перечислены</a:t>
            </a:r>
            <a:r>
              <a:rPr lang="ru-RU" sz="1600" dirty="0" smtClean="0"/>
              <a:t> </a:t>
            </a:r>
            <a:r>
              <a:rPr lang="ru-RU" sz="1600" u="sng" dirty="0" smtClean="0">
                <a:solidFill>
                  <a:srgbClr val="00FF00"/>
                </a:solidFill>
              </a:rPr>
              <a:t>все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FF00"/>
                </a:solidFill>
              </a:rPr>
              <a:t>альтернативы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4" name="TextBox 23"/>
          <p:cNvSpPr txBox="1"/>
          <p:nvPr/>
        </p:nvSpPr>
        <p:spPr>
          <a:xfrm>
            <a:off x="4608000" y="5184000"/>
            <a:ext cx="4464000" cy="1548000"/>
          </a:xfrm>
          <a:prstGeom prst="rect">
            <a:avLst/>
          </a:prstGeom>
          <a:noFill/>
        </p:spPr>
        <p:txBody>
          <a:bodyPr wrap="square" lIns="72000" rIns="72000" rtlCol="0" anchor="ctr" anchorCtr="1">
            <a:noAutofit/>
          </a:bodyPr>
          <a:lstStyle/>
          <a:p>
            <a:r>
              <a:rPr lang="ru-RU" sz="1600" dirty="0" smtClean="0">
                <a:solidFill>
                  <a:schemeClr val="accent3"/>
                </a:solidFill>
              </a:rPr>
              <a:t>Это рассуждение будет правильным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лишь в том случае, если есть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веские основания исключить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из списка подозреваемых </a:t>
            </a:r>
            <a:r>
              <a:rPr lang="ru-RU" sz="1600" dirty="0" smtClean="0">
                <a:solidFill>
                  <a:schemeClr val="accent3"/>
                </a:solidFill>
              </a:rPr>
              <a:t/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всех, кроме Карла и Карлсона.</a:t>
            </a:r>
            <a:endParaRPr lang="ru-RU" sz="16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1000"/>
                                        <p:tgtEl>
                                          <p:spTgt spid="128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28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1000"/>
                                        <p:tgtEl>
                                          <p:spTgt spid="128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000"/>
                            </p:stCondLst>
                            <p:childTnLst>
                              <p:par>
                                <p:cTn id="3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" dur="1000"/>
                                        <p:tgtEl>
                                          <p:spTgt spid="128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128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28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3" dur="1000"/>
                                        <p:tgtEl>
                                          <p:spTgt spid="128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500"/>
                            </p:stCondLst>
                            <p:childTnLst>
                              <p:par>
                                <p:cTn id="55" presetID="15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" dur="1000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2000"/>
                                        <p:tgtEl>
                                          <p:spTgt spid="1280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000"/>
                            </p:stCondLst>
                            <p:childTnLst>
                              <p:par>
                                <p:cTn id="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500"/>
                            </p:stCondLst>
                            <p:childTnLst>
                              <p:par>
                                <p:cTn id="8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3" dur="1000"/>
                                        <p:tgtEl>
                                          <p:spTgt spid="128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500"/>
                            </p:stCondLst>
                            <p:childTnLst>
                              <p:par>
                                <p:cTn id="8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128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3500"/>
                            </p:stCondLst>
                            <p:childTnLst>
                              <p:par>
                                <p:cTn id="9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4" dur="1000"/>
                                        <p:tgtEl>
                                          <p:spTgt spid="128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016" grpId="0" animBg="1"/>
      <p:bldP spid="128016" grpId="1" animBg="1"/>
      <p:bldP spid="128002" grpId="0" animBg="1"/>
      <p:bldP spid="128003" grpId="0" animBg="1"/>
      <p:bldP spid="128004" grpId="0" animBg="1"/>
      <p:bldP spid="128006" grpId="0" animBg="1"/>
      <p:bldP spid="128007" grpId="0" animBg="1"/>
      <p:bldP spid="128007" grpId="1" animBg="1"/>
      <p:bldP spid="128008" grpId="0" animBg="1"/>
      <p:bldP spid="128009" grpId="0" animBg="1"/>
      <p:bldP spid="128010" grpId="0" animBg="1"/>
      <p:bldP spid="128011" grpId="0" animBg="1"/>
      <p:bldP spid="128012" grpId="0" animBg="1"/>
      <p:bldP spid="128014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4" grpId="0"/>
    </p:bldLst>
  </p:timing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rgbClr val="FFFF00"/>
                </a:solidFill>
              </a:rPr>
              <a:t>Условно-разделительные силлогизмы</a:t>
            </a:r>
            <a:endParaRPr lang="ru-RU" sz="2800" b="1" dirty="0" smtClean="0">
              <a:solidFill>
                <a:srgbClr val="FFFF00"/>
              </a:solidFill>
            </a:endParaRPr>
          </a:p>
        </p:txBody>
      </p:sp>
      <p:sp>
        <p:nvSpPr>
          <p:cNvPr id="443397" name="Text Box 5"/>
          <p:cNvSpPr txBox="1">
            <a:spLocks noChangeArrowheads="1"/>
          </p:cNvSpPr>
          <p:nvPr/>
        </p:nvSpPr>
        <p:spPr bwMode="auto">
          <a:xfrm>
            <a:off x="540000" y="1440000"/>
            <a:ext cx="8064000" cy="169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Условно-разделительный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(</a:t>
            </a:r>
            <a:r>
              <a:rPr lang="ru-RU" sz="2000" dirty="0">
                <a:solidFill>
                  <a:srgbClr val="FFFF00"/>
                </a:solidFill>
                <a:cs typeface="Arial" charset="0"/>
              </a:rPr>
              <a:t>лемматический) силлогизм </a:t>
            </a:r>
            <a:r>
              <a:rPr lang="ru-RU" dirty="0" smtClean="0"/>
              <a:t>–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силлогизм, в котором первые посылки </a:t>
            </a:r>
            <a:r>
              <a:rPr lang="ru-RU" dirty="0" smtClean="0"/>
              <a:t>являются </a:t>
            </a:r>
            <a:r>
              <a:rPr lang="ru-RU" dirty="0">
                <a:solidFill>
                  <a:srgbClr val="00FFFF"/>
                </a:solidFill>
              </a:rPr>
              <a:t>условными</a:t>
            </a:r>
            <a:r>
              <a:rPr lang="ru-RU" dirty="0"/>
              <a:t>,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а </a:t>
            </a:r>
            <a:r>
              <a:rPr lang="ru-RU" dirty="0"/>
              <a:t>последняя – </a:t>
            </a:r>
            <a:r>
              <a:rPr lang="ru-RU" dirty="0" smtClean="0">
                <a:solidFill>
                  <a:srgbClr val="00FFFF"/>
                </a:solidFill>
              </a:rPr>
              <a:t>разделительным</a:t>
            </a:r>
            <a:r>
              <a:rPr lang="ru-RU" dirty="0" smtClean="0"/>
              <a:t> суждением, причём </a:t>
            </a:r>
            <a:br>
              <a:rPr lang="ru-RU" dirty="0" smtClean="0"/>
            </a:br>
            <a:r>
              <a:rPr lang="ru-RU" dirty="0" smtClean="0"/>
              <a:t> в разделительной посылке представляются в виде альтернативы либо основания, либо следствия условных посылок.</a:t>
            </a:r>
            <a:endParaRPr lang="ru-RU" dirty="0"/>
          </a:p>
        </p:txBody>
      </p:sp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1728788" y="3312000"/>
            <a:ext cx="5686425" cy="432000"/>
          </a:xfrm>
          <a:prstGeom prst="roundRect">
            <a:avLst/>
          </a:prstGeom>
          <a:noFill/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</a:rPr>
              <a:t>Правила условно-разделительного силлогизма</a:t>
            </a:r>
          </a:p>
        </p:txBody>
      </p:sp>
      <p:sp>
        <p:nvSpPr>
          <p:cNvPr id="7" name="Содержимое 2"/>
          <p:cNvSpPr>
            <a:spLocks noGrp="1"/>
          </p:cNvSpPr>
          <p:nvPr>
            <p:ph idx="1"/>
          </p:nvPr>
        </p:nvSpPr>
        <p:spPr>
          <a:xfrm>
            <a:off x="251520" y="3816000"/>
            <a:ext cx="8640960" cy="2880000"/>
          </a:xfrm>
        </p:spPr>
        <p:txBody>
          <a:bodyPr anchor="ctr" anchorCtr="0"/>
          <a:lstStyle/>
          <a:p>
            <a:pPr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В условно-разделительном силлогизме </a:t>
            </a:r>
            <a:r>
              <a:rPr lang="ru-RU" sz="1800" b="1" dirty="0" smtClean="0">
                <a:solidFill>
                  <a:srgbClr val="00FF00"/>
                </a:solidFill>
              </a:rPr>
              <a:t>можно</a:t>
            </a:r>
            <a:r>
              <a:rPr lang="ru-RU" sz="1800" b="1" dirty="0" smtClean="0">
                <a:solidFill>
                  <a:schemeClr val="accent3"/>
                </a:solidFill>
              </a:rPr>
              <a:t> умозаключать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rgbClr val="00FF00"/>
                </a:solidFill>
              </a:rPr>
              <a:t>от утверждения основания к утверждению следствия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(</a:t>
            </a:r>
            <a:r>
              <a:rPr lang="en-US" sz="1800" b="1" dirty="0" smtClean="0">
                <a:solidFill>
                  <a:srgbClr val="00FFFF"/>
                </a:solidFill>
              </a:rPr>
              <a:t>modus ponens</a:t>
            </a:r>
            <a:r>
              <a:rPr lang="ru-RU" sz="1800" b="1" dirty="0" smtClean="0">
                <a:solidFill>
                  <a:srgbClr val="00FFFF"/>
                </a:solidFill>
              </a:rPr>
              <a:t>)</a:t>
            </a:r>
            <a:r>
              <a:rPr lang="ru-RU" sz="1800" b="1" dirty="0" smtClean="0">
                <a:solidFill>
                  <a:schemeClr val="accent3"/>
                </a:solidFill>
              </a:rPr>
              <a:t> или </a:t>
            </a:r>
            <a:r>
              <a:rPr lang="ru-RU" sz="1800" b="1" dirty="0" smtClean="0">
                <a:solidFill>
                  <a:srgbClr val="00FF00"/>
                </a:solidFill>
              </a:rPr>
              <a:t>от отрицания следствия к отрицанию основания</a:t>
            </a:r>
            <a:r>
              <a:rPr lang="en-US" sz="1800" b="1" dirty="0" smtClean="0">
                <a:solidFill>
                  <a:srgbClr val="00FF00"/>
                </a:solidFill>
              </a:rPr>
              <a:t> </a:t>
            </a:r>
            <a:r>
              <a:rPr lang="en-US" sz="1800" b="1" dirty="0" smtClean="0">
                <a:solidFill>
                  <a:srgbClr val="00FFFF"/>
                </a:solidFill>
              </a:rPr>
              <a:t>(modus tollens)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chemeClr val="accent3"/>
                </a:solidFill>
              </a:rPr>
              <a:t> но </a:t>
            </a:r>
            <a:r>
              <a:rPr lang="ru-RU" sz="1800" b="1" dirty="0" smtClean="0">
                <a:solidFill>
                  <a:srgbClr val="FF66FF"/>
                </a:solidFill>
              </a:rPr>
              <a:t>нельзя</a:t>
            </a:r>
            <a:r>
              <a:rPr lang="ru-RU" sz="1800" b="1" dirty="0" smtClean="0">
                <a:solidFill>
                  <a:schemeClr val="accent3"/>
                </a:solidFill>
              </a:rPr>
              <a:t> умозаключать </a:t>
            </a:r>
            <a:r>
              <a:rPr lang="ru-RU" sz="1800" b="1" dirty="0" smtClean="0">
                <a:solidFill>
                  <a:srgbClr val="FF66FF"/>
                </a:solidFill>
              </a:rPr>
              <a:t>от отрицания основания к отрицанию следствия </a:t>
            </a:r>
            <a:r>
              <a:rPr lang="ru-RU" sz="1800" b="1" dirty="0" smtClean="0">
                <a:solidFill>
                  <a:srgbClr val="FF9933"/>
                </a:solidFill>
              </a:rPr>
              <a:t>(ошибка инверсии)</a:t>
            </a:r>
            <a:r>
              <a:rPr lang="ru-RU" sz="1800" b="1" dirty="0" smtClean="0">
                <a:solidFill>
                  <a:schemeClr val="accent3"/>
                </a:solidFill>
              </a:rPr>
              <a:t> или </a:t>
            </a:r>
            <a:r>
              <a:rPr lang="ru-RU" sz="1800" b="1" dirty="0" smtClean="0">
                <a:solidFill>
                  <a:srgbClr val="FF66FF"/>
                </a:solidFill>
              </a:rPr>
              <a:t>от утверждения следствия </a:t>
            </a:r>
            <a:br>
              <a:rPr lang="ru-RU" sz="1800" b="1" dirty="0" smtClean="0">
                <a:solidFill>
                  <a:srgbClr val="FF66FF"/>
                </a:solidFill>
              </a:rPr>
            </a:br>
            <a:r>
              <a:rPr lang="ru-RU" sz="1800" b="1" dirty="0" smtClean="0">
                <a:solidFill>
                  <a:srgbClr val="FF66FF"/>
                </a:solidFill>
              </a:rPr>
              <a:t>к утверждению основания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9933"/>
                </a:solidFill>
              </a:rPr>
              <a:t>(ошибка конверсии)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Совокупность признаков, перечисленных в предикате разделительной посылки, должна исчерпывать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u="sng" dirty="0" smtClean="0">
                <a:solidFill>
                  <a:srgbClr val="00FFFF"/>
                </a:solidFill>
              </a:rPr>
              <a:t>все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альтернативы.</a:t>
            </a:r>
          </a:p>
          <a:p>
            <a:pPr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В разделительной посылке разделительный союз употребляется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в </a:t>
            </a:r>
            <a:r>
              <a:rPr lang="ru-RU" sz="1800" b="1" u="sng" dirty="0" smtClean="0">
                <a:solidFill>
                  <a:srgbClr val="00FFFF"/>
                </a:solidFill>
              </a:rPr>
              <a:t>чисто</a:t>
            </a:r>
            <a:r>
              <a:rPr lang="ru-RU" sz="1800" b="1" dirty="0" smtClean="0">
                <a:solidFill>
                  <a:schemeClr val="accent3"/>
                </a:solidFill>
              </a:rPr>
              <a:t> разделительном значении </a:t>
            </a:r>
            <a:r>
              <a:rPr lang="ru-RU" sz="1800" b="1" dirty="0" smtClean="0">
                <a:solidFill>
                  <a:srgbClr val="00FF00"/>
                </a:solidFill>
              </a:rPr>
              <a:t>(либо... либо)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3397" grpId="0" animBg="1"/>
      <p:bldP spid="6" grpId="0" animBg="1"/>
      <p:bldP spid="7" grpId="0" build="p"/>
    </p:bldLst>
  </p:timing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10"/>
          <p:cNvSpPr>
            <a:spLocks noChangeArrowheads="1"/>
          </p:cNvSpPr>
          <p:nvPr/>
        </p:nvSpPr>
        <p:spPr bwMode="auto">
          <a:xfrm>
            <a:off x="1872000" y="720725"/>
            <a:ext cx="5400000" cy="719138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000" dirty="0">
                <a:solidFill>
                  <a:srgbClr val="FF0000"/>
                </a:solidFill>
              </a:rPr>
              <a:t>Условно-разделительные силлогизмы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3" name="AutoShape 11"/>
          <p:cNvSpPr>
            <a:spLocks noChangeArrowheads="1"/>
          </p:cNvSpPr>
          <p:nvPr/>
        </p:nvSpPr>
        <p:spPr bwMode="auto">
          <a:xfrm>
            <a:off x="71438" y="2160588"/>
            <a:ext cx="2952750" cy="161925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5000"/>
              </a:lnSpc>
            </a:pPr>
            <a:r>
              <a:rPr lang="ru-RU" sz="1600" dirty="0">
                <a:solidFill>
                  <a:srgbClr val="0000FF"/>
                </a:solidFill>
              </a:rPr>
              <a:t>В зависимости </a:t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от числа</a:t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условных посылок</a:t>
            </a:r>
          </a:p>
        </p:txBody>
      </p:sp>
      <p:sp>
        <p:nvSpPr>
          <p:cNvPr id="5" name="AutoShape 11"/>
          <p:cNvSpPr>
            <a:spLocks noChangeArrowheads="1"/>
          </p:cNvSpPr>
          <p:nvPr/>
        </p:nvSpPr>
        <p:spPr bwMode="auto">
          <a:xfrm>
            <a:off x="3095625" y="2160588"/>
            <a:ext cx="2952750" cy="161925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5000"/>
              </a:lnSpc>
            </a:pPr>
            <a:r>
              <a:rPr lang="ru-RU" sz="1600" dirty="0">
                <a:solidFill>
                  <a:srgbClr val="006600"/>
                </a:solidFill>
              </a:rPr>
              <a:t>В зависимости от </a:t>
            </a:r>
            <a:br>
              <a:rPr lang="ru-RU" sz="1600" dirty="0">
                <a:solidFill>
                  <a:srgbClr val="006600"/>
                </a:solidFill>
              </a:rPr>
            </a:br>
            <a:r>
              <a:rPr lang="ru-RU" sz="1600" dirty="0">
                <a:solidFill>
                  <a:srgbClr val="006600"/>
                </a:solidFill>
              </a:rPr>
              <a:t>характера </a:t>
            </a:r>
            <a:r>
              <a:rPr lang="ru-RU" sz="1600" dirty="0" smtClean="0">
                <a:solidFill>
                  <a:srgbClr val="006600"/>
                </a:solidFill>
              </a:rPr>
              <a:t>умозаключения:</a:t>
            </a:r>
            <a:r>
              <a:rPr lang="ru-RU" sz="1600" dirty="0">
                <a:solidFill>
                  <a:srgbClr val="006600"/>
                </a:solidFill>
              </a:rPr>
              <a:t/>
            </a:r>
            <a:br>
              <a:rPr lang="ru-RU" sz="1600" dirty="0">
                <a:solidFill>
                  <a:srgbClr val="006600"/>
                </a:solidFill>
              </a:rPr>
            </a:br>
            <a:r>
              <a:rPr lang="ru-RU" sz="1600" dirty="0" smtClean="0">
                <a:solidFill>
                  <a:srgbClr val="006600"/>
                </a:solidFill>
              </a:rPr>
              <a:t>от </a:t>
            </a:r>
            <a:r>
              <a:rPr lang="ru-RU" sz="1600" dirty="0">
                <a:solidFill>
                  <a:srgbClr val="006600"/>
                </a:solidFill>
              </a:rPr>
              <a:t>утверждения основания </a:t>
            </a:r>
            <a:br>
              <a:rPr lang="ru-RU" sz="1600" dirty="0">
                <a:solidFill>
                  <a:srgbClr val="006600"/>
                </a:solidFill>
              </a:rPr>
            </a:br>
            <a:r>
              <a:rPr lang="ru-RU" sz="1600" dirty="0">
                <a:solidFill>
                  <a:srgbClr val="006600"/>
                </a:solidFill>
              </a:rPr>
              <a:t>к утверждению следствия</a:t>
            </a:r>
            <a:br>
              <a:rPr lang="ru-RU" sz="1600" dirty="0">
                <a:solidFill>
                  <a:srgbClr val="006600"/>
                </a:solidFill>
              </a:rPr>
            </a:br>
            <a:r>
              <a:rPr lang="ru-RU" sz="1600" dirty="0">
                <a:solidFill>
                  <a:srgbClr val="006600"/>
                </a:solidFill>
              </a:rPr>
              <a:t>или от отрицания следствия</a:t>
            </a:r>
            <a:br>
              <a:rPr lang="ru-RU" sz="1600" dirty="0">
                <a:solidFill>
                  <a:srgbClr val="006600"/>
                </a:solidFill>
              </a:rPr>
            </a:br>
            <a:r>
              <a:rPr lang="ru-RU" sz="1600" dirty="0">
                <a:solidFill>
                  <a:srgbClr val="006600"/>
                </a:solidFill>
              </a:rPr>
              <a:t>к отрицанию </a:t>
            </a:r>
            <a:r>
              <a:rPr lang="ru-RU" sz="1600" dirty="0" smtClean="0">
                <a:solidFill>
                  <a:srgbClr val="006600"/>
                </a:solidFill>
              </a:rPr>
              <a:t>основания</a:t>
            </a:r>
            <a:endParaRPr lang="ru-RU" sz="1600" dirty="0">
              <a:solidFill>
                <a:srgbClr val="006600"/>
              </a:solidFill>
            </a:endParaRPr>
          </a:p>
        </p:txBody>
      </p:sp>
      <p:sp>
        <p:nvSpPr>
          <p:cNvPr id="6" name="AutoShape 11"/>
          <p:cNvSpPr>
            <a:spLocks noChangeArrowheads="1"/>
          </p:cNvSpPr>
          <p:nvPr/>
        </p:nvSpPr>
        <p:spPr bwMode="auto">
          <a:xfrm>
            <a:off x="6119813" y="2160588"/>
            <a:ext cx="2952750" cy="161925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5000"/>
              </a:lnSpc>
            </a:pPr>
            <a:r>
              <a:rPr lang="ru-RU" sz="1600" dirty="0">
                <a:solidFill>
                  <a:srgbClr val="9900CC"/>
                </a:solidFill>
              </a:rPr>
              <a:t>В зависимости</a:t>
            </a:r>
            <a:br>
              <a:rPr lang="ru-RU" sz="1600" dirty="0">
                <a:solidFill>
                  <a:srgbClr val="9900CC"/>
                </a:solidFill>
              </a:rPr>
            </a:br>
            <a:r>
              <a:rPr lang="ru-RU" sz="1600" dirty="0">
                <a:solidFill>
                  <a:srgbClr val="9900CC"/>
                </a:solidFill>
              </a:rPr>
              <a:t>от тождественности</a:t>
            </a:r>
            <a:br>
              <a:rPr lang="ru-RU" sz="1600" dirty="0">
                <a:solidFill>
                  <a:srgbClr val="9900CC"/>
                </a:solidFill>
              </a:rPr>
            </a:br>
            <a:r>
              <a:rPr lang="ru-RU" sz="1600" dirty="0">
                <a:solidFill>
                  <a:srgbClr val="9900CC"/>
                </a:solidFill>
              </a:rPr>
              <a:t>или различия</a:t>
            </a:r>
            <a:br>
              <a:rPr lang="ru-RU" sz="1600" dirty="0">
                <a:solidFill>
                  <a:srgbClr val="9900CC"/>
                </a:solidFill>
              </a:rPr>
            </a:br>
            <a:r>
              <a:rPr lang="ru-RU" sz="1600" dirty="0">
                <a:solidFill>
                  <a:srgbClr val="9900CC"/>
                </a:solidFill>
              </a:rPr>
              <a:t>оснований (или следствий) </a:t>
            </a:r>
            <a:br>
              <a:rPr lang="ru-RU" sz="1600" dirty="0">
                <a:solidFill>
                  <a:srgbClr val="9900CC"/>
                </a:solidFill>
              </a:rPr>
            </a:br>
            <a:r>
              <a:rPr lang="ru-RU" sz="1600" dirty="0">
                <a:solidFill>
                  <a:srgbClr val="9900CC"/>
                </a:solidFill>
              </a:rPr>
              <a:t>условных посылок</a:t>
            </a:r>
          </a:p>
        </p:txBody>
      </p:sp>
      <p:sp>
        <p:nvSpPr>
          <p:cNvPr id="7" name="AutoShape 13"/>
          <p:cNvSpPr>
            <a:spLocks noChangeArrowheads="1"/>
          </p:cNvSpPr>
          <p:nvPr/>
        </p:nvSpPr>
        <p:spPr bwMode="auto">
          <a:xfrm>
            <a:off x="71438" y="4319588"/>
            <a:ext cx="2232025" cy="720725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5000"/>
              </a:lnSpc>
            </a:pPr>
            <a:r>
              <a:rPr lang="ru-RU" dirty="0">
                <a:solidFill>
                  <a:srgbClr val="0000FF"/>
                </a:solidFill>
              </a:rPr>
              <a:t>Дилеммы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8" name="AutoShape 13"/>
          <p:cNvSpPr>
            <a:spLocks noChangeArrowheads="1"/>
          </p:cNvSpPr>
          <p:nvPr/>
        </p:nvSpPr>
        <p:spPr bwMode="auto">
          <a:xfrm>
            <a:off x="431800" y="5040313"/>
            <a:ext cx="2232025" cy="719137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5000"/>
              </a:lnSpc>
            </a:pPr>
            <a:r>
              <a:rPr lang="ru-RU" dirty="0">
                <a:solidFill>
                  <a:srgbClr val="0000FF"/>
                </a:solidFill>
              </a:rPr>
              <a:t>Трилеммы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9" name="AutoShape 13"/>
          <p:cNvSpPr>
            <a:spLocks noChangeArrowheads="1"/>
          </p:cNvSpPr>
          <p:nvPr/>
        </p:nvSpPr>
        <p:spPr bwMode="auto">
          <a:xfrm>
            <a:off x="792163" y="5759450"/>
            <a:ext cx="2232025" cy="720725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5000"/>
              </a:lnSpc>
            </a:pPr>
            <a:r>
              <a:rPr lang="ru-RU" dirty="0">
                <a:solidFill>
                  <a:srgbClr val="0000FF"/>
                </a:solidFill>
              </a:rPr>
              <a:t>Тетралеммы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10" name="AutoShape 13"/>
          <p:cNvSpPr>
            <a:spLocks noChangeArrowheads="1"/>
          </p:cNvSpPr>
          <p:nvPr/>
        </p:nvSpPr>
        <p:spPr bwMode="auto">
          <a:xfrm>
            <a:off x="3276600" y="4679950"/>
            <a:ext cx="2232025" cy="720725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rgbClr val="3366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5000"/>
              </a:lnSpc>
            </a:pPr>
            <a:r>
              <a:rPr lang="ru-RU" dirty="0">
                <a:solidFill>
                  <a:srgbClr val="006600"/>
                </a:solidFill>
              </a:rPr>
              <a:t>Конструктивные</a:t>
            </a:r>
            <a:endParaRPr lang="ru-RU" sz="1400" dirty="0">
              <a:solidFill>
                <a:srgbClr val="006600"/>
              </a:solidFill>
            </a:endParaRPr>
          </a:p>
        </p:txBody>
      </p:sp>
      <p:sp>
        <p:nvSpPr>
          <p:cNvPr id="11" name="AutoShape 13"/>
          <p:cNvSpPr>
            <a:spLocks noChangeArrowheads="1"/>
          </p:cNvSpPr>
          <p:nvPr/>
        </p:nvSpPr>
        <p:spPr bwMode="auto">
          <a:xfrm>
            <a:off x="3635375" y="5400675"/>
            <a:ext cx="2232025" cy="719138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rgbClr val="3366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5000"/>
              </a:lnSpc>
            </a:pPr>
            <a:r>
              <a:rPr lang="ru-RU" dirty="0">
                <a:solidFill>
                  <a:srgbClr val="006600"/>
                </a:solidFill>
              </a:rPr>
              <a:t>Деструктивные</a:t>
            </a:r>
            <a:endParaRPr lang="ru-RU" sz="1400" dirty="0">
              <a:solidFill>
                <a:srgbClr val="006600"/>
              </a:solidFill>
            </a:endParaRPr>
          </a:p>
        </p:txBody>
      </p:sp>
      <p:sp>
        <p:nvSpPr>
          <p:cNvPr id="12" name="AutoShape 13"/>
          <p:cNvSpPr>
            <a:spLocks noChangeArrowheads="1"/>
          </p:cNvSpPr>
          <p:nvPr/>
        </p:nvSpPr>
        <p:spPr bwMode="auto">
          <a:xfrm>
            <a:off x="6300788" y="4679950"/>
            <a:ext cx="2230437" cy="720725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rgbClr val="CC00FF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5000"/>
              </a:lnSpc>
            </a:pPr>
            <a:r>
              <a:rPr lang="ru-RU" dirty="0">
                <a:solidFill>
                  <a:srgbClr val="9900CC"/>
                </a:solidFill>
              </a:rPr>
              <a:t>Простые</a:t>
            </a:r>
            <a:endParaRPr lang="ru-RU" sz="1400" dirty="0">
              <a:solidFill>
                <a:srgbClr val="9900CC"/>
              </a:solidFill>
            </a:endParaRPr>
          </a:p>
        </p:txBody>
      </p:sp>
      <p:sp>
        <p:nvSpPr>
          <p:cNvPr id="13" name="AutoShape 13"/>
          <p:cNvSpPr>
            <a:spLocks noChangeArrowheads="1"/>
          </p:cNvSpPr>
          <p:nvPr/>
        </p:nvSpPr>
        <p:spPr bwMode="auto">
          <a:xfrm>
            <a:off x="6659563" y="5400675"/>
            <a:ext cx="2232025" cy="719138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rgbClr val="CC00FF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5000"/>
              </a:lnSpc>
            </a:pPr>
            <a:r>
              <a:rPr lang="ru-RU" dirty="0">
                <a:solidFill>
                  <a:srgbClr val="9900CC"/>
                </a:solidFill>
              </a:rPr>
              <a:t>Сложные</a:t>
            </a:r>
            <a:endParaRPr lang="ru-RU" sz="1400" dirty="0">
              <a:solidFill>
                <a:srgbClr val="9900CC"/>
              </a:solidFill>
            </a:endParaRPr>
          </a:p>
        </p:txBody>
      </p:sp>
      <p:cxnSp>
        <p:nvCxnSpPr>
          <p:cNvPr id="14" name="AutoShape 18"/>
          <p:cNvCxnSpPr>
            <a:cxnSpLocks noChangeShapeType="1"/>
          </p:cNvCxnSpPr>
          <p:nvPr/>
        </p:nvCxnSpPr>
        <p:spPr bwMode="auto">
          <a:xfrm>
            <a:off x="4572000" y="1439863"/>
            <a:ext cx="1588" cy="360362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15" name="Line 31"/>
          <p:cNvSpPr>
            <a:spLocks noChangeShapeType="1"/>
          </p:cNvSpPr>
          <p:nvPr/>
        </p:nvSpPr>
        <p:spPr bwMode="auto">
          <a:xfrm>
            <a:off x="1547813" y="1800225"/>
            <a:ext cx="3024187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cxnSp>
        <p:nvCxnSpPr>
          <p:cNvPr id="16" name="AutoShape 23"/>
          <p:cNvCxnSpPr>
            <a:cxnSpLocks noChangeShapeType="1"/>
          </p:cNvCxnSpPr>
          <p:nvPr/>
        </p:nvCxnSpPr>
        <p:spPr bwMode="auto">
          <a:xfrm>
            <a:off x="1547813" y="1800225"/>
            <a:ext cx="1587" cy="360363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17" name="AutoShape 23"/>
          <p:cNvCxnSpPr>
            <a:cxnSpLocks noChangeShapeType="1"/>
          </p:cNvCxnSpPr>
          <p:nvPr/>
        </p:nvCxnSpPr>
        <p:spPr bwMode="auto">
          <a:xfrm>
            <a:off x="4570413" y="1800225"/>
            <a:ext cx="1587" cy="360363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18" name="Line 21"/>
          <p:cNvSpPr>
            <a:spLocks noChangeShapeType="1"/>
          </p:cNvSpPr>
          <p:nvPr/>
        </p:nvSpPr>
        <p:spPr bwMode="auto">
          <a:xfrm>
            <a:off x="4572000" y="1800225"/>
            <a:ext cx="3024188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cxnSp>
        <p:nvCxnSpPr>
          <p:cNvPr id="19" name="AutoShape 23"/>
          <p:cNvCxnSpPr>
            <a:cxnSpLocks noChangeShapeType="1"/>
          </p:cNvCxnSpPr>
          <p:nvPr/>
        </p:nvCxnSpPr>
        <p:spPr bwMode="auto">
          <a:xfrm>
            <a:off x="7596188" y="1800225"/>
            <a:ext cx="1587" cy="360363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20" name="AutoShape 23"/>
          <p:cNvCxnSpPr>
            <a:cxnSpLocks noChangeShapeType="1"/>
          </p:cNvCxnSpPr>
          <p:nvPr/>
        </p:nvCxnSpPr>
        <p:spPr bwMode="auto">
          <a:xfrm>
            <a:off x="2124075" y="3779838"/>
            <a:ext cx="1588" cy="53975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 w="med" len="med"/>
          </a:ln>
        </p:spPr>
      </p:cxnSp>
      <p:cxnSp>
        <p:nvCxnSpPr>
          <p:cNvPr id="21" name="AutoShape 23"/>
          <p:cNvCxnSpPr>
            <a:cxnSpLocks noChangeShapeType="1"/>
          </p:cNvCxnSpPr>
          <p:nvPr/>
        </p:nvCxnSpPr>
        <p:spPr bwMode="auto">
          <a:xfrm>
            <a:off x="5327650" y="3779838"/>
            <a:ext cx="1588" cy="900112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 w="med" len="med"/>
          </a:ln>
        </p:spPr>
      </p:cxnSp>
      <p:cxnSp>
        <p:nvCxnSpPr>
          <p:cNvPr id="22" name="AutoShape 23"/>
          <p:cNvCxnSpPr>
            <a:cxnSpLocks noChangeShapeType="1"/>
          </p:cNvCxnSpPr>
          <p:nvPr/>
        </p:nvCxnSpPr>
        <p:spPr bwMode="auto">
          <a:xfrm>
            <a:off x="8351838" y="3743325"/>
            <a:ext cx="1587" cy="900113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 w="med" len="med"/>
          </a:ln>
        </p:spPr>
      </p:cxnSp>
      <p:cxnSp>
        <p:nvCxnSpPr>
          <p:cNvPr id="23" name="AutoShape 23"/>
          <p:cNvCxnSpPr>
            <a:cxnSpLocks noChangeShapeType="1"/>
          </p:cNvCxnSpPr>
          <p:nvPr/>
        </p:nvCxnSpPr>
        <p:spPr bwMode="auto">
          <a:xfrm>
            <a:off x="2843213" y="3743325"/>
            <a:ext cx="1587" cy="2016125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 w="med" len="med"/>
          </a:ln>
        </p:spPr>
      </p:cxnSp>
      <p:cxnSp>
        <p:nvCxnSpPr>
          <p:cNvPr id="24" name="AutoShape 23"/>
          <p:cNvCxnSpPr>
            <a:cxnSpLocks noChangeShapeType="1"/>
          </p:cNvCxnSpPr>
          <p:nvPr/>
        </p:nvCxnSpPr>
        <p:spPr bwMode="auto">
          <a:xfrm>
            <a:off x="2484438" y="3779838"/>
            <a:ext cx="1587" cy="1260475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 w="med" len="med"/>
          </a:ln>
        </p:spPr>
      </p:cxnSp>
      <p:cxnSp>
        <p:nvCxnSpPr>
          <p:cNvPr id="25" name="AutoShape 23"/>
          <p:cNvCxnSpPr>
            <a:cxnSpLocks noChangeShapeType="1"/>
          </p:cNvCxnSpPr>
          <p:nvPr/>
        </p:nvCxnSpPr>
        <p:spPr bwMode="auto">
          <a:xfrm>
            <a:off x="5688013" y="3779838"/>
            <a:ext cx="1587" cy="1620837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 w="med" len="med"/>
          </a:ln>
        </p:spPr>
      </p:cxnSp>
      <p:cxnSp>
        <p:nvCxnSpPr>
          <p:cNvPr id="26" name="AutoShape 23"/>
          <p:cNvCxnSpPr>
            <a:cxnSpLocks noChangeShapeType="1"/>
          </p:cNvCxnSpPr>
          <p:nvPr/>
        </p:nvCxnSpPr>
        <p:spPr bwMode="auto">
          <a:xfrm>
            <a:off x="8712200" y="3743325"/>
            <a:ext cx="1588" cy="1620838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 w="med" len="med"/>
          </a:ln>
        </p:spPr>
      </p:cxnSp>
      <p:sp>
        <p:nvSpPr>
          <p:cNvPr id="27" name="TextBox 26"/>
          <p:cNvSpPr txBox="1"/>
          <p:nvPr/>
        </p:nvSpPr>
        <p:spPr>
          <a:xfrm>
            <a:off x="3060000" y="6300000"/>
            <a:ext cx="8232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и т. д.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500"/>
                            </p:stCondLst>
                            <p:childTnLst>
                              <p:par>
                                <p:cTn id="6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00"/>
                            </p:stCondLst>
                            <p:childTnLst>
                              <p:par>
                                <p:cTn id="10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000"/>
                            </p:stCondLst>
                            <p:childTnLst>
                              <p:par>
                                <p:cTn id="10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00"/>
                            </p:stCondLst>
                            <p:childTnLst>
                              <p:par>
                                <p:cTn id="120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500"/>
                            </p:stCondLst>
                            <p:childTnLst>
                              <p:par>
                                <p:cTn id="13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5" grpId="0" animBg="1"/>
      <p:bldP spid="18" grpId="0" animBg="1"/>
      <p:bldP spid="27" grpId="0"/>
    </p:bldLst>
  </p:timing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30175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Условно-разделительные силлогизмы</a:t>
            </a:r>
            <a:endParaRPr lang="ru-RU" sz="2800" b="1" dirty="0" smtClean="0">
              <a:solidFill>
                <a:schemeClr val="accent3"/>
              </a:solidFill>
            </a:endParaRP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144463" y="1260475"/>
            <a:ext cx="2879725" cy="3419475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Дилемма</a:t>
            </a:r>
            <a:r>
              <a:rPr lang="ru-RU" dirty="0">
                <a:cs typeface="Arial" charset="0"/>
              </a:rPr>
              <a:t> </a:t>
            </a:r>
            <a:r>
              <a:rPr lang="ru-RU" dirty="0"/>
              <a:t>– </a:t>
            </a:r>
            <a:r>
              <a:rPr lang="ru-RU" dirty="0">
                <a:solidFill>
                  <a:srgbClr val="FFFF00"/>
                </a:solidFill>
              </a:rPr>
              <a:t/>
            </a:r>
            <a:br>
              <a:rPr lang="ru-RU" dirty="0">
                <a:solidFill>
                  <a:srgbClr val="FFFF00"/>
                </a:solidFill>
              </a:rPr>
            </a:br>
            <a:r>
              <a:rPr lang="ru-RU" sz="1600" dirty="0"/>
              <a:t>разновидность </a:t>
            </a:r>
            <a:br>
              <a:rPr lang="ru-RU" sz="1600" dirty="0"/>
            </a:br>
            <a:r>
              <a:rPr lang="ru-RU" sz="1600" dirty="0" smtClean="0"/>
              <a:t>условно-разделительного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силлогизма, в </a:t>
            </a:r>
            <a:r>
              <a:rPr lang="ru-RU" sz="1600" dirty="0" smtClean="0"/>
              <a:t>которой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вывод </a:t>
            </a:r>
            <a:r>
              <a:rPr lang="ru-RU" sz="1600" dirty="0" smtClean="0"/>
              <a:t>делается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из </a:t>
            </a:r>
            <a:r>
              <a:rPr lang="ru-RU" sz="1600" dirty="0">
                <a:solidFill>
                  <a:srgbClr val="00FF00"/>
                </a:solidFill>
              </a:rPr>
              <a:t>двух </a:t>
            </a:r>
            <a:r>
              <a:rPr lang="ru-RU" sz="1600" dirty="0"/>
              <a:t>условных и </a:t>
            </a:r>
            <a:r>
              <a:rPr lang="ru-RU" sz="1600" dirty="0" smtClean="0"/>
              <a:t>одной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разделительной посылки</a:t>
            </a:r>
            <a:r>
              <a:rPr lang="ru-RU" sz="1600" dirty="0" smtClean="0"/>
              <a:t>,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причём в </a:t>
            </a:r>
            <a:r>
              <a:rPr lang="ru-RU" sz="1600" dirty="0" smtClean="0"/>
              <a:t>разделительной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посылке </a:t>
            </a:r>
            <a:r>
              <a:rPr lang="ru-RU" sz="1600" dirty="0" smtClean="0"/>
              <a:t>представляются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 smtClean="0"/>
              <a:t>в виде альтернативы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либо основания, </a:t>
            </a:r>
            <a:br>
              <a:rPr lang="ru-RU" sz="1600" dirty="0"/>
            </a:br>
            <a:r>
              <a:rPr lang="ru-RU" sz="1600" dirty="0"/>
              <a:t>либо </a:t>
            </a:r>
            <a:r>
              <a:rPr lang="ru-RU" sz="1600" dirty="0" smtClean="0"/>
              <a:t>следствия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 smtClean="0"/>
              <a:t>условных </a:t>
            </a:r>
            <a:r>
              <a:rPr lang="ru-RU" sz="1600" dirty="0"/>
              <a:t>посылок.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3132138" y="1260475"/>
            <a:ext cx="2879725" cy="3419475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Конструктивный </a:t>
            </a:r>
            <a:r>
              <a:rPr lang="ru-RU" dirty="0">
                <a:solidFill>
                  <a:srgbClr val="FFFF00"/>
                </a:solidFill>
                <a:cs typeface="Arial" charset="0"/>
              </a:rPr>
              <a:t/>
            </a:r>
            <a:br>
              <a:rPr lang="ru-RU" dirty="0">
                <a:solidFill>
                  <a:srgbClr val="FFFF00"/>
                </a:solidFill>
                <a:cs typeface="Arial" charset="0"/>
              </a:rPr>
            </a:br>
            <a:r>
              <a:rPr lang="ru-RU" dirty="0">
                <a:solidFill>
                  <a:srgbClr val="FFFF00"/>
                </a:solidFill>
                <a:cs typeface="Arial" charset="0"/>
              </a:rPr>
              <a:t>условно-</a:t>
            </a:r>
            <a:br>
              <a:rPr lang="ru-RU" dirty="0">
                <a:solidFill>
                  <a:srgbClr val="FFFF00"/>
                </a:solidFill>
                <a:cs typeface="Arial" charset="0"/>
              </a:rPr>
            </a:br>
            <a:r>
              <a:rPr lang="ru-RU" dirty="0" smtClean="0">
                <a:solidFill>
                  <a:srgbClr val="FFFF00"/>
                </a:solidFill>
                <a:cs typeface="Arial" charset="0"/>
              </a:rPr>
              <a:t>разделительный </a:t>
            </a:r>
            <a:r>
              <a:rPr lang="ru-RU" dirty="0">
                <a:solidFill>
                  <a:srgbClr val="FFFF00"/>
                </a:solidFill>
                <a:cs typeface="Arial" charset="0"/>
              </a:rPr>
              <a:t/>
            </a:r>
            <a:br>
              <a:rPr lang="ru-RU" dirty="0">
                <a:solidFill>
                  <a:srgbClr val="FFFF00"/>
                </a:solidFill>
                <a:cs typeface="Arial" charset="0"/>
              </a:rPr>
            </a:br>
            <a:r>
              <a:rPr lang="ru-RU" dirty="0">
                <a:solidFill>
                  <a:srgbClr val="FFFF00"/>
                </a:solidFill>
                <a:cs typeface="Arial" charset="0"/>
              </a:rPr>
              <a:t>силлогизм</a:t>
            </a:r>
            <a:r>
              <a:rPr lang="ru-RU" dirty="0">
                <a:cs typeface="Arial" charset="0"/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sz="1600" dirty="0"/>
              <a:t>разновидность </a:t>
            </a:r>
            <a:br>
              <a:rPr lang="ru-RU" sz="1600" dirty="0"/>
            </a:br>
            <a:r>
              <a:rPr lang="ru-RU" sz="1600" dirty="0" smtClean="0"/>
              <a:t>условно-разделительного </a:t>
            </a:r>
            <a:br>
              <a:rPr lang="ru-RU" sz="1600" dirty="0" smtClean="0"/>
            </a:br>
            <a:r>
              <a:rPr lang="ru-RU" sz="1600" dirty="0" smtClean="0"/>
              <a:t>силлогизма</a:t>
            </a:r>
            <a:r>
              <a:rPr lang="ru-RU" sz="1600" dirty="0"/>
              <a:t>, в </a:t>
            </a:r>
            <a:r>
              <a:rPr lang="ru-RU" sz="1600" dirty="0" smtClean="0"/>
              <a:t>которой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вывод </a:t>
            </a:r>
            <a:r>
              <a:rPr lang="ru-RU" sz="1600" dirty="0" smtClean="0"/>
              <a:t>делается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от </a:t>
            </a:r>
            <a:r>
              <a:rPr lang="ru-RU" sz="1600" dirty="0">
                <a:solidFill>
                  <a:srgbClr val="00FF00"/>
                </a:solidFill>
              </a:rPr>
              <a:t>утверждения</a:t>
            </a:r>
            <a:r>
              <a:rPr lang="ru-RU" sz="1600" dirty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одного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из</a:t>
            </a:r>
            <a:r>
              <a:rPr lang="ru-RU" sz="1600" dirty="0" smtClean="0"/>
              <a:t> альтернативных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>
                <a:solidFill>
                  <a:srgbClr val="00FF00"/>
                </a:solidFill>
              </a:rPr>
              <a:t/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оснований к </a:t>
            </a:r>
            <a:r>
              <a:rPr lang="ru-RU" sz="1600" dirty="0" smtClean="0">
                <a:solidFill>
                  <a:srgbClr val="00FF00"/>
                </a:solidFill>
              </a:rPr>
              <a:t>утверждению </a:t>
            </a:r>
            <a:r>
              <a:rPr lang="ru-RU" sz="1600" dirty="0">
                <a:solidFill>
                  <a:srgbClr val="00FF00"/>
                </a:solidFill>
              </a:rPr>
              <a:t/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следствия </a:t>
            </a:r>
            <a:r>
              <a:rPr lang="ru-RU" sz="1600" dirty="0" smtClean="0"/>
              <a:t>(или</a:t>
            </a:r>
            <a:r>
              <a:rPr lang="ru-RU" sz="1600" dirty="0" smtClean="0">
                <a:solidFill>
                  <a:srgbClr val="00FF00"/>
                </a:solidFill>
              </a:rPr>
              <a:t> одного </a:t>
            </a:r>
            <a:r>
              <a:rPr lang="en-US" sz="1600" dirty="0" smtClean="0">
                <a:solidFill>
                  <a:srgbClr val="00FF00"/>
                </a:solidFill>
              </a:rPr>
              <a:t/>
            </a:r>
            <a:br>
              <a:rPr lang="en-US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из следствий</a:t>
            </a:r>
            <a:r>
              <a:rPr lang="ru-RU" sz="1600" dirty="0"/>
              <a:t>).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6119813" y="1260475"/>
            <a:ext cx="2879725" cy="3419475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Простой условно-</a:t>
            </a:r>
            <a:br>
              <a:rPr lang="ru-RU" dirty="0">
                <a:solidFill>
                  <a:srgbClr val="FFFF00"/>
                </a:solidFill>
                <a:cs typeface="Arial" charset="0"/>
              </a:rPr>
            </a:br>
            <a:r>
              <a:rPr lang="ru-RU" dirty="0" smtClean="0">
                <a:solidFill>
                  <a:srgbClr val="FFFF00"/>
                </a:solidFill>
                <a:cs typeface="Arial" charset="0"/>
              </a:rPr>
              <a:t>разделительный </a:t>
            </a:r>
            <a:r>
              <a:rPr lang="ru-RU" dirty="0">
                <a:solidFill>
                  <a:srgbClr val="FFFF00"/>
                </a:solidFill>
                <a:cs typeface="Arial" charset="0"/>
              </a:rPr>
              <a:t/>
            </a:r>
            <a:br>
              <a:rPr lang="ru-RU" dirty="0">
                <a:solidFill>
                  <a:srgbClr val="FFFF00"/>
                </a:solidFill>
                <a:cs typeface="Arial" charset="0"/>
              </a:rPr>
            </a:br>
            <a:r>
              <a:rPr lang="ru-RU" dirty="0">
                <a:solidFill>
                  <a:srgbClr val="FFFF00"/>
                </a:solidFill>
                <a:cs typeface="Arial" charset="0"/>
              </a:rPr>
              <a:t>силлогизм</a:t>
            </a:r>
            <a:r>
              <a:rPr lang="ru-RU" dirty="0">
                <a:cs typeface="Arial" charset="0"/>
              </a:rPr>
              <a:t> </a:t>
            </a:r>
            <a:r>
              <a:rPr lang="ru-RU" dirty="0" smtClean="0"/>
              <a:t>– </a:t>
            </a:r>
            <a:r>
              <a:rPr lang="ru-RU" dirty="0"/>
              <a:t/>
            </a:r>
            <a:br>
              <a:rPr lang="ru-RU" dirty="0"/>
            </a:br>
            <a:r>
              <a:rPr lang="ru-RU" sz="1600" dirty="0"/>
              <a:t> разновидность </a:t>
            </a:r>
            <a:br>
              <a:rPr lang="ru-RU" sz="1600" dirty="0"/>
            </a:br>
            <a:r>
              <a:rPr lang="ru-RU" sz="1600" dirty="0" smtClean="0"/>
              <a:t>условно-разделительного </a:t>
            </a:r>
            <a:br>
              <a:rPr lang="ru-RU" sz="1600" dirty="0" smtClean="0"/>
            </a:br>
            <a:r>
              <a:rPr lang="ru-RU" sz="1600" dirty="0" smtClean="0"/>
              <a:t>силлогизма</a:t>
            </a:r>
            <a:r>
              <a:rPr lang="ru-RU" sz="1600" dirty="0"/>
              <a:t>, в </a:t>
            </a:r>
            <a:r>
              <a:rPr lang="ru-RU" sz="1600" dirty="0" smtClean="0"/>
              <a:t>которой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либо каждое </a:t>
            </a:r>
            <a:br>
              <a:rPr lang="ru-RU" sz="1600" dirty="0"/>
            </a:br>
            <a:r>
              <a:rPr lang="ru-RU" sz="1600" dirty="0"/>
              <a:t>из альтернативных </a:t>
            </a:r>
            <a:br>
              <a:rPr lang="ru-RU" sz="1600" dirty="0"/>
            </a:br>
            <a:r>
              <a:rPr lang="ru-RU" sz="1600" dirty="0"/>
              <a:t>оснований обусловливает</a:t>
            </a:r>
            <a:r>
              <a:rPr lang="ru-RU" sz="1600" dirty="0">
                <a:solidFill>
                  <a:srgbClr val="00FF00"/>
                </a:solidFill>
              </a:rPr>
              <a:t> </a:t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одно и то же следствие</a:t>
            </a:r>
            <a:r>
              <a:rPr lang="ru-RU" sz="1600" dirty="0" smtClean="0"/>
              <a:t>, </a:t>
            </a:r>
            <a:r>
              <a:rPr lang="ru-RU" sz="1600" dirty="0">
                <a:solidFill>
                  <a:srgbClr val="00CC00"/>
                </a:solidFill>
              </a:rPr>
              <a:t/>
            </a:r>
            <a:br>
              <a:rPr lang="ru-RU" sz="1600" dirty="0">
                <a:solidFill>
                  <a:srgbClr val="00CC00"/>
                </a:solidFill>
              </a:rPr>
            </a:br>
            <a:r>
              <a:rPr lang="ru-RU" sz="1600" dirty="0"/>
              <a:t>либо каждое из следствий </a:t>
            </a:r>
            <a:br>
              <a:rPr lang="ru-RU" sz="1600" dirty="0"/>
            </a:br>
            <a:r>
              <a:rPr lang="ru-RU" sz="1600" dirty="0"/>
              <a:t>обусловлено </a:t>
            </a:r>
            <a:r>
              <a:rPr lang="ru-RU" sz="1600" dirty="0">
                <a:solidFill>
                  <a:srgbClr val="00FF00"/>
                </a:solidFill>
              </a:rPr>
              <a:t>одним </a:t>
            </a:r>
            <a:r>
              <a:rPr lang="en-US" sz="1600" dirty="0" smtClean="0">
                <a:solidFill>
                  <a:srgbClr val="00FF00"/>
                </a:solidFill>
              </a:rPr>
              <a:t/>
            </a:r>
            <a:br>
              <a:rPr lang="en-US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и тем </a:t>
            </a:r>
            <a:r>
              <a:rPr lang="ru-RU" sz="1600" dirty="0">
                <a:solidFill>
                  <a:srgbClr val="00FF00"/>
                </a:solidFill>
              </a:rPr>
              <a:t>же основанием</a:t>
            </a:r>
            <a:r>
              <a:rPr lang="ru-RU" sz="1600" dirty="0"/>
              <a:t>.</a:t>
            </a:r>
          </a:p>
        </p:txBody>
      </p:sp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3060000" y="4859338"/>
            <a:ext cx="3024000" cy="180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pPr algn="ctr"/>
            <a:r>
              <a:rPr lang="ru-RU" sz="1600" dirty="0"/>
              <a:t>В </a:t>
            </a:r>
            <a:r>
              <a:rPr lang="ru-RU" sz="1600" dirty="0" smtClean="0">
                <a:solidFill>
                  <a:srgbClr val="FFFF00"/>
                </a:solidFill>
              </a:rPr>
              <a:t>деструктивном </a:t>
            </a:r>
            <a:r>
              <a:rPr lang="ru-RU" sz="1600" dirty="0">
                <a:solidFill>
                  <a:srgbClr val="FFFF00"/>
                </a:solidFill>
              </a:rPr>
              <a:t/>
            </a:r>
            <a:br>
              <a:rPr lang="ru-RU" sz="1600" dirty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условно-разделительном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силлогизме</a:t>
            </a:r>
            <a:r>
              <a:rPr lang="ru-RU" sz="1600" dirty="0" smtClean="0"/>
              <a:t> вывод делается </a:t>
            </a:r>
            <a:r>
              <a:rPr lang="ru-RU" sz="1600" dirty="0">
                <a:solidFill>
                  <a:srgbClr val="00FF00"/>
                </a:solidFill>
              </a:rPr>
              <a:t>от </a:t>
            </a:r>
            <a:r>
              <a:rPr lang="ru-RU" sz="1600" dirty="0" smtClean="0">
                <a:solidFill>
                  <a:srgbClr val="00FF00"/>
                </a:solidFill>
              </a:rPr>
              <a:t>отрицания одного из </a:t>
            </a:r>
            <a:r>
              <a:rPr lang="ru-RU" sz="1600" dirty="0" smtClean="0"/>
              <a:t>альтернативных</a:t>
            </a:r>
            <a:r>
              <a:rPr lang="ru-RU" sz="1600" dirty="0" smtClean="0">
                <a:solidFill>
                  <a:srgbClr val="00FF00"/>
                </a:solidFill>
              </a:rPr>
              <a:t> следствий к отрицанию основания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/>
              <a:t>(или</a:t>
            </a:r>
            <a:r>
              <a:rPr lang="ru-RU" sz="1600" dirty="0" smtClean="0">
                <a:solidFill>
                  <a:srgbClr val="00FF00"/>
                </a:solidFill>
              </a:rPr>
              <a:t> одного из оснований</a:t>
            </a:r>
            <a:r>
              <a:rPr lang="ru-RU" sz="1600" dirty="0"/>
              <a:t>).</a:t>
            </a: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142875" y="4859338"/>
            <a:ext cx="2879725" cy="180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pPr algn="ctr"/>
            <a:r>
              <a:rPr lang="ru-RU" sz="1600" dirty="0"/>
              <a:t>В </a:t>
            </a:r>
            <a:r>
              <a:rPr lang="ru-RU" sz="1600" dirty="0">
                <a:solidFill>
                  <a:srgbClr val="FFFF00"/>
                </a:solidFill>
              </a:rPr>
              <a:t>трилемме</a:t>
            </a:r>
            <a:r>
              <a:rPr lang="ru-RU" sz="1600" dirty="0"/>
              <a:t> вывод </a:t>
            </a:r>
            <a:br>
              <a:rPr lang="ru-RU" sz="1600" dirty="0"/>
            </a:br>
            <a:r>
              <a:rPr lang="ru-RU" sz="1600" dirty="0"/>
              <a:t>делается из </a:t>
            </a:r>
            <a:r>
              <a:rPr lang="ru-RU" sz="1600" dirty="0">
                <a:solidFill>
                  <a:srgbClr val="00FF00"/>
                </a:solidFill>
              </a:rPr>
              <a:t>трёх </a:t>
            </a:r>
            <a:r>
              <a:rPr lang="ru-RU" sz="1600" dirty="0"/>
              <a:t>условных</a:t>
            </a:r>
            <a:r>
              <a:rPr lang="ru-RU" sz="1600" dirty="0">
                <a:solidFill>
                  <a:srgbClr val="00FF00"/>
                </a:solidFill>
              </a:rPr>
              <a:t>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и одной разделительной </a:t>
            </a:r>
            <a:br>
              <a:rPr lang="ru-RU" sz="1600" dirty="0"/>
            </a:br>
            <a:r>
              <a:rPr lang="ru-RU" sz="1600" dirty="0"/>
              <a:t>посылки, в </a:t>
            </a:r>
            <a:r>
              <a:rPr lang="ru-RU" sz="1600" dirty="0">
                <a:solidFill>
                  <a:srgbClr val="FFFF00"/>
                </a:solidFill>
              </a:rPr>
              <a:t>тетралемме</a:t>
            </a:r>
            <a:r>
              <a:rPr lang="ru-RU" sz="1600" dirty="0"/>
              <a:t> – </a:t>
            </a:r>
            <a:br>
              <a:rPr lang="ru-RU" sz="1600" dirty="0"/>
            </a:br>
            <a:r>
              <a:rPr lang="ru-RU" sz="1600" dirty="0"/>
              <a:t>из </a:t>
            </a:r>
            <a:r>
              <a:rPr lang="ru-RU" sz="1600" dirty="0">
                <a:solidFill>
                  <a:srgbClr val="00FF00"/>
                </a:solidFill>
              </a:rPr>
              <a:t>четырёх </a:t>
            </a:r>
            <a:r>
              <a:rPr lang="ru-RU" sz="1600" dirty="0"/>
              <a:t>условных</a:t>
            </a:r>
            <a:r>
              <a:rPr lang="ru-RU" sz="1600" dirty="0">
                <a:solidFill>
                  <a:srgbClr val="00FF00"/>
                </a:solidFill>
              </a:rPr>
              <a:t> </a:t>
            </a:r>
            <a:r>
              <a:rPr lang="ru-RU" sz="1600" dirty="0">
                <a:solidFill>
                  <a:srgbClr val="00CC00"/>
                </a:solidFill>
              </a:rPr>
              <a:t/>
            </a:r>
            <a:br>
              <a:rPr lang="ru-RU" sz="1600" dirty="0">
                <a:solidFill>
                  <a:srgbClr val="00CC00"/>
                </a:solidFill>
              </a:rPr>
            </a:br>
            <a:r>
              <a:rPr lang="ru-RU" sz="1600" dirty="0"/>
              <a:t>и одной разделительной </a:t>
            </a:r>
            <a:br>
              <a:rPr lang="ru-RU" sz="1600" dirty="0"/>
            </a:br>
            <a:r>
              <a:rPr lang="ru-RU" sz="1600" dirty="0" smtClean="0"/>
              <a:t>посылки и т. д.</a:t>
            </a:r>
            <a:endParaRPr lang="ru-RU" sz="1600" dirty="0"/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6119813" y="4859338"/>
            <a:ext cx="2879725" cy="180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pPr algn="ctr"/>
            <a:r>
              <a:rPr lang="ru-RU" sz="1600" dirty="0"/>
              <a:t>В </a:t>
            </a:r>
            <a:r>
              <a:rPr lang="ru-RU" sz="1600" dirty="0" smtClean="0">
                <a:solidFill>
                  <a:srgbClr val="FFFF00"/>
                </a:solidFill>
              </a:rPr>
              <a:t>сложном </a:t>
            </a:r>
            <a:r>
              <a:rPr lang="ru-RU" sz="1600" dirty="0">
                <a:solidFill>
                  <a:srgbClr val="FFFF00"/>
                </a:solidFill>
              </a:rPr>
              <a:t/>
            </a:r>
            <a:br>
              <a:rPr lang="ru-RU" sz="1600" dirty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условно-разделительном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силлогизме</a:t>
            </a:r>
            <a:r>
              <a:rPr lang="ru-RU" sz="1600" dirty="0" smtClean="0"/>
              <a:t> </a:t>
            </a:r>
            <a:r>
              <a:rPr lang="ru-RU" sz="1600" dirty="0">
                <a:solidFill>
                  <a:srgbClr val="00FF00"/>
                </a:solidFill>
              </a:rPr>
              <a:t>разные </a:t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основания </a:t>
            </a:r>
            <a:r>
              <a:rPr lang="ru-RU" sz="1600" dirty="0" smtClean="0"/>
              <a:t>обусловливают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>
                <a:solidFill>
                  <a:srgbClr val="00FF00"/>
                </a:solidFill>
              </a:rPr>
              <a:t/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>
                <a:solidFill>
                  <a:srgbClr val="00FF00"/>
                </a:solidFill>
              </a:rPr>
              <a:t>разные следствия</a:t>
            </a:r>
            <a:r>
              <a:rPr lang="ru-RU" sz="1600" dirty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/>
      <p:bldP spid="8" grpId="0"/>
      <p:bldP spid="9" grpId="0"/>
    </p:bldLst>
  </p:timing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30175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Условно-разделительные силлогизмы</a:t>
            </a:r>
            <a:endParaRPr lang="ru-RU" sz="2800" b="1" dirty="0" smtClean="0">
              <a:solidFill>
                <a:schemeClr val="accent3"/>
              </a:solidFill>
            </a:endParaRP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144000" y="1152000"/>
            <a:ext cx="4356000" cy="27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/>
          <a:lstStyle/>
          <a:p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Простая конструктивная дилемма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/>
              <a:t>– </a:t>
            </a:r>
            <a:r>
              <a:rPr lang="ru-RU" dirty="0">
                <a:solidFill>
                  <a:srgbClr val="FFFF00"/>
                </a:solidFill>
              </a:rPr>
              <a:t/>
            </a:r>
            <a:br>
              <a:rPr lang="ru-RU" dirty="0">
                <a:solidFill>
                  <a:srgbClr val="FFFF00"/>
                </a:solidFill>
              </a:rPr>
            </a:br>
            <a:r>
              <a:rPr lang="ru-RU" sz="1600" dirty="0"/>
              <a:t>разновидность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условно- разделительного силлогизма</a:t>
            </a:r>
            <a:r>
              <a:rPr lang="ru-RU" sz="1600" dirty="0"/>
              <a:t>,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в которой вывод делается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от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утверждения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одного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из двух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альтернативных оснований </a:t>
            </a:r>
            <a:r>
              <a:rPr lang="ru-RU" sz="1600" dirty="0" smtClean="0"/>
              <a:t>разделительных посылок, обусловливающих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одно и то же </a:t>
            </a:r>
            <a:r>
              <a:rPr lang="ru-RU" sz="1600" dirty="0" smtClean="0"/>
              <a:t>следствие,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к утверждению этого следствия</a:t>
            </a:r>
            <a:r>
              <a:rPr lang="ru-RU" sz="1600" dirty="0" smtClean="0"/>
              <a:t>.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144000" y="3996000"/>
            <a:ext cx="4356000" cy="27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Простая деструктивная дилемма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sz="1600" dirty="0"/>
              <a:t>разновидность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условно-разделительного силлогизма</a:t>
            </a:r>
            <a:r>
              <a:rPr lang="ru-RU" sz="1600" dirty="0"/>
              <a:t>,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в которой вывод делается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от отрицания каждого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из двух разных следствий </a:t>
            </a:r>
            <a:r>
              <a:rPr lang="ru-RU" sz="1600" dirty="0" smtClean="0"/>
              <a:t>разделительных посылок, обусловленных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одним и тем же </a:t>
            </a:r>
            <a:r>
              <a:rPr lang="ru-RU" sz="1600" dirty="0" smtClean="0"/>
              <a:t>основанием,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к отрицанию этого основания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10" name="Text Box 5"/>
          <p:cNvSpPr txBox="1">
            <a:spLocks noChangeArrowheads="1"/>
          </p:cNvSpPr>
          <p:nvPr/>
        </p:nvSpPr>
        <p:spPr bwMode="auto">
          <a:xfrm>
            <a:off x="4644000" y="1152000"/>
            <a:ext cx="4356000" cy="27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/>
          <a:lstStyle/>
          <a:p>
            <a:r>
              <a:rPr lang="ru-RU" dirty="0" smtClean="0">
                <a:solidFill>
                  <a:srgbClr val="FFFF00"/>
                </a:solidFill>
                <a:cs typeface="Arial" charset="0"/>
              </a:rPr>
              <a:t>Сложная конструктивная дилемма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/>
              <a:t>– </a:t>
            </a:r>
            <a:r>
              <a:rPr lang="ru-RU" dirty="0">
                <a:solidFill>
                  <a:srgbClr val="FFFF00"/>
                </a:solidFill>
              </a:rPr>
              <a:t/>
            </a:r>
            <a:br>
              <a:rPr lang="ru-RU" dirty="0">
                <a:solidFill>
                  <a:srgbClr val="FFFF00"/>
                </a:solidFill>
              </a:rPr>
            </a:br>
            <a:r>
              <a:rPr lang="ru-RU" sz="1600" dirty="0"/>
              <a:t>разновидность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условно-разделительного силлогизма</a:t>
            </a:r>
            <a:r>
              <a:rPr lang="ru-RU" sz="1600" dirty="0"/>
              <a:t>,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в которой вывод делается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от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утверждения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одного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из двух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альтернативных оснований </a:t>
            </a:r>
            <a:r>
              <a:rPr lang="ru-RU" sz="1600" dirty="0" smtClean="0"/>
              <a:t>разделительных посылок, обусловливающих</a:t>
            </a:r>
            <a:r>
              <a:rPr lang="ru-RU" sz="1600" dirty="0" smtClean="0">
                <a:solidFill>
                  <a:srgbClr val="00FF00"/>
                </a:solidFill>
              </a:rPr>
              <a:t> разные </a:t>
            </a:r>
            <a:r>
              <a:rPr lang="ru-RU" sz="1600" dirty="0" smtClean="0"/>
              <a:t>следствия,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к утверждению одного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из соответствующих следствий</a:t>
            </a:r>
            <a:r>
              <a:rPr lang="ru-RU" sz="1600" dirty="0" smtClean="0"/>
              <a:t>.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11" name="Text Box 5"/>
          <p:cNvSpPr txBox="1">
            <a:spLocks noChangeArrowheads="1"/>
          </p:cNvSpPr>
          <p:nvPr/>
        </p:nvSpPr>
        <p:spPr bwMode="auto">
          <a:xfrm>
            <a:off x="4644000" y="3996000"/>
            <a:ext cx="4356000" cy="27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FFFF00"/>
                </a:solidFill>
                <a:cs typeface="Arial" charset="0"/>
              </a:rPr>
              <a:t>Сложная деструктивная дилемма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sz="1600" dirty="0"/>
              <a:t>разновидность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условно-разделительного силлогизма</a:t>
            </a:r>
            <a:r>
              <a:rPr lang="ru-RU" sz="1600" dirty="0"/>
              <a:t>,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в которой вывод делается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от отрицания одного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из двух разных следствий </a:t>
            </a:r>
            <a:r>
              <a:rPr lang="ru-RU" sz="1600" dirty="0" smtClean="0"/>
              <a:t>разделительных посылок, обусловленных</a:t>
            </a:r>
            <a:r>
              <a:rPr lang="ru-RU" sz="1600" dirty="0" smtClean="0">
                <a:solidFill>
                  <a:srgbClr val="00FF00"/>
                </a:solidFill>
              </a:rPr>
              <a:t> разными </a:t>
            </a:r>
            <a:r>
              <a:rPr lang="ru-RU" sz="1600" dirty="0" smtClean="0"/>
              <a:t>основаниями,</a:t>
            </a:r>
            <a:r>
              <a:rPr lang="ru-RU" sz="1600" dirty="0" smtClean="0">
                <a:solidFill>
                  <a:srgbClr val="00FF00"/>
                </a:solidFill>
              </a:rPr>
              <a:t> к отрицанию одного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из соответствующих оснований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10" grpId="0" animBg="1"/>
      <p:bldP spid="11" grpId="0" animBg="1"/>
    </p:bldLst>
  </p:timing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Условно-разделительные силлогизмы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Дилеммы</a:t>
            </a:r>
          </a:p>
        </p:txBody>
      </p:sp>
      <p:sp>
        <p:nvSpPr>
          <p:cNvPr id="16" name="Скругленный прямоугольник 15"/>
          <p:cNvSpPr/>
          <p:nvPr/>
        </p:nvSpPr>
        <p:spPr bwMode="auto">
          <a:xfrm>
            <a:off x="1944688" y="1728000"/>
            <a:ext cx="2520950" cy="237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2124075" y="1908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2124075" y="2340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2124075" y="2772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Либо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либо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2303463" y="3204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2843213" y="3564000"/>
            <a:ext cx="720725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CC00FF"/>
                </a:solidFill>
              </a:rPr>
              <a:t>С</a:t>
            </a:r>
          </a:p>
        </p:txBody>
      </p:sp>
      <p:sp>
        <p:nvSpPr>
          <p:cNvPr id="41" name="TextBox 40"/>
          <p:cNvSpPr txBox="1">
            <a:spLocks noChangeArrowheads="1"/>
          </p:cNvSpPr>
          <p:nvPr/>
        </p:nvSpPr>
        <p:spPr bwMode="auto">
          <a:xfrm>
            <a:off x="0" y="1728000"/>
            <a:ext cx="1944688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Простая</a:t>
            </a:r>
            <a:r>
              <a:rPr lang="ru-RU" dirty="0">
                <a:solidFill>
                  <a:srgbClr val="00FFFF"/>
                </a:solidFill>
              </a:rPr>
              <a:t> 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rgbClr val="00FFFF"/>
                </a:solidFill>
              </a:rPr>
              <a:t>конструктивная 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дилемма</a:t>
            </a:r>
          </a:p>
        </p:txBody>
      </p:sp>
      <p:sp>
        <p:nvSpPr>
          <p:cNvPr id="42" name="TextBox 41"/>
          <p:cNvSpPr txBox="1">
            <a:spLocks noChangeArrowheads="1"/>
          </p:cNvSpPr>
          <p:nvPr/>
        </p:nvSpPr>
        <p:spPr bwMode="auto">
          <a:xfrm>
            <a:off x="4535488" y="1728000"/>
            <a:ext cx="1944687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</a:rPr>
              <a:t>Сложная</a:t>
            </a:r>
            <a:r>
              <a:rPr lang="ru-RU" dirty="0">
                <a:solidFill>
                  <a:srgbClr val="00FFFF"/>
                </a:solidFill>
              </a:rPr>
              <a:t> 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rgbClr val="00FFFF"/>
                </a:solidFill>
              </a:rPr>
              <a:t>конструктивная 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дилемма</a:t>
            </a:r>
          </a:p>
        </p:txBody>
      </p:sp>
      <p:sp>
        <p:nvSpPr>
          <p:cNvPr id="43" name="Скругленный прямоугольник 42"/>
          <p:cNvSpPr/>
          <p:nvPr/>
        </p:nvSpPr>
        <p:spPr bwMode="auto">
          <a:xfrm>
            <a:off x="6480175" y="1728000"/>
            <a:ext cx="2520950" cy="237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44" name="Rectangle 7"/>
          <p:cNvSpPr>
            <a:spLocks noChangeArrowheads="1"/>
          </p:cNvSpPr>
          <p:nvPr/>
        </p:nvSpPr>
        <p:spPr bwMode="auto">
          <a:xfrm>
            <a:off x="6659563" y="1908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45" name="Rectangle 7"/>
          <p:cNvSpPr>
            <a:spLocks noChangeArrowheads="1"/>
          </p:cNvSpPr>
          <p:nvPr/>
        </p:nvSpPr>
        <p:spPr bwMode="auto">
          <a:xfrm>
            <a:off x="6659563" y="2340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CC00FF"/>
                </a:solidFill>
              </a:rPr>
              <a:t>C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A50021"/>
                </a:solidFill>
              </a:rPr>
              <a:t>D</a:t>
            </a:r>
            <a:endParaRPr lang="ru-RU" dirty="0">
              <a:solidFill>
                <a:srgbClr val="A50021"/>
              </a:solidFill>
            </a:endParaRPr>
          </a:p>
        </p:txBody>
      </p:sp>
      <p:sp>
        <p:nvSpPr>
          <p:cNvPr id="46" name="Rectangle 7"/>
          <p:cNvSpPr>
            <a:spLocks noChangeArrowheads="1"/>
          </p:cNvSpPr>
          <p:nvPr/>
        </p:nvSpPr>
        <p:spPr bwMode="auto">
          <a:xfrm>
            <a:off x="6659563" y="2772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Либо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либо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47" name="Rectangle 7"/>
          <p:cNvSpPr>
            <a:spLocks noChangeArrowheads="1"/>
          </p:cNvSpPr>
          <p:nvPr/>
        </p:nvSpPr>
        <p:spPr bwMode="auto">
          <a:xfrm>
            <a:off x="6840538" y="3204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8" name="Rectangle 7"/>
          <p:cNvSpPr>
            <a:spLocks noChangeArrowheads="1"/>
          </p:cNvSpPr>
          <p:nvPr/>
        </p:nvSpPr>
        <p:spPr bwMode="auto">
          <a:xfrm>
            <a:off x="6659563" y="3564000"/>
            <a:ext cx="2160587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либо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r>
              <a:rPr lang="ru-RU" dirty="0">
                <a:solidFill>
                  <a:srgbClr val="0000FF"/>
                </a:solidFill>
              </a:rPr>
              <a:t>, либо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A50021"/>
                </a:solidFill>
              </a:rPr>
              <a:t>D</a:t>
            </a:r>
            <a:endParaRPr lang="ru-RU" dirty="0">
              <a:solidFill>
                <a:srgbClr val="A50021"/>
              </a:solidFill>
            </a:endParaRPr>
          </a:p>
        </p:txBody>
      </p:sp>
      <p:sp>
        <p:nvSpPr>
          <p:cNvPr id="50" name="TextBox 49"/>
          <p:cNvSpPr txBox="1">
            <a:spLocks noChangeArrowheads="1"/>
          </p:cNvSpPr>
          <p:nvPr/>
        </p:nvSpPr>
        <p:spPr bwMode="auto">
          <a:xfrm>
            <a:off x="0" y="4319588"/>
            <a:ext cx="1944688" cy="936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Простая</a:t>
            </a:r>
            <a:r>
              <a:rPr lang="ru-RU" dirty="0">
                <a:solidFill>
                  <a:srgbClr val="00FFFF"/>
                </a:solidFill>
              </a:rPr>
              <a:t> 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rgbClr val="FF66FF"/>
                </a:solidFill>
              </a:rPr>
              <a:t>деструктивная</a:t>
            </a:r>
            <a:r>
              <a:rPr lang="ru-RU" dirty="0">
                <a:solidFill>
                  <a:srgbClr val="00FFFF"/>
                </a:solidFill>
              </a:rPr>
              <a:t> 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дилемма</a:t>
            </a:r>
          </a:p>
        </p:txBody>
      </p:sp>
      <p:sp>
        <p:nvSpPr>
          <p:cNvPr id="51" name="TextBox 50"/>
          <p:cNvSpPr txBox="1">
            <a:spLocks noChangeArrowheads="1"/>
          </p:cNvSpPr>
          <p:nvPr/>
        </p:nvSpPr>
        <p:spPr bwMode="auto">
          <a:xfrm>
            <a:off x="4535488" y="4319588"/>
            <a:ext cx="1944687" cy="936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</a:rPr>
              <a:t>Сложная</a:t>
            </a:r>
            <a:r>
              <a:rPr lang="ru-RU" dirty="0">
                <a:solidFill>
                  <a:srgbClr val="00FFFF"/>
                </a:solidFill>
              </a:rPr>
              <a:t> 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rgbClr val="FF66FF"/>
                </a:solidFill>
              </a:rPr>
              <a:t>деструктивная</a:t>
            </a:r>
            <a:r>
              <a:rPr lang="ru-RU" dirty="0">
                <a:solidFill>
                  <a:srgbClr val="00FFFF"/>
                </a:solidFill>
              </a:rPr>
              <a:t> 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дилемма</a:t>
            </a:r>
          </a:p>
        </p:txBody>
      </p:sp>
      <p:sp>
        <p:nvSpPr>
          <p:cNvPr id="52" name="Скругленный прямоугольник 51"/>
          <p:cNvSpPr/>
          <p:nvPr/>
        </p:nvSpPr>
        <p:spPr bwMode="auto">
          <a:xfrm>
            <a:off x="1871663" y="4319587"/>
            <a:ext cx="2663825" cy="237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2124075" y="4500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54" name="Rectangle 7"/>
          <p:cNvSpPr>
            <a:spLocks noChangeArrowheads="1"/>
          </p:cNvSpPr>
          <p:nvPr/>
        </p:nvSpPr>
        <p:spPr bwMode="auto">
          <a:xfrm>
            <a:off x="2124075" y="4932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55" name="Rectangle 7"/>
          <p:cNvSpPr>
            <a:spLocks noChangeArrowheads="1"/>
          </p:cNvSpPr>
          <p:nvPr/>
        </p:nvSpPr>
        <p:spPr bwMode="auto">
          <a:xfrm>
            <a:off x="1979613" y="5364000"/>
            <a:ext cx="2447925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Либо 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r>
              <a:rPr lang="ru-RU" dirty="0">
                <a:solidFill>
                  <a:srgbClr val="0000FF"/>
                </a:solidFill>
              </a:rPr>
              <a:t>, либо 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56" name="Rectangle 7"/>
          <p:cNvSpPr>
            <a:spLocks noChangeArrowheads="1"/>
          </p:cNvSpPr>
          <p:nvPr/>
        </p:nvSpPr>
        <p:spPr bwMode="auto">
          <a:xfrm>
            <a:off x="2303463" y="5796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57" name="Rectangle 7"/>
          <p:cNvSpPr>
            <a:spLocks noChangeArrowheads="1"/>
          </p:cNvSpPr>
          <p:nvPr/>
        </p:nvSpPr>
        <p:spPr bwMode="auto">
          <a:xfrm>
            <a:off x="2843213" y="6156000"/>
            <a:ext cx="720725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</a:t>
            </a:r>
            <a:r>
              <a:rPr lang="en-US" dirty="0">
                <a:solidFill>
                  <a:srgbClr val="FF0000"/>
                </a:solidFill>
              </a:rPr>
              <a:t>A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58" name="Скругленный прямоугольник 57"/>
          <p:cNvSpPr/>
          <p:nvPr/>
        </p:nvSpPr>
        <p:spPr bwMode="auto">
          <a:xfrm>
            <a:off x="6408738" y="4319587"/>
            <a:ext cx="2663825" cy="237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9" name="Rectangle 7"/>
          <p:cNvSpPr>
            <a:spLocks noChangeArrowheads="1"/>
          </p:cNvSpPr>
          <p:nvPr/>
        </p:nvSpPr>
        <p:spPr bwMode="auto">
          <a:xfrm>
            <a:off x="6659563" y="4500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60" name="Rectangle 7"/>
          <p:cNvSpPr>
            <a:spLocks noChangeArrowheads="1"/>
          </p:cNvSpPr>
          <p:nvPr/>
        </p:nvSpPr>
        <p:spPr bwMode="auto">
          <a:xfrm>
            <a:off x="6659563" y="4932000"/>
            <a:ext cx="2159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Если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CC00FF"/>
                </a:solidFill>
              </a:rPr>
              <a:t>C</a:t>
            </a:r>
            <a:r>
              <a:rPr lang="ru-RU" dirty="0">
                <a:solidFill>
                  <a:srgbClr val="0000FF"/>
                </a:solidFill>
              </a:rPr>
              <a:t>, то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A50021"/>
                </a:solidFill>
              </a:rPr>
              <a:t>D</a:t>
            </a:r>
            <a:endParaRPr lang="ru-RU" dirty="0">
              <a:solidFill>
                <a:srgbClr val="A50021"/>
              </a:solidFill>
            </a:endParaRPr>
          </a:p>
        </p:txBody>
      </p:sp>
      <p:sp>
        <p:nvSpPr>
          <p:cNvPr id="61" name="Rectangle 7"/>
          <p:cNvSpPr>
            <a:spLocks noChangeArrowheads="1"/>
          </p:cNvSpPr>
          <p:nvPr/>
        </p:nvSpPr>
        <p:spPr bwMode="auto">
          <a:xfrm>
            <a:off x="6516688" y="5364000"/>
            <a:ext cx="2447925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Либо 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006600"/>
                </a:solidFill>
              </a:rPr>
              <a:t>B</a:t>
            </a:r>
            <a:r>
              <a:rPr lang="ru-RU" dirty="0">
                <a:solidFill>
                  <a:srgbClr val="0000FF"/>
                </a:solidFill>
              </a:rPr>
              <a:t>, либо 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A50021"/>
                </a:solidFill>
              </a:rPr>
              <a:t>D</a:t>
            </a:r>
            <a:endParaRPr lang="ru-RU" dirty="0">
              <a:solidFill>
                <a:srgbClr val="A50021"/>
              </a:solidFill>
            </a:endParaRPr>
          </a:p>
        </p:txBody>
      </p:sp>
      <p:sp>
        <p:nvSpPr>
          <p:cNvPr id="62" name="Rectangle 7"/>
          <p:cNvSpPr>
            <a:spLocks noChangeArrowheads="1"/>
          </p:cNvSpPr>
          <p:nvPr/>
        </p:nvSpPr>
        <p:spPr bwMode="auto">
          <a:xfrm>
            <a:off x="6840538" y="5796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63" name="Rectangle 7"/>
          <p:cNvSpPr>
            <a:spLocks noChangeArrowheads="1"/>
          </p:cNvSpPr>
          <p:nvPr/>
        </p:nvSpPr>
        <p:spPr bwMode="auto">
          <a:xfrm>
            <a:off x="6516688" y="6156000"/>
            <a:ext cx="2447925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либо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A</a:t>
            </a:r>
            <a:r>
              <a:rPr lang="ru-RU" dirty="0">
                <a:solidFill>
                  <a:srgbClr val="0000CC"/>
                </a:solidFill>
              </a:rPr>
              <a:t>, </a:t>
            </a:r>
            <a:r>
              <a:rPr lang="ru-RU" dirty="0">
                <a:solidFill>
                  <a:srgbClr val="0000FF"/>
                </a:solidFill>
              </a:rPr>
              <a:t>либо не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en-US" dirty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31" name="TextBox 30"/>
          <p:cNvSpPr txBox="1">
            <a:spLocks noChangeArrowheads="1"/>
          </p:cNvSpPr>
          <p:nvPr/>
        </p:nvSpPr>
        <p:spPr bwMode="auto">
          <a:xfrm>
            <a:off x="0" y="2700000"/>
            <a:ext cx="1944688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en-US" sz="1600" dirty="0" smtClean="0">
                <a:solidFill>
                  <a:schemeClr val="accent3"/>
                </a:solidFill>
              </a:rPr>
              <a:t>(</a:t>
            </a:r>
            <a:r>
              <a:rPr lang="ru-RU" sz="1600" dirty="0" smtClean="0">
                <a:solidFill>
                  <a:schemeClr val="accent3"/>
                </a:solidFill>
              </a:rPr>
              <a:t>разделительная версия </a:t>
            </a:r>
            <a:r>
              <a:rPr lang="en-US" sz="1600" dirty="0" smtClean="0">
                <a:solidFill>
                  <a:schemeClr val="accent3"/>
                </a:solidFill>
              </a:rPr>
              <a:t/>
            </a:r>
            <a:br>
              <a:rPr lang="en-US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модуса</a:t>
            </a:r>
            <a:r>
              <a:rPr lang="en-US" sz="1600" dirty="0" smtClean="0">
                <a:solidFill>
                  <a:schemeClr val="accent3"/>
                </a:solidFill>
              </a:rPr>
              <a:t> ponens</a:t>
            </a:r>
            <a:r>
              <a:rPr lang="ru-RU" sz="1600" dirty="0" smtClean="0">
                <a:solidFill>
                  <a:schemeClr val="accent3"/>
                </a:solidFill>
              </a:rPr>
              <a:t>)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32" name="TextBox 31"/>
          <p:cNvSpPr txBox="1">
            <a:spLocks noChangeArrowheads="1"/>
          </p:cNvSpPr>
          <p:nvPr/>
        </p:nvSpPr>
        <p:spPr bwMode="auto">
          <a:xfrm>
            <a:off x="4536000" y="2700000"/>
            <a:ext cx="1944688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en-US" sz="1600" dirty="0" smtClean="0">
                <a:solidFill>
                  <a:schemeClr val="accent3"/>
                </a:solidFill>
              </a:rPr>
              <a:t>(</a:t>
            </a:r>
            <a:r>
              <a:rPr lang="ru-RU" sz="1600" dirty="0" smtClean="0">
                <a:solidFill>
                  <a:schemeClr val="accent3"/>
                </a:solidFill>
              </a:rPr>
              <a:t>разделительная версия </a:t>
            </a:r>
            <a:r>
              <a:rPr lang="en-US" sz="1600" dirty="0" smtClean="0">
                <a:solidFill>
                  <a:schemeClr val="accent3"/>
                </a:solidFill>
              </a:rPr>
              <a:t/>
            </a:r>
            <a:br>
              <a:rPr lang="en-US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модуса</a:t>
            </a:r>
            <a:r>
              <a:rPr lang="en-US" sz="1600" dirty="0" smtClean="0">
                <a:solidFill>
                  <a:schemeClr val="accent3"/>
                </a:solidFill>
              </a:rPr>
              <a:t> ponens</a:t>
            </a:r>
            <a:r>
              <a:rPr lang="ru-RU" sz="1600" dirty="0" smtClean="0">
                <a:solidFill>
                  <a:schemeClr val="accent3"/>
                </a:solidFill>
              </a:rPr>
              <a:t>)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33" name="TextBox 32"/>
          <p:cNvSpPr txBox="1">
            <a:spLocks noChangeArrowheads="1"/>
          </p:cNvSpPr>
          <p:nvPr/>
        </p:nvSpPr>
        <p:spPr bwMode="auto">
          <a:xfrm>
            <a:off x="0" y="5292000"/>
            <a:ext cx="1944688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en-US" sz="1600" dirty="0" smtClean="0">
                <a:solidFill>
                  <a:schemeClr val="accent3"/>
                </a:solidFill>
              </a:rPr>
              <a:t>(</a:t>
            </a:r>
            <a:r>
              <a:rPr lang="ru-RU" sz="1600" dirty="0" smtClean="0">
                <a:solidFill>
                  <a:schemeClr val="accent3"/>
                </a:solidFill>
              </a:rPr>
              <a:t>разделительная версия </a:t>
            </a:r>
            <a:r>
              <a:rPr lang="en-US" sz="1600" dirty="0" smtClean="0">
                <a:solidFill>
                  <a:schemeClr val="accent3"/>
                </a:solidFill>
              </a:rPr>
              <a:t/>
            </a:r>
            <a:br>
              <a:rPr lang="en-US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модуса</a:t>
            </a:r>
            <a:r>
              <a:rPr lang="en-US" sz="1600" dirty="0" smtClean="0">
                <a:solidFill>
                  <a:schemeClr val="accent3"/>
                </a:solidFill>
              </a:rPr>
              <a:t> tollens</a:t>
            </a:r>
            <a:r>
              <a:rPr lang="ru-RU" sz="1600" dirty="0" smtClean="0">
                <a:solidFill>
                  <a:schemeClr val="accent3"/>
                </a:solidFill>
              </a:rPr>
              <a:t>)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34" name="TextBox 33"/>
          <p:cNvSpPr txBox="1">
            <a:spLocks noChangeArrowheads="1"/>
          </p:cNvSpPr>
          <p:nvPr/>
        </p:nvSpPr>
        <p:spPr bwMode="auto">
          <a:xfrm>
            <a:off x="4536000" y="5292000"/>
            <a:ext cx="1944688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en-US" sz="1600" dirty="0" smtClean="0">
                <a:solidFill>
                  <a:schemeClr val="accent3"/>
                </a:solidFill>
              </a:rPr>
              <a:t>(</a:t>
            </a:r>
            <a:r>
              <a:rPr lang="ru-RU" sz="1600" dirty="0" smtClean="0">
                <a:solidFill>
                  <a:schemeClr val="accent3"/>
                </a:solidFill>
              </a:rPr>
              <a:t>разделительная версия </a:t>
            </a:r>
            <a:r>
              <a:rPr lang="en-US" sz="1600" dirty="0" smtClean="0">
                <a:solidFill>
                  <a:schemeClr val="accent3"/>
                </a:solidFill>
              </a:rPr>
              <a:t/>
            </a:r>
            <a:br>
              <a:rPr lang="en-US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модуса</a:t>
            </a:r>
            <a:r>
              <a:rPr lang="en-US" sz="1600" dirty="0" smtClean="0">
                <a:solidFill>
                  <a:schemeClr val="accent3"/>
                </a:solidFill>
              </a:rPr>
              <a:t> tollens</a:t>
            </a:r>
            <a:r>
              <a:rPr lang="ru-RU" sz="1600" dirty="0" smtClean="0">
                <a:solidFill>
                  <a:schemeClr val="accent3"/>
                </a:solidFill>
              </a:rPr>
              <a:t>)</a:t>
            </a:r>
            <a:endParaRPr lang="ru-RU" sz="16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500"/>
                            </p:stCondLst>
                            <p:childTnLst>
                              <p:par>
                                <p:cTn id="1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"/>
                            </p:stCondLst>
                            <p:childTnLst>
                              <p:par>
                                <p:cTn id="1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41" grpId="0"/>
      <p:bldP spid="42" grpId="0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50" grpId="0"/>
      <p:bldP spid="51" grpId="0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31" grpId="0"/>
      <p:bldP spid="32" grpId="0"/>
      <p:bldP spid="33" grpId="0"/>
      <p:bldP spid="34" grpId="0"/>
    </p:bldLst>
  </p:timing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Условно-разделительные силлогизмы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Простая конструктивная дилемма</a:t>
            </a:r>
          </a:p>
        </p:txBody>
      </p:sp>
      <p:sp>
        <p:nvSpPr>
          <p:cNvPr id="16" name="Скругленный прямоугольник 15"/>
          <p:cNvSpPr/>
          <p:nvPr/>
        </p:nvSpPr>
        <p:spPr bwMode="auto">
          <a:xfrm>
            <a:off x="2052000" y="1800224"/>
            <a:ext cx="2520950" cy="237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2232000" y="1980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2232000" y="2412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CC00FF"/>
                </a:solidFill>
              </a:rPr>
              <a:t>C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2232000" y="2844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Либо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либо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2412000" y="3276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2952000" y="3636000"/>
            <a:ext cx="720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CC00FF"/>
                </a:solidFill>
              </a:rPr>
              <a:t>С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41" name="TextBox 40"/>
          <p:cNvSpPr txBox="1">
            <a:spLocks noChangeArrowheads="1"/>
          </p:cNvSpPr>
          <p:nvPr/>
        </p:nvSpPr>
        <p:spPr bwMode="auto">
          <a:xfrm>
            <a:off x="0" y="1800225"/>
            <a:ext cx="2052000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FF00"/>
                </a:solidFill>
              </a:rPr>
              <a:t>Простая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конструктивная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дилемма</a:t>
            </a:r>
            <a:endParaRPr lang="ru-RU" dirty="0">
              <a:solidFill>
                <a:schemeClr val="accent3"/>
              </a:solidFill>
            </a:endParaRPr>
          </a:p>
        </p:txBody>
      </p:sp>
      <p:sp>
        <p:nvSpPr>
          <p:cNvPr id="43" name="Скругленный прямоугольник 42"/>
          <p:cNvSpPr/>
          <p:nvPr/>
        </p:nvSpPr>
        <p:spPr bwMode="auto">
          <a:xfrm>
            <a:off x="4680000" y="1800224"/>
            <a:ext cx="4320000" cy="3888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squar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44" name="Rectangle 7"/>
          <p:cNvSpPr>
            <a:spLocks noChangeArrowheads="1"/>
          </p:cNvSpPr>
          <p:nvPr/>
        </p:nvSpPr>
        <p:spPr bwMode="auto">
          <a:xfrm>
            <a:off x="4968000" y="2016000"/>
            <a:ext cx="3744000" cy="72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 финальный матч выиграет </a:t>
            </a:r>
            <a:r>
              <a:rPr lang="ru-RU" sz="1600" dirty="0" smtClean="0">
                <a:solidFill>
                  <a:srgbClr val="FF0000"/>
                </a:solidFill>
              </a:rPr>
              <a:t>московский «Спартак»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чемпионами станут </a:t>
            </a:r>
            <a:r>
              <a:rPr lang="ru-RU" sz="1600" dirty="0" smtClean="0">
                <a:solidFill>
                  <a:srgbClr val="CC00FF"/>
                </a:solidFill>
              </a:rPr>
              <a:t>москвичи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Rectangle 7"/>
          <p:cNvSpPr>
            <a:spLocks noChangeArrowheads="1"/>
          </p:cNvSpPr>
          <p:nvPr/>
        </p:nvSpPr>
        <p:spPr bwMode="auto">
          <a:xfrm>
            <a:off x="4968000" y="2844000"/>
            <a:ext cx="3744000" cy="72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 финальный матч выиграет </a:t>
            </a:r>
            <a:r>
              <a:rPr lang="ru-RU" sz="1600" dirty="0" smtClean="0">
                <a:solidFill>
                  <a:srgbClr val="006600"/>
                </a:solidFill>
              </a:rPr>
              <a:t>московское «Динамо»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006600"/>
                </a:solidFill>
              </a:rPr>
              <a:t> </a:t>
            </a:r>
            <a:br>
              <a:rPr lang="ru-RU" sz="1600" dirty="0" smtClean="0">
                <a:solidFill>
                  <a:srgbClr val="006600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чемпионами станут </a:t>
            </a:r>
            <a:r>
              <a:rPr lang="ru-RU" sz="1600" dirty="0" smtClean="0">
                <a:solidFill>
                  <a:srgbClr val="CC00FF"/>
                </a:solidFill>
              </a:rPr>
              <a:t>москвичи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Rectangle 7"/>
          <p:cNvSpPr>
            <a:spLocks noChangeArrowheads="1"/>
          </p:cNvSpPr>
          <p:nvPr/>
        </p:nvSpPr>
        <p:spPr bwMode="auto">
          <a:xfrm>
            <a:off x="4968000" y="3672000"/>
            <a:ext cx="3744000" cy="72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Финальный матч выиграет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либо </a:t>
            </a:r>
            <a:r>
              <a:rPr lang="ru-RU" sz="1600" dirty="0" smtClean="0">
                <a:solidFill>
                  <a:srgbClr val="FF0000"/>
                </a:solidFill>
              </a:rPr>
              <a:t>московский «Спартак»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r>
              <a:rPr lang="ru-RU" sz="1600" dirty="0" smtClean="0">
                <a:solidFill>
                  <a:srgbClr val="FF0000"/>
                </a:solidFill>
              </a:rPr>
              <a:t/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либо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московское «Динамо»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Rectangle 7"/>
          <p:cNvSpPr>
            <a:spLocks noChangeArrowheads="1"/>
          </p:cNvSpPr>
          <p:nvPr/>
        </p:nvSpPr>
        <p:spPr bwMode="auto">
          <a:xfrm>
            <a:off x="5940000" y="450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8" name="Rectangle 7"/>
          <p:cNvSpPr>
            <a:spLocks noChangeArrowheads="1"/>
          </p:cNvSpPr>
          <p:nvPr/>
        </p:nvSpPr>
        <p:spPr bwMode="auto">
          <a:xfrm>
            <a:off x="4968000" y="4896000"/>
            <a:ext cx="3744000" cy="576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чемпионами в любом случае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станут </a:t>
            </a:r>
            <a:r>
              <a:rPr lang="ru-RU" sz="1600" dirty="0" smtClean="0">
                <a:solidFill>
                  <a:srgbClr val="CC00FF"/>
                </a:solidFill>
              </a:rPr>
              <a:t>москвичи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2" name="TextBox 21"/>
          <p:cNvSpPr txBox="1">
            <a:spLocks noChangeArrowheads="1"/>
          </p:cNvSpPr>
          <p:nvPr/>
        </p:nvSpPr>
        <p:spPr bwMode="auto">
          <a:xfrm>
            <a:off x="0" y="2772000"/>
            <a:ext cx="2052000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en-US" sz="1600" dirty="0" smtClean="0">
                <a:solidFill>
                  <a:schemeClr val="accent3"/>
                </a:solidFill>
              </a:rPr>
              <a:t>(</a:t>
            </a:r>
            <a:r>
              <a:rPr lang="ru-RU" sz="1600" dirty="0" smtClean="0">
                <a:solidFill>
                  <a:schemeClr val="accent3"/>
                </a:solidFill>
              </a:rPr>
              <a:t>разделительная версия </a:t>
            </a:r>
            <a:r>
              <a:rPr lang="en-US" sz="1600" dirty="0" smtClean="0">
                <a:solidFill>
                  <a:schemeClr val="accent3"/>
                </a:solidFill>
              </a:rPr>
              <a:t/>
            </a:r>
            <a:br>
              <a:rPr lang="en-US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модуса</a:t>
            </a:r>
            <a:r>
              <a:rPr lang="en-US" sz="1600" dirty="0" smtClean="0">
                <a:solidFill>
                  <a:schemeClr val="accent3"/>
                </a:solidFill>
              </a:rPr>
              <a:t> ponens</a:t>
            </a:r>
            <a:r>
              <a:rPr lang="ru-RU" sz="1600" dirty="0" smtClean="0">
                <a:solidFill>
                  <a:schemeClr val="accent3"/>
                </a:solidFill>
              </a:rPr>
              <a:t>)</a:t>
            </a:r>
            <a:endParaRPr lang="ru-RU" sz="16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41" grpId="0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22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вал 2"/>
          <p:cNvSpPr>
            <a:spLocks noChangeAspect="1" noChangeArrowheads="1"/>
          </p:cNvSpPr>
          <p:nvPr/>
        </p:nvSpPr>
        <p:spPr bwMode="auto">
          <a:xfrm>
            <a:off x="288000" y="1620000"/>
            <a:ext cx="5039999" cy="5040000"/>
          </a:xfrm>
          <a:prstGeom prst="ellipse">
            <a:avLst/>
          </a:prstGeom>
          <a:solidFill>
            <a:schemeClr val="accent1"/>
          </a:solidFill>
          <a:ln w="38100" cmpd="dbl" algn="ctr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endParaRPr lang="en-GB" sz="2800" dirty="0">
              <a:solidFill>
                <a:srgbClr val="0000FF"/>
              </a:solidFill>
            </a:endParaRPr>
          </a:p>
        </p:txBody>
      </p:sp>
      <p:sp>
        <p:nvSpPr>
          <p:cNvPr id="4" name="Овал 3"/>
          <p:cNvSpPr/>
          <p:nvPr/>
        </p:nvSpPr>
        <p:spPr bwMode="auto">
          <a:xfrm>
            <a:off x="2448000" y="2592000"/>
            <a:ext cx="2519363" cy="2519363"/>
          </a:xfrm>
          <a:prstGeom prst="ellipse">
            <a:avLst/>
          </a:prstGeom>
          <a:solidFill>
            <a:srgbClr val="FFFF99"/>
          </a:solidFill>
          <a:ln w="38100" cap="flat" cmpd="dbl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/>
          <a:lstStyle/>
          <a:p>
            <a:pPr>
              <a:defRPr/>
            </a:pPr>
            <a:r>
              <a:rPr lang="en-GB" sz="2000" dirty="0" smtClean="0">
                <a:solidFill>
                  <a:srgbClr val="0000FF"/>
                </a:solidFill>
              </a:rPr>
              <a:t/>
            </a:r>
            <a:br>
              <a:rPr lang="en-GB" sz="2000" dirty="0" smtClean="0">
                <a:solidFill>
                  <a:srgbClr val="0000FF"/>
                </a:solidFill>
              </a:rPr>
            </a:br>
            <a:r>
              <a:rPr lang="en-GB" sz="2000" dirty="0" smtClean="0">
                <a:solidFill>
                  <a:srgbClr val="0000FF"/>
                </a:solidFill>
              </a:rPr>
              <a:t>       </a:t>
            </a:r>
            <a:r>
              <a:rPr lang="ru-RU" sz="2000" dirty="0" smtClean="0">
                <a:solidFill>
                  <a:srgbClr val="0000FF"/>
                </a:solidFill>
              </a:rPr>
              <a:t>Француз</a:t>
            </a:r>
            <a:endParaRPr lang="en-GB" sz="2000" dirty="0">
              <a:solidFill>
                <a:srgbClr val="0000FF"/>
              </a:solidFill>
            </a:endParaRPr>
          </a:p>
        </p:txBody>
      </p:sp>
      <p:sp>
        <p:nvSpPr>
          <p:cNvPr id="5" name="Овал 4"/>
          <p:cNvSpPr>
            <a:spLocks noChangeAspect="1"/>
          </p:cNvSpPr>
          <p:nvPr/>
        </p:nvSpPr>
        <p:spPr bwMode="auto">
          <a:xfrm>
            <a:off x="1548000" y="3780000"/>
            <a:ext cx="2520000" cy="2522789"/>
          </a:xfrm>
          <a:prstGeom prst="ellipse">
            <a:avLst/>
          </a:prstGeom>
          <a:solidFill>
            <a:srgbClr val="FF66FF">
              <a:alpha val="32157"/>
            </a:srgbClr>
          </a:solidFill>
          <a:ln w="38100" cap="flat" cmpd="dbl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square" anchor="ctr" anchorCtr="1"/>
          <a:lstStyle/>
          <a:p>
            <a:pPr>
              <a:defRPr/>
            </a:pPr>
            <a:endParaRPr lang="en-US" dirty="0" smtClean="0">
              <a:solidFill>
                <a:srgbClr val="0000FF"/>
              </a:solidFill>
            </a:endParaRPr>
          </a:p>
          <a:p>
            <a:pPr>
              <a:defRPr/>
            </a:pPr>
            <a:endParaRPr lang="en-US" dirty="0" smtClean="0">
              <a:solidFill>
                <a:srgbClr val="0000FF"/>
              </a:solidFill>
            </a:endParaRPr>
          </a:p>
          <a:p>
            <a:pPr>
              <a:defRPr/>
            </a:pP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Правивший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в </a:t>
            </a:r>
            <a:r>
              <a:rPr lang="en-US" dirty="0" smtClean="0">
                <a:solidFill>
                  <a:srgbClr val="0000FF"/>
                </a:solidFill>
              </a:rPr>
              <a:t>XIX </a:t>
            </a:r>
            <a:r>
              <a:rPr lang="ru-RU" dirty="0" smtClean="0">
                <a:solidFill>
                  <a:srgbClr val="0000FF"/>
                </a:solidFill>
              </a:rPr>
              <a:t>веке</a:t>
            </a:r>
            <a:endParaRPr lang="en-US" dirty="0" smtClean="0">
              <a:solidFill>
                <a:srgbClr val="0000FF"/>
              </a:solidFill>
            </a:endParaRPr>
          </a:p>
        </p:txBody>
      </p:sp>
      <p:sp>
        <p:nvSpPr>
          <p:cNvPr id="8" name="Овал 7"/>
          <p:cNvSpPr>
            <a:spLocks noChangeAspect="1"/>
          </p:cNvSpPr>
          <p:nvPr/>
        </p:nvSpPr>
        <p:spPr bwMode="auto">
          <a:xfrm>
            <a:off x="648000" y="2592000"/>
            <a:ext cx="2517214" cy="2520000"/>
          </a:xfrm>
          <a:prstGeom prst="ellipse">
            <a:avLst/>
          </a:prstGeom>
          <a:solidFill>
            <a:srgbClr val="99FF99">
              <a:alpha val="49804"/>
            </a:srgbClr>
          </a:solidFill>
          <a:ln w="38100" cap="flat" cmpd="dbl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t" anchorCtr="0"/>
          <a:lstStyle/>
          <a:p>
            <a:pPr>
              <a:defRPr/>
            </a:pPr>
            <a:r>
              <a:rPr lang="en-GB" sz="2000" dirty="0" smtClean="0">
                <a:solidFill>
                  <a:srgbClr val="0000FF"/>
                </a:solidFill>
              </a:rPr>
              <a:t/>
            </a:r>
            <a:br>
              <a:rPr lang="en-GB" sz="20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Император</a:t>
            </a:r>
            <a:r>
              <a:rPr lang="en-GB" sz="2000" dirty="0" smtClean="0">
                <a:solidFill>
                  <a:srgbClr val="0000FF"/>
                </a:solidFill>
              </a:rPr>
              <a:t>       </a:t>
            </a:r>
            <a:br>
              <a:rPr lang="en-GB" sz="2000" dirty="0" smtClean="0">
                <a:solidFill>
                  <a:srgbClr val="0000FF"/>
                </a:solidFill>
              </a:rPr>
            </a:br>
            <a:r>
              <a:rPr lang="en-GB" sz="2000" dirty="0" smtClean="0">
                <a:solidFill>
                  <a:srgbClr val="0000FF"/>
                </a:solidFill>
              </a:rPr>
              <a:t/>
            </a:r>
            <a:br>
              <a:rPr lang="en-GB" sz="2000" dirty="0" smtClean="0">
                <a:solidFill>
                  <a:srgbClr val="0000FF"/>
                </a:solidFill>
              </a:rPr>
            </a:br>
            <a:r>
              <a:rPr lang="en-GB" sz="2000" dirty="0" smtClean="0">
                <a:solidFill>
                  <a:srgbClr val="0000FF"/>
                </a:solidFill>
              </a:rPr>
              <a:t/>
            </a:r>
            <a:br>
              <a:rPr lang="en-GB" sz="2000" dirty="0" smtClean="0">
                <a:solidFill>
                  <a:srgbClr val="0000FF"/>
                </a:solidFill>
              </a:rPr>
            </a:br>
            <a:r>
              <a:rPr lang="en-GB" sz="2000" dirty="0" smtClean="0">
                <a:solidFill>
                  <a:srgbClr val="0000FF"/>
                </a:solidFill>
              </a:rPr>
              <a:t/>
            </a:r>
            <a:br>
              <a:rPr lang="en-GB" sz="2000" dirty="0" smtClean="0">
                <a:solidFill>
                  <a:srgbClr val="0000FF"/>
                </a:solidFill>
              </a:rPr>
            </a:br>
            <a:endParaRPr lang="en-GB" sz="2000" dirty="0" smtClean="0">
              <a:solidFill>
                <a:srgbClr val="0000FF"/>
              </a:solidFill>
            </a:endParaRPr>
          </a:p>
        </p:txBody>
      </p:sp>
      <p:sp>
        <p:nvSpPr>
          <p:cNvPr id="9" name="Rectangle 2"/>
          <p:cNvSpPr txBox="1">
            <a:spLocks noChangeArrowheads="1"/>
          </p:cNvSpPr>
          <p:nvPr/>
        </p:nvSpPr>
        <p:spPr>
          <a:xfrm>
            <a:off x="96838" y="274638"/>
            <a:ext cx="8950325" cy="1143000"/>
          </a:xfrm>
          <a:prstGeom prst="rect">
            <a:avLst/>
          </a:prstGeom>
        </p:spPr>
        <p:txBody>
          <a:bodyPr anchor="ctr" anchorCtr="1"/>
          <a:lstStyle/>
          <a:p>
            <a:pPr>
              <a:defRPr/>
            </a:pPr>
            <a:r>
              <a:rPr lang="ru-RU" sz="3200" dirty="0"/>
              <a:t>Виды понятий</a:t>
            </a:r>
            <a:r>
              <a:rPr lang="ru-RU" sz="2800" dirty="0"/>
              <a:t/>
            </a:r>
            <a:br>
              <a:rPr lang="ru-RU" sz="2800" dirty="0"/>
            </a:br>
            <a:r>
              <a:rPr lang="ru-RU" sz="2800" dirty="0"/>
              <a:t>Регистрирующие и нерегистрирующие понятия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13" name="Содержимое 3"/>
          <p:cNvSpPr txBox="1">
            <a:spLocks/>
          </p:cNvSpPr>
          <p:nvPr/>
        </p:nvSpPr>
        <p:spPr>
          <a:xfrm>
            <a:off x="5436000" y="1620000"/>
            <a:ext cx="3708000" cy="5256000"/>
          </a:xfrm>
          <a:prstGeom prst="rect">
            <a:avLst/>
          </a:prstGeom>
        </p:spPr>
        <p:txBody>
          <a:bodyPr/>
          <a:lstStyle/>
          <a:p>
            <a:pPr marL="252000" indent="-252000" algn="l" eaLnBrk="0" hangingPunct="0">
              <a:spcBef>
                <a:spcPts val="300"/>
              </a:spcBef>
              <a:buFontTx/>
              <a:buChar char="•"/>
              <a:defRPr/>
            </a:pPr>
            <a:r>
              <a:rPr lang="ru-RU" sz="1600" kern="0" dirty="0" smtClean="0">
                <a:solidFill>
                  <a:schemeClr val="accent3"/>
                </a:solidFill>
              </a:rPr>
              <a:t>«Император – </a:t>
            </a:r>
            <a:r>
              <a:rPr lang="ru-RU" sz="1600" kern="0" dirty="0" smtClean="0">
                <a:solidFill>
                  <a:srgbClr val="FFFF00"/>
                </a:solidFill>
              </a:rPr>
              <a:t>общее</a:t>
            </a:r>
            <a:r>
              <a:rPr lang="ru-RU" sz="1600" kern="0" dirty="0" smtClean="0">
                <a:solidFill>
                  <a:schemeClr val="accent3"/>
                </a:solidFill>
              </a:rPr>
              <a:t> </a:t>
            </a:r>
            <a:r>
              <a:rPr lang="ru-RU" sz="1600" kern="0" dirty="0" smtClean="0">
                <a:solidFill>
                  <a:srgbClr val="FFFF00"/>
                </a:solidFill>
              </a:rPr>
              <a:t>нерегистрирующее</a:t>
            </a:r>
            <a:r>
              <a:rPr lang="ru-RU" sz="1600" kern="0" dirty="0" smtClean="0">
                <a:solidFill>
                  <a:schemeClr val="accent3"/>
                </a:solidFill>
              </a:rPr>
              <a:t> понятие: </a:t>
            </a:r>
          </a:p>
          <a:p>
            <a:pPr marL="540000" lvl="1" indent="-252000" algn="l" eaLnBrk="0" hangingPunct="0">
              <a:spcBef>
                <a:spcPts val="300"/>
              </a:spcBef>
              <a:buClr>
                <a:schemeClr val="bg1"/>
              </a:buClr>
              <a:buFont typeface="Courier New" pitchFamily="49" charset="0"/>
              <a:buChar char="o"/>
              <a:defRPr/>
            </a:pPr>
            <a:r>
              <a:rPr lang="ru-RU" sz="1600" kern="0" dirty="0" smtClean="0">
                <a:solidFill>
                  <a:srgbClr val="FFFF00"/>
                </a:solidFill>
              </a:rPr>
              <a:t>общее</a:t>
            </a:r>
            <a:r>
              <a:rPr lang="ru-RU" sz="1600" kern="0" dirty="0" smtClean="0"/>
              <a:t>, </a:t>
            </a:r>
            <a:r>
              <a:rPr lang="ru-RU" sz="1600" kern="0" dirty="0" smtClean="0">
                <a:solidFill>
                  <a:schemeClr val="accent3"/>
                </a:solidFill>
              </a:rPr>
              <a:t>потому что в истории человечества были сотни носителей этого титула;</a:t>
            </a:r>
          </a:p>
          <a:p>
            <a:pPr marL="540000" lvl="1" indent="-252000" algn="l" eaLnBrk="0" hangingPunct="0">
              <a:spcBef>
                <a:spcPts val="300"/>
              </a:spcBef>
              <a:buClr>
                <a:schemeClr val="bg1"/>
              </a:buClr>
              <a:buFont typeface="Courier New" pitchFamily="49" charset="0"/>
              <a:buChar char="o"/>
              <a:defRPr/>
            </a:pPr>
            <a:r>
              <a:rPr lang="ru-RU" sz="1600" kern="0" dirty="0" smtClean="0">
                <a:solidFill>
                  <a:srgbClr val="FFFF00"/>
                </a:solidFill>
              </a:rPr>
              <a:t>нерегистрирующее</a:t>
            </a:r>
            <a:r>
              <a:rPr lang="ru-RU" sz="1600" kern="0" dirty="0" smtClean="0"/>
              <a:t>, </a:t>
            </a:r>
            <a:r>
              <a:rPr lang="ru-RU" sz="1600" kern="0" dirty="0" smtClean="0">
                <a:solidFill>
                  <a:schemeClr val="accent3"/>
                </a:solidFill>
              </a:rPr>
              <a:t>потому что список не закрыт </a:t>
            </a:r>
            <a:br>
              <a:rPr lang="ru-RU" sz="1600" kern="0" dirty="0" smtClean="0">
                <a:solidFill>
                  <a:schemeClr val="accent3"/>
                </a:solidFill>
              </a:rPr>
            </a:br>
            <a:r>
              <a:rPr lang="ru-RU" sz="1600" kern="0" dirty="0" smtClean="0">
                <a:solidFill>
                  <a:schemeClr val="accent3"/>
                </a:solidFill>
              </a:rPr>
              <a:t>и в будущем могут появиться новые носители.</a:t>
            </a:r>
          </a:p>
          <a:p>
            <a:pPr marL="252000" indent="-252000" algn="l" eaLnBrk="0" hangingPunct="0">
              <a:spcBef>
                <a:spcPts val="300"/>
              </a:spcBef>
              <a:buFontTx/>
              <a:buChar char="•"/>
              <a:defRPr/>
            </a:pPr>
            <a:r>
              <a:rPr lang="ru-RU" sz="1600" dirty="0" smtClean="0"/>
              <a:t>Путём добавления</a:t>
            </a:r>
            <a:r>
              <a:rPr lang="en-US" sz="1600" dirty="0" smtClean="0"/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признаков, фиксирующих </a:t>
            </a:r>
            <a:r>
              <a:rPr lang="ru-RU" sz="1600" dirty="0" smtClean="0">
                <a:solidFill>
                  <a:srgbClr val="00FF00"/>
                </a:solidFill>
              </a:rPr>
              <a:t>пространственные </a:t>
            </a:r>
            <a:r>
              <a:rPr lang="ru-RU" sz="1600" dirty="0" smtClean="0"/>
              <a:t>и/или</a:t>
            </a:r>
            <a:r>
              <a:rPr lang="ru-RU" sz="1600" dirty="0" smtClean="0">
                <a:solidFill>
                  <a:srgbClr val="00FF00"/>
                </a:solidFill>
              </a:rPr>
              <a:t> временные границы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объёма </a:t>
            </a:r>
            <a:r>
              <a:rPr lang="ru-RU" sz="1600" dirty="0" smtClean="0"/>
              <a:t>исходного понятия («император»), получаем </a:t>
            </a:r>
            <a:r>
              <a:rPr lang="ru-RU" sz="1600" dirty="0" smtClean="0">
                <a:solidFill>
                  <a:srgbClr val="FFFF00"/>
                </a:solidFill>
              </a:rPr>
              <a:t>регистрирующее</a:t>
            </a:r>
            <a:r>
              <a:rPr lang="ru-RU" sz="1600" dirty="0" smtClean="0"/>
              <a:t> понятие.</a:t>
            </a:r>
          </a:p>
          <a:p>
            <a:pPr marL="252000" indent="-252000" algn="l" eaLnBrk="0" hangingPunct="0">
              <a:spcBef>
                <a:spcPts val="300"/>
              </a:spcBef>
              <a:buFontTx/>
              <a:buChar char="•"/>
              <a:defRPr/>
            </a:pPr>
            <a:r>
              <a:rPr lang="ru-RU" sz="1600" dirty="0" smtClean="0"/>
              <a:t>Если при этом набор признаков окажется </a:t>
            </a:r>
            <a:r>
              <a:rPr lang="ru-RU" sz="1600" dirty="0" smtClean="0">
                <a:solidFill>
                  <a:srgbClr val="00FF00"/>
                </a:solidFill>
              </a:rPr>
              <a:t>уникальным</a:t>
            </a:r>
            <a:r>
              <a:rPr lang="ru-RU" sz="1600" dirty="0" smtClean="0"/>
              <a:t>, получим </a:t>
            </a:r>
            <a:r>
              <a:rPr lang="ru-RU" sz="1600" dirty="0" smtClean="0">
                <a:solidFill>
                  <a:srgbClr val="FFFF00"/>
                </a:solidFill>
              </a:rPr>
              <a:t>единичное</a:t>
            </a:r>
            <a:r>
              <a:rPr lang="ru-RU" sz="1600" dirty="0" smtClean="0"/>
              <a:t> понятие.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8" grpId="0" animBg="1"/>
      <p:bldP spid="13" grpId="0" build="p"/>
    </p:bldLst>
  </p:timing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Условно-разделительные силлогизмы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Сложная конструктивная дилемма</a:t>
            </a:r>
          </a:p>
        </p:txBody>
      </p:sp>
      <p:sp>
        <p:nvSpPr>
          <p:cNvPr id="16" name="Скругленный прямоугольник 15"/>
          <p:cNvSpPr/>
          <p:nvPr/>
        </p:nvSpPr>
        <p:spPr bwMode="auto">
          <a:xfrm>
            <a:off x="2052000" y="1800224"/>
            <a:ext cx="2520950" cy="237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2232000" y="1980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2232000" y="2412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FF"/>
                </a:solidFill>
              </a:rPr>
              <a:t>C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A50021"/>
                </a:solidFill>
              </a:rPr>
              <a:t>D</a:t>
            </a:r>
            <a:endParaRPr lang="ru-RU" dirty="0">
              <a:solidFill>
                <a:srgbClr val="A50021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2196000" y="2844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Либо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либо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FF"/>
                </a:solidFill>
              </a:rPr>
              <a:t>C</a:t>
            </a:r>
            <a:endParaRPr lang="ru-RU" dirty="0">
              <a:solidFill>
                <a:srgbClr val="FF00FF"/>
              </a:solidFill>
            </a:endParaRPr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2412000" y="3276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2232000" y="3636000"/>
            <a:ext cx="2160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либо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r>
              <a:rPr lang="ru-RU" dirty="0" smtClean="0">
                <a:solidFill>
                  <a:srgbClr val="0000FF"/>
                </a:solidFill>
              </a:rPr>
              <a:t>, либо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A50021"/>
                </a:solidFill>
              </a:rPr>
              <a:t>D</a:t>
            </a:r>
            <a:endParaRPr lang="ru-RU" dirty="0">
              <a:solidFill>
                <a:srgbClr val="A50021"/>
              </a:solidFill>
            </a:endParaRPr>
          </a:p>
        </p:txBody>
      </p:sp>
      <p:sp>
        <p:nvSpPr>
          <p:cNvPr id="41" name="TextBox 40"/>
          <p:cNvSpPr txBox="1">
            <a:spLocks noChangeArrowheads="1"/>
          </p:cNvSpPr>
          <p:nvPr/>
        </p:nvSpPr>
        <p:spPr bwMode="auto">
          <a:xfrm>
            <a:off x="0" y="1800225"/>
            <a:ext cx="2052000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</a:rPr>
              <a:t>Сложная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конструктивная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дилемма</a:t>
            </a:r>
            <a:endParaRPr lang="ru-RU" dirty="0">
              <a:solidFill>
                <a:schemeClr val="accent3"/>
              </a:solidFill>
            </a:endParaRPr>
          </a:p>
        </p:txBody>
      </p:sp>
      <p:sp>
        <p:nvSpPr>
          <p:cNvPr id="43" name="Скругленный прямоугольник 42"/>
          <p:cNvSpPr/>
          <p:nvPr/>
        </p:nvSpPr>
        <p:spPr bwMode="auto">
          <a:xfrm>
            <a:off x="4680000" y="1800224"/>
            <a:ext cx="4320000" cy="3888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squar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44" name="Rectangle 7"/>
          <p:cNvSpPr>
            <a:spLocks noChangeArrowheads="1"/>
          </p:cNvSpPr>
          <p:nvPr/>
        </p:nvSpPr>
        <p:spPr bwMode="auto">
          <a:xfrm>
            <a:off x="4968000" y="2016000"/>
            <a:ext cx="3744000" cy="72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 финальный матч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выиграет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мадридский «Реал»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кубок достанется </a:t>
            </a:r>
            <a:r>
              <a:rPr lang="ru-RU" sz="1600" dirty="0" smtClean="0">
                <a:solidFill>
                  <a:srgbClr val="006600"/>
                </a:solidFill>
              </a:rPr>
              <a:t>испанцам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Rectangle 7"/>
          <p:cNvSpPr>
            <a:spLocks noChangeArrowheads="1"/>
          </p:cNvSpPr>
          <p:nvPr/>
        </p:nvSpPr>
        <p:spPr bwMode="auto">
          <a:xfrm>
            <a:off x="4968000" y="2844000"/>
            <a:ext cx="3744000" cy="72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 финальный матч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выиграет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FF"/>
                </a:solidFill>
              </a:rPr>
              <a:t>миланский «Интер»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FF"/>
                </a:solidFill>
              </a:rPr>
              <a:t> </a:t>
            </a:r>
            <a:br>
              <a:rPr lang="ru-RU" sz="1600" dirty="0" smtClean="0">
                <a:solidFill>
                  <a:srgbClr val="FF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кубок достанется </a:t>
            </a:r>
            <a:r>
              <a:rPr lang="ru-RU" sz="1600" dirty="0" smtClean="0">
                <a:solidFill>
                  <a:srgbClr val="A50021"/>
                </a:solidFill>
              </a:rPr>
              <a:t>итальянцам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Rectangle 7"/>
          <p:cNvSpPr>
            <a:spLocks noChangeArrowheads="1"/>
          </p:cNvSpPr>
          <p:nvPr/>
        </p:nvSpPr>
        <p:spPr bwMode="auto">
          <a:xfrm>
            <a:off x="4968000" y="3672000"/>
            <a:ext cx="3744000" cy="72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Финальный матч выиграет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br>
              <a:rPr lang="ru-RU" sz="1600" dirty="0" smtClean="0">
                <a:solidFill>
                  <a:srgbClr val="0000CC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либо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мадридский «Реал»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либо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FF"/>
                </a:solidFill>
              </a:rPr>
              <a:t>миланский «Интер»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Rectangle 7"/>
          <p:cNvSpPr>
            <a:spLocks noChangeArrowheads="1"/>
          </p:cNvSpPr>
          <p:nvPr/>
        </p:nvSpPr>
        <p:spPr bwMode="auto">
          <a:xfrm>
            <a:off x="5940000" y="450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8" name="Rectangle 7"/>
          <p:cNvSpPr>
            <a:spLocks noChangeArrowheads="1"/>
          </p:cNvSpPr>
          <p:nvPr/>
        </p:nvSpPr>
        <p:spPr bwMode="auto">
          <a:xfrm>
            <a:off x="4968000" y="4896000"/>
            <a:ext cx="3744000" cy="576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кубок достанется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либо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испанцам</a:t>
            </a:r>
            <a:r>
              <a:rPr lang="ru-RU" sz="1600" dirty="0" smtClean="0">
                <a:solidFill>
                  <a:srgbClr val="0000FF"/>
                </a:solidFill>
              </a:rPr>
              <a:t>, либо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A50021"/>
                </a:solidFill>
              </a:rPr>
              <a:t>итальянцам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2" name="TextBox 21"/>
          <p:cNvSpPr txBox="1">
            <a:spLocks noChangeArrowheads="1"/>
          </p:cNvSpPr>
          <p:nvPr/>
        </p:nvSpPr>
        <p:spPr bwMode="auto">
          <a:xfrm>
            <a:off x="0" y="2772000"/>
            <a:ext cx="2052000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en-US" sz="1600" dirty="0" smtClean="0">
                <a:solidFill>
                  <a:schemeClr val="accent3"/>
                </a:solidFill>
              </a:rPr>
              <a:t>(</a:t>
            </a:r>
            <a:r>
              <a:rPr lang="ru-RU" sz="1600" dirty="0" smtClean="0">
                <a:solidFill>
                  <a:schemeClr val="accent3"/>
                </a:solidFill>
              </a:rPr>
              <a:t>разделительная версия </a:t>
            </a:r>
            <a:r>
              <a:rPr lang="en-US" sz="1600" dirty="0" smtClean="0">
                <a:solidFill>
                  <a:schemeClr val="accent3"/>
                </a:solidFill>
              </a:rPr>
              <a:t/>
            </a:r>
            <a:br>
              <a:rPr lang="en-US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модуса</a:t>
            </a:r>
            <a:r>
              <a:rPr lang="en-US" sz="1600" dirty="0" smtClean="0">
                <a:solidFill>
                  <a:schemeClr val="accent3"/>
                </a:solidFill>
              </a:rPr>
              <a:t> ponens</a:t>
            </a:r>
            <a:r>
              <a:rPr lang="ru-RU" sz="1600" dirty="0" smtClean="0">
                <a:solidFill>
                  <a:schemeClr val="accent3"/>
                </a:solidFill>
              </a:rPr>
              <a:t>)</a:t>
            </a:r>
            <a:endParaRPr lang="ru-RU" sz="16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41" grpId="0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22" grpId="0"/>
    </p:bldLst>
  </p:timing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Условно-разделительные силлогизмы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Простая деструктивная дилемма</a:t>
            </a:r>
          </a:p>
        </p:txBody>
      </p:sp>
      <p:sp>
        <p:nvSpPr>
          <p:cNvPr id="16" name="Скругленный прямоугольник 15"/>
          <p:cNvSpPr/>
          <p:nvPr/>
        </p:nvSpPr>
        <p:spPr bwMode="auto">
          <a:xfrm>
            <a:off x="2052000" y="1800224"/>
            <a:ext cx="2520950" cy="237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2232000" y="1980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2232000" y="2412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FF"/>
                </a:solidFill>
              </a:rPr>
              <a:t>C</a:t>
            </a:r>
            <a:endParaRPr lang="ru-RU" dirty="0">
              <a:solidFill>
                <a:srgbClr val="FF00FF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2088000" y="2844000"/>
            <a:ext cx="2448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Либо 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r>
              <a:rPr lang="ru-RU" dirty="0" smtClean="0">
                <a:solidFill>
                  <a:srgbClr val="0000FF"/>
                </a:solidFill>
              </a:rPr>
              <a:t>, либо 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FF"/>
                </a:solidFill>
              </a:rPr>
              <a:t>C</a:t>
            </a:r>
            <a:endParaRPr lang="ru-RU" dirty="0">
              <a:solidFill>
                <a:srgbClr val="FF00FF"/>
              </a:solidFill>
            </a:endParaRPr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2412000" y="3276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2952000" y="3636000"/>
            <a:ext cx="720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не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41" name="TextBox 40"/>
          <p:cNvSpPr txBox="1">
            <a:spLocks noChangeArrowheads="1"/>
          </p:cNvSpPr>
          <p:nvPr/>
        </p:nvSpPr>
        <p:spPr bwMode="auto">
          <a:xfrm>
            <a:off x="0" y="1800225"/>
            <a:ext cx="2052000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00FF00"/>
                </a:solidFill>
              </a:rPr>
              <a:t>Простая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FF66FF"/>
                </a:solidFill>
              </a:rPr>
              <a:t>деструктивная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дилемма</a:t>
            </a:r>
            <a:endParaRPr lang="ru-RU" dirty="0">
              <a:solidFill>
                <a:schemeClr val="accent3"/>
              </a:solidFill>
            </a:endParaRPr>
          </a:p>
        </p:txBody>
      </p:sp>
      <p:sp>
        <p:nvSpPr>
          <p:cNvPr id="43" name="Скругленный прямоугольник 42"/>
          <p:cNvSpPr/>
          <p:nvPr/>
        </p:nvSpPr>
        <p:spPr bwMode="auto">
          <a:xfrm>
            <a:off x="4680000" y="1800224"/>
            <a:ext cx="4320000" cy="3888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squar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44" name="Rectangle 7"/>
          <p:cNvSpPr>
            <a:spLocks noChangeArrowheads="1"/>
          </p:cNvSpPr>
          <p:nvPr/>
        </p:nvSpPr>
        <p:spPr bwMode="auto">
          <a:xfrm>
            <a:off x="4968000" y="2016000"/>
            <a:ext cx="3744000" cy="72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/>
            <a:r>
              <a:rPr lang="ru-RU" sz="1600" dirty="0" smtClean="0">
                <a:solidFill>
                  <a:srgbClr val="FF0000"/>
                </a:solidFill>
              </a:rPr>
              <a:t>Решиться на подобную авантюру </a:t>
            </a:r>
            <a:r>
              <a:rPr lang="ru-RU" sz="1600" dirty="0" smtClean="0">
                <a:solidFill>
                  <a:srgbClr val="006600"/>
                </a:solidFill>
              </a:rPr>
              <a:t/>
            </a:r>
            <a:br>
              <a:rPr lang="ru-RU" sz="1600" dirty="0" smtClean="0">
                <a:solidFill>
                  <a:srgbClr val="006600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может либо </a:t>
            </a:r>
            <a:r>
              <a:rPr lang="ru-RU" sz="1600" dirty="0" smtClean="0">
                <a:solidFill>
                  <a:srgbClr val="006600"/>
                </a:solidFill>
              </a:rPr>
              <a:t>круглый дурак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Rectangle 7"/>
          <p:cNvSpPr>
            <a:spLocks noChangeArrowheads="1"/>
          </p:cNvSpPr>
          <p:nvPr/>
        </p:nvSpPr>
        <p:spPr bwMode="auto">
          <a:xfrm>
            <a:off x="4968000" y="2844000"/>
            <a:ext cx="3744000" cy="72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либо тот, кому</a:t>
            </a:r>
            <a:r>
              <a:rPr lang="ru-RU" sz="1600" dirty="0" smtClean="0">
                <a:solidFill>
                  <a:srgbClr val="FF00FF"/>
                </a:solidFill>
              </a:rPr>
              <a:t> </a:t>
            </a:r>
            <a:br>
              <a:rPr lang="ru-RU" sz="1600" dirty="0" smtClean="0">
                <a:solidFill>
                  <a:srgbClr val="FF00FF"/>
                </a:solidFill>
              </a:rPr>
            </a:br>
            <a:r>
              <a:rPr lang="ru-RU" sz="1600" dirty="0" smtClean="0">
                <a:solidFill>
                  <a:srgbClr val="FF00FF"/>
                </a:solidFill>
              </a:rPr>
              <a:t>нечего терять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Rectangle 7"/>
          <p:cNvSpPr>
            <a:spLocks noChangeArrowheads="1"/>
          </p:cNvSpPr>
          <p:nvPr/>
        </p:nvSpPr>
        <p:spPr bwMode="auto">
          <a:xfrm>
            <a:off x="4968000" y="3672000"/>
            <a:ext cx="3744000" cy="72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Про этого человека не скажешь,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что он </a:t>
            </a:r>
            <a:r>
              <a:rPr lang="ru-RU" sz="1600" dirty="0" smtClean="0">
                <a:solidFill>
                  <a:srgbClr val="006600"/>
                </a:solidFill>
              </a:rPr>
              <a:t>круглый дурак </a:t>
            </a:r>
            <a:br>
              <a:rPr lang="ru-RU" sz="1600" dirty="0" smtClean="0">
                <a:solidFill>
                  <a:srgbClr val="006600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или что</a:t>
            </a:r>
            <a:r>
              <a:rPr lang="ru-RU" sz="1600" dirty="0" smtClean="0">
                <a:solidFill>
                  <a:srgbClr val="FF00FF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ему</a:t>
            </a:r>
            <a:r>
              <a:rPr lang="ru-RU" sz="1600" dirty="0" smtClean="0">
                <a:solidFill>
                  <a:srgbClr val="FF00FF"/>
                </a:solidFill>
              </a:rPr>
              <a:t> нечего терять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Rectangle 7"/>
          <p:cNvSpPr>
            <a:spLocks noChangeArrowheads="1"/>
          </p:cNvSpPr>
          <p:nvPr/>
        </p:nvSpPr>
        <p:spPr bwMode="auto">
          <a:xfrm>
            <a:off x="5940000" y="450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8" name="Rectangle 7"/>
          <p:cNvSpPr>
            <a:spLocks noChangeArrowheads="1"/>
          </p:cNvSpPr>
          <p:nvPr/>
        </p:nvSpPr>
        <p:spPr bwMode="auto">
          <a:xfrm>
            <a:off x="4968000" y="4896000"/>
            <a:ext cx="3744000" cy="576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этот человек </a:t>
            </a:r>
            <a:r>
              <a:rPr lang="ru-RU" sz="1600" dirty="0" smtClean="0">
                <a:solidFill>
                  <a:srgbClr val="FF0000"/>
                </a:solidFill>
              </a:rPr>
              <a:t>на подобную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авантюру </a:t>
            </a:r>
            <a:r>
              <a:rPr lang="ru-RU" sz="1600" dirty="0" smtClean="0">
                <a:solidFill>
                  <a:srgbClr val="0000FF"/>
                </a:solidFill>
              </a:rPr>
              <a:t>не </a:t>
            </a:r>
            <a:r>
              <a:rPr lang="ru-RU" sz="1600" dirty="0" smtClean="0">
                <a:solidFill>
                  <a:srgbClr val="FF0000"/>
                </a:solidFill>
              </a:rPr>
              <a:t>пойдёт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2" name="TextBox 21"/>
          <p:cNvSpPr txBox="1">
            <a:spLocks noChangeArrowheads="1"/>
          </p:cNvSpPr>
          <p:nvPr/>
        </p:nvSpPr>
        <p:spPr bwMode="auto">
          <a:xfrm>
            <a:off x="0" y="2772000"/>
            <a:ext cx="2052000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en-US" sz="1600" dirty="0" smtClean="0">
                <a:solidFill>
                  <a:schemeClr val="accent3"/>
                </a:solidFill>
              </a:rPr>
              <a:t>(</a:t>
            </a:r>
            <a:r>
              <a:rPr lang="ru-RU" sz="1600" dirty="0" smtClean="0">
                <a:solidFill>
                  <a:schemeClr val="accent3"/>
                </a:solidFill>
              </a:rPr>
              <a:t>разделительная версия </a:t>
            </a:r>
            <a:r>
              <a:rPr lang="en-US" sz="1600" dirty="0" smtClean="0">
                <a:solidFill>
                  <a:schemeClr val="accent3"/>
                </a:solidFill>
              </a:rPr>
              <a:t/>
            </a:r>
            <a:br>
              <a:rPr lang="en-US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модуса</a:t>
            </a:r>
            <a:r>
              <a:rPr lang="en-US" sz="1600" dirty="0" smtClean="0">
                <a:solidFill>
                  <a:schemeClr val="accent3"/>
                </a:solidFill>
              </a:rPr>
              <a:t> tollens</a:t>
            </a:r>
            <a:r>
              <a:rPr lang="ru-RU" sz="1600" dirty="0" smtClean="0">
                <a:solidFill>
                  <a:schemeClr val="accent3"/>
                </a:solidFill>
              </a:rPr>
              <a:t>)</a:t>
            </a:r>
            <a:endParaRPr lang="ru-RU" sz="16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41" grpId="0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22" grpId="0"/>
    </p:bldLst>
  </p:timing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Условно-разделительные силлогизмы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Сложная деструктивная дилемма</a:t>
            </a:r>
          </a:p>
        </p:txBody>
      </p:sp>
      <p:sp>
        <p:nvSpPr>
          <p:cNvPr id="16" name="Скругленный прямоугольник 15"/>
          <p:cNvSpPr/>
          <p:nvPr/>
        </p:nvSpPr>
        <p:spPr bwMode="auto">
          <a:xfrm>
            <a:off x="1944000" y="1800224"/>
            <a:ext cx="2664000" cy="237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2196000" y="1980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endParaRPr lang="ru-RU" dirty="0">
              <a:solidFill>
                <a:srgbClr val="006600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2196000" y="2412000"/>
            <a:ext cx="2159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Если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FF"/>
                </a:solidFill>
              </a:rPr>
              <a:t>C</a:t>
            </a:r>
            <a:r>
              <a:rPr lang="ru-RU" dirty="0" smtClean="0">
                <a:solidFill>
                  <a:srgbClr val="0000FF"/>
                </a:solidFill>
              </a:rPr>
              <a:t>, то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A50021"/>
                </a:solidFill>
              </a:rPr>
              <a:t>D</a:t>
            </a:r>
            <a:endParaRPr lang="ru-RU" dirty="0">
              <a:solidFill>
                <a:srgbClr val="A50021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2052000" y="2844000"/>
            <a:ext cx="2448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Либо 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6600"/>
                </a:solidFill>
              </a:rPr>
              <a:t>B</a:t>
            </a:r>
            <a:r>
              <a:rPr lang="ru-RU" dirty="0" smtClean="0">
                <a:solidFill>
                  <a:srgbClr val="0000FF"/>
                </a:solidFill>
              </a:rPr>
              <a:t>, либо 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A50021"/>
                </a:solidFill>
              </a:rPr>
              <a:t>D</a:t>
            </a:r>
            <a:endParaRPr lang="ru-RU" dirty="0">
              <a:solidFill>
                <a:srgbClr val="A50021"/>
              </a:solidFill>
            </a:endParaRPr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2412000" y="3276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2052000" y="3636000"/>
            <a:ext cx="2448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либо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A</a:t>
            </a:r>
            <a:r>
              <a:rPr lang="ru-RU" dirty="0" smtClean="0">
                <a:solidFill>
                  <a:srgbClr val="0000CC"/>
                </a:solidFill>
              </a:rPr>
              <a:t>, </a:t>
            </a:r>
            <a:r>
              <a:rPr lang="ru-RU" dirty="0" smtClean="0">
                <a:solidFill>
                  <a:srgbClr val="0000FF"/>
                </a:solidFill>
              </a:rPr>
              <a:t>либо 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FF00FF"/>
                </a:solidFill>
              </a:rPr>
              <a:t>C</a:t>
            </a:r>
            <a:endParaRPr lang="ru-RU" dirty="0">
              <a:solidFill>
                <a:srgbClr val="FF00FF"/>
              </a:solidFill>
            </a:endParaRPr>
          </a:p>
        </p:txBody>
      </p:sp>
      <p:sp>
        <p:nvSpPr>
          <p:cNvPr id="41" name="TextBox 40"/>
          <p:cNvSpPr txBox="1">
            <a:spLocks noChangeArrowheads="1"/>
          </p:cNvSpPr>
          <p:nvPr/>
        </p:nvSpPr>
        <p:spPr bwMode="auto">
          <a:xfrm>
            <a:off x="0" y="1800225"/>
            <a:ext cx="1944688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</a:rPr>
              <a:t>Сложная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FF66FF"/>
                </a:solidFill>
              </a:rPr>
              <a:t>деструктивная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дилемма</a:t>
            </a:r>
            <a:endParaRPr lang="ru-RU" dirty="0">
              <a:solidFill>
                <a:schemeClr val="accent3"/>
              </a:solidFill>
            </a:endParaRPr>
          </a:p>
        </p:txBody>
      </p:sp>
      <p:sp>
        <p:nvSpPr>
          <p:cNvPr id="43" name="Скругленный прямоугольник 42"/>
          <p:cNvSpPr/>
          <p:nvPr/>
        </p:nvSpPr>
        <p:spPr bwMode="auto">
          <a:xfrm>
            <a:off x="4680000" y="1800224"/>
            <a:ext cx="4320000" cy="3888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squar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44" name="Rectangle 7"/>
          <p:cNvSpPr>
            <a:spLocks noChangeArrowheads="1"/>
          </p:cNvSpPr>
          <p:nvPr/>
        </p:nvSpPr>
        <p:spPr bwMode="auto">
          <a:xfrm>
            <a:off x="4968000" y="2016000"/>
            <a:ext cx="3744000" cy="72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 бы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«Спартак» выиграл у «Динамо»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006600"/>
                </a:solidFill>
              </a:rPr>
              <a:t>«Спартак» вышел </a:t>
            </a:r>
            <a:r>
              <a:rPr lang="ru-RU" sz="1600" dirty="0" smtClean="0">
                <a:solidFill>
                  <a:srgbClr val="0000FF"/>
                </a:solidFill>
              </a:rPr>
              <a:t>бы</a:t>
            </a:r>
            <a:r>
              <a:rPr lang="ru-RU" sz="1600" dirty="0" smtClean="0">
                <a:solidFill>
                  <a:srgbClr val="006600"/>
                </a:solidFill>
              </a:rPr>
              <a:t> в финал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5" name="Rectangle 7"/>
          <p:cNvSpPr>
            <a:spLocks noChangeArrowheads="1"/>
          </p:cNvSpPr>
          <p:nvPr/>
        </p:nvSpPr>
        <p:spPr bwMode="auto">
          <a:xfrm>
            <a:off x="4968000" y="2844000"/>
            <a:ext cx="3744000" cy="72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 бы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FF"/>
                </a:solidFill>
              </a:rPr>
              <a:t>«Торпедо» выиграло у «Зенита»</a:t>
            </a:r>
            <a:r>
              <a:rPr lang="ru-RU" sz="1600" dirty="0" smtClean="0">
                <a:solidFill>
                  <a:srgbClr val="0000FF"/>
                </a:solidFill>
              </a:rPr>
              <a:t>,</a:t>
            </a:r>
            <a:r>
              <a:rPr lang="ru-RU" sz="1600" dirty="0" smtClean="0">
                <a:solidFill>
                  <a:srgbClr val="FF00FF"/>
                </a:solidFill>
              </a:rPr>
              <a:t> </a:t>
            </a:r>
            <a:br>
              <a:rPr lang="ru-RU" sz="1600" dirty="0" smtClean="0">
                <a:solidFill>
                  <a:srgbClr val="FF00FF"/>
                </a:solidFill>
              </a:rPr>
            </a:br>
            <a:r>
              <a:rPr lang="ru-RU" sz="1600" dirty="0" smtClean="0">
                <a:solidFill>
                  <a:srgbClr val="A50021"/>
                </a:solidFill>
              </a:rPr>
              <a:t>«Торпедо» вышло</a:t>
            </a:r>
            <a:r>
              <a:rPr lang="ru-RU" sz="1600" dirty="0" smtClean="0">
                <a:solidFill>
                  <a:srgbClr val="CC3300"/>
                </a:solidFill>
              </a:rPr>
              <a:t> </a:t>
            </a:r>
            <a:r>
              <a:rPr lang="ru-RU" sz="1600" dirty="0" smtClean="0">
                <a:solidFill>
                  <a:srgbClr val="0000FF"/>
                </a:solidFill>
              </a:rPr>
              <a:t>бы</a:t>
            </a:r>
            <a:r>
              <a:rPr lang="ru-RU" sz="1600" dirty="0" smtClean="0">
                <a:solidFill>
                  <a:srgbClr val="CC3300"/>
                </a:solidFill>
              </a:rPr>
              <a:t> </a:t>
            </a:r>
            <a:r>
              <a:rPr lang="ru-RU" sz="1600" dirty="0" smtClean="0">
                <a:solidFill>
                  <a:srgbClr val="A50021"/>
                </a:solidFill>
              </a:rPr>
              <a:t>в финал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6" name="Rectangle 7"/>
          <p:cNvSpPr>
            <a:spLocks noChangeArrowheads="1"/>
          </p:cNvSpPr>
          <p:nvPr/>
        </p:nvSpPr>
        <p:spPr bwMode="auto">
          <a:xfrm>
            <a:off x="4968000" y="3672000"/>
            <a:ext cx="3744000" cy="576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Но </a:t>
            </a:r>
            <a:r>
              <a:rPr lang="ru-RU" sz="1600" dirty="0" smtClean="0">
                <a:solidFill>
                  <a:srgbClr val="006600"/>
                </a:solidFill>
              </a:rPr>
              <a:t>«Спартак»</a:t>
            </a:r>
            <a:r>
              <a:rPr lang="ru-RU" sz="1600" dirty="0" smtClean="0">
                <a:solidFill>
                  <a:srgbClr val="0000FF"/>
                </a:solidFill>
              </a:rPr>
              <a:t> и </a:t>
            </a:r>
            <a:r>
              <a:rPr lang="ru-RU" sz="1600" dirty="0" smtClean="0">
                <a:solidFill>
                  <a:srgbClr val="A50021"/>
                </a:solidFill>
              </a:rPr>
              <a:t>«Торпедо»</a:t>
            </a:r>
            <a:r>
              <a:rPr lang="ru-RU" sz="1600" dirty="0" smtClean="0">
                <a:solidFill>
                  <a:srgbClr val="CC3300"/>
                </a:solidFill>
              </a:rPr>
              <a:t> </a:t>
            </a:r>
            <a:br>
              <a:rPr lang="ru-RU" sz="1600" dirty="0" smtClean="0">
                <a:solidFill>
                  <a:srgbClr val="CC3300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так и не встретились в финале.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" name="Rectangle 7"/>
          <p:cNvSpPr>
            <a:spLocks noChangeArrowheads="1"/>
          </p:cNvSpPr>
          <p:nvPr/>
        </p:nvSpPr>
        <p:spPr bwMode="auto">
          <a:xfrm>
            <a:off x="5940000" y="4356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48" name="Rectangle 7"/>
          <p:cNvSpPr>
            <a:spLocks noChangeArrowheads="1"/>
          </p:cNvSpPr>
          <p:nvPr/>
        </p:nvSpPr>
        <p:spPr bwMode="auto">
          <a:xfrm>
            <a:off x="4968000" y="4752000"/>
            <a:ext cx="3744000" cy="72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либо </a:t>
            </a:r>
            <a:r>
              <a:rPr lang="ru-RU" sz="1600" dirty="0" smtClean="0">
                <a:solidFill>
                  <a:srgbClr val="FF0000"/>
                </a:solidFill>
              </a:rPr>
              <a:t>«Спартак»</a:t>
            </a:r>
            <a:r>
              <a:rPr lang="ru-RU" sz="1600" dirty="0" smtClean="0">
                <a:solidFill>
                  <a:srgbClr val="0000FF"/>
                </a:solidFill>
              </a:rPr>
              <a:t> не </a:t>
            </a:r>
            <a:r>
              <a:rPr lang="ru-RU" sz="1600" dirty="0" smtClean="0">
                <a:solidFill>
                  <a:srgbClr val="FF0000"/>
                </a:solidFill>
              </a:rPr>
              <a:t>выиграл </a:t>
            </a:r>
            <a:br>
              <a:rPr lang="ru-RU" sz="1600" dirty="0" smtClean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у «Динамо»</a:t>
            </a:r>
            <a:r>
              <a:rPr lang="ru-RU" sz="1600" dirty="0" smtClean="0">
                <a:solidFill>
                  <a:srgbClr val="0000FF"/>
                </a:solidFill>
              </a:rPr>
              <a:t>, либо </a:t>
            </a:r>
            <a:r>
              <a:rPr lang="ru-RU" sz="1600" dirty="0" smtClean="0">
                <a:solidFill>
                  <a:srgbClr val="FF00FF"/>
                </a:solidFill>
              </a:rPr>
              <a:t>«Торпедо»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не </a:t>
            </a:r>
            <a:r>
              <a:rPr lang="ru-RU" sz="1600" dirty="0" smtClean="0">
                <a:solidFill>
                  <a:srgbClr val="FF00FF"/>
                </a:solidFill>
              </a:rPr>
              <a:t>выиграло у «Зенита»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2" name="TextBox 21"/>
          <p:cNvSpPr txBox="1">
            <a:spLocks noChangeArrowheads="1"/>
          </p:cNvSpPr>
          <p:nvPr/>
        </p:nvSpPr>
        <p:spPr bwMode="auto">
          <a:xfrm>
            <a:off x="0" y="2772000"/>
            <a:ext cx="1944000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en-US" sz="1600" dirty="0" smtClean="0">
                <a:solidFill>
                  <a:schemeClr val="accent3"/>
                </a:solidFill>
              </a:rPr>
              <a:t>(</a:t>
            </a:r>
            <a:r>
              <a:rPr lang="ru-RU" sz="1600" dirty="0" smtClean="0">
                <a:solidFill>
                  <a:schemeClr val="accent3"/>
                </a:solidFill>
              </a:rPr>
              <a:t>разделительная версия </a:t>
            </a:r>
            <a:r>
              <a:rPr lang="en-US" sz="1600" dirty="0" smtClean="0">
                <a:solidFill>
                  <a:schemeClr val="accent3"/>
                </a:solidFill>
              </a:rPr>
              <a:t/>
            </a:r>
            <a:br>
              <a:rPr lang="en-US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 модуса</a:t>
            </a:r>
            <a:r>
              <a:rPr lang="en-US" sz="1600" dirty="0" smtClean="0">
                <a:solidFill>
                  <a:schemeClr val="accent3"/>
                </a:solidFill>
              </a:rPr>
              <a:t> tollens</a:t>
            </a:r>
            <a:r>
              <a:rPr lang="ru-RU" sz="1600" dirty="0" smtClean="0">
                <a:solidFill>
                  <a:schemeClr val="accent3"/>
                </a:solidFill>
              </a:rPr>
              <a:t>)</a:t>
            </a:r>
            <a:endParaRPr lang="ru-RU" sz="16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41" grpId="0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22" grpId="0"/>
    </p:bldLst>
  </p:timing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80000" y="2340000"/>
            <a:ext cx="8784000" cy="1440000"/>
          </a:xfrm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Н. И. Бирюков, Д. С </a:t>
            </a:r>
            <a:r>
              <a:rPr lang="ru-RU" sz="2800" b="1" dirty="0" err="1" smtClean="0">
                <a:solidFill>
                  <a:schemeClr val="bg1"/>
                </a:solidFill>
              </a:rPr>
              <a:t>Горшенёв</a:t>
            </a:r>
            <a:r>
              <a:rPr lang="ru-RU" sz="2800" b="1" dirty="0" smtClean="0">
                <a:solidFill>
                  <a:schemeClr val="bg1"/>
                </a:solidFill>
              </a:rPr>
              <a:t>, О. М. Решетова</a:t>
            </a:r>
            <a:r>
              <a:rPr lang="ru-RU" sz="4000" b="1" dirty="0" smtClean="0">
                <a:solidFill>
                  <a:schemeClr val="bg1"/>
                </a:solidFill>
              </a:rPr>
              <a:t/>
            </a:r>
            <a:br>
              <a:rPr lang="ru-RU" sz="4000" b="1" dirty="0" smtClean="0">
                <a:solidFill>
                  <a:schemeClr val="bg1"/>
                </a:solidFill>
              </a:rPr>
            </a:br>
            <a:r>
              <a:rPr lang="ru-RU" sz="1200" b="1" dirty="0" smtClean="0">
                <a:solidFill>
                  <a:schemeClr val="bg1"/>
                </a:solidFill>
              </a:rPr>
              <a:t/>
            </a:r>
            <a:br>
              <a:rPr lang="ru-RU" sz="12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bg1"/>
                </a:solidFill>
              </a:rPr>
              <a:t>Основы формальной логики</a:t>
            </a:r>
            <a:endParaRPr lang="ru-RU" sz="3600" b="1" dirty="0" smtClean="0">
              <a:solidFill>
                <a:schemeClr val="bg1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0513" y="4320000"/>
            <a:ext cx="8561387" cy="2304000"/>
          </a:xfrm>
          <a:noFill/>
        </p:spPr>
        <p:txBody>
          <a:bodyPr/>
          <a:lstStyle/>
          <a:p>
            <a:pPr eaLnBrk="1" hangingPunct="1"/>
            <a:r>
              <a:rPr lang="ru-RU" sz="2400" b="1" dirty="0" smtClean="0">
                <a:solidFill>
                  <a:schemeClr val="bg1"/>
                </a:solidFill>
              </a:rPr>
              <a:t>Глава 9</a:t>
            </a:r>
            <a:br>
              <a:rPr lang="ru-RU" sz="24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/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bg1"/>
                </a:solidFill>
              </a:rPr>
              <a:t>Сокращённые и сложные силлогизмы</a:t>
            </a:r>
          </a:p>
        </p:txBody>
      </p:sp>
      <p:pic>
        <p:nvPicPr>
          <p:cNvPr id="7" name="Picture 3" descr="D:\Disk_N\NICK\POWERPOINT\=Archive\Безимени-3 копия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6000" y="540000"/>
            <a:ext cx="1295400" cy="847725"/>
          </a:xfrm>
          <a:prstGeom prst="rect">
            <a:avLst/>
          </a:prstGeom>
          <a:noFill/>
        </p:spPr>
      </p:pic>
      <p:pic>
        <p:nvPicPr>
          <p:cNvPr id="8" name="Picture 6" descr="chouet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7992000" y="576007"/>
            <a:ext cx="708660" cy="971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4"/>
          <p:cNvSpPr>
            <a:spLocks noChangeArrowheads="1"/>
          </p:cNvSpPr>
          <p:nvPr/>
        </p:nvSpPr>
        <p:spPr bwMode="auto">
          <a:xfrm>
            <a:off x="1443038" y="539750"/>
            <a:ext cx="6400800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lnSpc>
                <a:spcPct val="100000"/>
              </a:lnSpc>
            </a:pPr>
            <a:r>
              <a:rPr lang="ru-RU" sz="2000" b="1" dirty="0">
                <a:solidFill>
                  <a:schemeClr val="bg1"/>
                </a:solidFill>
              </a:rPr>
              <a:t>МОСКОВСКИЙ ГОСУДАРСТВЕННЫЙ ИНСТИТУТ МЕЖДУНАРОДНЫХ ОТНОШЕНИЙ</a:t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/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>Кафедра </a:t>
            </a:r>
            <a:r>
              <a:rPr lang="ru-RU" sz="2000" b="1" dirty="0" smtClean="0">
                <a:solidFill>
                  <a:schemeClr val="bg1"/>
                </a:solidFill>
              </a:rPr>
              <a:t>философии</a:t>
            </a:r>
            <a:r>
              <a:rPr lang="en-US" sz="2000" b="1" dirty="0" smtClean="0">
                <a:solidFill>
                  <a:schemeClr val="bg1"/>
                </a:solidFill>
              </a:rPr>
              <a:t> </a:t>
            </a:r>
            <a:r>
              <a:rPr lang="ru-RU" sz="2000" b="1" dirty="0" smtClean="0">
                <a:solidFill>
                  <a:schemeClr val="bg1"/>
                </a:solidFill>
              </a:rPr>
              <a:t>им. А. Ф. Шишкина</a:t>
            </a:r>
            <a:endParaRPr lang="ru-RU" sz="20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601788"/>
            <a:ext cx="8229600" cy="4525962"/>
          </a:xfrm>
        </p:spPr>
        <p:txBody>
          <a:bodyPr/>
          <a:lstStyle/>
          <a:p>
            <a:pPr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 Сокращённые силлогизмы (энтимемы)</a:t>
            </a:r>
          </a:p>
          <a:p>
            <a:pPr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 Сложные силлогизмы (полисиллогизмы)</a:t>
            </a:r>
          </a:p>
          <a:p>
            <a:pPr lvl="1"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Прогрессивный полисиллогизм</a:t>
            </a:r>
          </a:p>
          <a:p>
            <a:pPr lvl="1"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Регрессивный полисиллогизм</a:t>
            </a:r>
          </a:p>
          <a:p>
            <a:pPr>
              <a:buFont typeface="Wingdings" pitchFamily="2" charset="2"/>
              <a:buChar char="q"/>
              <a:defRPr/>
            </a:pPr>
            <a:r>
              <a:rPr lang="ru-RU" sz="2000" b="1" dirty="0" smtClean="0">
                <a:solidFill>
                  <a:srgbClr val="FFFF00"/>
                </a:solidFill>
              </a:rPr>
              <a:t> Сложносокращённые силлогизмы</a:t>
            </a:r>
          </a:p>
          <a:p>
            <a:pPr lvl="1"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bg2">
                    <a:lumMod val="20000"/>
                    <a:lumOff val="80000"/>
                  </a:schemeClr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Сориты</a:t>
            </a:r>
          </a:p>
          <a:p>
            <a:pPr lvl="2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Прогрессивный (гоклениевский) сорит </a:t>
            </a:r>
          </a:p>
          <a:p>
            <a:pPr lvl="2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Регрессивный (аристотелевский) сорит</a:t>
            </a:r>
          </a:p>
          <a:p>
            <a:pPr lvl="1">
              <a:buFont typeface="Arial" pitchFamily="34" charset="0"/>
              <a:buChar char="•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 Эпихейремы</a:t>
            </a:r>
          </a:p>
        </p:txBody>
      </p:sp>
      <p:sp>
        <p:nvSpPr>
          <p:cNvPr id="4" name="Заголовок 1"/>
          <p:cNvSpPr>
            <a:spLocks noGrp="1"/>
          </p:cNvSpPr>
          <p:nvPr>
            <p:ph type="title"/>
          </p:nvPr>
        </p:nvSpPr>
        <p:spPr>
          <a:xfrm>
            <a:off x="96838" y="274638"/>
            <a:ext cx="8950325" cy="1143000"/>
          </a:xfrm>
        </p:spPr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Сокращённые и сложные силлогизмы</a:t>
            </a:r>
            <a:endParaRPr lang="ru-RU" sz="3200" b="1" dirty="0">
              <a:solidFill>
                <a:schemeClr val="bg2">
                  <a:lumMod val="20000"/>
                  <a:lumOff val="80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rgbClr val="FFFF00"/>
                </a:solidFill>
              </a:rPr>
              <a:t>Сокращённый силлогизм</a:t>
            </a:r>
            <a:br>
              <a:rPr lang="ru-RU" sz="3200" b="1" dirty="0" smtClean="0">
                <a:solidFill>
                  <a:srgbClr val="FFFF00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Энтимема</a:t>
            </a:r>
          </a:p>
        </p:txBody>
      </p:sp>
      <p:sp>
        <p:nvSpPr>
          <p:cNvPr id="443397" name="Text Box 5"/>
          <p:cNvSpPr txBox="1">
            <a:spLocks noChangeArrowheads="1"/>
          </p:cNvSpPr>
          <p:nvPr/>
        </p:nvSpPr>
        <p:spPr bwMode="auto">
          <a:xfrm>
            <a:off x="1692275" y="2160588"/>
            <a:ext cx="5759450" cy="2159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2000" dirty="0">
                <a:solidFill>
                  <a:srgbClr val="FFFF00"/>
                </a:solidFill>
                <a:cs typeface="Arial" charset="0"/>
              </a:rPr>
              <a:t>Энтимема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(</a:t>
            </a:r>
            <a:r>
              <a:rPr lang="ru-RU" i="1" dirty="0"/>
              <a:t>греч</a:t>
            </a:r>
            <a:r>
              <a:rPr lang="ru-RU" dirty="0"/>
              <a:t>. </a:t>
            </a:r>
            <a:r>
              <a:rPr lang="el-GR" sz="2200" dirty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ένθυμημα</a:t>
            </a: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,</a:t>
            </a:r>
            <a:r>
              <a:rPr lang="ru-RU" sz="2200" dirty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dirty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от </a:t>
            </a:r>
            <a:r>
              <a:rPr lang="el-GR" sz="2200" dirty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ένθυμέομαι</a:t>
            </a: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,</a:t>
            </a:r>
            <a:r>
              <a:rPr lang="ru-RU" sz="2200" dirty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dirty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иметь в уме</a:t>
            </a:r>
            <a:r>
              <a:rPr lang="ru-RU" dirty="0"/>
              <a:t>) </a:t>
            </a:r>
            <a:r>
              <a:rPr lang="ru-RU" dirty="0" smtClean="0"/>
              <a:t>–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сокращённый (неполный) силлогизм, </a:t>
            </a:r>
            <a:br>
              <a:rPr lang="ru-RU" dirty="0"/>
            </a:br>
            <a:r>
              <a:rPr lang="ru-RU" dirty="0"/>
              <a:t>в котором одна из посылок или </a:t>
            </a:r>
            <a:r>
              <a:rPr lang="ru-RU" dirty="0" smtClean="0"/>
              <a:t>вывод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явно не </a:t>
            </a:r>
            <a:r>
              <a:rPr lang="ru-RU" dirty="0" smtClean="0"/>
              <a:t>формулируется,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а лишь подразумевается.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3397" grpId="0" animBg="1"/>
    </p:bldLst>
  </p:timing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Сокращённый силлогизм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Энтимема</a:t>
            </a:r>
          </a:p>
        </p:txBody>
      </p:sp>
      <p:sp>
        <p:nvSpPr>
          <p:cNvPr id="4" name="Скругленный прямоугольник 3"/>
          <p:cNvSpPr/>
          <p:nvPr/>
        </p:nvSpPr>
        <p:spPr bwMode="auto">
          <a:xfrm>
            <a:off x="3240088" y="1584000"/>
            <a:ext cx="2663825" cy="201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3419475" y="1692000"/>
            <a:ext cx="2305050" cy="576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br>
              <a:rPr lang="ru-RU" dirty="0" smtClean="0">
                <a:solidFill>
                  <a:srgbClr val="FF0000"/>
                </a:solidFill>
              </a:rPr>
            </a:br>
            <a:r>
              <a:rPr lang="ru-RU" dirty="0" smtClean="0">
                <a:solidFill>
                  <a:srgbClr val="FF00FF"/>
                </a:solidFill>
              </a:rPr>
              <a:t>человек</a:t>
            </a:r>
            <a:r>
              <a:rPr lang="ru-RU" dirty="0" smtClean="0">
                <a:solidFill>
                  <a:srgbClr val="FF0000"/>
                </a:solidFill>
              </a:rPr>
              <a:t> смертен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3419475" y="2339975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336600"/>
                </a:solidFill>
              </a:rPr>
              <a:t>Сократ</a:t>
            </a:r>
            <a:r>
              <a:rPr lang="ru-RU" dirty="0">
                <a:solidFill>
                  <a:srgbClr val="0000CC"/>
                </a:solidFill>
              </a:rPr>
              <a:t> – </a:t>
            </a:r>
            <a:r>
              <a:rPr lang="ru-RU" dirty="0">
                <a:solidFill>
                  <a:srgbClr val="FF00FF"/>
                </a:solidFill>
              </a:rPr>
              <a:t>человек</a:t>
            </a: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3419475" y="3132138"/>
            <a:ext cx="230505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336600"/>
                </a:solidFill>
              </a:rPr>
              <a:t>Сократ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FF0000"/>
                </a:solidFill>
              </a:rPr>
              <a:t>смертен</a:t>
            </a: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3671888" y="2771775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9" name="Скругленный прямоугольник 8"/>
          <p:cNvSpPr/>
          <p:nvPr/>
        </p:nvSpPr>
        <p:spPr bwMode="auto">
          <a:xfrm>
            <a:off x="360363" y="4608000"/>
            <a:ext cx="2663825" cy="201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539750" y="5364000"/>
            <a:ext cx="2303463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336600"/>
                </a:solidFill>
              </a:rPr>
              <a:t>Сократ</a:t>
            </a:r>
            <a:r>
              <a:rPr lang="ru-RU" dirty="0">
                <a:solidFill>
                  <a:srgbClr val="0000CC"/>
                </a:solidFill>
              </a:rPr>
              <a:t> – </a:t>
            </a:r>
            <a:r>
              <a:rPr lang="ru-RU" dirty="0">
                <a:solidFill>
                  <a:srgbClr val="FF00FF"/>
                </a:solidFill>
              </a:rPr>
              <a:t>человек</a:t>
            </a:r>
          </a:p>
        </p:txBody>
      </p:sp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539750" y="6156000"/>
            <a:ext cx="2303463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336600"/>
                </a:solidFill>
              </a:rPr>
              <a:t>Сократ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FF0000"/>
                </a:solidFill>
              </a:rPr>
              <a:t>смертен</a:t>
            </a: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792163" y="5796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360363" y="3600000"/>
            <a:ext cx="2663825" cy="1008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подразумеваемой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б</a:t>
            </a:r>
            <a:r>
              <a:rPr lang="en-GB" dirty="0">
                <a:solidFill>
                  <a:srgbClr val="00FF00"/>
                </a:solidFill>
              </a:rPr>
              <a:t>ó</a:t>
            </a:r>
            <a:r>
              <a:rPr lang="ru-RU" dirty="0">
                <a:solidFill>
                  <a:srgbClr val="00FF00"/>
                </a:solidFill>
              </a:rPr>
              <a:t>льшей</a:t>
            </a:r>
            <a:r>
              <a:rPr lang="ru-RU" dirty="0"/>
              <a:t> посылкой</a:t>
            </a:r>
          </a:p>
        </p:txBody>
      </p:sp>
      <p:sp>
        <p:nvSpPr>
          <p:cNvPr id="15" name="Скругленный прямоугольник 14"/>
          <p:cNvSpPr/>
          <p:nvPr/>
        </p:nvSpPr>
        <p:spPr bwMode="auto">
          <a:xfrm>
            <a:off x="3240088" y="4607999"/>
            <a:ext cx="2663825" cy="201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3419475" y="4716000"/>
            <a:ext cx="2305050" cy="576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br>
              <a:rPr lang="ru-RU" dirty="0" smtClean="0">
                <a:solidFill>
                  <a:srgbClr val="FF0000"/>
                </a:solidFill>
              </a:rPr>
            </a:br>
            <a:r>
              <a:rPr lang="ru-RU" dirty="0" smtClean="0">
                <a:solidFill>
                  <a:srgbClr val="FF00FF"/>
                </a:solidFill>
              </a:rPr>
              <a:t>человек</a:t>
            </a:r>
            <a:r>
              <a:rPr lang="ru-RU" dirty="0" smtClean="0">
                <a:solidFill>
                  <a:srgbClr val="FF0000"/>
                </a:solidFill>
              </a:rPr>
              <a:t> смертен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3419475" y="6156000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336600"/>
                </a:solidFill>
              </a:rPr>
              <a:t>Сократ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FF0000"/>
                </a:solidFill>
              </a:rPr>
              <a:t>смертен</a:t>
            </a: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3671888" y="5796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3240088" y="3600000"/>
            <a:ext cx="2663825" cy="1008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подразумеваемой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меньшей</a:t>
            </a:r>
            <a:r>
              <a:rPr lang="ru-RU" dirty="0"/>
              <a:t> посылкой</a:t>
            </a:r>
          </a:p>
        </p:txBody>
      </p: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6119813" y="3600000"/>
            <a:ext cx="2663825" cy="1008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подразумеваемым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выводом</a:t>
            </a:r>
          </a:p>
        </p:txBody>
      </p:sp>
      <p:sp>
        <p:nvSpPr>
          <p:cNvPr id="22" name="Скругленный прямоугольник 21"/>
          <p:cNvSpPr/>
          <p:nvPr/>
        </p:nvSpPr>
        <p:spPr bwMode="auto">
          <a:xfrm>
            <a:off x="6119813" y="4607999"/>
            <a:ext cx="2663825" cy="201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6300788" y="4716000"/>
            <a:ext cx="2303462" cy="576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br>
              <a:rPr lang="ru-RU" dirty="0" smtClean="0">
                <a:solidFill>
                  <a:srgbClr val="FF0000"/>
                </a:solidFill>
              </a:rPr>
            </a:br>
            <a:r>
              <a:rPr lang="ru-RU" dirty="0" smtClean="0">
                <a:solidFill>
                  <a:srgbClr val="FF00FF"/>
                </a:solidFill>
              </a:rPr>
              <a:t>человек</a:t>
            </a:r>
            <a:r>
              <a:rPr lang="ru-RU" dirty="0" smtClean="0">
                <a:solidFill>
                  <a:srgbClr val="FF0000"/>
                </a:solidFill>
              </a:rPr>
              <a:t> смертен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4" name="Rectangle 7"/>
          <p:cNvSpPr>
            <a:spLocks noChangeArrowheads="1"/>
          </p:cNvSpPr>
          <p:nvPr/>
        </p:nvSpPr>
        <p:spPr bwMode="auto">
          <a:xfrm>
            <a:off x="6300788" y="5364000"/>
            <a:ext cx="2303462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336600"/>
                </a:solidFill>
              </a:rPr>
              <a:t>Сократ</a:t>
            </a:r>
            <a:r>
              <a:rPr lang="ru-RU" dirty="0">
                <a:solidFill>
                  <a:srgbClr val="0000CC"/>
                </a:solidFill>
              </a:rPr>
              <a:t> – </a:t>
            </a:r>
            <a:r>
              <a:rPr lang="ru-RU" dirty="0">
                <a:solidFill>
                  <a:srgbClr val="FF00FF"/>
                </a:solidFill>
              </a:rPr>
              <a:t>человек</a:t>
            </a:r>
          </a:p>
        </p:txBody>
      </p:sp>
      <p:sp>
        <p:nvSpPr>
          <p:cNvPr id="34" name="TextBox 33"/>
          <p:cNvSpPr txBox="1">
            <a:spLocks noChangeArrowheads="1"/>
          </p:cNvSpPr>
          <p:nvPr/>
        </p:nvSpPr>
        <p:spPr bwMode="auto">
          <a:xfrm>
            <a:off x="0" y="1583999"/>
            <a:ext cx="3240000" cy="1440000"/>
          </a:xfrm>
          <a:prstGeom prst="rect">
            <a:avLst/>
          </a:prstGeom>
          <a:noFill/>
          <a:ln w="9525" cmpd="dbl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chemeClr val="accent3"/>
                </a:solidFill>
              </a:rPr>
              <a:t>Энтимемы 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/>
              <a:t>по</a:t>
            </a:r>
            <a:r>
              <a:rPr lang="ru-RU" dirty="0">
                <a:solidFill>
                  <a:srgbClr val="00FFFF"/>
                </a:solidFill>
              </a:rPr>
              <a:t> первой фигуре</a:t>
            </a:r>
            <a:r>
              <a:rPr lang="ru-RU" dirty="0">
                <a:solidFill>
                  <a:schemeClr val="accent3"/>
                </a:solidFill>
              </a:rPr>
              <a:t/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простого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категорического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силлогизма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1" grpId="0" animBg="1"/>
      <p:bldP spid="12" grpId="0" animBg="1"/>
      <p:bldP spid="13" grpId="0" animBg="1"/>
      <p:bldP spid="14" grpId="0"/>
      <p:bldP spid="15" grpId="0" animBg="1"/>
      <p:bldP spid="16" grpId="0" animBg="1"/>
      <p:bldP spid="18" grpId="0" animBg="1"/>
      <p:bldP spid="19" grpId="0" animBg="1"/>
      <p:bldP spid="20" grpId="0"/>
      <p:bldP spid="21" grpId="0"/>
      <p:bldP spid="22" grpId="0" animBg="1"/>
      <p:bldP spid="23" grpId="0" animBg="1"/>
      <p:bldP spid="24" grpId="0" animBg="1"/>
      <p:bldP spid="34" grpId="0"/>
    </p:bldLst>
  </p:timing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Сокращённый силлогизм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Энтимема</a:t>
            </a:r>
          </a:p>
        </p:txBody>
      </p:sp>
      <p:sp>
        <p:nvSpPr>
          <p:cNvPr id="4" name="Скругленный прямоугольник 3"/>
          <p:cNvSpPr/>
          <p:nvPr/>
        </p:nvSpPr>
        <p:spPr bwMode="auto">
          <a:xfrm>
            <a:off x="3240088" y="1584000"/>
            <a:ext cx="2663825" cy="201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3419475" y="1692000"/>
            <a:ext cx="2305050" cy="576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br>
              <a:rPr lang="ru-RU" dirty="0" smtClean="0">
                <a:solidFill>
                  <a:srgbClr val="FF0000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человек </a:t>
            </a:r>
            <a:r>
              <a:rPr lang="ru-RU" dirty="0" smtClean="0">
                <a:solidFill>
                  <a:srgbClr val="FF00FF"/>
                </a:solidFill>
              </a:rPr>
              <a:t>смертен</a:t>
            </a:r>
            <a:endParaRPr lang="ru-RU" dirty="0">
              <a:solidFill>
                <a:srgbClr val="FF00FF"/>
              </a:solidFill>
            </a:endParaRP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3419475" y="2339975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336600"/>
                </a:solidFill>
              </a:rPr>
              <a:t>Зевс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FF00FF"/>
                </a:solidFill>
              </a:rPr>
              <a:t>смертен</a:t>
            </a:r>
            <a:endParaRPr lang="ru-RU" dirty="0">
              <a:solidFill>
                <a:srgbClr val="FF00FF"/>
              </a:solidFill>
            </a:endParaRP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3419475" y="3132138"/>
            <a:ext cx="230505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336600"/>
                </a:solidFill>
              </a:rPr>
              <a:t>Зевс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FF0000"/>
                </a:solidFill>
              </a:rPr>
              <a:t>человек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3671888" y="2771775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9" name="Скругленный прямоугольник 8"/>
          <p:cNvSpPr/>
          <p:nvPr/>
        </p:nvSpPr>
        <p:spPr bwMode="auto">
          <a:xfrm>
            <a:off x="360363" y="4608000"/>
            <a:ext cx="2663825" cy="201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539750" y="5364000"/>
            <a:ext cx="2303463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336600"/>
                </a:solidFill>
              </a:rPr>
              <a:t>Зевс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FF00FF"/>
                </a:solidFill>
              </a:rPr>
              <a:t>смертен</a:t>
            </a:r>
            <a:endParaRPr lang="ru-RU" dirty="0">
              <a:solidFill>
                <a:srgbClr val="FF00FF"/>
              </a:solidFill>
            </a:endParaRPr>
          </a:p>
        </p:txBody>
      </p:sp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539750" y="6156000"/>
            <a:ext cx="2303463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336600"/>
                </a:solidFill>
              </a:rPr>
              <a:t>Зевс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FF0000"/>
                </a:solidFill>
              </a:rPr>
              <a:t>человек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792163" y="5796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360363" y="3600000"/>
            <a:ext cx="2663825" cy="1008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подразумеваемой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б</a:t>
            </a:r>
            <a:r>
              <a:rPr lang="en-GB" dirty="0">
                <a:solidFill>
                  <a:srgbClr val="00FF00"/>
                </a:solidFill>
              </a:rPr>
              <a:t>ó</a:t>
            </a:r>
            <a:r>
              <a:rPr lang="ru-RU" dirty="0">
                <a:solidFill>
                  <a:srgbClr val="00FF00"/>
                </a:solidFill>
              </a:rPr>
              <a:t>льшей</a:t>
            </a:r>
            <a:r>
              <a:rPr lang="ru-RU" dirty="0"/>
              <a:t> посылкой</a:t>
            </a:r>
          </a:p>
        </p:txBody>
      </p:sp>
      <p:sp>
        <p:nvSpPr>
          <p:cNvPr id="15" name="Скругленный прямоугольник 14"/>
          <p:cNvSpPr/>
          <p:nvPr/>
        </p:nvSpPr>
        <p:spPr bwMode="auto">
          <a:xfrm>
            <a:off x="3240088" y="4607999"/>
            <a:ext cx="2663825" cy="201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3419475" y="4716000"/>
            <a:ext cx="2305050" cy="576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br>
              <a:rPr lang="ru-RU" dirty="0" smtClean="0">
                <a:solidFill>
                  <a:srgbClr val="FF0000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человек </a:t>
            </a:r>
            <a:r>
              <a:rPr lang="ru-RU" dirty="0" smtClean="0">
                <a:solidFill>
                  <a:srgbClr val="FF00FF"/>
                </a:solidFill>
              </a:rPr>
              <a:t>смертен</a:t>
            </a:r>
            <a:endParaRPr lang="ru-RU" dirty="0">
              <a:solidFill>
                <a:srgbClr val="FF00FF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3419475" y="6156000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336600"/>
                </a:solidFill>
              </a:rPr>
              <a:t>Зевс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FF0000"/>
                </a:solidFill>
              </a:rPr>
              <a:t>человек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3671888" y="5796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3240088" y="3600000"/>
            <a:ext cx="2663825" cy="1008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подразумеваемой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меньшей</a:t>
            </a:r>
            <a:r>
              <a:rPr lang="ru-RU" dirty="0"/>
              <a:t> посылкой</a:t>
            </a:r>
          </a:p>
        </p:txBody>
      </p: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6119813" y="3600000"/>
            <a:ext cx="2663825" cy="1008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подразумеваемым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выводом</a:t>
            </a:r>
          </a:p>
        </p:txBody>
      </p:sp>
      <p:sp>
        <p:nvSpPr>
          <p:cNvPr id="22" name="Скругленный прямоугольник 21"/>
          <p:cNvSpPr/>
          <p:nvPr/>
        </p:nvSpPr>
        <p:spPr bwMode="auto">
          <a:xfrm>
            <a:off x="6119813" y="4607999"/>
            <a:ext cx="2663825" cy="201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6300788" y="4716000"/>
            <a:ext cx="2303462" cy="576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br>
              <a:rPr lang="ru-RU" dirty="0" smtClean="0">
                <a:solidFill>
                  <a:srgbClr val="FF0000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человек </a:t>
            </a:r>
            <a:r>
              <a:rPr lang="ru-RU" dirty="0" smtClean="0">
                <a:solidFill>
                  <a:srgbClr val="FF00FF"/>
                </a:solidFill>
              </a:rPr>
              <a:t>смертен</a:t>
            </a:r>
            <a:endParaRPr lang="ru-RU" dirty="0">
              <a:solidFill>
                <a:srgbClr val="FF00FF"/>
              </a:solidFill>
            </a:endParaRPr>
          </a:p>
        </p:txBody>
      </p:sp>
      <p:sp>
        <p:nvSpPr>
          <p:cNvPr id="24" name="Rectangle 7"/>
          <p:cNvSpPr>
            <a:spLocks noChangeArrowheads="1"/>
          </p:cNvSpPr>
          <p:nvPr/>
        </p:nvSpPr>
        <p:spPr bwMode="auto">
          <a:xfrm>
            <a:off x="6300788" y="5364000"/>
            <a:ext cx="2303462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336600"/>
                </a:solidFill>
              </a:rPr>
              <a:t>Зевс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FF00FF"/>
                </a:solidFill>
              </a:rPr>
              <a:t>смертен</a:t>
            </a:r>
            <a:endParaRPr lang="ru-RU" dirty="0">
              <a:solidFill>
                <a:srgbClr val="FF00FF"/>
              </a:solidFill>
            </a:endParaRPr>
          </a:p>
        </p:txBody>
      </p:sp>
      <p:sp>
        <p:nvSpPr>
          <p:cNvPr id="35" name="TextBox 34"/>
          <p:cNvSpPr txBox="1">
            <a:spLocks noChangeArrowheads="1"/>
          </p:cNvSpPr>
          <p:nvPr/>
        </p:nvSpPr>
        <p:spPr bwMode="auto">
          <a:xfrm>
            <a:off x="0" y="1583999"/>
            <a:ext cx="3240000" cy="1440000"/>
          </a:xfrm>
          <a:prstGeom prst="rect">
            <a:avLst/>
          </a:prstGeom>
          <a:noFill/>
          <a:ln w="9525" cmpd="dbl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chemeClr val="accent3"/>
                </a:solidFill>
              </a:rPr>
              <a:t>Энтимемы</a:t>
            </a:r>
            <a:r>
              <a:rPr lang="ru-RU" dirty="0">
                <a:solidFill>
                  <a:srgbClr val="00FFFF"/>
                </a:solidFill>
              </a:rPr>
              <a:t> 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/>
              <a:t>по</a:t>
            </a:r>
            <a:r>
              <a:rPr lang="ru-RU" dirty="0">
                <a:solidFill>
                  <a:srgbClr val="00FFFF"/>
                </a:solidFill>
              </a:rPr>
              <a:t> второй фигуре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простого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категорического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силлогизма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1" grpId="0" animBg="1"/>
      <p:bldP spid="12" grpId="0" animBg="1"/>
      <p:bldP spid="13" grpId="0" animBg="1"/>
      <p:bldP spid="14" grpId="0"/>
      <p:bldP spid="15" grpId="0" animBg="1"/>
      <p:bldP spid="16" grpId="0" animBg="1"/>
      <p:bldP spid="18" grpId="0" animBg="1"/>
      <p:bldP spid="19" grpId="0" animBg="1"/>
      <p:bldP spid="20" grpId="0"/>
      <p:bldP spid="21" grpId="0"/>
      <p:bldP spid="22" grpId="0" animBg="1"/>
      <p:bldP spid="23" grpId="0" animBg="1"/>
      <p:bldP spid="24" grpId="0" animBg="1"/>
      <p:bldP spid="35" grpId="0"/>
    </p:bldLst>
  </p:timing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Сокращённый силлогизм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Энтимема</a:t>
            </a:r>
          </a:p>
        </p:txBody>
      </p:sp>
      <p:sp>
        <p:nvSpPr>
          <p:cNvPr id="4" name="Скругленный прямоугольник 3"/>
          <p:cNvSpPr/>
          <p:nvPr/>
        </p:nvSpPr>
        <p:spPr bwMode="auto">
          <a:xfrm>
            <a:off x="3240088" y="1584000"/>
            <a:ext cx="2663825" cy="201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3419475" y="1692000"/>
            <a:ext cx="2305050" cy="36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 anchorCtr="1"/>
          <a:lstStyle/>
          <a:p>
            <a:pPr algn="ctr"/>
            <a:r>
              <a:rPr lang="ru-RU" dirty="0" smtClean="0">
                <a:solidFill>
                  <a:srgbClr val="FF00FF"/>
                </a:solidFill>
              </a:rPr>
              <a:t>Архилох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–</a:t>
            </a:r>
            <a:r>
              <a:rPr lang="ru-RU" dirty="0" smtClean="0">
                <a:solidFill>
                  <a:srgbClr val="FF0000"/>
                </a:solidFill>
              </a:rPr>
              <a:t> грек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3419475" y="2124000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dirty="0" smtClean="0">
                <a:solidFill>
                  <a:srgbClr val="FF00FF"/>
                </a:solidFill>
              </a:rPr>
              <a:t>Архилох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–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336600"/>
                </a:solidFill>
              </a:rPr>
              <a:t>поэт</a:t>
            </a:r>
            <a:endParaRPr lang="ru-RU" dirty="0">
              <a:solidFill>
                <a:srgbClr val="336600"/>
              </a:solidFill>
            </a:endParaRP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3419475" y="2916000"/>
            <a:ext cx="2305050" cy="576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>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336600"/>
                </a:solidFill>
              </a:rPr>
              <a:t>поэты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–</a:t>
            </a:r>
            <a:r>
              <a:rPr lang="ru-RU" dirty="0" smtClean="0">
                <a:solidFill>
                  <a:srgbClr val="FF0000"/>
                </a:solidFill>
              </a:rPr>
              <a:t> греки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3671888" y="2556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9" name="Скругленный прямоугольник 8"/>
          <p:cNvSpPr/>
          <p:nvPr/>
        </p:nvSpPr>
        <p:spPr bwMode="auto">
          <a:xfrm>
            <a:off x="360363" y="4608000"/>
            <a:ext cx="2663825" cy="201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539750" y="5148000"/>
            <a:ext cx="2303463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r>
              <a:rPr lang="ru-RU" dirty="0" smtClean="0">
                <a:solidFill>
                  <a:srgbClr val="FF00FF"/>
                </a:solidFill>
              </a:rPr>
              <a:t>Архилох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–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336600"/>
                </a:solidFill>
              </a:rPr>
              <a:t>поэт</a:t>
            </a:r>
            <a:endParaRPr lang="ru-RU" dirty="0">
              <a:solidFill>
                <a:srgbClr val="336600"/>
              </a:solidFill>
            </a:endParaRPr>
          </a:p>
        </p:txBody>
      </p:sp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539750" y="5939999"/>
            <a:ext cx="2303463" cy="576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>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336600"/>
                </a:solidFill>
              </a:rPr>
              <a:t>поэты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–</a:t>
            </a:r>
            <a:r>
              <a:rPr lang="ru-RU" dirty="0" smtClean="0">
                <a:solidFill>
                  <a:srgbClr val="FF0000"/>
                </a:solidFill>
              </a:rPr>
              <a:t> греки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792163" y="558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360363" y="3600000"/>
            <a:ext cx="2663825" cy="1008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подразумеваемой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б</a:t>
            </a:r>
            <a:r>
              <a:rPr lang="en-GB" dirty="0">
                <a:solidFill>
                  <a:srgbClr val="00FF00"/>
                </a:solidFill>
              </a:rPr>
              <a:t>ó</a:t>
            </a:r>
            <a:r>
              <a:rPr lang="ru-RU" dirty="0">
                <a:solidFill>
                  <a:srgbClr val="00FF00"/>
                </a:solidFill>
              </a:rPr>
              <a:t>льшей</a:t>
            </a:r>
            <a:r>
              <a:rPr lang="ru-RU" dirty="0"/>
              <a:t> посылкой</a:t>
            </a:r>
          </a:p>
        </p:txBody>
      </p:sp>
      <p:sp>
        <p:nvSpPr>
          <p:cNvPr id="15" name="Скругленный прямоугольник 14"/>
          <p:cNvSpPr/>
          <p:nvPr/>
        </p:nvSpPr>
        <p:spPr bwMode="auto">
          <a:xfrm>
            <a:off x="3240088" y="4607999"/>
            <a:ext cx="2663825" cy="201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3419475" y="4716000"/>
            <a:ext cx="2305050" cy="36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dirty="0" smtClean="0">
                <a:solidFill>
                  <a:srgbClr val="FF00FF"/>
                </a:solidFill>
              </a:rPr>
              <a:t>Архилох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–</a:t>
            </a:r>
            <a:r>
              <a:rPr lang="ru-RU" dirty="0" smtClean="0">
                <a:solidFill>
                  <a:srgbClr val="FF0000"/>
                </a:solidFill>
              </a:rPr>
              <a:t> грек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3419475" y="5939999"/>
            <a:ext cx="2305050" cy="576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>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336600"/>
                </a:solidFill>
              </a:rPr>
              <a:t>поэты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–</a:t>
            </a:r>
            <a:r>
              <a:rPr lang="ru-RU" dirty="0" smtClean="0">
                <a:solidFill>
                  <a:srgbClr val="FF0000"/>
                </a:solidFill>
              </a:rPr>
              <a:t> греки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3671888" y="558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3240088" y="3600000"/>
            <a:ext cx="2663825" cy="1008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подразумеваемой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меньшей</a:t>
            </a:r>
            <a:r>
              <a:rPr lang="ru-RU" dirty="0"/>
              <a:t> посылкой</a:t>
            </a:r>
          </a:p>
        </p:txBody>
      </p: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6119813" y="3600000"/>
            <a:ext cx="2663825" cy="1008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подразумеваемым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выводом</a:t>
            </a:r>
          </a:p>
        </p:txBody>
      </p:sp>
      <p:sp>
        <p:nvSpPr>
          <p:cNvPr id="22" name="Скругленный прямоугольник 21"/>
          <p:cNvSpPr/>
          <p:nvPr/>
        </p:nvSpPr>
        <p:spPr bwMode="auto">
          <a:xfrm>
            <a:off x="6119813" y="4607999"/>
            <a:ext cx="2663825" cy="201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6300788" y="4716000"/>
            <a:ext cx="2303462" cy="36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pPr algn="ctr"/>
            <a:r>
              <a:rPr lang="ru-RU" dirty="0" smtClean="0">
                <a:solidFill>
                  <a:srgbClr val="FF00FF"/>
                </a:solidFill>
              </a:rPr>
              <a:t>Архилох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–</a:t>
            </a:r>
            <a:r>
              <a:rPr lang="ru-RU" dirty="0" smtClean="0">
                <a:solidFill>
                  <a:srgbClr val="FF0000"/>
                </a:solidFill>
              </a:rPr>
              <a:t> грек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4" name="Rectangle 7"/>
          <p:cNvSpPr>
            <a:spLocks noChangeArrowheads="1"/>
          </p:cNvSpPr>
          <p:nvPr/>
        </p:nvSpPr>
        <p:spPr bwMode="auto">
          <a:xfrm>
            <a:off x="6300788" y="5148000"/>
            <a:ext cx="2303462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anchor="ctr"/>
          <a:lstStyle/>
          <a:p>
            <a:r>
              <a:rPr lang="ru-RU" dirty="0" smtClean="0">
                <a:solidFill>
                  <a:srgbClr val="FF00FF"/>
                </a:solidFill>
              </a:rPr>
              <a:t>Архилох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–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336600"/>
                </a:solidFill>
              </a:rPr>
              <a:t>поэт</a:t>
            </a:r>
            <a:endParaRPr lang="ru-RU" dirty="0">
              <a:solidFill>
                <a:srgbClr val="336600"/>
              </a:solidFill>
            </a:endParaRPr>
          </a:p>
        </p:txBody>
      </p:sp>
      <p:sp>
        <p:nvSpPr>
          <p:cNvPr id="34" name="TextBox 33"/>
          <p:cNvSpPr txBox="1">
            <a:spLocks noChangeArrowheads="1"/>
          </p:cNvSpPr>
          <p:nvPr/>
        </p:nvSpPr>
        <p:spPr bwMode="auto">
          <a:xfrm>
            <a:off x="0" y="1583999"/>
            <a:ext cx="3240000" cy="1440000"/>
          </a:xfrm>
          <a:prstGeom prst="rect">
            <a:avLst/>
          </a:prstGeom>
          <a:noFill/>
          <a:ln w="9525" cmpd="dbl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chemeClr val="accent3"/>
                </a:solidFill>
              </a:rPr>
              <a:t>Энтимемы</a:t>
            </a:r>
            <a:r>
              <a:rPr lang="ru-RU" dirty="0">
                <a:solidFill>
                  <a:srgbClr val="00FFFF"/>
                </a:solidFill>
              </a:rPr>
              <a:t> 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/>
              <a:t>по</a:t>
            </a:r>
            <a:r>
              <a:rPr lang="ru-RU" dirty="0">
                <a:solidFill>
                  <a:srgbClr val="00FFFF"/>
                </a:solidFill>
              </a:rPr>
              <a:t> третьей фигуре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простого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категорического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силлогизма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864000" y="4608000"/>
            <a:ext cx="1440000" cy="2016000"/>
          </a:xfrm>
          <a:prstGeom prst="rect">
            <a:avLst/>
          </a:prstGeom>
          <a:noFill/>
        </p:spPr>
        <p:txBody>
          <a:bodyPr wrap="none" rtlCol="0" anchor="ctr" anchorCtr="1">
            <a:noAutofit/>
          </a:bodyPr>
          <a:lstStyle/>
          <a:p>
            <a:pPr algn="ctr"/>
            <a:r>
              <a:rPr lang="ru-RU" sz="8000" dirty="0" smtClean="0">
                <a:solidFill>
                  <a:srgbClr val="FF0000"/>
                </a:solidFill>
              </a:rPr>
              <a:t>?</a:t>
            </a:r>
            <a:endParaRPr lang="ru-RU" sz="9600" dirty="0">
              <a:solidFill>
                <a:srgbClr val="FF0000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3852000" y="4608000"/>
            <a:ext cx="1440000" cy="2016000"/>
          </a:xfrm>
          <a:prstGeom prst="rect">
            <a:avLst/>
          </a:prstGeom>
          <a:noFill/>
        </p:spPr>
        <p:txBody>
          <a:bodyPr wrap="none" rtlCol="0" anchor="ctr" anchorCtr="1">
            <a:noAutofit/>
          </a:bodyPr>
          <a:lstStyle/>
          <a:p>
            <a:pPr algn="ctr"/>
            <a:r>
              <a:rPr lang="ru-RU" sz="8000" dirty="0" smtClean="0">
                <a:solidFill>
                  <a:srgbClr val="FF0000"/>
                </a:solidFill>
              </a:rPr>
              <a:t>?</a:t>
            </a:r>
            <a:endParaRPr lang="ru-RU" sz="96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3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3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1" grpId="0" animBg="1"/>
      <p:bldP spid="12" grpId="0" animBg="1"/>
      <p:bldP spid="13" grpId="0" animBg="1"/>
      <p:bldP spid="14" grpId="0"/>
      <p:bldP spid="15" grpId="0" animBg="1"/>
      <p:bldP spid="16" grpId="0" animBg="1"/>
      <p:bldP spid="18" grpId="0" animBg="1"/>
      <p:bldP spid="19" grpId="0" animBg="1"/>
      <p:bldP spid="20" grpId="0"/>
      <p:bldP spid="21" grpId="0"/>
      <p:bldP spid="22" grpId="0" animBg="1"/>
      <p:bldP spid="23" grpId="0" animBg="1"/>
      <p:bldP spid="24" grpId="0" animBg="1"/>
      <p:bldP spid="34" grpId="0"/>
      <p:bldP spid="36" grpId="0"/>
      <p:bldP spid="38" grpId="0"/>
    </p:bldLst>
  </p:timing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Сокращённый силлогизм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Энтимема</a:t>
            </a:r>
          </a:p>
        </p:txBody>
      </p:sp>
      <p:sp>
        <p:nvSpPr>
          <p:cNvPr id="4" name="Скругленный прямоугольник 3"/>
          <p:cNvSpPr/>
          <p:nvPr/>
        </p:nvSpPr>
        <p:spPr bwMode="auto">
          <a:xfrm>
            <a:off x="3132000" y="1440000"/>
            <a:ext cx="2880000" cy="219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3312000" y="1548000"/>
            <a:ext cx="2520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dirty="0" smtClean="0">
                <a:solidFill>
                  <a:srgbClr val="FF0000"/>
                </a:solidFill>
              </a:rPr>
              <a:t> турок</a:t>
            </a:r>
            <a:r>
              <a:rPr lang="ru-RU" dirty="0" smtClean="0">
                <a:solidFill>
                  <a:srgbClr val="0000FF"/>
                </a:solidFill>
              </a:rPr>
              <a:t> не </a:t>
            </a:r>
            <a:r>
              <a:rPr lang="ru-RU" dirty="0" smtClean="0">
                <a:solidFill>
                  <a:srgbClr val="FF00FF"/>
                </a:solidFill>
              </a:rPr>
              <a:t>грек</a:t>
            </a:r>
            <a:endParaRPr lang="ru-RU" dirty="0">
              <a:solidFill>
                <a:srgbClr val="FF00FF"/>
              </a:solidFill>
            </a:endParaRP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3419475" y="1980000"/>
            <a:ext cx="2305050" cy="54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360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>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FF"/>
                </a:solidFill>
              </a:rPr>
              <a:t>греки</a:t>
            </a:r>
            <a:r>
              <a:rPr lang="ru-RU" dirty="0" smtClean="0">
                <a:solidFill>
                  <a:srgbClr val="996633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–</a:t>
            </a:r>
            <a:r>
              <a:rPr lang="ru-RU" dirty="0">
                <a:solidFill>
                  <a:srgbClr val="996633"/>
                </a:solidFill>
              </a:rPr>
              <a:t> </a:t>
            </a:r>
            <a:r>
              <a:rPr lang="ru-RU" dirty="0">
                <a:solidFill>
                  <a:srgbClr val="336600"/>
                </a:solidFill>
              </a:rPr>
              <a:t>поэты</a:t>
            </a: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3276600" y="2952000"/>
            <a:ext cx="2590800" cy="54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360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>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336600"/>
                </a:solidFill>
              </a:rPr>
              <a:t>поэты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FF0000"/>
                </a:solidFill>
              </a:rPr>
              <a:t>турки</a:t>
            </a: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3671888" y="2592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9" name="Скругленный прямоугольник 8"/>
          <p:cNvSpPr/>
          <p:nvPr/>
        </p:nvSpPr>
        <p:spPr bwMode="auto">
          <a:xfrm>
            <a:off x="142844" y="4571999"/>
            <a:ext cx="2880000" cy="219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431800" y="5111999"/>
            <a:ext cx="2303463" cy="54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360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>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FF"/>
                </a:solidFill>
              </a:rPr>
              <a:t>греки</a:t>
            </a:r>
            <a:r>
              <a:rPr lang="ru-RU" dirty="0" smtClean="0">
                <a:solidFill>
                  <a:srgbClr val="996633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–</a:t>
            </a:r>
            <a:r>
              <a:rPr lang="ru-RU" dirty="0" smtClean="0">
                <a:solidFill>
                  <a:srgbClr val="996633"/>
                </a:solidFill>
              </a:rPr>
              <a:t> </a:t>
            </a:r>
            <a:r>
              <a:rPr lang="ru-RU" dirty="0" smtClean="0">
                <a:solidFill>
                  <a:srgbClr val="336600"/>
                </a:solidFill>
              </a:rPr>
              <a:t>поэты</a:t>
            </a:r>
            <a:endParaRPr lang="ru-RU" dirty="0">
              <a:solidFill>
                <a:srgbClr val="336600"/>
              </a:solidFill>
            </a:endParaRPr>
          </a:p>
        </p:txBody>
      </p:sp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287338" y="6083299"/>
            <a:ext cx="2592387" cy="54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360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>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336600"/>
                </a:solidFill>
              </a:rPr>
              <a:t>поэты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FF0000"/>
                </a:solidFill>
              </a:rPr>
              <a:t>турки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684213" y="5724525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144463" y="3636000"/>
            <a:ext cx="2879725" cy="93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подразумеваемой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б</a:t>
            </a:r>
            <a:r>
              <a:rPr lang="en-GB" dirty="0">
                <a:solidFill>
                  <a:srgbClr val="00FF00"/>
                </a:solidFill>
              </a:rPr>
              <a:t>ó</a:t>
            </a:r>
            <a:r>
              <a:rPr lang="ru-RU" dirty="0">
                <a:solidFill>
                  <a:srgbClr val="00FF00"/>
                </a:solidFill>
              </a:rPr>
              <a:t>льшей</a:t>
            </a:r>
            <a:r>
              <a:rPr lang="ru-RU" dirty="0"/>
              <a:t> посылкой</a:t>
            </a:r>
          </a:p>
        </p:txBody>
      </p:sp>
      <p:sp>
        <p:nvSpPr>
          <p:cNvPr id="15" name="Скругленный прямоугольник 14"/>
          <p:cNvSpPr/>
          <p:nvPr/>
        </p:nvSpPr>
        <p:spPr bwMode="auto">
          <a:xfrm>
            <a:off x="3132000" y="4572000"/>
            <a:ext cx="2880000" cy="219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3312000" y="4680000"/>
            <a:ext cx="2520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dirty="0" smtClean="0">
                <a:solidFill>
                  <a:srgbClr val="FF0000"/>
                </a:solidFill>
              </a:rPr>
              <a:t> турок</a:t>
            </a:r>
            <a:r>
              <a:rPr lang="ru-RU" dirty="0" smtClean="0">
                <a:solidFill>
                  <a:srgbClr val="0000FF"/>
                </a:solidFill>
              </a:rPr>
              <a:t> не </a:t>
            </a:r>
            <a:r>
              <a:rPr lang="ru-RU" dirty="0" smtClean="0">
                <a:solidFill>
                  <a:srgbClr val="FF00FF"/>
                </a:solidFill>
              </a:rPr>
              <a:t>грек</a:t>
            </a:r>
            <a:endParaRPr lang="ru-RU" dirty="0">
              <a:solidFill>
                <a:srgbClr val="FF00FF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3276600" y="6084000"/>
            <a:ext cx="2590800" cy="54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360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>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336600"/>
                </a:solidFill>
              </a:rPr>
              <a:t>поэты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FF0000"/>
                </a:solidFill>
              </a:rPr>
              <a:t>турки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3671888" y="5724525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3132138" y="3636000"/>
            <a:ext cx="2879725" cy="93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подразумеваемой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меньшей</a:t>
            </a:r>
            <a:r>
              <a:rPr lang="ru-RU" dirty="0"/>
              <a:t> посылкой</a:t>
            </a:r>
          </a:p>
        </p:txBody>
      </p: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6119813" y="3636000"/>
            <a:ext cx="2879725" cy="93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подразумеваемым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выводом</a:t>
            </a:r>
          </a:p>
        </p:txBody>
      </p:sp>
      <p:sp>
        <p:nvSpPr>
          <p:cNvPr id="22" name="Скругленный прямоугольник 21"/>
          <p:cNvSpPr/>
          <p:nvPr/>
        </p:nvSpPr>
        <p:spPr bwMode="auto">
          <a:xfrm>
            <a:off x="6119812" y="4571999"/>
            <a:ext cx="2880000" cy="2196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6300000" y="4680000"/>
            <a:ext cx="2520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dirty="0" smtClean="0">
                <a:solidFill>
                  <a:srgbClr val="FF0000"/>
                </a:solidFill>
              </a:rPr>
              <a:t> турок</a:t>
            </a:r>
            <a:r>
              <a:rPr lang="ru-RU" dirty="0" smtClean="0">
                <a:solidFill>
                  <a:srgbClr val="0000FF"/>
                </a:solidFill>
              </a:rPr>
              <a:t> не </a:t>
            </a:r>
            <a:r>
              <a:rPr lang="ru-RU" dirty="0" smtClean="0">
                <a:solidFill>
                  <a:srgbClr val="FF00FF"/>
                </a:solidFill>
              </a:rPr>
              <a:t>грек</a:t>
            </a:r>
            <a:endParaRPr lang="ru-RU" dirty="0">
              <a:solidFill>
                <a:srgbClr val="FF00FF"/>
              </a:solidFill>
            </a:endParaRPr>
          </a:p>
        </p:txBody>
      </p:sp>
      <p:sp>
        <p:nvSpPr>
          <p:cNvPr id="24" name="Rectangle 7"/>
          <p:cNvSpPr>
            <a:spLocks noChangeArrowheads="1"/>
          </p:cNvSpPr>
          <p:nvPr/>
        </p:nvSpPr>
        <p:spPr bwMode="auto">
          <a:xfrm>
            <a:off x="6408738" y="5111999"/>
            <a:ext cx="2303462" cy="54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square" tIns="36000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Некоторые</a:t>
            </a:r>
            <a:r>
              <a:rPr lang="ru-RU" dirty="0" smtClean="0">
                <a:solidFill>
                  <a:srgbClr val="0000FF"/>
                </a:solidFill>
              </a:rPr>
              <a:t>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FF"/>
                </a:solidFill>
              </a:rPr>
              <a:t>греки</a:t>
            </a:r>
            <a:r>
              <a:rPr lang="ru-RU" dirty="0" smtClean="0">
                <a:solidFill>
                  <a:srgbClr val="996633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–</a:t>
            </a:r>
            <a:r>
              <a:rPr lang="ru-RU" dirty="0" smtClean="0">
                <a:solidFill>
                  <a:srgbClr val="996633"/>
                </a:solidFill>
              </a:rPr>
              <a:t> </a:t>
            </a:r>
            <a:r>
              <a:rPr lang="ru-RU" dirty="0" smtClean="0">
                <a:solidFill>
                  <a:srgbClr val="336600"/>
                </a:solidFill>
              </a:rPr>
              <a:t>поэты</a:t>
            </a:r>
            <a:endParaRPr lang="ru-RU" dirty="0">
              <a:solidFill>
                <a:srgbClr val="336600"/>
              </a:solidFill>
            </a:endParaRPr>
          </a:p>
        </p:txBody>
      </p:sp>
      <p:sp>
        <p:nvSpPr>
          <p:cNvPr id="34" name="TextBox 33"/>
          <p:cNvSpPr txBox="1">
            <a:spLocks noChangeArrowheads="1"/>
          </p:cNvSpPr>
          <p:nvPr/>
        </p:nvSpPr>
        <p:spPr bwMode="auto">
          <a:xfrm>
            <a:off x="0" y="1439999"/>
            <a:ext cx="3132000" cy="1440000"/>
          </a:xfrm>
          <a:prstGeom prst="rect">
            <a:avLst/>
          </a:prstGeom>
          <a:noFill/>
          <a:ln w="9525" cmpd="dbl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chemeClr val="accent3"/>
                </a:solidFill>
              </a:rPr>
              <a:t>Энтимемы</a:t>
            </a:r>
            <a:r>
              <a:rPr lang="ru-RU" dirty="0">
                <a:solidFill>
                  <a:srgbClr val="00FFFF"/>
                </a:solidFill>
              </a:rPr>
              <a:t> 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/>
              <a:t>по</a:t>
            </a:r>
            <a:r>
              <a:rPr lang="ru-RU" dirty="0">
                <a:solidFill>
                  <a:srgbClr val="00FFFF"/>
                </a:solidFill>
              </a:rPr>
              <a:t> четвёртой фигуре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простого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категорического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силлогизма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3852000" y="4572000"/>
            <a:ext cx="1440000" cy="2196000"/>
          </a:xfrm>
          <a:prstGeom prst="rect">
            <a:avLst/>
          </a:prstGeom>
          <a:noFill/>
        </p:spPr>
        <p:txBody>
          <a:bodyPr wrap="none" rtlCol="0" anchor="ctr" anchorCtr="1">
            <a:noAutofit/>
          </a:bodyPr>
          <a:lstStyle/>
          <a:p>
            <a:pPr algn="ctr"/>
            <a:r>
              <a:rPr lang="ru-RU" sz="8000" dirty="0" smtClean="0">
                <a:solidFill>
                  <a:srgbClr val="FF0000"/>
                </a:solidFill>
              </a:rPr>
              <a:t>?</a:t>
            </a:r>
            <a:endParaRPr lang="ru-RU" sz="80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3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3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1" grpId="0" animBg="1"/>
      <p:bldP spid="12" grpId="0" animBg="1"/>
      <p:bldP spid="13" grpId="0" animBg="1"/>
      <p:bldP spid="14" grpId="0"/>
      <p:bldP spid="15" grpId="0" animBg="1"/>
      <p:bldP spid="16" grpId="0" animBg="1"/>
      <p:bldP spid="18" grpId="0" animBg="1"/>
      <p:bldP spid="19" grpId="0" animBg="1"/>
      <p:bldP spid="20" grpId="0"/>
      <p:bldP spid="21" grpId="0"/>
      <p:bldP spid="22" grpId="0" animBg="1"/>
      <p:bldP spid="23" grpId="0" animBg="1"/>
      <p:bldP spid="24" grpId="0" animBg="1"/>
      <p:bldP spid="34" grpId="0"/>
      <p:bldP spid="35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вал 2"/>
          <p:cNvSpPr>
            <a:spLocks noChangeAspect="1" noChangeArrowheads="1"/>
          </p:cNvSpPr>
          <p:nvPr/>
        </p:nvSpPr>
        <p:spPr bwMode="auto">
          <a:xfrm>
            <a:off x="288000" y="1620000"/>
            <a:ext cx="5039999" cy="5040000"/>
          </a:xfrm>
          <a:prstGeom prst="ellipse">
            <a:avLst/>
          </a:prstGeom>
          <a:solidFill>
            <a:schemeClr val="accent1"/>
          </a:solidFill>
          <a:ln w="38100" cmpd="dbl" algn="ctr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endParaRPr lang="en-GB" sz="2800" dirty="0">
              <a:solidFill>
                <a:srgbClr val="0000FF"/>
              </a:solidFill>
            </a:endParaRPr>
          </a:p>
        </p:txBody>
      </p:sp>
      <p:sp>
        <p:nvSpPr>
          <p:cNvPr id="4" name="Овал 3"/>
          <p:cNvSpPr/>
          <p:nvPr/>
        </p:nvSpPr>
        <p:spPr bwMode="auto">
          <a:xfrm>
            <a:off x="2448000" y="2592000"/>
            <a:ext cx="2519363" cy="2519363"/>
          </a:xfrm>
          <a:prstGeom prst="ellipse">
            <a:avLst/>
          </a:prstGeom>
          <a:solidFill>
            <a:srgbClr val="FFFF99"/>
          </a:solidFill>
          <a:ln w="38100" cap="flat" cmpd="dbl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/>
          <a:lstStyle/>
          <a:p>
            <a:pPr>
              <a:defRPr/>
            </a:pPr>
            <a:r>
              <a:rPr lang="en-GB" sz="2000" dirty="0" smtClean="0">
                <a:solidFill>
                  <a:srgbClr val="0000FF"/>
                </a:solidFill>
              </a:rPr>
              <a:t/>
            </a:r>
            <a:br>
              <a:rPr lang="en-GB" sz="2000" dirty="0" smtClean="0">
                <a:solidFill>
                  <a:srgbClr val="0000FF"/>
                </a:solidFill>
              </a:rPr>
            </a:br>
            <a:r>
              <a:rPr lang="en-GB" sz="2000" dirty="0" smtClean="0">
                <a:solidFill>
                  <a:srgbClr val="0000FF"/>
                </a:solidFill>
              </a:rPr>
              <a:t>       </a:t>
            </a:r>
            <a:r>
              <a:rPr lang="ru-RU" sz="2000" dirty="0" smtClean="0">
                <a:solidFill>
                  <a:srgbClr val="0000FF"/>
                </a:solidFill>
              </a:rPr>
              <a:t>Француз</a:t>
            </a:r>
            <a:endParaRPr lang="en-GB" sz="2000" dirty="0">
              <a:solidFill>
                <a:srgbClr val="0000FF"/>
              </a:solidFill>
            </a:endParaRPr>
          </a:p>
        </p:txBody>
      </p:sp>
      <p:sp>
        <p:nvSpPr>
          <p:cNvPr id="5" name="Овал 4"/>
          <p:cNvSpPr>
            <a:spLocks noChangeAspect="1"/>
          </p:cNvSpPr>
          <p:nvPr/>
        </p:nvSpPr>
        <p:spPr bwMode="auto">
          <a:xfrm>
            <a:off x="1548000" y="3780000"/>
            <a:ext cx="2520000" cy="2522789"/>
          </a:xfrm>
          <a:prstGeom prst="ellipse">
            <a:avLst/>
          </a:prstGeom>
          <a:solidFill>
            <a:srgbClr val="FF66FF">
              <a:alpha val="32157"/>
            </a:srgbClr>
          </a:solidFill>
          <a:ln w="38100" cap="flat" cmpd="dbl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square" anchor="ctr" anchorCtr="1"/>
          <a:lstStyle/>
          <a:p>
            <a:pPr>
              <a:defRPr/>
            </a:pPr>
            <a:endParaRPr lang="en-US" dirty="0" smtClean="0">
              <a:solidFill>
                <a:srgbClr val="0000FF"/>
              </a:solidFill>
            </a:endParaRPr>
          </a:p>
          <a:p>
            <a:pPr>
              <a:defRPr/>
            </a:pPr>
            <a:endParaRPr lang="en-US" dirty="0" smtClean="0">
              <a:solidFill>
                <a:srgbClr val="0000FF"/>
              </a:solidFill>
            </a:endParaRPr>
          </a:p>
          <a:p>
            <a:pPr>
              <a:defRPr/>
            </a:pP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Родившийся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в 1769 году</a:t>
            </a:r>
            <a:endParaRPr lang="en-US" dirty="0" smtClean="0">
              <a:solidFill>
                <a:srgbClr val="0000FF"/>
              </a:solidFill>
            </a:endParaRPr>
          </a:p>
        </p:txBody>
      </p:sp>
      <p:sp>
        <p:nvSpPr>
          <p:cNvPr id="8" name="Овал 7"/>
          <p:cNvSpPr>
            <a:spLocks noChangeAspect="1"/>
          </p:cNvSpPr>
          <p:nvPr/>
        </p:nvSpPr>
        <p:spPr bwMode="auto">
          <a:xfrm>
            <a:off x="648000" y="2592000"/>
            <a:ext cx="2517214" cy="2520000"/>
          </a:xfrm>
          <a:prstGeom prst="ellipse">
            <a:avLst/>
          </a:prstGeom>
          <a:solidFill>
            <a:srgbClr val="99FF99">
              <a:alpha val="49804"/>
            </a:srgbClr>
          </a:solidFill>
          <a:ln w="38100" cap="flat" cmpd="dbl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t" anchorCtr="0"/>
          <a:lstStyle/>
          <a:p>
            <a:pPr>
              <a:defRPr/>
            </a:pPr>
            <a:r>
              <a:rPr lang="en-GB" sz="2000" dirty="0" smtClean="0">
                <a:solidFill>
                  <a:srgbClr val="0000FF"/>
                </a:solidFill>
              </a:rPr>
              <a:t/>
            </a:r>
            <a:br>
              <a:rPr lang="en-GB" sz="2000" dirty="0" smtClean="0">
                <a:solidFill>
                  <a:srgbClr val="0000FF"/>
                </a:solidFill>
              </a:rPr>
            </a:br>
            <a:r>
              <a:rPr lang="ru-RU" sz="2000" dirty="0" smtClean="0">
                <a:solidFill>
                  <a:srgbClr val="0000FF"/>
                </a:solidFill>
              </a:rPr>
              <a:t>Император</a:t>
            </a:r>
            <a:r>
              <a:rPr lang="en-GB" sz="2000" dirty="0" smtClean="0">
                <a:solidFill>
                  <a:srgbClr val="0000FF"/>
                </a:solidFill>
              </a:rPr>
              <a:t>       </a:t>
            </a:r>
            <a:br>
              <a:rPr lang="en-GB" sz="2000" dirty="0" smtClean="0">
                <a:solidFill>
                  <a:srgbClr val="0000FF"/>
                </a:solidFill>
              </a:rPr>
            </a:br>
            <a:r>
              <a:rPr lang="en-GB" sz="2000" dirty="0" smtClean="0">
                <a:solidFill>
                  <a:srgbClr val="0000FF"/>
                </a:solidFill>
              </a:rPr>
              <a:t/>
            </a:r>
            <a:br>
              <a:rPr lang="en-GB" sz="2000" dirty="0" smtClean="0">
                <a:solidFill>
                  <a:srgbClr val="0000FF"/>
                </a:solidFill>
              </a:rPr>
            </a:br>
            <a:r>
              <a:rPr lang="en-GB" sz="2000" dirty="0" smtClean="0">
                <a:solidFill>
                  <a:srgbClr val="0000FF"/>
                </a:solidFill>
              </a:rPr>
              <a:t/>
            </a:r>
            <a:br>
              <a:rPr lang="en-GB" sz="2000" dirty="0" smtClean="0">
                <a:solidFill>
                  <a:srgbClr val="0000FF"/>
                </a:solidFill>
              </a:rPr>
            </a:br>
            <a:r>
              <a:rPr lang="en-GB" sz="2000" dirty="0" smtClean="0">
                <a:solidFill>
                  <a:srgbClr val="0000FF"/>
                </a:solidFill>
              </a:rPr>
              <a:t/>
            </a:r>
            <a:br>
              <a:rPr lang="en-GB" sz="2000" dirty="0" smtClean="0">
                <a:solidFill>
                  <a:srgbClr val="0000FF"/>
                </a:solidFill>
              </a:rPr>
            </a:br>
            <a:endParaRPr lang="en-GB" sz="2000" dirty="0" smtClean="0">
              <a:solidFill>
                <a:srgbClr val="0000FF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016000" y="1908000"/>
            <a:ext cx="1584000" cy="46800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ru-RU" sz="2400" dirty="0" smtClean="0">
                <a:solidFill>
                  <a:srgbClr val="FF0000"/>
                </a:solidFill>
              </a:rPr>
              <a:t>Наполеон</a:t>
            </a:r>
            <a:endParaRPr lang="en-GB" dirty="0">
              <a:solidFill>
                <a:srgbClr val="FF0000"/>
              </a:solidFill>
            </a:endParaRPr>
          </a:p>
        </p:txBody>
      </p:sp>
      <p:sp>
        <p:nvSpPr>
          <p:cNvPr id="9" name="Rectangle 2"/>
          <p:cNvSpPr txBox="1">
            <a:spLocks noChangeArrowheads="1"/>
          </p:cNvSpPr>
          <p:nvPr/>
        </p:nvSpPr>
        <p:spPr>
          <a:xfrm>
            <a:off x="96838" y="274638"/>
            <a:ext cx="8950325" cy="1143000"/>
          </a:xfrm>
          <a:prstGeom prst="rect">
            <a:avLst/>
          </a:prstGeom>
        </p:spPr>
        <p:txBody>
          <a:bodyPr anchor="ctr" anchorCtr="1"/>
          <a:lstStyle/>
          <a:p>
            <a:pPr>
              <a:defRPr/>
            </a:pPr>
            <a:r>
              <a:rPr lang="ru-RU" sz="3200" dirty="0"/>
              <a:t>Виды понятий</a:t>
            </a:r>
            <a:r>
              <a:rPr lang="ru-RU" sz="2800" dirty="0"/>
              <a:t/>
            </a:r>
            <a:br>
              <a:rPr lang="ru-RU" sz="2800" dirty="0"/>
            </a:br>
            <a:r>
              <a:rPr lang="ru-RU" sz="2800" dirty="0"/>
              <a:t>Регистрирующие и нерегистрирующие понятия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13" name="Содержимое 3"/>
          <p:cNvSpPr txBox="1">
            <a:spLocks/>
          </p:cNvSpPr>
          <p:nvPr/>
        </p:nvSpPr>
        <p:spPr>
          <a:xfrm>
            <a:off x="5436000" y="1620000"/>
            <a:ext cx="3708000" cy="5256000"/>
          </a:xfrm>
          <a:prstGeom prst="rect">
            <a:avLst/>
          </a:prstGeom>
        </p:spPr>
        <p:txBody>
          <a:bodyPr/>
          <a:lstStyle/>
          <a:p>
            <a:pPr marL="252000" indent="-252000" algn="l" eaLnBrk="0" hangingPunct="0">
              <a:spcBef>
                <a:spcPts val="300"/>
              </a:spcBef>
              <a:buFontTx/>
              <a:buChar char="•"/>
              <a:defRPr/>
            </a:pPr>
            <a:r>
              <a:rPr lang="ru-RU" sz="1600" kern="0" dirty="0" smtClean="0">
                <a:solidFill>
                  <a:schemeClr val="accent3"/>
                </a:solidFill>
              </a:rPr>
              <a:t>«Император – </a:t>
            </a:r>
            <a:r>
              <a:rPr lang="ru-RU" sz="1600" kern="0" dirty="0" smtClean="0">
                <a:solidFill>
                  <a:srgbClr val="FFFF00"/>
                </a:solidFill>
              </a:rPr>
              <a:t>общее</a:t>
            </a:r>
            <a:r>
              <a:rPr lang="ru-RU" sz="1600" kern="0" dirty="0" smtClean="0">
                <a:solidFill>
                  <a:schemeClr val="accent3"/>
                </a:solidFill>
              </a:rPr>
              <a:t> </a:t>
            </a:r>
            <a:r>
              <a:rPr lang="ru-RU" sz="1600" kern="0" dirty="0" smtClean="0">
                <a:solidFill>
                  <a:srgbClr val="FFFF00"/>
                </a:solidFill>
              </a:rPr>
              <a:t>нерегистрирующее</a:t>
            </a:r>
            <a:r>
              <a:rPr lang="ru-RU" sz="1600" kern="0" dirty="0" smtClean="0">
                <a:solidFill>
                  <a:schemeClr val="accent3"/>
                </a:solidFill>
              </a:rPr>
              <a:t> понятие: </a:t>
            </a:r>
          </a:p>
          <a:p>
            <a:pPr marL="540000" lvl="1" indent="-252000" algn="l" eaLnBrk="0" hangingPunct="0">
              <a:spcBef>
                <a:spcPts val="300"/>
              </a:spcBef>
              <a:buClr>
                <a:srgbClr val="FFFFFF"/>
              </a:buClr>
              <a:buFont typeface="Courier New" pitchFamily="49" charset="0"/>
              <a:buChar char="o"/>
              <a:defRPr/>
            </a:pPr>
            <a:r>
              <a:rPr lang="ru-RU" sz="1600" kern="0" dirty="0">
                <a:solidFill>
                  <a:srgbClr val="FFFF00"/>
                </a:solidFill>
              </a:rPr>
              <a:t>общее</a:t>
            </a:r>
            <a:r>
              <a:rPr lang="ru-RU" sz="1600" kern="0" dirty="0">
                <a:solidFill>
                  <a:srgbClr val="FFFFFF"/>
                </a:solidFill>
              </a:rPr>
              <a:t>, потому что в истории человечества были сотни носителей этого титула;</a:t>
            </a:r>
          </a:p>
          <a:p>
            <a:pPr marL="540000" lvl="1" indent="-252000" algn="l" eaLnBrk="0" hangingPunct="0">
              <a:spcBef>
                <a:spcPts val="300"/>
              </a:spcBef>
              <a:buClr>
                <a:srgbClr val="FFFFFF"/>
              </a:buClr>
              <a:buFont typeface="Courier New" pitchFamily="49" charset="0"/>
              <a:buChar char="o"/>
              <a:defRPr/>
            </a:pPr>
            <a:r>
              <a:rPr lang="ru-RU" sz="1600" kern="0" dirty="0">
                <a:solidFill>
                  <a:srgbClr val="FFFF00"/>
                </a:solidFill>
              </a:rPr>
              <a:t>нерегистрирующее</a:t>
            </a:r>
            <a:r>
              <a:rPr lang="ru-RU" sz="1600" kern="0" dirty="0">
                <a:solidFill>
                  <a:srgbClr val="FFFFFF"/>
                </a:solidFill>
              </a:rPr>
              <a:t>, потому что список не закрыт </a:t>
            </a:r>
            <a:br>
              <a:rPr lang="ru-RU" sz="1600" kern="0" dirty="0">
                <a:solidFill>
                  <a:srgbClr val="FFFFFF"/>
                </a:solidFill>
              </a:rPr>
            </a:br>
            <a:r>
              <a:rPr lang="ru-RU" sz="1600" kern="0" dirty="0">
                <a:solidFill>
                  <a:srgbClr val="FFFFFF"/>
                </a:solidFill>
              </a:rPr>
              <a:t>и в будущем могут появиться новые носители.</a:t>
            </a:r>
          </a:p>
          <a:p>
            <a:pPr marL="252000" indent="-252000" algn="l" eaLnBrk="0" hangingPunct="0">
              <a:spcBef>
                <a:spcPts val="300"/>
              </a:spcBef>
              <a:buFontTx/>
              <a:buChar char="•"/>
              <a:defRPr/>
            </a:pPr>
            <a:r>
              <a:rPr lang="ru-RU" sz="1600" dirty="0" smtClean="0"/>
              <a:t>Путём добавления</a:t>
            </a:r>
            <a:r>
              <a:rPr lang="en-US" sz="1600" dirty="0" smtClean="0"/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признаков, фиксирующих </a:t>
            </a:r>
            <a:r>
              <a:rPr lang="ru-RU" sz="1600" dirty="0" smtClean="0">
                <a:solidFill>
                  <a:srgbClr val="00FF00"/>
                </a:solidFill>
              </a:rPr>
              <a:t>пространственные </a:t>
            </a:r>
            <a:r>
              <a:rPr lang="ru-RU" sz="1600" dirty="0" smtClean="0"/>
              <a:t>и/или</a:t>
            </a:r>
            <a:r>
              <a:rPr lang="ru-RU" sz="1600" dirty="0" smtClean="0">
                <a:solidFill>
                  <a:srgbClr val="00FF00"/>
                </a:solidFill>
              </a:rPr>
              <a:t> временные границы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объёма </a:t>
            </a:r>
            <a:r>
              <a:rPr lang="ru-RU" sz="1600" dirty="0" smtClean="0"/>
              <a:t>исходного понятия («император»), получаем </a:t>
            </a:r>
            <a:r>
              <a:rPr lang="ru-RU" sz="1600" dirty="0" smtClean="0">
                <a:solidFill>
                  <a:srgbClr val="FFFF00"/>
                </a:solidFill>
              </a:rPr>
              <a:t>регистрирующее</a:t>
            </a:r>
            <a:r>
              <a:rPr lang="ru-RU" sz="1600" dirty="0" smtClean="0"/>
              <a:t> понятие.</a:t>
            </a:r>
          </a:p>
          <a:p>
            <a:pPr marL="252000" indent="-252000" algn="l" eaLnBrk="0" hangingPunct="0">
              <a:spcBef>
                <a:spcPts val="300"/>
              </a:spcBef>
              <a:buFontTx/>
              <a:buChar char="•"/>
              <a:defRPr/>
            </a:pPr>
            <a:r>
              <a:rPr lang="ru-RU" sz="1600" dirty="0" smtClean="0"/>
              <a:t>Если при этом набор признаков окажется </a:t>
            </a:r>
            <a:r>
              <a:rPr lang="ru-RU" sz="1600" dirty="0" smtClean="0">
                <a:solidFill>
                  <a:srgbClr val="00FF00"/>
                </a:solidFill>
              </a:rPr>
              <a:t>уникальным</a:t>
            </a:r>
            <a:r>
              <a:rPr lang="ru-RU" sz="1600" dirty="0" smtClean="0"/>
              <a:t>, получим </a:t>
            </a:r>
            <a:r>
              <a:rPr lang="ru-RU" sz="1600" dirty="0" smtClean="0">
                <a:solidFill>
                  <a:srgbClr val="FFFF00"/>
                </a:solidFill>
              </a:rPr>
              <a:t>единичное</a:t>
            </a:r>
            <a:r>
              <a:rPr lang="ru-RU" sz="1600" dirty="0" smtClean="0"/>
              <a:t> понятие.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3000"/>
                            </p:stCondLst>
                            <p:childTnLst>
                              <p:par>
                                <p:cTn id="10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 decel="10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4000"/>
                            </p:stCondLst>
                            <p:childTnLst>
                              <p:par>
                                <p:cTn id="19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7272 " pathEditMode="relative" ptsTypes="AA">
                                      <p:cBhvr>
                                        <p:cTn id="2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6000"/>
                            </p:stCondLst>
                            <p:childTnLst>
                              <p:par>
                                <p:cTn id="22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" dur="2000" fill="hold"/>
                                        <p:tgtEl>
                                          <p:spTgt spid="1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0" grpId="0"/>
      <p:bldP spid="10" grpId="1"/>
    </p:bldLst>
  </p:timing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Сокращённый силлогизм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Энтимема</a:t>
            </a:r>
          </a:p>
        </p:txBody>
      </p:sp>
      <p:sp>
        <p:nvSpPr>
          <p:cNvPr id="4" name="Скругленный прямоугольник 3"/>
          <p:cNvSpPr/>
          <p:nvPr/>
        </p:nvSpPr>
        <p:spPr bwMode="auto">
          <a:xfrm>
            <a:off x="3095625" y="1800225"/>
            <a:ext cx="295275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3204000" y="1908175"/>
            <a:ext cx="2736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pc="-50" dirty="0">
                <a:solidFill>
                  <a:srgbClr val="336600"/>
                </a:solidFill>
              </a:rPr>
              <a:t>В дождь</a:t>
            </a:r>
            <a:r>
              <a:rPr lang="ru-RU" spc="-50" dirty="0">
                <a:solidFill>
                  <a:srgbClr val="FF0000"/>
                </a:solidFill>
              </a:rPr>
              <a:t> крыши мокрые</a:t>
            </a: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3419475" y="2339975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Идёт</a:t>
            </a:r>
            <a:r>
              <a:rPr lang="ru-RU" dirty="0">
                <a:solidFill>
                  <a:srgbClr val="336600"/>
                </a:solidFill>
              </a:rPr>
              <a:t> дождь</a:t>
            </a: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3419475" y="3132138"/>
            <a:ext cx="230505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FF0000"/>
                </a:solidFill>
              </a:rPr>
              <a:t>крыши </a:t>
            </a:r>
            <a:r>
              <a:rPr lang="ru-RU" dirty="0">
                <a:solidFill>
                  <a:srgbClr val="FF0000"/>
                </a:solidFill>
              </a:rPr>
              <a:t>мокрые</a:t>
            </a: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3671888" y="2771775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9" name="Скругленный прямоугольник 8"/>
          <p:cNvSpPr/>
          <p:nvPr/>
        </p:nvSpPr>
        <p:spPr bwMode="auto">
          <a:xfrm>
            <a:off x="71438" y="4751388"/>
            <a:ext cx="295275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395288" y="5292725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Идёт</a:t>
            </a:r>
            <a:r>
              <a:rPr lang="ru-RU" dirty="0">
                <a:solidFill>
                  <a:srgbClr val="336600"/>
                </a:solidFill>
              </a:rPr>
              <a:t> дождь</a:t>
            </a:r>
          </a:p>
        </p:txBody>
      </p:sp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395288" y="6083300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FF0000"/>
                </a:solidFill>
              </a:rPr>
              <a:t>крыши </a:t>
            </a:r>
            <a:r>
              <a:rPr lang="ru-RU" dirty="0">
                <a:solidFill>
                  <a:srgbClr val="FF0000"/>
                </a:solidFill>
              </a:rPr>
              <a:t>мокрые</a:t>
            </a: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647700" y="5724525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71438" y="3599999"/>
            <a:ext cx="2952750" cy="115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подразумеваемой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б</a:t>
            </a:r>
            <a:r>
              <a:rPr lang="en-GB" dirty="0">
                <a:solidFill>
                  <a:srgbClr val="00FF00"/>
                </a:solidFill>
              </a:rPr>
              <a:t>ó</a:t>
            </a:r>
            <a:r>
              <a:rPr lang="ru-RU" dirty="0">
                <a:solidFill>
                  <a:srgbClr val="00FF00"/>
                </a:solidFill>
              </a:rPr>
              <a:t>льшей </a:t>
            </a:r>
            <a:r>
              <a:rPr lang="ru-RU" dirty="0"/>
              <a:t>посылкой</a:t>
            </a:r>
          </a:p>
        </p:txBody>
      </p:sp>
      <p:sp>
        <p:nvSpPr>
          <p:cNvPr id="15" name="Скругленный прямоугольник 14"/>
          <p:cNvSpPr/>
          <p:nvPr/>
        </p:nvSpPr>
        <p:spPr bwMode="auto">
          <a:xfrm>
            <a:off x="3095625" y="4752000"/>
            <a:ext cx="295275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3168650" y="4859338"/>
            <a:ext cx="28067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336600"/>
                </a:solidFill>
              </a:rPr>
              <a:t>В дождь</a:t>
            </a:r>
            <a:r>
              <a:rPr lang="ru-RU" dirty="0">
                <a:solidFill>
                  <a:srgbClr val="FF0000"/>
                </a:solidFill>
              </a:rPr>
              <a:t> крыши мокрые</a:t>
            </a: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3419475" y="6083300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FF0000"/>
                </a:solidFill>
              </a:rPr>
              <a:t>крыши </a:t>
            </a:r>
            <a:r>
              <a:rPr lang="ru-RU" dirty="0">
                <a:solidFill>
                  <a:srgbClr val="FF0000"/>
                </a:solidFill>
              </a:rPr>
              <a:t>мокрые</a:t>
            </a: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3671888" y="5724525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3095625" y="3599999"/>
            <a:ext cx="2952750" cy="115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подразумеваемой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меньшей</a:t>
            </a:r>
            <a:r>
              <a:rPr lang="ru-RU" dirty="0"/>
              <a:t> посылкой</a:t>
            </a:r>
          </a:p>
        </p:txBody>
      </p: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6119813" y="3599999"/>
            <a:ext cx="2952750" cy="115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подразумеваемым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выводом</a:t>
            </a:r>
          </a:p>
        </p:txBody>
      </p:sp>
      <p:sp>
        <p:nvSpPr>
          <p:cNvPr id="22" name="Скругленный прямоугольник 21"/>
          <p:cNvSpPr/>
          <p:nvPr/>
        </p:nvSpPr>
        <p:spPr bwMode="auto">
          <a:xfrm>
            <a:off x="6119813" y="4751388"/>
            <a:ext cx="295275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6228000" y="4859338"/>
            <a:ext cx="2736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pc="-50" dirty="0">
                <a:solidFill>
                  <a:srgbClr val="336600"/>
                </a:solidFill>
              </a:rPr>
              <a:t>В дождь</a:t>
            </a:r>
            <a:r>
              <a:rPr lang="ru-RU" spc="-50" dirty="0">
                <a:solidFill>
                  <a:srgbClr val="FF0000"/>
                </a:solidFill>
              </a:rPr>
              <a:t> крыши мокрые</a:t>
            </a:r>
          </a:p>
        </p:txBody>
      </p:sp>
      <p:sp>
        <p:nvSpPr>
          <p:cNvPr id="24" name="Rectangle 7"/>
          <p:cNvSpPr>
            <a:spLocks noChangeArrowheads="1"/>
          </p:cNvSpPr>
          <p:nvPr/>
        </p:nvSpPr>
        <p:spPr bwMode="auto">
          <a:xfrm>
            <a:off x="6443663" y="5292725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Идёт</a:t>
            </a:r>
            <a:r>
              <a:rPr lang="ru-RU" dirty="0">
                <a:solidFill>
                  <a:srgbClr val="336600"/>
                </a:solidFill>
              </a:rPr>
              <a:t> дождь</a:t>
            </a:r>
          </a:p>
        </p:txBody>
      </p:sp>
      <p:sp>
        <p:nvSpPr>
          <p:cNvPr id="34" name="TextBox 33"/>
          <p:cNvSpPr txBox="1">
            <a:spLocks noChangeArrowheads="1"/>
          </p:cNvSpPr>
          <p:nvPr/>
        </p:nvSpPr>
        <p:spPr bwMode="auto">
          <a:xfrm>
            <a:off x="0" y="1800224"/>
            <a:ext cx="3096000" cy="1440000"/>
          </a:xfrm>
          <a:prstGeom prst="rect">
            <a:avLst/>
          </a:prstGeom>
          <a:noFill/>
          <a:ln w="9525" cmpd="dbl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chemeClr val="accent3"/>
                </a:solidFill>
              </a:rPr>
              <a:t>Энтимемы</a:t>
            </a:r>
            <a:r>
              <a:rPr lang="ru-RU" dirty="0">
                <a:solidFill>
                  <a:srgbClr val="00FFFF"/>
                </a:solidFill>
              </a:rPr>
              <a:t> 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/>
              <a:t>по</a:t>
            </a:r>
            <a:r>
              <a:rPr lang="ru-RU" dirty="0">
                <a:solidFill>
                  <a:srgbClr val="00FFFF"/>
                </a:solidFill>
              </a:rPr>
              <a:t> модусу </a:t>
            </a:r>
            <a:r>
              <a:rPr lang="en-US" dirty="0">
                <a:solidFill>
                  <a:srgbClr val="00FFFF"/>
                </a:solidFill>
              </a:rPr>
              <a:t>ponens</a:t>
            </a:r>
            <a:br>
              <a:rPr lang="en-US" dirty="0">
                <a:solidFill>
                  <a:srgbClr val="00FFFF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условно-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категорического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силлогизма</a:t>
            </a:r>
          </a:p>
        </p:txBody>
      </p:sp>
      <p:cxnSp>
        <p:nvCxnSpPr>
          <p:cNvPr id="35" name="Прямая соединительная линия 34"/>
          <p:cNvCxnSpPr>
            <a:cxnSpLocks noChangeShapeType="1"/>
          </p:cNvCxnSpPr>
          <p:nvPr/>
        </p:nvCxnSpPr>
        <p:spPr bwMode="auto">
          <a:xfrm>
            <a:off x="3095625" y="4716463"/>
            <a:ext cx="2952750" cy="1800225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 rot="-3720000">
            <a:off x="3096419" y="4715669"/>
            <a:ext cx="2951163" cy="1800225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1" grpId="0" animBg="1"/>
      <p:bldP spid="12" grpId="0" animBg="1"/>
      <p:bldP spid="13" grpId="0" animBg="1"/>
      <p:bldP spid="14" grpId="0"/>
      <p:bldP spid="15" grpId="0" animBg="1"/>
      <p:bldP spid="16" grpId="0" animBg="1"/>
      <p:bldP spid="18" grpId="0" animBg="1"/>
      <p:bldP spid="19" grpId="0" animBg="1"/>
      <p:bldP spid="20" grpId="0"/>
      <p:bldP spid="21" grpId="0"/>
      <p:bldP spid="22" grpId="0" animBg="1"/>
      <p:bldP spid="23" grpId="0" animBg="1"/>
      <p:bldP spid="24" grpId="0" animBg="1"/>
      <p:bldP spid="34" grpId="0"/>
    </p:bldLst>
  </p:timing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Сокращённый силлогизм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Энтимема</a:t>
            </a:r>
          </a:p>
        </p:txBody>
      </p:sp>
      <p:sp>
        <p:nvSpPr>
          <p:cNvPr id="4" name="Скругленный прямоугольник 3"/>
          <p:cNvSpPr/>
          <p:nvPr/>
        </p:nvSpPr>
        <p:spPr bwMode="auto">
          <a:xfrm>
            <a:off x="3095625" y="1800225"/>
            <a:ext cx="295275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3204000" y="1908175"/>
            <a:ext cx="2736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pc="-50" dirty="0">
                <a:solidFill>
                  <a:srgbClr val="336600"/>
                </a:solidFill>
              </a:rPr>
              <a:t>В дождь</a:t>
            </a:r>
            <a:r>
              <a:rPr lang="ru-RU" spc="-50" dirty="0">
                <a:solidFill>
                  <a:srgbClr val="FF0000"/>
                </a:solidFill>
              </a:rPr>
              <a:t> крыши мокрые</a:t>
            </a: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3419475" y="2339975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FF0000"/>
                </a:solidFill>
              </a:rPr>
              <a:t>Крыши </a:t>
            </a:r>
            <a:r>
              <a:rPr lang="ru-RU" dirty="0">
                <a:solidFill>
                  <a:srgbClr val="0000FF"/>
                </a:solidFill>
              </a:rPr>
              <a:t>не</a:t>
            </a:r>
            <a:r>
              <a:rPr lang="ru-RU" dirty="0">
                <a:solidFill>
                  <a:srgbClr val="FF0000"/>
                </a:solidFill>
              </a:rPr>
              <a:t> мокрые</a:t>
            </a: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3419475" y="3132138"/>
            <a:ext cx="230505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336600"/>
                </a:solidFill>
              </a:rPr>
              <a:t>дождя </a:t>
            </a:r>
            <a:r>
              <a:rPr lang="ru-RU" dirty="0">
                <a:solidFill>
                  <a:srgbClr val="0000FF"/>
                </a:solidFill>
              </a:rPr>
              <a:t>нет</a:t>
            </a: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3671888" y="2771775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9" name="Скругленный прямоугольник 8"/>
          <p:cNvSpPr/>
          <p:nvPr/>
        </p:nvSpPr>
        <p:spPr bwMode="auto">
          <a:xfrm>
            <a:off x="71438" y="4751388"/>
            <a:ext cx="295275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395288" y="5292725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FF0000"/>
                </a:solidFill>
              </a:rPr>
              <a:t>Крыши </a:t>
            </a:r>
            <a:r>
              <a:rPr lang="ru-RU" dirty="0">
                <a:solidFill>
                  <a:srgbClr val="0000FF"/>
                </a:solidFill>
              </a:rPr>
              <a:t>не</a:t>
            </a:r>
            <a:r>
              <a:rPr lang="ru-RU" dirty="0">
                <a:solidFill>
                  <a:srgbClr val="FF0000"/>
                </a:solidFill>
              </a:rPr>
              <a:t> мокрые</a:t>
            </a:r>
          </a:p>
        </p:txBody>
      </p:sp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395288" y="6083300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336600"/>
                </a:solidFill>
              </a:rPr>
              <a:t>дождя </a:t>
            </a:r>
            <a:r>
              <a:rPr lang="ru-RU" dirty="0">
                <a:solidFill>
                  <a:srgbClr val="0000FF"/>
                </a:solidFill>
              </a:rPr>
              <a:t>нет</a:t>
            </a: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647700" y="5724525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71438" y="3599999"/>
            <a:ext cx="2952750" cy="115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подразумеваемой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б</a:t>
            </a:r>
            <a:r>
              <a:rPr lang="en-GB" dirty="0">
                <a:solidFill>
                  <a:srgbClr val="00FF00"/>
                </a:solidFill>
              </a:rPr>
              <a:t>ó</a:t>
            </a:r>
            <a:r>
              <a:rPr lang="ru-RU" dirty="0">
                <a:solidFill>
                  <a:srgbClr val="00FF00"/>
                </a:solidFill>
              </a:rPr>
              <a:t>льшей </a:t>
            </a:r>
            <a:r>
              <a:rPr lang="ru-RU" dirty="0"/>
              <a:t>посылкой</a:t>
            </a:r>
          </a:p>
        </p:txBody>
      </p:sp>
      <p:sp>
        <p:nvSpPr>
          <p:cNvPr id="15" name="Скругленный прямоугольник 14"/>
          <p:cNvSpPr/>
          <p:nvPr/>
        </p:nvSpPr>
        <p:spPr bwMode="auto">
          <a:xfrm>
            <a:off x="3095625" y="4752000"/>
            <a:ext cx="295275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3204000" y="4859338"/>
            <a:ext cx="2736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pc="-50" dirty="0">
                <a:solidFill>
                  <a:srgbClr val="336600"/>
                </a:solidFill>
              </a:rPr>
              <a:t>В дождь</a:t>
            </a:r>
            <a:r>
              <a:rPr lang="ru-RU" spc="-50" dirty="0">
                <a:solidFill>
                  <a:srgbClr val="FF0000"/>
                </a:solidFill>
              </a:rPr>
              <a:t> крыши мокрые</a:t>
            </a: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3419475" y="6083300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336600"/>
                </a:solidFill>
              </a:rPr>
              <a:t>дождя </a:t>
            </a:r>
            <a:r>
              <a:rPr lang="ru-RU" dirty="0">
                <a:solidFill>
                  <a:srgbClr val="0000FF"/>
                </a:solidFill>
              </a:rPr>
              <a:t>нет</a:t>
            </a: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3671888" y="5724525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3095625" y="3599999"/>
            <a:ext cx="2952750" cy="115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подразумеваемой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меньшей</a:t>
            </a:r>
            <a:r>
              <a:rPr lang="ru-RU" dirty="0"/>
              <a:t> посылкой</a:t>
            </a:r>
          </a:p>
        </p:txBody>
      </p: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6119813" y="3599999"/>
            <a:ext cx="2952750" cy="115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подразумеваемым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выводом</a:t>
            </a:r>
          </a:p>
        </p:txBody>
      </p:sp>
      <p:sp>
        <p:nvSpPr>
          <p:cNvPr id="22" name="Скругленный прямоугольник 21"/>
          <p:cNvSpPr/>
          <p:nvPr/>
        </p:nvSpPr>
        <p:spPr bwMode="auto">
          <a:xfrm>
            <a:off x="6119813" y="4751388"/>
            <a:ext cx="295275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6228000" y="4859338"/>
            <a:ext cx="2736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pc="-50" dirty="0">
                <a:solidFill>
                  <a:srgbClr val="336600"/>
                </a:solidFill>
              </a:rPr>
              <a:t>В дождь</a:t>
            </a:r>
            <a:r>
              <a:rPr lang="ru-RU" spc="-50" dirty="0">
                <a:solidFill>
                  <a:srgbClr val="FF0000"/>
                </a:solidFill>
              </a:rPr>
              <a:t> крыши мокрые</a:t>
            </a:r>
          </a:p>
        </p:txBody>
      </p:sp>
      <p:sp>
        <p:nvSpPr>
          <p:cNvPr id="24" name="Rectangle 7"/>
          <p:cNvSpPr>
            <a:spLocks noChangeArrowheads="1"/>
          </p:cNvSpPr>
          <p:nvPr/>
        </p:nvSpPr>
        <p:spPr bwMode="auto">
          <a:xfrm>
            <a:off x="6443663" y="5292725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FF0000"/>
                </a:solidFill>
              </a:rPr>
              <a:t>Крыши </a:t>
            </a:r>
            <a:r>
              <a:rPr lang="ru-RU" dirty="0">
                <a:solidFill>
                  <a:srgbClr val="0000FF"/>
                </a:solidFill>
              </a:rPr>
              <a:t>не</a:t>
            </a:r>
            <a:r>
              <a:rPr lang="ru-RU" dirty="0">
                <a:solidFill>
                  <a:srgbClr val="FF0000"/>
                </a:solidFill>
              </a:rPr>
              <a:t> мокрые</a:t>
            </a:r>
          </a:p>
        </p:txBody>
      </p:sp>
      <p:sp>
        <p:nvSpPr>
          <p:cNvPr id="34" name="TextBox 33"/>
          <p:cNvSpPr txBox="1">
            <a:spLocks noChangeArrowheads="1"/>
          </p:cNvSpPr>
          <p:nvPr/>
        </p:nvSpPr>
        <p:spPr bwMode="auto">
          <a:xfrm>
            <a:off x="0" y="1800224"/>
            <a:ext cx="3096000" cy="1440000"/>
          </a:xfrm>
          <a:prstGeom prst="rect">
            <a:avLst/>
          </a:prstGeom>
          <a:noFill/>
          <a:ln w="9525" cmpd="dbl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chemeClr val="accent3"/>
                </a:solidFill>
              </a:rPr>
              <a:t>Энтимемы</a:t>
            </a:r>
            <a:r>
              <a:rPr lang="ru-RU" dirty="0">
                <a:solidFill>
                  <a:srgbClr val="00FFFF"/>
                </a:solidFill>
              </a:rPr>
              <a:t> 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/>
              <a:t>по</a:t>
            </a:r>
            <a:r>
              <a:rPr lang="ru-RU" dirty="0">
                <a:solidFill>
                  <a:srgbClr val="00FFFF"/>
                </a:solidFill>
              </a:rPr>
              <a:t> модусу </a:t>
            </a:r>
            <a:r>
              <a:rPr lang="en-US" dirty="0">
                <a:solidFill>
                  <a:srgbClr val="00FFFF"/>
                </a:solidFill>
              </a:rPr>
              <a:t>tollens</a:t>
            </a:r>
            <a:br>
              <a:rPr lang="en-US" dirty="0">
                <a:solidFill>
                  <a:srgbClr val="00FFFF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условно-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категорического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силлогизма</a:t>
            </a:r>
          </a:p>
        </p:txBody>
      </p:sp>
      <p:cxnSp>
        <p:nvCxnSpPr>
          <p:cNvPr id="35" name="Прямая соединительная линия 34"/>
          <p:cNvCxnSpPr>
            <a:cxnSpLocks noChangeShapeType="1"/>
          </p:cNvCxnSpPr>
          <p:nvPr/>
        </p:nvCxnSpPr>
        <p:spPr bwMode="auto">
          <a:xfrm>
            <a:off x="3095625" y="4716463"/>
            <a:ext cx="2952750" cy="1800225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 rot="-3720000">
            <a:off x="3096419" y="4715669"/>
            <a:ext cx="2951163" cy="1800225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1" grpId="0" animBg="1"/>
      <p:bldP spid="12" grpId="0" animBg="1"/>
      <p:bldP spid="13" grpId="0" animBg="1"/>
      <p:bldP spid="14" grpId="0"/>
      <p:bldP spid="15" grpId="0" animBg="1"/>
      <p:bldP spid="16" grpId="0" animBg="1"/>
      <p:bldP spid="18" grpId="0" animBg="1"/>
      <p:bldP spid="19" grpId="0" animBg="1"/>
      <p:bldP spid="20" grpId="0"/>
      <p:bldP spid="21" grpId="0"/>
      <p:bldP spid="22" grpId="0" animBg="1"/>
      <p:bldP spid="23" grpId="0" animBg="1"/>
      <p:bldP spid="24" grpId="0" animBg="1"/>
      <p:bldP spid="34" grpId="0"/>
    </p:bldLst>
  </p:timing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Сокращённый силлогизм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Энтимема</a:t>
            </a:r>
          </a:p>
        </p:txBody>
      </p:sp>
      <p:sp>
        <p:nvSpPr>
          <p:cNvPr id="4" name="Скругленный прямоугольник 3"/>
          <p:cNvSpPr/>
          <p:nvPr/>
        </p:nvSpPr>
        <p:spPr bwMode="auto">
          <a:xfrm>
            <a:off x="3095625" y="1800225"/>
            <a:ext cx="295275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3203575" y="1908175"/>
            <a:ext cx="27368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Это или </a:t>
            </a:r>
            <a:r>
              <a:rPr lang="ru-RU" dirty="0">
                <a:solidFill>
                  <a:srgbClr val="336600"/>
                </a:solidFill>
              </a:rPr>
              <a:t>утка</a:t>
            </a:r>
            <a:r>
              <a:rPr lang="ru-RU" dirty="0">
                <a:solidFill>
                  <a:srgbClr val="0000FF"/>
                </a:solidFill>
              </a:rPr>
              <a:t>,</a:t>
            </a:r>
            <a:r>
              <a:rPr lang="ru-RU" dirty="0">
                <a:solidFill>
                  <a:srgbClr val="FF0000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или</a:t>
            </a:r>
            <a:r>
              <a:rPr lang="ru-RU" dirty="0">
                <a:solidFill>
                  <a:srgbClr val="FF0000"/>
                </a:solidFill>
              </a:rPr>
              <a:t> гусь</a:t>
            </a: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3419475" y="2339975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Это – </a:t>
            </a:r>
            <a:r>
              <a:rPr lang="ru-RU" dirty="0">
                <a:solidFill>
                  <a:srgbClr val="336600"/>
                </a:solidFill>
              </a:rPr>
              <a:t>утка</a:t>
            </a: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3419475" y="3132138"/>
            <a:ext cx="230505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э</a:t>
            </a:r>
            <a:r>
              <a:rPr lang="ru-RU" dirty="0" smtClean="0">
                <a:solidFill>
                  <a:srgbClr val="0000FF"/>
                </a:solidFill>
              </a:rPr>
              <a:t>то не </a:t>
            </a:r>
            <a:r>
              <a:rPr lang="ru-RU" dirty="0">
                <a:solidFill>
                  <a:srgbClr val="FF0000"/>
                </a:solidFill>
              </a:rPr>
              <a:t>гусь</a:t>
            </a: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3671888" y="2771775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9" name="Скругленный прямоугольник 8"/>
          <p:cNvSpPr/>
          <p:nvPr/>
        </p:nvSpPr>
        <p:spPr bwMode="auto">
          <a:xfrm>
            <a:off x="71438" y="4751388"/>
            <a:ext cx="295275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0" name="Rectangle 7"/>
          <p:cNvSpPr>
            <a:spLocks noChangeArrowheads="1"/>
          </p:cNvSpPr>
          <p:nvPr/>
        </p:nvSpPr>
        <p:spPr bwMode="auto">
          <a:xfrm>
            <a:off x="179388" y="4859338"/>
            <a:ext cx="273685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Это или </a:t>
            </a:r>
            <a:r>
              <a:rPr lang="ru-RU" dirty="0">
                <a:solidFill>
                  <a:srgbClr val="336600"/>
                </a:solidFill>
              </a:rPr>
              <a:t>утка,</a:t>
            </a:r>
            <a:r>
              <a:rPr lang="ru-RU" dirty="0">
                <a:solidFill>
                  <a:srgbClr val="FF0000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или</a:t>
            </a:r>
            <a:r>
              <a:rPr lang="ru-RU" dirty="0">
                <a:solidFill>
                  <a:srgbClr val="FF0000"/>
                </a:solidFill>
              </a:rPr>
              <a:t> гусь</a:t>
            </a:r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396000" y="5292000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Это </a:t>
            </a:r>
            <a:r>
              <a:rPr lang="ru-RU" dirty="0">
                <a:solidFill>
                  <a:srgbClr val="0000FF"/>
                </a:solidFill>
              </a:rPr>
              <a:t>– </a:t>
            </a:r>
            <a:r>
              <a:rPr lang="ru-RU" dirty="0">
                <a:solidFill>
                  <a:srgbClr val="336600"/>
                </a:solidFill>
              </a:rPr>
              <a:t>утка</a:t>
            </a:r>
          </a:p>
        </p:txBody>
      </p:sp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395288" y="6083300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э</a:t>
            </a:r>
            <a:r>
              <a:rPr lang="ru-RU" dirty="0" smtClean="0">
                <a:solidFill>
                  <a:srgbClr val="0000FF"/>
                </a:solidFill>
              </a:rPr>
              <a:t>то не </a:t>
            </a:r>
            <a:r>
              <a:rPr lang="ru-RU" dirty="0">
                <a:solidFill>
                  <a:srgbClr val="FF0000"/>
                </a:solidFill>
              </a:rPr>
              <a:t>гусь</a:t>
            </a: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647700" y="5724525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71438" y="3599999"/>
            <a:ext cx="2952750" cy="115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подразумеваемой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б</a:t>
            </a:r>
            <a:r>
              <a:rPr lang="en-GB" dirty="0">
                <a:solidFill>
                  <a:srgbClr val="00FF00"/>
                </a:solidFill>
              </a:rPr>
              <a:t>ó</a:t>
            </a:r>
            <a:r>
              <a:rPr lang="ru-RU" dirty="0">
                <a:solidFill>
                  <a:srgbClr val="00FF00"/>
                </a:solidFill>
              </a:rPr>
              <a:t>льшей </a:t>
            </a:r>
            <a:r>
              <a:rPr lang="ru-RU" dirty="0"/>
              <a:t>посылкой</a:t>
            </a:r>
          </a:p>
        </p:txBody>
      </p:sp>
      <p:sp>
        <p:nvSpPr>
          <p:cNvPr id="15" name="Скругленный прямоугольник 14"/>
          <p:cNvSpPr/>
          <p:nvPr/>
        </p:nvSpPr>
        <p:spPr bwMode="auto">
          <a:xfrm>
            <a:off x="3095625" y="4752000"/>
            <a:ext cx="295275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3203575" y="4859338"/>
            <a:ext cx="273685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Это или </a:t>
            </a:r>
            <a:r>
              <a:rPr lang="ru-RU" dirty="0">
                <a:solidFill>
                  <a:srgbClr val="336600"/>
                </a:solidFill>
              </a:rPr>
              <a:t>утка</a:t>
            </a:r>
            <a:r>
              <a:rPr lang="ru-RU" dirty="0">
                <a:solidFill>
                  <a:srgbClr val="0000FF"/>
                </a:solidFill>
              </a:rPr>
              <a:t>, или</a:t>
            </a:r>
            <a:r>
              <a:rPr lang="ru-RU" dirty="0">
                <a:solidFill>
                  <a:srgbClr val="FF0000"/>
                </a:solidFill>
              </a:rPr>
              <a:t> гусь</a:t>
            </a: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3419475" y="6083300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э</a:t>
            </a:r>
            <a:r>
              <a:rPr lang="ru-RU" dirty="0" smtClean="0">
                <a:solidFill>
                  <a:srgbClr val="0000FF"/>
                </a:solidFill>
              </a:rPr>
              <a:t>то не </a:t>
            </a:r>
            <a:r>
              <a:rPr lang="ru-RU" dirty="0">
                <a:solidFill>
                  <a:srgbClr val="FF0000"/>
                </a:solidFill>
              </a:rPr>
              <a:t>гусь</a:t>
            </a: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3671888" y="5724525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3095625" y="3599999"/>
            <a:ext cx="2952750" cy="115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подразумеваемой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меньшей</a:t>
            </a:r>
            <a:r>
              <a:rPr lang="ru-RU" dirty="0"/>
              <a:t> посылкой</a:t>
            </a:r>
          </a:p>
        </p:txBody>
      </p: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6119813" y="3599999"/>
            <a:ext cx="2952750" cy="115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подразумеваемым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выводом</a:t>
            </a:r>
          </a:p>
        </p:txBody>
      </p:sp>
      <p:sp>
        <p:nvSpPr>
          <p:cNvPr id="22" name="Скругленный прямоугольник 21"/>
          <p:cNvSpPr/>
          <p:nvPr/>
        </p:nvSpPr>
        <p:spPr bwMode="auto">
          <a:xfrm>
            <a:off x="6119813" y="4751388"/>
            <a:ext cx="295275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6227763" y="4859338"/>
            <a:ext cx="273685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Это или </a:t>
            </a:r>
            <a:r>
              <a:rPr lang="ru-RU" dirty="0">
                <a:solidFill>
                  <a:srgbClr val="336600"/>
                </a:solidFill>
              </a:rPr>
              <a:t>утка</a:t>
            </a:r>
            <a:r>
              <a:rPr lang="ru-RU" dirty="0">
                <a:solidFill>
                  <a:srgbClr val="0000FF"/>
                </a:solidFill>
              </a:rPr>
              <a:t>,</a:t>
            </a:r>
            <a:r>
              <a:rPr lang="ru-RU" dirty="0">
                <a:solidFill>
                  <a:srgbClr val="FF0000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или</a:t>
            </a:r>
            <a:r>
              <a:rPr lang="ru-RU" dirty="0">
                <a:solidFill>
                  <a:srgbClr val="FF0000"/>
                </a:solidFill>
              </a:rPr>
              <a:t> гусь</a:t>
            </a:r>
          </a:p>
        </p:txBody>
      </p:sp>
      <p:sp>
        <p:nvSpPr>
          <p:cNvPr id="24" name="Rectangle 7"/>
          <p:cNvSpPr>
            <a:spLocks noChangeArrowheads="1"/>
          </p:cNvSpPr>
          <p:nvPr/>
        </p:nvSpPr>
        <p:spPr bwMode="auto">
          <a:xfrm>
            <a:off x="6443663" y="5292725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Это – </a:t>
            </a:r>
            <a:r>
              <a:rPr lang="ru-RU" dirty="0">
                <a:solidFill>
                  <a:srgbClr val="336600"/>
                </a:solidFill>
              </a:rPr>
              <a:t>утка</a:t>
            </a: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161925" y="4842000"/>
            <a:ext cx="2771775" cy="396875"/>
          </a:xfrm>
          <a:prstGeom prst="rect">
            <a:avLst/>
          </a:prstGeom>
          <a:solidFill>
            <a:srgbClr val="D1D1F0"/>
          </a:solidFill>
          <a:ln w="3175">
            <a:noFill/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34" name="TextBox 33"/>
          <p:cNvSpPr txBox="1">
            <a:spLocks noChangeArrowheads="1"/>
          </p:cNvSpPr>
          <p:nvPr/>
        </p:nvSpPr>
        <p:spPr bwMode="auto">
          <a:xfrm>
            <a:off x="0" y="1800224"/>
            <a:ext cx="3096000" cy="1440000"/>
          </a:xfrm>
          <a:prstGeom prst="rect">
            <a:avLst/>
          </a:prstGeom>
          <a:noFill/>
          <a:ln w="9525" cmpd="dbl">
            <a:noFill/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/>
            <a:r>
              <a:rPr lang="ru-RU" dirty="0">
                <a:solidFill>
                  <a:schemeClr val="accent3"/>
                </a:solidFill>
              </a:rPr>
              <a:t>Энтимемы</a:t>
            </a:r>
            <a:r>
              <a:rPr lang="ru-RU" dirty="0">
                <a:solidFill>
                  <a:srgbClr val="00FFFF"/>
                </a:solidFill>
              </a:rPr>
              <a:t> </a:t>
            </a:r>
            <a:r>
              <a:rPr lang="ru-RU" dirty="0" smtClean="0"/>
              <a:t>по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модусу </a:t>
            </a:r>
            <a:r>
              <a:rPr lang="en-US" dirty="0" smtClean="0">
                <a:solidFill>
                  <a:srgbClr val="00FFFF"/>
                </a:solidFill>
              </a:rPr>
              <a:t>ponendo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en-US" dirty="0" smtClean="0">
                <a:solidFill>
                  <a:srgbClr val="00FFFF"/>
                </a:solidFill>
              </a:rPr>
              <a:t>tollens</a:t>
            </a:r>
            <a:r>
              <a:rPr lang="ru-RU" dirty="0">
                <a:solidFill>
                  <a:srgbClr val="00FFFF"/>
                </a:solidFill>
              </a:rPr>
              <a:t/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разделительно-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категорического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силлогизма</a:t>
            </a:r>
          </a:p>
        </p:txBody>
      </p:sp>
      <p:cxnSp>
        <p:nvCxnSpPr>
          <p:cNvPr id="35" name="Прямая соединительная линия 34"/>
          <p:cNvCxnSpPr>
            <a:cxnSpLocks noChangeShapeType="1"/>
          </p:cNvCxnSpPr>
          <p:nvPr/>
        </p:nvCxnSpPr>
        <p:spPr bwMode="auto">
          <a:xfrm>
            <a:off x="3095625" y="4716463"/>
            <a:ext cx="2952750" cy="1800225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 rot="-3720000">
            <a:off x="3096419" y="4715669"/>
            <a:ext cx="2951163" cy="1800225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8" name="Rectangle 7"/>
          <p:cNvSpPr>
            <a:spLocks noChangeArrowheads="1"/>
          </p:cNvSpPr>
          <p:nvPr/>
        </p:nvSpPr>
        <p:spPr bwMode="auto">
          <a:xfrm>
            <a:off x="162000" y="4842000"/>
            <a:ext cx="2771775" cy="396875"/>
          </a:xfrm>
          <a:prstGeom prst="rect">
            <a:avLst/>
          </a:prstGeom>
          <a:solidFill>
            <a:srgbClr val="D1D1F0"/>
          </a:solidFill>
          <a:ln w="3175">
            <a:solidFill>
              <a:srgbClr val="FF0000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100" dirty="0" smtClean="0">
                <a:solidFill>
                  <a:srgbClr val="FF0000"/>
                </a:solidFill>
              </a:rPr>
              <a:t>Не проще ли получить тот же вывод </a:t>
            </a:r>
            <a:br>
              <a:rPr lang="ru-RU" sz="1100" dirty="0" smtClean="0">
                <a:solidFill>
                  <a:srgbClr val="FF0000"/>
                </a:solidFill>
              </a:rPr>
            </a:br>
            <a:r>
              <a:rPr lang="ru-RU" sz="1100" dirty="0" smtClean="0">
                <a:solidFill>
                  <a:srgbClr val="FF0000"/>
                </a:solidFill>
              </a:rPr>
              <a:t>умозаключением контрарности?</a:t>
            </a:r>
            <a:endParaRPr lang="ru-RU" sz="11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3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-9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" decel="100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00" decel="100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+0.4+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0.4-0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3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3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0" grpId="1" animBg="1"/>
      <p:bldP spid="11" grpId="0" animBg="1"/>
      <p:bldP spid="12" grpId="0" animBg="1"/>
      <p:bldP spid="13" grpId="0" animBg="1"/>
      <p:bldP spid="14" grpId="0"/>
      <p:bldP spid="15" grpId="0" animBg="1"/>
      <p:bldP spid="16" grpId="0" animBg="1"/>
      <p:bldP spid="18" grpId="0" animBg="1"/>
      <p:bldP spid="19" grpId="0" animBg="1"/>
      <p:bldP spid="20" grpId="0"/>
      <p:bldP spid="21" grpId="0"/>
      <p:bldP spid="22" grpId="0" animBg="1"/>
      <p:bldP spid="23" grpId="0" animBg="1"/>
      <p:bldP spid="24" grpId="0" animBg="1"/>
      <p:bldP spid="27" grpId="0" animBg="1"/>
      <p:bldP spid="34" grpId="0"/>
      <p:bldP spid="38" grpId="0" animBg="1"/>
    </p:bldLst>
  </p:timing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Сокращённый силлогизм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Энтимема</a:t>
            </a:r>
          </a:p>
        </p:txBody>
      </p:sp>
      <p:sp>
        <p:nvSpPr>
          <p:cNvPr id="4" name="Скругленный прямоугольник 3"/>
          <p:cNvSpPr/>
          <p:nvPr/>
        </p:nvSpPr>
        <p:spPr bwMode="auto">
          <a:xfrm>
            <a:off x="3095625" y="1800225"/>
            <a:ext cx="295275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3203575" y="1908175"/>
            <a:ext cx="27368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Это или </a:t>
            </a:r>
            <a:r>
              <a:rPr lang="ru-RU" dirty="0">
                <a:solidFill>
                  <a:srgbClr val="336600"/>
                </a:solidFill>
              </a:rPr>
              <a:t>утка</a:t>
            </a:r>
            <a:r>
              <a:rPr lang="ru-RU" dirty="0">
                <a:solidFill>
                  <a:srgbClr val="0000FF"/>
                </a:solidFill>
              </a:rPr>
              <a:t>, или</a:t>
            </a:r>
            <a:r>
              <a:rPr lang="ru-RU" dirty="0">
                <a:solidFill>
                  <a:srgbClr val="FF0000"/>
                </a:solidFill>
              </a:rPr>
              <a:t> гусь</a:t>
            </a: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3419475" y="2339975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Это </a:t>
            </a:r>
            <a:r>
              <a:rPr lang="ru-RU" dirty="0" smtClean="0">
                <a:solidFill>
                  <a:srgbClr val="0000FF"/>
                </a:solidFill>
              </a:rPr>
              <a:t>не </a:t>
            </a:r>
            <a:r>
              <a:rPr lang="ru-RU" dirty="0">
                <a:solidFill>
                  <a:srgbClr val="336600"/>
                </a:solidFill>
              </a:rPr>
              <a:t>утка</a:t>
            </a: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3419475" y="3132138"/>
            <a:ext cx="230505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это </a:t>
            </a:r>
            <a:r>
              <a:rPr lang="ru-RU" dirty="0">
                <a:solidFill>
                  <a:srgbClr val="0000FF"/>
                </a:solidFill>
              </a:rPr>
              <a:t>– </a:t>
            </a:r>
            <a:r>
              <a:rPr lang="ru-RU" dirty="0">
                <a:solidFill>
                  <a:srgbClr val="FF0000"/>
                </a:solidFill>
              </a:rPr>
              <a:t>гусь</a:t>
            </a: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3671888" y="2771775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9" name="Скругленный прямоугольник 8"/>
          <p:cNvSpPr/>
          <p:nvPr/>
        </p:nvSpPr>
        <p:spPr bwMode="auto">
          <a:xfrm>
            <a:off x="71438" y="4751388"/>
            <a:ext cx="295275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395288" y="5292725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Это </a:t>
            </a:r>
            <a:r>
              <a:rPr lang="ru-RU" dirty="0">
                <a:solidFill>
                  <a:srgbClr val="0000FF"/>
                </a:solidFill>
              </a:rPr>
              <a:t>не </a:t>
            </a:r>
            <a:r>
              <a:rPr lang="ru-RU" dirty="0">
                <a:solidFill>
                  <a:srgbClr val="336600"/>
                </a:solidFill>
              </a:rPr>
              <a:t>утка</a:t>
            </a:r>
          </a:p>
        </p:txBody>
      </p:sp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395288" y="6083300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это </a:t>
            </a:r>
            <a:r>
              <a:rPr lang="ru-RU" dirty="0">
                <a:solidFill>
                  <a:srgbClr val="0000FF"/>
                </a:solidFill>
              </a:rPr>
              <a:t>– </a:t>
            </a:r>
            <a:r>
              <a:rPr lang="ru-RU" dirty="0">
                <a:solidFill>
                  <a:srgbClr val="FF0000"/>
                </a:solidFill>
              </a:rPr>
              <a:t>гусь</a:t>
            </a: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647700" y="5724525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71438" y="3600000"/>
            <a:ext cx="2952750" cy="115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подразумеваемой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б</a:t>
            </a:r>
            <a:r>
              <a:rPr lang="en-GB" dirty="0">
                <a:solidFill>
                  <a:srgbClr val="00FF00"/>
                </a:solidFill>
              </a:rPr>
              <a:t>ó</a:t>
            </a:r>
            <a:r>
              <a:rPr lang="ru-RU" dirty="0">
                <a:solidFill>
                  <a:srgbClr val="00FF00"/>
                </a:solidFill>
              </a:rPr>
              <a:t>льшей </a:t>
            </a:r>
            <a:r>
              <a:rPr lang="ru-RU" dirty="0"/>
              <a:t>посылкой</a:t>
            </a:r>
          </a:p>
        </p:txBody>
      </p:sp>
      <p:sp>
        <p:nvSpPr>
          <p:cNvPr id="15" name="Скругленный прямоугольник 14"/>
          <p:cNvSpPr/>
          <p:nvPr/>
        </p:nvSpPr>
        <p:spPr bwMode="auto">
          <a:xfrm>
            <a:off x="3095625" y="4752000"/>
            <a:ext cx="295275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3203575" y="4859338"/>
            <a:ext cx="273685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Это или </a:t>
            </a:r>
            <a:r>
              <a:rPr lang="ru-RU" dirty="0">
                <a:solidFill>
                  <a:srgbClr val="336600"/>
                </a:solidFill>
              </a:rPr>
              <a:t>утка</a:t>
            </a:r>
            <a:r>
              <a:rPr lang="ru-RU" dirty="0">
                <a:solidFill>
                  <a:srgbClr val="0000FF"/>
                </a:solidFill>
              </a:rPr>
              <a:t>,</a:t>
            </a:r>
            <a:r>
              <a:rPr lang="ru-RU" dirty="0">
                <a:solidFill>
                  <a:srgbClr val="FF0000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или</a:t>
            </a:r>
            <a:r>
              <a:rPr lang="ru-RU" dirty="0">
                <a:solidFill>
                  <a:srgbClr val="FF0000"/>
                </a:solidFill>
              </a:rPr>
              <a:t> гусь</a:t>
            </a: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3419475" y="6083300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это </a:t>
            </a:r>
            <a:r>
              <a:rPr lang="ru-RU" dirty="0">
                <a:solidFill>
                  <a:srgbClr val="0000FF"/>
                </a:solidFill>
              </a:rPr>
              <a:t>– </a:t>
            </a:r>
            <a:r>
              <a:rPr lang="ru-RU" dirty="0">
                <a:solidFill>
                  <a:srgbClr val="FF0000"/>
                </a:solidFill>
              </a:rPr>
              <a:t>гусь</a:t>
            </a: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3671888" y="5724525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3095625" y="3599999"/>
            <a:ext cx="2952750" cy="115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подразумеваемой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меньшей</a:t>
            </a:r>
            <a:r>
              <a:rPr lang="ru-RU" dirty="0"/>
              <a:t> посылкой</a:t>
            </a:r>
          </a:p>
        </p:txBody>
      </p: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6119813" y="3599999"/>
            <a:ext cx="2952750" cy="115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/>
              <a:t>Энтимема </a:t>
            </a:r>
            <a:br>
              <a:rPr lang="ru-RU" dirty="0"/>
            </a:br>
            <a:r>
              <a:rPr lang="ru-RU" dirty="0"/>
              <a:t>с подразумеваемым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выводом</a:t>
            </a:r>
          </a:p>
        </p:txBody>
      </p:sp>
      <p:sp>
        <p:nvSpPr>
          <p:cNvPr id="22" name="Скругленный прямоугольник 21"/>
          <p:cNvSpPr/>
          <p:nvPr/>
        </p:nvSpPr>
        <p:spPr bwMode="auto">
          <a:xfrm>
            <a:off x="6119813" y="4751388"/>
            <a:ext cx="295275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6227763" y="4859338"/>
            <a:ext cx="273685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Это или </a:t>
            </a:r>
            <a:r>
              <a:rPr lang="ru-RU" dirty="0">
                <a:solidFill>
                  <a:srgbClr val="336600"/>
                </a:solidFill>
              </a:rPr>
              <a:t>утка</a:t>
            </a:r>
            <a:r>
              <a:rPr lang="ru-RU" dirty="0">
                <a:solidFill>
                  <a:srgbClr val="0000FF"/>
                </a:solidFill>
              </a:rPr>
              <a:t>,</a:t>
            </a:r>
            <a:r>
              <a:rPr lang="ru-RU" dirty="0">
                <a:solidFill>
                  <a:srgbClr val="FF0000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или</a:t>
            </a:r>
            <a:r>
              <a:rPr lang="ru-RU" dirty="0">
                <a:solidFill>
                  <a:srgbClr val="FF0000"/>
                </a:solidFill>
              </a:rPr>
              <a:t> гусь</a:t>
            </a:r>
          </a:p>
        </p:txBody>
      </p:sp>
      <p:sp>
        <p:nvSpPr>
          <p:cNvPr id="24" name="Rectangle 7"/>
          <p:cNvSpPr>
            <a:spLocks noChangeArrowheads="1"/>
          </p:cNvSpPr>
          <p:nvPr/>
        </p:nvSpPr>
        <p:spPr bwMode="auto">
          <a:xfrm>
            <a:off x="6443663" y="5292725"/>
            <a:ext cx="230505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Это </a:t>
            </a:r>
            <a:r>
              <a:rPr lang="ru-RU" dirty="0" smtClean="0">
                <a:solidFill>
                  <a:srgbClr val="0000FF"/>
                </a:solidFill>
              </a:rPr>
              <a:t>не </a:t>
            </a:r>
            <a:r>
              <a:rPr lang="ru-RU" dirty="0">
                <a:solidFill>
                  <a:srgbClr val="336600"/>
                </a:solidFill>
              </a:rPr>
              <a:t>утка</a:t>
            </a:r>
          </a:p>
        </p:txBody>
      </p:sp>
      <p:sp>
        <p:nvSpPr>
          <p:cNvPr id="34" name="TextBox 33"/>
          <p:cNvSpPr txBox="1">
            <a:spLocks noChangeArrowheads="1"/>
          </p:cNvSpPr>
          <p:nvPr/>
        </p:nvSpPr>
        <p:spPr bwMode="auto">
          <a:xfrm>
            <a:off x="0" y="1800224"/>
            <a:ext cx="3096000" cy="1440000"/>
          </a:xfrm>
          <a:prstGeom prst="rect">
            <a:avLst/>
          </a:prstGeom>
          <a:noFill/>
          <a:ln w="9525" cmpd="dbl">
            <a:noFill/>
            <a:miter lim="800000"/>
            <a:headEnd/>
            <a:tailEnd/>
          </a:ln>
        </p:spPr>
        <p:txBody>
          <a:bodyPr wrap="square" lIns="0" rIns="0" anchor="ctr" anchorCtr="1"/>
          <a:lstStyle/>
          <a:p>
            <a:pPr algn="ctr"/>
            <a:r>
              <a:rPr lang="ru-RU" dirty="0">
                <a:solidFill>
                  <a:schemeClr val="accent3"/>
                </a:solidFill>
              </a:rPr>
              <a:t>Энтимемы</a:t>
            </a:r>
            <a:r>
              <a:rPr lang="ru-RU" dirty="0">
                <a:solidFill>
                  <a:srgbClr val="00FFFF"/>
                </a:solidFill>
              </a:rPr>
              <a:t> </a:t>
            </a:r>
            <a:r>
              <a:rPr lang="ru-RU" dirty="0"/>
              <a:t>по</a:t>
            </a:r>
            <a:r>
              <a:rPr lang="ru-RU" dirty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модусу</a:t>
            </a:r>
            <a:r>
              <a:rPr lang="ru-RU" dirty="0">
                <a:solidFill>
                  <a:srgbClr val="00FFFF"/>
                </a:solidFill>
              </a:rPr>
              <a:t> </a:t>
            </a:r>
            <a:r>
              <a:rPr lang="en-US" dirty="0" smtClean="0">
                <a:solidFill>
                  <a:srgbClr val="00FFFF"/>
                </a:solidFill>
              </a:rPr>
              <a:t>tollendo </a:t>
            </a:r>
            <a:r>
              <a:rPr lang="en-US" dirty="0">
                <a:solidFill>
                  <a:srgbClr val="00FFFF"/>
                </a:solidFill>
              </a:rPr>
              <a:t>ponens</a:t>
            </a:r>
            <a:r>
              <a:rPr lang="ru-RU" dirty="0">
                <a:solidFill>
                  <a:srgbClr val="00FFFF"/>
                </a:solidFill>
              </a:rPr>
              <a:t/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разделительно-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категорического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силлогизма</a:t>
            </a:r>
          </a:p>
        </p:txBody>
      </p:sp>
      <p:cxnSp>
        <p:nvCxnSpPr>
          <p:cNvPr id="35" name="Прямая соединительная линия 34"/>
          <p:cNvCxnSpPr>
            <a:cxnSpLocks noChangeShapeType="1"/>
          </p:cNvCxnSpPr>
          <p:nvPr/>
        </p:nvCxnSpPr>
        <p:spPr bwMode="auto">
          <a:xfrm>
            <a:off x="3095625" y="4716463"/>
            <a:ext cx="2952750" cy="1800225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 rot="-3720000">
            <a:off x="3096419" y="4715669"/>
            <a:ext cx="2951163" cy="1800225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7" name="Прямая соединительная линия 36"/>
          <p:cNvCxnSpPr>
            <a:cxnSpLocks noChangeShapeType="1"/>
          </p:cNvCxnSpPr>
          <p:nvPr/>
        </p:nvCxnSpPr>
        <p:spPr bwMode="auto">
          <a:xfrm rot="-3720000">
            <a:off x="72000" y="4752000"/>
            <a:ext cx="2951163" cy="1800225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>
            <a:off x="72000" y="4752000"/>
            <a:ext cx="2952750" cy="1800225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1" grpId="0" animBg="1"/>
      <p:bldP spid="12" grpId="0" animBg="1"/>
      <p:bldP spid="13" grpId="0" animBg="1"/>
      <p:bldP spid="14" grpId="0"/>
      <p:bldP spid="15" grpId="0" animBg="1"/>
      <p:bldP spid="16" grpId="0" animBg="1"/>
      <p:bldP spid="18" grpId="0" animBg="1"/>
      <p:bldP spid="19" grpId="0" animBg="1"/>
      <p:bldP spid="20" grpId="0"/>
      <p:bldP spid="21" grpId="0"/>
      <p:bldP spid="22" grpId="0" animBg="1"/>
      <p:bldP spid="23" grpId="0" animBg="1"/>
      <p:bldP spid="24" grpId="0" animBg="1"/>
      <p:bldP spid="34" grpId="0"/>
    </p:bldLst>
  </p:timing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rgbClr val="FFFF00"/>
                </a:solidFill>
              </a:rPr>
              <a:t>Сложные силлогизмы (полисиллогизмы)</a:t>
            </a: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287338" y="4716000"/>
            <a:ext cx="4140200" cy="1620838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>
              <a:defRPr/>
            </a:pPr>
            <a:r>
              <a:rPr lang="ru-RU" dirty="0">
                <a:solidFill>
                  <a:srgbClr val="FFFF00"/>
                </a:solidFill>
                <a:cs typeface="Arial" charset="0"/>
              </a:rPr>
              <a:t>Прогрессивный полисиллогизм </a:t>
            </a:r>
            <a:r>
              <a:rPr lang="ru-RU" dirty="0" smtClean="0"/>
              <a:t>–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/>
            </a:r>
            <a:br>
              <a:rPr lang="ru-RU" dirty="0"/>
            </a:br>
            <a:r>
              <a:rPr lang="ru-RU" sz="1600" dirty="0"/>
              <a:t>полисиллогизм, в </a:t>
            </a:r>
            <a:r>
              <a:rPr lang="ru-RU" sz="1600" dirty="0" smtClean="0"/>
              <a:t>котором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вывод </a:t>
            </a:r>
            <a:r>
              <a:rPr lang="ru-RU" sz="1600" dirty="0" smtClean="0"/>
              <a:t>просиллогизма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используется в качестве </a:t>
            </a:r>
            <a:br>
              <a:rPr lang="ru-RU" sz="1600" dirty="0"/>
            </a:br>
            <a:r>
              <a:rPr lang="ru-RU" sz="1600" dirty="0">
                <a:solidFill>
                  <a:srgbClr val="00FFFF"/>
                </a:solidFill>
              </a:rPr>
              <a:t>б</a:t>
            </a:r>
            <a:r>
              <a:rPr lang="en-US" sz="1600" dirty="0">
                <a:solidFill>
                  <a:srgbClr val="00FFFF"/>
                </a:solidFill>
                <a:cs typeface="Arial" charset="0"/>
              </a:rPr>
              <a:t>ó</a:t>
            </a:r>
            <a:r>
              <a:rPr lang="ru-RU" sz="1600" dirty="0">
                <a:solidFill>
                  <a:srgbClr val="00FFFF"/>
                </a:solidFill>
              </a:rPr>
              <a:t>льшей </a:t>
            </a:r>
            <a:r>
              <a:rPr lang="ru-RU" sz="1600" dirty="0"/>
              <a:t>посылки эписиллогизма.</a:t>
            </a: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4716463" y="4716000"/>
            <a:ext cx="4140200" cy="1620838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Регрессивный полисиллогизм </a:t>
            </a:r>
            <a:r>
              <a:rPr lang="ru-RU" dirty="0" smtClean="0"/>
              <a:t>–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/>
            </a:r>
            <a:br>
              <a:rPr lang="ru-RU" dirty="0"/>
            </a:br>
            <a:r>
              <a:rPr lang="ru-RU" sz="1600" dirty="0"/>
              <a:t>полисиллогизм, в </a:t>
            </a:r>
            <a:r>
              <a:rPr lang="ru-RU" sz="1600" dirty="0" smtClean="0"/>
              <a:t>котором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вывод </a:t>
            </a:r>
            <a:r>
              <a:rPr lang="ru-RU" sz="1600" dirty="0" smtClean="0"/>
              <a:t>просиллогизма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используется в качестве </a:t>
            </a:r>
            <a:br>
              <a:rPr lang="ru-RU" sz="1600" dirty="0"/>
            </a:br>
            <a:r>
              <a:rPr lang="ru-RU" sz="1600" dirty="0">
                <a:solidFill>
                  <a:srgbClr val="00FFFF"/>
                </a:solidFill>
              </a:rPr>
              <a:t>меньшей</a:t>
            </a:r>
            <a:r>
              <a:rPr lang="ru-RU" sz="1600" dirty="0"/>
              <a:t> посылки эписиллогизма.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1260000" y="1764000"/>
            <a:ext cx="6624000" cy="2664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2000" dirty="0">
                <a:solidFill>
                  <a:srgbClr val="FFFF00"/>
                </a:solidFill>
                <a:cs typeface="Arial" charset="0"/>
              </a:rPr>
              <a:t>Полисиллогизм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(</a:t>
            </a:r>
            <a:r>
              <a:rPr lang="ru-RU" dirty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от </a:t>
            </a:r>
            <a:r>
              <a:rPr lang="ru-RU" i="1" dirty="0"/>
              <a:t>греч</a:t>
            </a:r>
            <a:r>
              <a:rPr lang="ru-RU" dirty="0"/>
              <a:t>. </a:t>
            </a:r>
            <a:r>
              <a:rPr lang="el-GR" sz="2050" dirty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πολυ</a:t>
            </a:r>
            <a:r>
              <a:rPr lang="ru-RU" sz="2200" dirty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,</a:t>
            </a:r>
            <a:r>
              <a:rPr lang="ru-RU" sz="2200" dirty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i="1" dirty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в сложных словах</a:t>
            </a:r>
            <a:r>
              <a:rPr lang="ru-RU" dirty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 – </a:t>
            </a:r>
            <a:r>
              <a:rPr lang="ru-RU" dirty="0" smtClean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приставка, указывающая на множественность, </a:t>
            </a:r>
            <a:r>
              <a:rPr lang="ru-RU" dirty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и </a:t>
            </a:r>
            <a:r>
              <a:rPr lang="el-GR" sz="2050" dirty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συλλογισμός</a:t>
            </a:r>
            <a:r>
              <a:rPr lang="ru-RU" dirty="0"/>
              <a:t>) </a:t>
            </a:r>
            <a:r>
              <a:rPr lang="ru-RU" dirty="0" smtClean="0"/>
              <a:t>–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соединение нескольких силлогизмов </a:t>
            </a:r>
            <a:br>
              <a:rPr lang="ru-RU" dirty="0"/>
            </a:br>
            <a:r>
              <a:rPr lang="ru-RU" dirty="0"/>
              <a:t>в связное рассуждение, в котором </a:t>
            </a:r>
            <a:br>
              <a:rPr lang="ru-RU" dirty="0"/>
            </a:br>
            <a:r>
              <a:rPr lang="ru-RU" dirty="0"/>
              <a:t>вывод предшествующего силлогизма </a:t>
            </a:r>
            <a:r>
              <a:rPr lang="ru-RU" dirty="0">
                <a:solidFill>
                  <a:srgbClr val="FFFF00"/>
                </a:solidFill>
              </a:rPr>
              <a:t>(просиллогизма</a:t>
            </a:r>
            <a:r>
              <a:rPr lang="ru-RU" dirty="0" smtClean="0">
                <a:solidFill>
                  <a:srgbClr val="FFFF00"/>
                </a:solidFill>
              </a:rPr>
              <a:t>)</a:t>
            </a:r>
            <a:r>
              <a:rPr lang="ru-RU" dirty="0" smtClean="0"/>
              <a:t>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используется в качестве посылки </a:t>
            </a:r>
            <a:br>
              <a:rPr lang="ru-RU" dirty="0"/>
            </a:br>
            <a:r>
              <a:rPr lang="ru-RU" dirty="0"/>
              <a:t>последующего силлогизма </a:t>
            </a:r>
            <a:r>
              <a:rPr lang="ru-RU" dirty="0">
                <a:solidFill>
                  <a:srgbClr val="FFFF00"/>
                </a:solidFill>
              </a:rPr>
              <a:t>(эписиллогизма)</a:t>
            </a:r>
            <a:r>
              <a:rPr lang="ru-RU" dirty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</p:bldLst>
  </p:timing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96838" y="274638"/>
            <a:ext cx="8950325" cy="1143000"/>
          </a:xfrm>
        </p:spPr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Полисиллогизмы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700" b="1" dirty="0" smtClean="0">
                <a:solidFill>
                  <a:schemeClr val="accent3"/>
                </a:solidFill>
              </a:rPr>
              <a:t>Прогрессивные и регрессивные полисиллогизмы</a:t>
            </a:r>
          </a:p>
        </p:txBody>
      </p:sp>
      <p:sp>
        <p:nvSpPr>
          <p:cNvPr id="6" name="Скругленный прямоугольник 5"/>
          <p:cNvSpPr/>
          <p:nvPr/>
        </p:nvSpPr>
        <p:spPr bwMode="auto">
          <a:xfrm>
            <a:off x="648000" y="1800224"/>
            <a:ext cx="3600000" cy="446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864000" y="2016000"/>
            <a:ext cx="3168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996633"/>
                </a:solidFill>
              </a:rPr>
              <a:t>человек</a:t>
            </a:r>
            <a:r>
              <a:rPr lang="ru-RU" dirty="0" smtClean="0">
                <a:solidFill>
                  <a:srgbClr val="FF0000"/>
                </a:solidFill>
              </a:rPr>
              <a:t> смертен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864000" y="2448000"/>
            <a:ext cx="3168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336600"/>
                </a:solidFill>
              </a:rPr>
              <a:t> грек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0000CC"/>
                </a:solidFill>
              </a:rPr>
              <a:t>– </a:t>
            </a:r>
            <a:r>
              <a:rPr lang="ru-RU" dirty="0" smtClean="0">
                <a:solidFill>
                  <a:srgbClr val="996633"/>
                </a:solidFill>
              </a:rPr>
              <a:t>человек</a:t>
            </a:r>
            <a:endParaRPr lang="ru-RU" dirty="0">
              <a:solidFill>
                <a:srgbClr val="996633"/>
              </a:solidFill>
            </a:endParaRPr>
          </a:p>
        </p:txBody>
      </p:sp>
      <p:sp>
        <p:nvSpPr>
          <p:cNvPr id="9" name="Rectangle 7"/>
          <p:cNvSpPr>
            <a:spLocks noChangeArrowheads="1"/>
          </p:cNvSpPr>
          <p:nvPr/>
        </p:nvSpPr>
        <p:spPr bwMode="auto">
          <a:xfrm>
            <a:off x="864000" y="3240000"/>
            <a:ext cx="3168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336600"/>
                </a:solidFill>
              </a:rPr>
              <a:t> грек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FF0000"/>
                </a:solidFill>
              </a:rPr>
              <a:t>смертен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0" name="Rectangle 7"/>
          <p:cNvSpPr>
            <a:spLocks noChangeArrowheads="1"/>
          </p:cNvSpPr>
          <p:nvPr/>
        </p:nvSpPr>
        <p:spPr bwMode="auto">
          <a:xfrm>
            <a:off x="864000" y="3672000"/>
            <a:ext cx="3168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336600"/>
                </a:solidFill>
              </a:rPr>
              <a:t> </a:t>
            </a:r>
            <a:r>
              <a:rPr lang="ru-RU" dirty="0" smtClean="0">
                <a:solidFill>
                  <a:srgbClr val="CC00FF"/>
                </a:solidFill>
              </a:rPr>
              <a:t>афинянин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0000CC"/>
                </a:solidFill>
              </a:rPr>
              <a:t>– </a:t>
            </a:r>
            <a:r>
              <a:rPr lang="ru-RU" dirty="0" smtClean="0">
                <a:solidFill>
                  <a:srgbClr val="336600"/>
                </a:solidFill>
              </a:rPr>
              <a:t>грек</a:t>
            </a:r>
            <a:endParaRPr lang="ru-RU" dirty="0">
              <a:solidFill>
                <a:srgbClr val="336600"/>
              </a:solidFill>
            </a:endParaRPr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864000" y="4464000"/>
            <a:ext cx="3168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336600"/>
                </a:solidFill>
              </a:rPr>
              <a:t> </a:t>
            </a:r>
            <a:r>
              <a:rPr lang="ru-RU" dirty="0" smtClean="0">
                <a:solidFill>
                  <a:srgbClr val="CC00FF"/>
                </a:solidFill>
              </a:rPr>
              <a:t>афинянин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FF0000"/>
                </a:solidFill>
              </a:rPr>
              <a:t>смертен</a:t>
            </a:r>
            <a:endParaRPr lang="ru-RU" dirty="0">
              <a:solidFill>
                <a:srgbClr val="336600"/>
              </a:solidFill>
            </a:endParaRPr>
          </a:p>
        </p:txBody>
      </p:sp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864000" y="4896000"/>
            <a:ext cx="3168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CC6600"/>
                </a:solidFill>
              </a:rPr>
              <a:t>Сократ</a:t>
            </a:r>
            <a:r>
              <a:rPr lang="ru-RU" dirty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0000CC"/>
                </a:solidFill>
              </a:rPr>
              <a:t>–</a:t>
            </a:r>
            <a:r>
              <a:rPr lang="ru-RU" dirty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CC00FF"/>
                </a:solidFill>
              </a:rPr>
              <a:t>афинянин</a:t>
            </a:r>
            <a:endParaRPr lang="ru-RU" dirty="0">
              <a:solidFill>
                <a:srgbClr val="336600"/>
              </a:solidFill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864000" y="5688000"/>
            <a:ext cx="3168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CC6600"/>
                </a:solidFill>
              </a:rPr>
              <a:t>Сократ</a:t>
            </a:r>
            <a:r>
              <a:rPr lang="ru-RU" dirty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FF0000"/>
                </a:solidFill>
              </a:rPr>
              <a:t>смертен</a:t>
            </a:r>
            <a:endParaRPr lang="ru-RU" dirty="0">
              <a:solidFill>
                <a:srgbClr val="336600"/>
              </a:solidFill>
            </a:endParaRPr>
          </a:p>
        </p:txBody>
      </p:sp>
      <p:sp>
        <p:nvSpPr>
          <p:cNvPr id="14" name="Rectangle 7"/>
          <p:cNvSpPr>
            <a:spLocks noChangeArrowheads="1"/>
          </p:cNvSpPr>
          <p:nvPr/>
        </p:nvSpPr>
        <p:spPr bwMode="auto">
          <a:xfrm>
            <a:off x="1548000" y="288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15" name="Rectangle 7"/>
          <p:cNvSpPr>
            <a:spLocks noChangeArrowheads="1"/>
          </p:cNvSpPr>
          <p:nvPr/>
        </p:nvSpPr>
        <p:spPr bwMode="auto">
          <a:xfrm>
            <a:off x="1548000" y="4104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1548000" y="5328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17" name="Скругленный прямоугольник 16"/>
          <p:cNvSpPr/>
          <p:nvPr/>
        </p:nvSpPr>
        <p:spPr bwMode="auto">
          <a:xfrm>
            <a:off x="4895999" y="1800224"/>
            <a:ext cx="3600000" cy="446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5112000" y="2016000"/>
            <a:ext cx="3168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336600"/>
                </a:solidFill>
              </a:rPr>
              <a:t> </a:t>
            </a:r>
            <a:r>
              <a:rPr lang="ru-RU" dirty="0" smtClean="0">
                <a:solidFill>
                  <a:srgbClr val="CC00FF"/>
                </a:solidFill>
              </a:rPr>
              <a:t>афинянин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0000CC"/>
                </a:solidFill>
              </a:rPr>
              <a:t>– </a:t>
            </a:r>
            <a:r>
              <a:rPr lang="ru-RU" dirty="0" smtClean="0">
                <a:solidFill>
                  <a:srgbClr val="336600"/>
                </a:solidFill>
              </a:rPr>
              <a:t>грек</a:t>
            </a:r>
            <a:endParaRPr lang="ru-RU" dirty="0">
              <a:solidFill>
                <a:srgbClr val="336600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5112000" y="2448000"/>
            <a:ext cx="3168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CC6600"/>
                </a:solidFill>
              </a:rPr>
              <a:t>Сократ</a:t>
            </a:r>
            <a:r>
              <a:rPr lang="ru-RU" dirty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0000CC"/>
                </a:solidFill>
              </a:rPr>
              <a:t>–</a:t>
            </a:r>
            <a:r>
              <a:rPr lang="ru-RU" dirty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CC00FF"/>
                </a:solidFill>
              </a:rPr>
              <a:t>афинянин</a:t>
            </a:r>
            <a:endParaRPr lang="ru-RU" dirty="0">
              <a:solidFill>
                <a:srgbClr val="336600"/>
              </a:solidFill>
            </a:endParaRPr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5112000" y="3240000"/>
            <a:ext cx="3168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336600"/>
                </a:solidFill>
              </a:rPr>
              <a:t> грек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0000CC"/>
                </a:solidFill>
              </a:rPr>
              <a:t>– </a:t>
            </a:r>
            <a:r>
              <a:rPr lang="ru-RU" dirty="0" smtClean="0">
                <a:solidFill>
                  <a:srgbClr val="996633"/>
                </a:solidFill>
              </a:rPr>
              <a:t>человек</a:t>
            </a:r>
            <a:endParaRPr lang="ru-RU" dirty="0">
              <a:solidFill>
                <a:srgbClr val="996633"/>
              </a:solidFill>
            </a:endParaRP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5112000" y="3672000"/>
            <a:ext cx="3168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CC6600"/>
                </a:solidFill>
              </a:rPr>
              <a:t>Сократ</a:t>
            </a:r>
            <a:r>
              <a:rPr lang="ru-RU" dirty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0000CC"/>
                </a:solidFill>
              </a:rPr>
              <a:t>–</a:t>
            </a:r>
            <a:r>
              <a:rPr lang="ru-RU" dirty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336600"/>
                </a:solidFill>
              </a:rPr>
              <a:t>грек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2" name="Rectangle 7"/>
          <p:cNvSpPr>
            <a:spLocks noChangeArrowheads="1"/>
          </p:cNvSpPr>
          <p:nvPr/>
        </p:nvSpPr>
        <p:spPr bwMode="auto">
          <a:xfrm>
            <a:off x="5112000" y="4464000"/>
            <a:ext cx="3168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996633"/>
                </a:solidFill>
              </a:rPr>
              <a:t>человек</a:t>
            </a:r>
            <a:r>
              <a:rPr lang="ru-RU" dirty="0" smtClean="0">
                <a:solidFill>
                  <a:srgbClr val="FF0000"/>
                </a:solidFill>
              </a:rPr>
              <a:t> смертен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5112000" y="4896000"/>
            <a:ext cx="3168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CC6600"/>
                </a:solidFill>
              </a:rPr>
              <a:t>Сократ</a:t>
            </a:r>
            <a:r>
              <a:rPr lang="ru-RU" dirty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0000CC"/>
                </a:solidFill>
              </a:rPr>
              <a:t>–</a:t>
            </a:r>
            <a:r>
              <a:rPr lang="ru-RU" dirty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996633"/>
                </a:solidFill>
              </a:rPr>
              <a:t>человек</a:t>
            </a:r>
            <a:endParaRPr lang="ru-RU" dirty="0">
              <a:solidFill>
                <a:srgbClr val="336600"/>
              </a:solidFill>
            </a:endParaRPr>
          </a:p>
        </p:txBody>
      </p:sp>
      <p:sp>
        <p:nvSpPr>
          <p:cNvPr id="24" name="Rectangle 7"/>
          <p:cNvSpPr>
            <a:spLocks noChangeArrowheads="1"/>
          </p:cNvSpPr>
          <p:nvPr/>
        </p:nvSpPr>
        <p:spPr bwMode="auto">
          <a:xfrm>
            <a:off x="5112000" y="5688000"/>
            <a:ext cx="3168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CC6600"/>
                </a:solidFill>
              </a:rPr>
              <a:t>Сократ</a:t>
            </a:r>
            <a:r>
              <a:rPr lang="ru-RU" dirty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FF0000"/>
                </a:solidFill>
              </a:rPr>
              <a:t>смертен</a:t>
            </a:r>
            <a:endParaRPr lang="ru-RU" dirty="0">
              <a:solidFill>
                <a:srgbClr val="336600"/>
              </a:solidFill>
            </a:endParaRPr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5796000" y="2880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5796000" y="4104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5796000" y="5328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"/>
                            </p:stCondLst>
                            <p:childTnLst>
                              <p:par>
                                <p:cTn id="9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500"/>
                            </p:stCondLst>
                            <p:childTnLst>
                              <p:par>
                                <p:cTn id="10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500"/>
                            </p:stCondLst>
                            <p:childTnLst>
                              <p:par>
                                <p:cTn id="12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</p:bldLst>
  </p:timing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rgbClr val="FFFF00"/>
                </a:solidFill>
              </a:rPr>
              <a:t>Сложносокращённые силлогизмы</a:t>
            </a:r>
            <a:br>
              <a:rPr lang="ru-RU" sz="3200" b="1" dirty="0" smtClean="0">
                <a:solidFill>
                  <a:srgbClr val="FFFF00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Сориты</a:t>
            </a:r>
            <a:endParaRPr lang="ru-RU" sz="3200" b="1" dirty="0" smtClean="0">
              <a:solidFill>
                <a:schemeClr val="accent3"/>
              </a:solidFill>
            </a:endParaRPr>
          </a:p>
        </p:txBody>
      </p:sp>
      <p:sp>
        <p:nvSpPr>
          <p:cNvPr id="443397" name="Text Box 5"/>
          <p:cNvSpPr txBox="1">
            <a:spLocks noChangeArrowheads="1"/>
          </p:cNvSpPr>
          <p:nvPr/>
        </p:nvSpPr>
        <p:spPr bwMode="auto">
          <a:xfrm>
            <a:off x="900113" y="1728788"/>
            <a:ext cx="7343775" cy="2519362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Сорит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(</a:t>
            </a:r>
            <a:r>
              <a:rPr lang="ru-RU" dirty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от </a:t>
            </a:r>
            <a:r>
              <a:rPr lang="ru-RU" i="1" dirty="0"/>
              <a:t>греч</a:t>
            </a:r>
            <a:r>
              <a:rPr lang="ru-RU" dirty="0"/>
              <a:t>. </a:t>
            </a:r>
            <a:r>
              <a:rPr lang="el-GR" sz="2200" dirty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σωρός</a:t>
            </a: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,</a:t>
            </a:r>
            <a:r>
              <a:rPr lang="ru-RU" sz="2200" dirty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dirty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куча</a:t>
            </a:r>
            <a:r>
              <a:rPr lang="ru-RU" dirty="0"/>
              <a:t>) </a:t>
            </a:r>
            <a:r>
              <a:rPr lang="ru-RU" dirty="0" smtClean="0"/>
              <a:t>–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 сложносокращённый силлогизм, </a:t>
            </a:r>
            <a:br>
              <a:rPr lang="ru-RU" dirty="0"/>
            </a:br>
            <a:r>
              <a:rPr lang="ru-RU" dirty="0"/>
              <a:t>образующийся из полисиллогизма путём исключения </a:t>
            </a:r>
            <a:br>
              <a:rPr lang="ru-RU" dirty="0"/>
            </a:br>
            <a:r>
              <a:rPr lang="ru-RU" dirty="0"/>
              <a:t>посылок, являющихся заключениями просиллогизмов</a:t>
            </a:r>
            <a:r>
              <a:rPr lang="ru-RU" dirty="0" smtClean="0"/>
              <a:t>;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в сорите явно формулируется только последнее заключение</a:t>
            </a:r>
            <a:r>
              <a:rPr lang="ru-RU" dirty="0" smtClean="0"/>
              <a:t>,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промежуточные же заключения </a:t>
            </a:r>
            <a:br>
              <a:rPr lang="ru-RU" dirty="0"/>
            </a:br>
            <a:r>
              <a:rPr lang="ru-RU" dirty="0"/>
              <a:t>(они же – посылки эписиллогизмов) лишь подразумеваются.</a:t>
            </a: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900113" y="4679950"/>
            <a:ext cx="3419475" cy="1620838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Прогрессивный </a:t>
            </a:r>
            <a:br>
              <a:rPr lang="ru-RU" dirty="0">
                <a:solidFill>
                  <a:srgbClr val="FFFF00"/>
                </a:solidFill>
                <a:cs typeface="Arial" charset="0"/>
              </a:rPr>
            </a:br>
            <a:r>
              <a:rPr lang="ru-RU" dirty="0">
                <a:solidFill>
                  <a:srgbClr val="FFFF00"/>
                </a:solidFill>
                <a:cs typeface="Arial" charset="0"/>
              </a:rPr>
              <a:t>(гоклениевский) сорит </a:t>
            </a:r>
            <a:r>
              <a:rPr lang="ru-RU" dirty="0" smtClean="0"/>
              <a:t>– </a:t>
            </a:r>
            <a:r>
              <a:rPr lang="ru-RU" dirty="0"/>
              <a:t/>
            </a:r>
            <a:br>
              <a:rPr lang="ru-RU" dirty="0"/>
            </a:br>
            <a:r>
              <a:rPr lang="ru-RU" sz="1600" dirty="0"/>
              <a:t> сорит, в котором опущены </a:t>
            </a:r>
            <a:br>
              <a:rPr lang="ru-RU" sz="1600" dirty="0"/>
            </a:br>
            <a:r>
              <a:rPr lang="ru-RU" sz="1600" dirty="0">
                <a:solidFill>
                  <a:srgbClr val="00FFFF"/>
                </a:solidFill>
              </a:rPr>
              <a:t>б</a:t>
            </a:r>
            <a:r>
              <a:rPr lang="en-GB" sz="1600" dirty="0">
                <a:solidFill>
                  <a:srgbClr val="00FFFF"/>
                </a:solidFill>
              </a:rPr>
              <a:t>ó</a:t>
            </a:r>
            <a:r>
              <a:rPr lang="ru-RU" sz="1600" dirty="0">
                <a:solidFill>
                  <a:srgbClr val="00FFFF"/>
                </a:solidFill>
              </a:rPr>
              <a:t>льшие</a:t>
            </a:r>
            <a:r>
              <a:rPr lang="ru-RU" sz="1600" dirty="0"/>
              <a:t> посылки </a:t>
            </a:r>
            <a:br>
              <a:rPr lang="ru-RU" sz="1600" dirty="0"/>
            </a:br>
            <a:r>
              <a:rPr lang="ru-RU" sz="1600" dirty="0" smtClean="0"/>
              <a:t>эписиллогизмов</a:t>
            </a:r>
            <a:r>
              <a:rPr lang="ru-RU" sz="1600" dirty="0"/>
              <a:t>.</a:t>
            </a: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4824413" y="4679950"/>
            <a:ext cx="3419475" cy="1620838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Регрессивный </a:t>
            </a:r>
            <a:br>
              <a:rPr lang="ru-RU" dirty="0">
                <a:solidFill>
                  <a:srgbClr val="FFFF00"/>
                </a:solidFill>
                <a:cs typeface="Arial" charset="0"/>
              </a:rPr>
            </a:br>
            <a:r>
              <a:rPr lang="ru-RU" dirty="0">
                <a:solidFill>
                  <a:srgbClr val="FFFF00"/>
                </a:solidFill>
                <a:cs typeface="Arial" charset="0"/>
              </a:rPr>
              <a:t>(аристотелевский) сорит </a:t>
            </a:r>
            <a:r>
              <a:rPr lang="ru-RU" dirty="0" smtClean="0"/>
              <a:t>–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/>
            </a:r>
            <a:br>
              <a:rPr lang="ru-RU" dirty="0"/>
            </a:br>
            <a:r>
              <a:rPr lang="ru-RU" sz="1600" dirty="0"/>
              <a:t>сорит, в котором опущены </a:t>
            </a:r>
            <a:br>
              <a:rPr lang="ru-RU" sz="1600" dirty="0"/>
            </a:br>
            <a:r>
              <a:rPr lang="ru-RU" sz="1600" dirty="0">
                <a:solidFill>
                  <a:srgbClr val="00FFFF"/>
                </a:solidFill>
              </a:rPr>
              <a:t>меньшие</a:t>
            </a:r>
            <a:r>
              <a:rPr lang="ru-RU" sz="1600" dirty="0"/>
              <a:t> посылки </a:t>
            </a:r>
            <a:br>
              <a:rPr lang="ru-RU" sz="1600" dirty="0"/>
            </a:br>
            <a:r>
              <a:rPr lang="ru-RU" sz="1600" dirty="0" smtClean="0"/>
              <a:t>эписиллогизмов</a:t>
            </a:r>
            <a:r>
              <a:rPr lang="ru-RU" sz="1600" dirty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3397" grpId="0" animBg="1"/>
      <p:bldP spid="4" grpId="0" animBg="1"/>
      <p:bldP spid="5" grpId="0" animBg="1"/>
    </p:bldLst>
  </p:timing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Скругленный прямоугольник 5"/>
          <p:cNvSpPr/>
          <p:nvPr/>
        </p:nvSpPr>
        <p:spPr bwMode="auto">
          <a:xfrm>
            <a:off x="648000" y="1800224"/>
            <a:ext cx="3600000" cy="446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864000" y="2016000"/>
            <a:ext cx="3168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996633"/>
                </a:solidFill>
              </a:rPr>
              <a:t>человек</a:t>
            </a:r>
            <a:r>
              <a:rPr lang="ru-RU" dirty="0" smtClean="0">
                <a:solidFill>
                  <a:srgbClr val="FF0000"/>
                </a:solidFill>
              </a:rPr>
              <a:t> смертен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864000" y="2448000"/>
            <a:ext cx="3168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336600"/>
                </a:solidFill>
              </a:rPr>
              <a:t> грек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0000CC"/>
                </a:solidFill>
              </a:rPr>
              <a:t>– </a:t>
            </a:r>
            <a:r>
              <a:rPr lang="ru-RU" dirty="0" smtClean="0">
                <a:solidFill>
                  <a:srgbClr val="996633"/>
                </a:solidFill>
              </a:rPr>
              <a:t>человек</a:t>
            </a:r>
            <a:endParaRPr lang="ru-RU" dirty="0">
              <a:solidFill>
                <a:srgbClr val="996633"/>
              </a:solidFill>
            </a:endParaRPr>
          </a:p>
        </p:txBody>
      </p:sp>
      <p:sp>
        <p:nvSpPr>
          <p:cNvPr id="10" name="Rectangle 7"/>
          <p:cNvSpPr>
            <a:spLocks noChangeArrowheads="1"/>
          </p:cNvSpPr>
          <p:nvPr/>
        </p:nvSpPr>
        <p:spPr bwMode="auto">
          <a:xfrm>
            <a:off x="864000" y="3672000"/>
            <a:ext cx="3168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336600"/>
                </a:solidFill>
              </a:rPr>
              <a:t> </a:t>
            </a:r>
            <a:r>
              <a:rPr lang="ru-RU" dirty="0" smtClean="0">
                <a:solidFill>
                  <a:srgbClr val="CC00FF"/>
                </a:solidFill>
              </a:rPr>
              <a:t>афинянин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0000CC"/>
                </a:solidFill>
              </a:rPr>
              <a:t>– </a:t>
            </a:r>
            <a:r>
              <a:rPr lang="ru-RU" dirty="0" smtClean="0">
                <a:solidFill>
                  <a:srgbClr val="336600"/>
                </a:solidFill>
              </a:rPr>
              <a:t>грек</a:t>
            </a:r>
            <a:endParaRPr lang="ru-RU" dirty="0">
              <a:solidFill>
                <a:srgbClr val="336600"/>
              </a:solidFill>
            </a:endParaRPr>
          </a:p>
        </p:txBody>
      </p:sp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864000" y="4896000"/>
            <a:ext cx="3168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CC6600"/>
                </a:solidFill>
              </a:rPr>
              <a:t>Сократ</a:t>
            </a:r>
            <a:r>
              <a:rPr lang="ru-RU" dirty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0000CC"/>
                </a:solidFill>
              </a:rPr>
              <a:t>–</a:t>
            </a:r>
            <a:r>
              <a:rPr lang="ru-RU" dirty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CC00FF"/>
                </a:solidFill>
              </a:rPr>
              <a:t>афинянин</a:t>
            </a:r>
            <a:endParaRPr lang="ru-RU" dirty="0">
              <a:solidFill>
                <a:srgbClr val="336600"/>
              </a:solidFill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864000" y="5688000"/>
            <a:ext cx="3168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CC6600"/>
                </a:solidFill>
              </a:rPr>
              <a:t>Сократ</a:t>
            </a:r>
            <a:r>
              <a:rPr lang="ru-RU" dirty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FF0000"/>
                </a:solidFill>
              </a:rPr>
              <a:t>смертен</a:t>
            </a:r>
            <a:endParaRPr lang="ru-RU" dirty="0">
              <a:solidFill>
                <a:srgbClr val="336600"/>
              </a:solidFill>
            </a:endParaRPr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1548000" y="5328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17" name="Скругленный прямоугольник 16"/>
          <p:cNvSpPr/>
          <p:nvPr/>
        </p:nvSpPr>
        <p:spPr bwMode="auto">
          <a:xfrm>
            <a:off x="4895999" y="1800224"/>
            <a:ext cx="3600000" cy="4464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5112000" y="2016000"/>
            <a:ext cx="3168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336600"/>
                </a:solidFill>
              </a:rPr>
              <a:t> </a:t>
            </a:r>
            <a:r>
              <a:rPr lang="ru-RU" dirty="0" smtClean="0">
                <a:solidFill>
                  <a:srgbClr val="CC00FF"/>
                </a:solidFill>
              </a:rPr>
              <a:t>афинянин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0000CC"/>
                </a:solidFill>
              </a:rPr>
              <a:t>– </a:t>
            </a:r>
            <a:r>
              <a:rPr lang="ru-RU" dirty="0" smtClean="0">
                <a:solidFill>
                  <a:srgbClr val="336600"/>
                </a:solidFill>
              </a:rPr>
              <a:t>грек</a:t>
            </a:r>
            <a:endParaRPr lang="ru-RU" dirty="0">
              <a:solidFill>
                <a:srgbClr val="336600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5112000" y="2448000"/>
            <a:ext cx="3168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CC6600"/>
                </a:solidFill>
              </a:rPr>
              <a:t>Сократ</a:t>
            </a:r>
            <a:r>
              <a:rPr lang="ru-RU" dirty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0000CC"/>
                </a:solidFill>
              </a:rPr>
              <a:t>–</a:t>
            </a:r>
            <a:r>
              <a:rPr lang="ru-RU" dirty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CC00FF"/>
                </a:solidFill>
              </a:rPr>
              <a:t>афинянин</a:t>
            </a:r>
            <a:endParaRPr lang="ru-RU" dirty="0">
              <a:solidFill>
                <a:srgbClr val="336600"/>
              </a:solidFill>
            </a:endParaRPr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5112000" y="3240000"/>
            <a:ext cx="3168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336600"/>
                </a:solidFill>
              </a:rPr>
              <a:t> грек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0000CC"/>
                </a:solidFill>
              </a:rPr>
              <a:t>– </a:t>
            </a:r>
            <a:r>
              <a:rPr lang="ru-RU" dirty="0" smtClean="0">
                <a:solidFill>
                  <a:srgbClr val="996633"/>
                </a:solidFill>
              </a:rPr>
              <a:t>человек</a:t>
            </a:r>
            <a:endParaRPr lang="ru-RU" dirty="0">
              <a:solidFill>
                <a:srgbClr val="996633"/>
              </a:solidFill>
            </a:endParaRPr>
          </a:p>
        </p:txBody>
      </p:sp>
      <p:sp>
        <p:nvSpPr>
          <p:cNvPr id="22" name="Rectangle 7"/>
          <p:cNvSpPr>
            <a:spLocks noChangeArrowheads="1"/>
          </p:cNvSpPr>
          <p:nvPr/>
        </p:nvSpPr>
        <p:spPr bwMode="auto">
          <a:xfrm>
            <a:off x="5112000" y="4464000"/>
            <a:ext cx="3168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996633"/>
                </a:solidFill>
              </a:rPr>
              <a:t>человек</a:t>
            </a:r>
            <a:r>
              <a:rPr lang="ru-RU" dirty="0" smtClean="0">
                <a:solidFill>
                  <a:srgbClr val="FF0000"/>
                </a:solidFill>
              </a:rPr>
              <a:t> смертен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4" name="Rectangle 7"/>
          <p:cNvSpPr>
            <a:spLocks noChangeArrowheads="1"/>
          </p:cNvSpPr>
          <p:nvPr/>
        </p:nvSpPr>
        <p:spPr bwMode="auto">
          <a:xfrm>
            <a:off x="5112000" y="5688000"/>
            <a:ext cx="3168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CC6600"/>
                </a:solidFill>
              </a:rPr>
              <a:t>Сократ</a:t>
            </a:r>
            <a:r>
              <a:rPr lang="ru-RU" dirty="0">
                <a:solidFill>
                  <a:srgbClr val="0000FF"/>
                </a:solidFill>
              </a:rPr>
              <a:t> </a:t>
            </a:r>
            <a:r>
              <a:rPr lang="ru-RU" dirty="0">
                <a:solidFill>
                  <a:srgbClr val="FF0000"/>
                </a:solidFill>
              </a:rPr>
              <a:t>смертен</a:t>
            </a:r>
            <a:endParaRPr lang="ru-RU" dirty="0">
              <a:solidFill>
                <a:srgbClr val="336600"/>
              </a:solidFill>
            </a:endParaRP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5796000" y="5328000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CC"/>
                </a:solidFill>
              </a:rPr>
              <a:t>Следовательно,</a:t>
            </a:r>
            <a:endParaRPr lang="ru-RU" sz="1600" dirty="0">
              <a:solidFill>
                <a:srgbClr val="FF0000"/>
              </a:solidFill>
            </a:endParaRPr>
          </a:p>
        </p:txBody>
      </p:sp>
      <p:sp>
        <p:nvSpPr>
          <p:cNvPr id="29" name="Rectangle 2"/>
          <p:cNvSpPr>
            <a:spLocks noGrp="1" noChangeArrowheads="1"/>
          </p:cNvSpPr>
          <p:nvPr>
            <p:ph type="title"/>
          </p:nvPr>
        </p:nvSpPr>
        <p:spPr>
          <a:xfrm>
            <a:off x="96838" y="274638"/>
            <a:ext cx="8950325" cy="1143000"/>
          </a:xfrm>
        </p:spPr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Сориты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  <a:cs typeface="Arial" charset="0"/>
              </a:rPr>
              <a:t>Гоклениевский</a:t>
            </a:r>
            <a:r>
              <a:rPr lang="ru-RU" sz="2700" b="1" dirty="0" smtClean="0">
                <a:solidFill>
                  <a:schemeClr val="accent3"/>
                </a:solidFill>
              </a:rPr>
              <a:t> и аристотелевский сориты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10" grpId="0" animBg="1"/>
      <p:bldP spid="12" grpId="0" animBg="1"/>
      <p:bldP spid="13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2" grpId="0" animBg="1"/>
      <p:bldP spid="24" grpId="0" animBg="1"/>
      <p:bldP spid="27" grpId="0" animBg="1"/>
    </p:bldLst>
  </p:timing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Сложносокращённые силлогизмы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Эпихейрема</a:t>
            </a:r>
          </a:p>
        </p:txBody>
      </p:sp>
      <p:sp>
        <p:nvSpPr>
          <p:cNvPr id="443397" name="Text Box 5"/>
          <p:cNvSpPr txBox="1">
            <a:spLocks noChangeArrowheads="1"/>
          </p:cNvSpPr>
          <p:nvPr/>
        </p:nvSpPr>
        <p:spPr bwMode="auto">
          <a:xfrm>
            <a:off x="2160000" y="2160588"/>
            <a:ext cx="4824000" cy="2159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Эпихейрема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(</a:t>
            </a:r>
            <a:r>
              <a:rPr lang="ru-RU" i="1" dirty="0"/>
              <a:t>греч</a:t>
            </a:r>
            <a:r>
              <a:rPr lang="ru-RU" dirty="0"/>
              <a:t>. </a:t>
            </a:r>
            <a:r>
              <a:rPr lang="el-GR" sz="2200" dirty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έπιχείρημα</a:t>
            </a: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ru-RU" dirty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от </a:t>
            </a:r>
            <a:r>
              <a:rPr lang="el-GR" sz="2200" dirty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έπιχείρέω</a:t>
            </a: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,</a:t>
            </a:r>
            <a:r>
              <a:rPr lang="ru-RU" sz="2200" dirty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br>
              <a:rPr lang="ru-RU" sz="2200" dirty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dirty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предпринимать, начинать, нападать</a:t>
            </a:r>
            <a:r>
              <a:rPr lang="ru-RU" dirty="0"/>
              <a:t>) </a:t>
            </a:r>
            <a:r>
              <a:rPr lang="ru-RU" dirty="0" smtClean="0"/>
              <a:t>–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сложносокращённый силлогизм, </a:t>
            </a:r>
            <a:br>
              <a:rPr lang="ru-RU" dirty="0"/>
            </a:br>
            <a:r>
              <a:rPr lang="ru-RU" dirty="0"/>
              <a:t>в котором каждая из </a:t>
            </a:r>
            <a:r>
              <a:rPr lang="ru-RU" dirty="0" smtClean="0"/>
              <a:t>посылок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представляет собой энтимему.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3397" grpId="0" animBg="1"/>
    </p:bldLst>
  </p:timing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Сложносокращённые силлогизмы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Эпихейрема</a:t>
            </a:r>
          </a:p>
        </p:txBody>
      </p:sp>
      <p:sp>
        <p:nvSpPr>
          <p:cNvPr id="4" name="Скругленный прямоугольник 3"/>
          <p:cNvSpPr/>
          <p:nvPr/>
        </p:nvSpPr>
        <p:spPr bwMode="auto">
          <a:xfrm>
            <a:off x="1692000" y="1800225"/>
            <a:ext cx="576000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1872000" y="1908175"/>
            <a:ext cx="5400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996633"/>
                </a:solidFill>
              </a:rPr>
              <a:t>грек</a:t>
            </a:r>
            <a:r>
              <a:rPr lang="ru-RU" dirty="0" smtClean="0">
                <a:solidFill>
                  <a:srgbClr val="FF0000"/>
                </a:solidFill>
              </a:rPr>
              <a:t> смертен</a:t>
            </a:r>
            <a:r>
              <a:rPr lang="ru-RU" dirty="0" smtClean="0">
                <a:solidFill>
                  <a:srgbClr val="0000FF"/>
                </a:solidFill>
              </a:rPr>
              <a:t>, </a:t>
            </a:r>
            <a:r>
              <a:rPr lang="ru-RU" dirty="0">
                <a:solidFill>
                  <a:srgbClr val="0000FF"/>
                </a:solidFill>
              </a:rPr>
              <a:t>потому что </a:t>
            </a:r>
            <a:r>
              <a:rPr lang="ru-RU" dirty="0" smtClean="0">
                <a:solidFill>
                  <a:srgbClr val="0000FF"/>
                </a:solidFill>
              </a:rPr>
              <a:t>он </a:t>
            </a:r>
            <a:r>
              <a:rPr lang="ru-RU" dirty="0">
                <a:solidFill>
                  <a:srgbClr val="0000FF"/>
                </a:solidFill>
              </a:rPr>
              <a:t>– </a:t>
            </a:r>
            <a:r>
              <a:rPr lang="ru-RU" dirty="0" smtClean="0">
                <a:solidFill>
                  <a:srgbClr val="CC00FF"/>
                </a:solidFill>
              </a:rPr>
              <a:t>человек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2411413" y="2339975"/>
            <a:ext cx="4321175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336600"/>
                </a:solidFill>
              </a:rPr>
              <a:t>Сократ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– </a:t>
            </a:r>
            <a:r>
              <a:rPr lang="ru-RU" dirty="0">
                <a:solidFill>
                  <a:srgbClr val="996633"/>
                </a:solidFill>
              </a:rPr>
              <a:t>грек, </a:t>
            </a:r>
            <a:r>
              <a:rPr lang="ru-RU" dirty="0">
                <a:solidFill>
                  <a:srgbClr val="0000FF"/>
                </a:solidFill>
              </a:rPr>
              <a:t>ибо </a:t>
            </a:r>
            <a:r>
              <a:rPr lang="ru-RU" dirty="0">
                <a:solidFill>
                  <a:srgbClr val="CC00FF"/>
                </a:solidFill>
              </a:rPr>
              <a:t>афиняне</a:t>
            </a:r>
            <a:r>
              <a:rPr lang="ru-RU" dirty="0">
                <a:solidFill>
                  <a:srgbClr val="996633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–</a:t>
            </a:r>
            <a:r>
              <a:rPr lang="ru-RU" dirty="0">
                <a:solidFill>
                  <a:srgbClr val="996633"/>
                </a:solidFill>
              </a:rPr>
              <a:t> греки</a:t>
            </a: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3419475" y="3132138"/>
            <a:ext cx="230505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336600"/>
                </a:solidFill>
              </a:rPr>
              <a:t>Сократ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FF0000"/>
                </a:solidFill>
              </a:rPr>
              <a:t>смертен</a:t>
            </a: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3671888" y="2771775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9" name="Скругленный прямоугольник 8"/>
          <p:cNvSpPr/>
          <p:nvPr/>
        </p:nvSpPr>
        <p:spPr bwMode="auto">
          <a:xfrm>
            <a:off x="792000" y="4751388"/>
            <a:ext cx="338400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972000" y="5292725"/>
            <a:ext cx="3024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336600"/>
                </a:solidFill>
              </a:rPr>
              <a:t> грек</a:t>
            </a:r>
            <a:r>
              <a:rPr lang="ru-RU" dirty="0" smtClean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–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ru-RU" dirty="0" smtClean="0">
                <a:solidFill>
                  <a:srgbClr val="CC00FF"/>
                </a:solidFill>
              </a:rPr>
              <a:t>человек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972000" y="6083300"/>
            <a:ext cx="2988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996633"/>
                </a:solidFill>
              </a:rPr>
              <a:t>грек</a:t>
            </a:r>
            <a:r>
              <a:rPr lang="ru-RU" dirty="0" smtClean="0">
                <a:solidFill>
                  <a:srgbClr val="FF0000"/>
                </a:solidFill>
              </a:rPr>
              <a:t> смертен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1584000" y="5724525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612000" y="3599999"/>
            <a:ext cx="3743325" cy="115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Б</a:t>
            </a:r>
            <a:r>
              <a:rPr lang="en-GB" dirty="0">
                <a:solidFill>
                  <a:srgbClr val="00FF00"/>
                </a:solidFill>
              </a:rPr>
              <a:t>ó</a:t>
            </a:r>
            <a:r>
              <a:rPr lang="ru-RU" dirty="0">
                <a:solidFill>
                  <a:srgbClr val="00FF00"/>
                </a:solidFill>
              </a:rPr>
              <a:t>льшая </a:t>
            </a:r>
            <a:r>
              <a:rPr lang="ru-RU" dirty="0"/>
              <a:t>посылка – энтимема </a:t>
            </a:r>
            <a:br>
              <a:rPr lang="ru-RU" dirty="0"/>
            </a:br>
            <a:r>
              <a:rPr lang="ru-RU" dirty="0"/>
              <a:t>с подразумеваемой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б</a:t>
            </a:r>
            <a:r>
              <a:rPr lang="en-GB" dirty="0">
                <a:solidFill>
                  <a:srgbClr val="00FF00"/>
                </a:solidFill>
              </a:rPr>
              <a:t>ó</a:t>
            </a:r>
            <a:r>
              <a:rPr lang="ru-RU" dirty="0">
                <a:solidFill>
                  <a:srgbClr val="00FF00"/>
                </a:solidFill>
              </a:rPr>
              <a:t>льшей </a:t>
            </a:r>
            <a:r>
              <a:rPr lang="ru-RU" dirty="0"/>
              <a:t>посылкой</a:t>
            </a:r>
          </a:p>
        </p:txBody>
      </p:sp>
      <p:sp>
        <p:nvSpPr>
          <p:cNvPr id="15" name="Скругленный прямоугольник 14"/>
          <p:cNvSpPr/>
          <p:nvPr/>
        </p:nvSpPr>
        <p:spPr bwMode="auto">
          <a:xfrm>
            <a:off x="4968000" y="4751388"/>
            <a:ext cx="338400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5148000" y="4859338"/>
            <a:ext cx="3024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CC00FF"/>
                </a:solidFill>
              </a:rPr>
              <a:t>афинянин</a:t>
            </a:r>
            <a:r>
              <a:rPr lang="ru-RU" dirty="0" smtClean="0">
                <a:solidFill>
                  <a:srgbClr val="996633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–</a:t>
            </a:r>
            <a:r>
              <a:rPr lang="ru-RU" dirty="0">
                <a:solidFill>
                  <a:srgbClr val="996633"/>
                </a:solidFill>
              </a:rPr>
              <a:t> </a:t>
            </a:r>
            <a:r>
              <a:rPr lang="ru-RU" dirty="0" smtClean="0">
                <a:solidFill>
                  <a:srgbClr val="FF0000"/>
                </a:solidFill>
              </a:rPr>
              <a:t>грек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5148000" y="6083300"/>
            <a:ext cx="3024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336600"/>
                </a:solidFill>
              </a:rPr>
              <a:t>Сократ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–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996633"/>
                </a:solidFill>
              </a:rPr>
              <a:t>грек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5760000" y="5724525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4788000" y="3599999"/>
            <a:ext cx="3743325" cy="115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Меньшая</a:t>
            </a:r>
            <a:r>
              <a:rPr lang="ru-RU" dirty="0"/>
              <a:t> посылка – энтимема</a:t>
            </a:r>
            <a:br>
              <a:rPr lang="ru-RU" dirty="0"/>
            </a:br>
            <a:r>
              <a:rPr lang="ru-RU" dirty="0"/>
              <a:t>с подразумеваемой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меньшей</a:t>
            </a:r>
            <a:r>
              <a:rPr lang="ru-RU" dirty="0"/>
              <a:t> посылкой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1" grpId="0" animBg="1"/>
      <p:bldP spid="12" grpId="0" animBg="1"/>
      <p:bldP spid="13" grpId="0" animBg="1"/>
      <p:bldP spid="14" grpId="0"/>
      <p:bldP spid="15" grpId="0" animBg="1"/>
      <p:bldP spid="16" grpId="0" animBg="1"/>
      <p:bldP spid="18" grpId="0" animBg="1"/>
      <p:bldP spid="19" grpId="0" animBg="1"/>
      <p:bldP spid="20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4679950" y="1619250"/>
            <a:ext cx="4319588" cy="1368425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>
                <a:solidFill>
                  <a:srgbClr val="FFFF00"/>
                </a:solidFill>
                <a:cs typeface="Arial" charset="0"/>
              </a:rPr>
              <a:t>Собирательное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понятие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dirty="0"/>
              <a:t>имя множества </a:t>
            </a:r>
            <a:r>
              <a:rPr lang="ru-RU" dirty="0" smtClean="0"/>
              <a:t>однородных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предметов, </a:t>
            </a:r>
            <a:r>
              <a:rPr lang="ru-RU" dirty="0">
                <a:solidFill>
                  <a:srgbClr val="00FFFF"/>
                </a:solidFill>
              </a:rPr>
              <a:t>соимённых друг другу, 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rgbClr val="00FFFF"/>
                </a:solidFill>
              </a:rPr>
              <a:t>но не соимённых множеству</a:t>
            </a:r>
            <a:r>
              <a:rPr lang="ru-RU" dirty="0"/>
              <a:t>.</a:t>
            </a:r>
          </a:p>
        </p:txBody>
      </p:sp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144463" y="3095625"/>
            <a:ext cx="4319587" cy="147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1"/>
          <a:lstStyle/>
          <a:p>
            <a:r>
              <a:rPr lang="ru-RU" dirty="0"/>
              <a:t>В общем понятии </a:t>
            </a:r>
            <a:r>
              <a:rPr lang="ru-RU" dirty="0" smtClean="0"/>
              <a:t>отображаются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признаки </a:t>
            </a:r>
            <a:r>
              <a:rPr lang="ru-RU" dirty="0">
                <a:solidFill>
                  <a:srgbClr val="00FF00"/>
                </a:solidFill>
              </a:rPr>
              <a:t>класса </a:t>
            </a:r>
            <a:r>
              <a:rPr lang="ru-RU" dirty="0" smtClean="0">
                <a:solidFill>
                  <a:srgbClr val="00FF00"/>
                </a:solidFill>
              </a:rPr>
              <a:t>однородных предметов</a:t>
            </a:r>
            <a:r>
              <a:rPr lang="ru-RU" dirty="0" smtClean="0"/>
              <a:t>, </a:t>
            </a:r>
            <a:r>
              <a:rPr lang="ru-RU" dirty="0"/>
              <a:t>обозначенных </a:t>
            </a:r>
            <a:br>
              <a:rPr lang="ru-RU" dirty="0"/>
            </a:br>
            <a:r>
              <a:rPr lang="ru-RU" dirty="0"/>
              <a:t>одним и тем же именем, но 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не образующих единого целого</a:t>
            </a:r>
            <a:r>
              <a:rPr lang="ru-RU" dirty="0"/>
              <a:t>.</a:t>
            </a:r>
          </a:p>
        </p:txBody>
      </p:sp>
      <p:sp>
        <p:nvSpPr>
          <p:cNvPr id="6" name="Прямоугольник 5"/>
          <p:cNvSpPr>
            <a:spLocks noChangeArrowheads="1"/>
          </p:cNvSpPr>
          <p:nvPr/>
        </p:nvSpPr>
        <p:spPr bwMode="auto">
          <a:xfrm>
            <a:off x="4679950" y="3095625"/>
            <a:ext cx="4319588" cy="147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1"/>
          <a:lstStyle/>
          <a:p>
            <a:r>
              <a:rPr lang="ru-RU" dirty="0"/>
              <a:t>В собирательном </a:t>
            </a:r>
            <a:r>
              <a:rPr lang="ru-RU" dirty="0" smtClean="0"/>
              <a:t>понятии отображаются признаки </a:t>
            </a:r>
            <a:r>
              <a:rPr lang="ru-RU" dirty="0" smtClean="0">
                <a:solidFill>
                  <a:srgbClr val="00FF00"/>
                </a:solidFill>
              </a:rPr>
              <a:t>совокупности </a:t>
            </a:r>
            <a:br>
              <a:rPr lang="ru-RU" dirty="0" smtClean="0">
                <a:solidFill>
                  <a:srgbClr val="00FF00"/>
                </a:solidFill>
              </a:rPr>
            </a:br>
            <a:r>
              <a:rPr lang="ru-RU" dirty="0" smtClean="0">
                <a:solidFill>
                  <a:srgbClr val="00FF00"/>
                </a:solidFill>
              </a:rPr>
              <a:t>однородных </a:t>
            </a:r>
            <a:r>
              <a:rPr lang="ru-RU" dirty="0">
                <a:solidFill>
                  <a:srgbClr val="00FF00"/>
                </a:solidFill>
              </a:rPr>
              <a:t>предметов</a:t>
            </a:r>
            <a:r>
              <a:rPr lang="ru-RU" dirty="0" smtClean="0">
                <a:solidFill>
                  <a:srgbClr val="00FF00"/>
                </a:solidFill>
              </a:rPr>
              <a:t>, </a:t>
            </a:r>
            <a:r>
              <a:rPr lang="ru-RU" dirty="0">
                <a:solidFill>
                  <a:srgbClr val="00FF00"/>
                </a:solidFill>
              </a:rPr>
              <a:t/>
            </a:r>
            <a:br>
              <a:rPr lang="ru-RU" dirty="0">
                <a:solidFill>
                  <a:srgbClr val="00FF00"/>
                </a:solidFill>
              </a:rPr>
            </a:br>
            <a:r>
              <a:rPr lang="ru-RU" dirty="0">
                <a:solidFill>
                  <a:srgbClr val="00FF00"/>
                </a:solidFill>
              </a:rPr>
              <a:t>составляющих единое целое</a:t>
            </a:r>
            <a:r>
              <a:rPr lang="ru-RU" dirty="0"/>
              <a:t>.</a:t>
            </a: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>
              <a:defRPr/>
            </a:pPr>
            <a:r>
              <a:rPr lang="ru-RU" sz="3200" dirty="0"/>
              <a:t>Виды понятий</a:t>
            </a:r>
            <a:r>
              <a:rPr lang="ru-RU" sz="2800" dirty="0"/>
              <a:t/>
            </a:r>
            <a:br>
              <a:rPr lang="ru-RU" sz="2800" dirty="0"/>
            </a:br>
            <a:r>
              <a:rPr lang="ru-RU" sz="2800" dirty="0"/>
              <a:t> Понятия общие и понятия собирательные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9" name="Содержимое 2"/>
          <p:cNvSpPr txBox="1">
            <a:spLocks/>
          </p:cNvSpPr>
          <p:nvPr/>
        </p:nvSpPr>
        <p:spPr>
          <a:xfrm>
            <a:off x="504000" y="4643438"/>
            <a:ext cx="4040188" cy="973137"/>
          </a:xfrm>
          <a:prstGeom prst="rect">
            <a:avLst/>
          </a:prstGeom>
        </p:spPr>
        <p:txBody>
          <a:bodyPr/>
          <a:lstStyle/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Деревья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Солдаты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Лошади</a:t>
            </a:r>
          </a:p>
        </p:txBody>
      </p:sp>
      <p:sp>
        <p:nvSpPr>
          <p:cNvPr id="10" name="Содержимое 3"/>
          <p:cNvSpPr txBox="1">
            <a:spLocks/>
          </p:cNvSpPr>
          <p:nvPr/>
        </p:nvSpPr>
        <p:spPr>
          <a:xfrm>
            <a:off x="5040000" y="4643438"/>
            <a:ext cx="4038600" cy="973137"/>
          </a:xfrm>
          <a:prstGeom prst="rect">
            <a:avLst/>
          </a:prstGeom>
        </p:spPr>
        <p:txBody>
          <a:bodyPr/>
          <a:lstStyle/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Лес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Полк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Табун</a:t>
            </a:r>
          </a:p>
        </p:txBody>
      </p:sp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144463" y="5651500"/>
            <a:ext cx="4319587" cy="1081088"/>
          </a:xfrm>
          <a:prstGeom prst="rect">
            <a:avLst/>
          </a:prstGeom>
          <a:noFill/>
          <a:ln w="9525">
            <a:solidFill>
              <a:schemeClr val="accent3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sz="1600" dirty="0"/>
              <a:t>Собирательные понятия могут </a:t>
            </a:r>
            <a:r>
              <a:rPr lang="ru-RU" sz="1600" dirty="0" smtClean="0"/>
              <a:t>быть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как </a:t>
            </a:r>
            <a:r>
              <a:rPr lang="ru-RU" sz="1600" dirty="0">
                <a:solidFill>
                  <a:srgbClr val="FFFF00"/>
                </a:solidFill>
              </a:rPr>
              <a:t>общими</a:t>
            </a:r>
            <a:r>
              <a:rPr lang="ru-RU" sz="1600" dirty="0"/>
              <a:t> («полк»), так и </a:t>
            </a:r>
            <a:br>
              <a:rPr lang="ru-RU" sz="1600" dirty="0"/>
            </a:br>
            <a:r>
              <a:rPr lang="ru-RU" sz="1600" dirty="0">
                <a:solidFill>
                  <a:srgbClr val="FFFF00"/>
                </a:solidFill>
              </a:rPr>
              <a:t>единичными</a:t>
            </a:r>
            <a:r>
              <a:rPr lang="ru-RU" sz="1600" dirty="0"/>
              <a:t> («Кремлёвский полк»),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но</a:t>
            </a:r>
            <a:r>
              <a:rPr lang="ru-RU" sz="1600" dirty="0"/>
              <a:t> </a:t>
            </a:r>
            <a:r>
              <a:rPr lang="ru-RU" sz="1600" dirty="0" smtClean="0"/>
              <a:t>они </a:t>
            </a:r>
            <a:r>
              <a:rPr lang="ru-RU" sz="1600" dirty="0"/>
              <a:t>не могут быть </a:t>
            </a:r>
            <a:r>
              <a:rPr lang="ru-RU" sz="1600" dirty="0">
                <a:solidFill>
                  <a:srgbClr val="FFFF00"/>
                </a:solidFill>
              </a:rPr>
              <a:t>абстрактными</a:t>
            </a:r>
            <a:r>
              <a:rPr lang="ru-RU" sz="1600" dirty="0"/>
              <a:t>.</a:t>
            </a:r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4679950" y="5651500"/>
            <a:ext cx="4319588" cy="1081088"/>
          </a:xfrm>
          <a:prstGeom prst="rect">
            <a:avLst/>
          </a:prstGeom>
          <a:noFill/>
          <a:ln w="9525">
            <a:solidFill>
              <a:schemeClr val="accent3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sz="1600" dirty="0"/>
              <a:t>Собирательные понятия следует </a:t>
            </a:r>
            <a:br>
              <a:rPr lang="ru-RU" sz="1600" dirty="0"/>
            </a:br>
            <a:r>
              <a:rPr lang="ru-RU" sz="1600" dirty="0"/>
              <a:t>отличать от </a:t>
            </a:r>
            <a:r>
              <a:rPr lang="ru-RU" sz="1600" dirty="0">
                <a:solidFill>
                  <a:srgbClr val="00FFFF"/>
                </a:solidFill>
              </a:rPr>
              <a:t>имён агрегатов</a:t>
            </a:r>
            <a:r>
              <a:rPr lang="ru-RU" sz="1600" dirty="0"/>
              <a:t>, составные </a:t>
            </a:r>
            <a:br>
              <a:rPr lang="ru-RU" sz="1600" dirty="0"/>
            </a:br>
            <a:r>
              <a:rPr lang="ru-RU" sz="1600" dirty="0"/>
              <a:t>части которых не соимённы друг другу </a:t>
            </a:r>
            <a:br>
              <a:rPr lang="ru-RU" sz="1600" dirty="0"/>
            </a:br>
            <a:r>
              <a:rPr lang="ru-RU" sz="1600" dirty="0"/>
              <a:t>(например, «велосипед»).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13" name="Text Box 5"/>
          <p:cNvSpPr txBox="1">
            <a:spLocks noChangeArrowheads="1"/>
          </p:cNvSpPr>
          <p:nvPr/>
        </p:nvSpPr>
        <p:spPr bwMode="auto">
          <a:xfrm>
            <a:off x="144462" y="1619250"/>
            <a:ext cx="4319588" cy="1368425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Общее </a:t>
            </a:r>
            <a:r>
              <a:rPr lang="ru-RU" sz="2000" dirty="0">
                <a:solidFill>
                  <a:srgbClr val="FFFF00"/>
                </a:solidFill>
                <a:cs typeface="Arial" charset="0"/>
              </a:rPr>
              <a:t>понятие</a:t>
            </a:r>
            <a:r>
              <a:rPr lang="ru-RU" dirty="0">
                <a:solidFill>
                  <a:srgbClr val="FFFF00"/>
                </a:solidFill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dirty="0"/>
              <a:t>имя множества однородных </a:t>
            </a:r>
            <a:br>
              <a:rPr lang="ru-RU" dirty="0"/>
            </a:br>
            <a:r>
              <a:rPr lang="ru-RU" dirty="0"/>
              <a:t>предметов, </a:t>
            </a:r>
            <a:r>
              <a:rPr lang="ru-RU" dirty="0">
                <a:solidFill>
                  <a:srgbClr val="00FFFF"/>
                </a:solidFill>
              </a:rPr>
              <a:t>соимённых как друг 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rgbClr val="00FFFF"/>
                </a:solidFill>
              </a:rPr>
              <a:t>другу, так и самому множеству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6" grpId="0"/>
      <p:bldP spid="9" grpId="0" build="p"/>
      <p:bldP spid="10" grpId="0" build="p"/>
      <p:bldP spid="11" grpId="0" animBg="1"/>
      <p:bldP spid="12" grpId="0" animBg="1"/>
      <p:bldP spid="13" grpId="0" animBg="1"/>
    </p:bldLst>
  </p:timing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Сложносокращённые силлогизмы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Эпихейрема</a:t>
            </a:r>
          </a:p>
        </p:txBody>
      </p:sp>
      <p:sp>
        <p:nvSpPr>
          <p:cNvPr id="4" name="Скругленный прямоугольник 3"/>
          <p:cNvSpPr/>
          <p:nvPr/>
        </p:nvSpPr>
        <p:spPr bwMode="auto">
          <a:xfrm>
            <a:off x="1691999" y="1800225"/>
            <a:ext cx="576000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1871999" y="1908175"/>
            <a:ext cx="5400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996633"/>
                </a:solidFill>
              </a:rPr>
              <a:t>грек</a:t>
            </a:r>
            <a:r>
              <a:rPr lang="ru-RU" dirty="0" smtClean="0">
                <a:solidFill>
                  <a:srgbClr val="FF0000"/>
                </a:solidFill>
              </a:rPr>
              <a:t> смертен</a:t>
            </a:r>
            <a:r>
              <a:rPr lang="ru-RU" dirty="0" smtClean="0">
                <a:solidFill>
                  <a:srgbClr val="0000FF"/>
                </a:solidFill>
              </a:rPr>
              <a:t>, потому что он – </a:t>
            </a:r>
            <a:r>
              <a:rPr lang="ru-RU" dirty="0" smtClean="0">
                <a:solidFill>
                  <a:srgbClr val="CC00FF"/>
                </a:solidFill>
              </a:rPr>
              <a:t>человек</a:t>
            </a:r>
            <a:endParaRPr lang="ru-RU" dirty="0">
              <a:solidFill>
                <a:srgbClr val="CC00FF"/>
              </a:solidFill>
            </a:endParaRP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2411413" y="2339975"/>
            <a:ext cx="4321175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336600"/>
                </a:solidFill>
              </a:rPr>
              <a:t>Сократ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–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996633"/>
                </a:solidFill>
              </a:rPr>
              <a:t>грек, </a:t>
            </a:r>
            <a:r>
              <a:rPr lang="ru-RU" dirty="0">
                <a:solidFill>
                  <a:srgbClr val="0000FF"/>
                </a:solidFill>
              </a:rPr>
              <a:t>ибо он – </a:t>
            </a:r>
            <a:r>
              <a:rPr lang="ru-RU" dirty="0">
                <a:solidFill>
                  <a:srgbClr val="CC00FF"/>
                </a:solidFill>
              </a:rPr>
              <a:t>афинянин</a:t>
            </a:r>
            <a:endParaRPr lang="ru-RU" dirty="0">
              <a:solidFill>
                <a:srgbClr val="996633"/>
              </a:solidFill>
            </a:endParaRP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3419475" y="3132138"/>
            <a:ext cx="230505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336600"/>
                </a:solidFill>
              </a:rPr>
              <a:t>Сократ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FF0000"/>
                </a:solidFill>
              </a:rPr>
              <a:t>смертен</a:t>
            </a: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3671888" y="2771775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9" name="Скругленный прямоугольник 8"/>
          <p:cNvSpPr/>
          <p:nvPr/>
        </p:nvSpPr>
        <p:spPr bwMode="auto">
          <a:xfrm>
            <a:off x="792000" y="4751388"/>
            <a:ext cx="338400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0" name="Rectangle 7"/>
          <p:cNvSpPr>
            <a:spLocks noChangeArrowheads="1"/>
          </p:cNvSpPr>
          <p:nvPr/>
        </p:nvSpPr>
        <p:spPr bwMode="auto">
          <a:xfrm>
            <a:off x="971999" y="4859338"/>
            <a:ext cx="3024000" cy="360362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CC00FF"/>
                </a:solidFill>
              </a:rPr>
              <a:t>человек</a:t>
            </a:r>
            <a:r>
              <a:rPr lang="ru-RU" dirty="0" smtClean="0">
                <a:solidFill>
                  <a:srgbClr val="FF0000"/>
                </a:solidFill>
              </a:rPr>
              <a:t> смертен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971999" y="6083300"/>
            <a:ext cx="3024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996633"/>
                </a:solidFill>
              </a:rPr>
              <a:t>грек</a:t>
            </a:r>
            <a:r>
              <a:rPr lang="ru-RU" dirty="0" smtClean="0">
                <a:solidFill>
                  <a:srgbClr val="FF0000"/>
                </a:solidFill>
              </a:rPr>
              <a:t> смертен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1584000" y="5724525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612000" y="3599999"/>
            <a:ext cx="3743325" cy="115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Б</a:t>
            </a:r>
            <a:r>
              <a:rPr lang="en-GB" dirty="0">
                <a:solidFill>
                  <a:srgbClr val="00FF00"/>
                </a:solidFill>
              </a:rPr>
              <a:t>ó</a:t>
            </a:r>
            <a:r>
              <a:rPr lang="ru-RU" dirty="0">
                <a:solidFill>
                  <a:srgbClr val="00FF00"/>
                </a:solidFill>
              </a:rPr>
              <a:t>льшая </a:t>
            </a:r>
            <a:r>
              <a:rPr lang="ru-RU" dirty="0"/>
              <a:t>посылка – энтимема </a:t>
            </a:r>
            <a:br>
              <a:rPr lang="ru-RU" dirty="0"/>
            </a:br>
            <a:r>
              <a:rPr lang="ru-RU" dirty="0"/>
              <a:t>с подразумеваемой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меньшей</a:t>
            </a:r>
            <a:r>
              <a:rPr lang="ru-RU" dirty="0"/>
              <a:t> посылкой</a:t>
            </a:r>
          </a:p>
        </p:txBody>
      </p:sp>
      <p:sp>
        <p:nvSpPr>
          <p:cNvPr id="15" name="Скругленный прямоугольник 14"/>
          <p:cNvSpPr/>
          <p:nvPr/>
        </p:nvSpPr>
        <p:spPr bwMode="auto">
          <a:xfrm>
            <a:off x="4967999" y="4751388"/>
            <a:ext cx="3384000" cy="180022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5148000" y="5292725"/>
            <a:ext cx="3024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336600"/>
                </a:solidFill>
              </a:rPr>
              <a:t>Сократ</a:t>
            </a:r>
            <a:r>
              <a:rPr lang="ru-RU" dirty="0">
                <a:solidFill>
                  <a:srgbClr val="0000CC"/>
                </a:solidFill>
              </a:rPr>
              <a:t> – </a:t>
            </a:r>
            <a:r>
              <a:rPr lang="ru-RU" dirty="0">
                <a:solidFill>
                  <a:srgbClr val="CC00FF"/>
                </a:solidFill>
              </a:rPr>
              <a:t>афинянин</a:t>
            </a: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auto">
          <a:xfrm>
            <a:off x="5148000" y="6083300"/>
            <a:ext cx="3024000" cy="360363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>
                <a:solidFill>
                  <a:srgbClr val="336600"/>
                </a:solidFill>
              </a:rPr>
              <a:t>Сократ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0000FF"/>
                </a:solidFill>
              </a:rPr>
              <a:t>–</a:t>
            </a:r>
            <a:r>
              <a:rPr lang="ru-RU" dirty="0">
                <a:solidFill>
                  <a:srgbClr val="0000CC"/>
                </a:solidFill>
              </a:rPr>
              <a:t> </a:t>
            </a:r>
            <a:r>
              <a:rPr lang="ru-RU" dirty="0">
                <a:solidFill>
                  <a:srgbClr val="996633"/>
                </a:solidFill>
              </a:rPr>
              <a:t>грек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5760000" y="5724525"/>
            <a:ext cx="1800225" cy="28892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dirty="0">
                <a:solidFill>
                  <a:srgbClr val="0000FF"/>
                </a:solidFill>
              </a:rPr>
              <a:t>Следовательно,</a:t>
            </a:r>
          </a:p>
        </p:txBody>
      </p:sp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4788000" y="3599999"/>
            <a:ext cx="3743325" cy="115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dirty="0">
                <a:solidFill>
                  <a:srgbClr val="00FF00"/>
                </a:solidFill>
              </a:rPr>
              <a:t>Меньшая</a:t>
            </a:r>
            <a:r>
              <a:rPr lang="ru-RU" dirty="0"/>
              <a:t> посылка – энтимема</a:t>
            </a:r>
            <a:br>
              <a:rPr lang="ru-RU" dirty="0"/>
            </a:br>
            <a:r>
              <a:rPr lang="ru-RU" dirty="0"/>
              <a:t>с подразумеваемой</a:t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б</a:t>
            </a:r>
            <a:r>
              <a:rPr lang="en-GB" dirty="0">
                <a:solidFill>
                  <a:srgbClr val="00FF00"/>
                </a:solidFill>
              </a:rPr>
              <a:t>ó</a:t>
            </a:r>
            <a:r>
              <a:rPr lang="ru-RU" dirty="0">
                <a:solidFill>
                  <a:srgbClr val="00FF00"/>
                </a:solidFill>
              </a:rPr>
              <a:t>льшей </a:t>
            </a:r>
            <a:r>
              <a:rPr lang="ru-RU" dirty="0"/>
              <a:t>посылкой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2" grpId="0" animBg="1"/>
      <p:bldP spid="13" grpId="0" animBg="1"/>
      <p:bldP spid="14" grpId="0"/>
      <p:bldP spid="15" grpId="0" animBg="1"/>
      <p:bldP spid="17" grpId="0" animBg="1"/>
      <p:bldP spid="18" grpId="0" animBg="1"/>
      <p:bldP spid="19" grpId="0" animBg="1"/>
      <p:bldP spid="20" grpId="0"/>
    </p:bldLst>
  </p:timing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80000" y="2340000"/>
            <a:ext cx="8784000" cy="1440000"/>
          </a:xfrm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Н. И. Бирюков, Д. С </a:t>
            </a:r>
            <a:r>
              <a:rPr lang="ru-RU" sz="2800" b="1" dirty="0" err="1" smtClean="0">
                <a:solidFill>
                  <a:schemeClr val="bg1"/>
                </a:solidFill>
              </a:rPr>
              <a:t>Горшенёв</a:t>
            </a:r>
            <a:r>
              <a:rPr lang="ru-RU" sz="2800" b="1" dirty="0" smtClean="0">
                <a:solidFill>
                  <a:schemeClr val="bg1"/>
                </a:solidFill>
              </a:rPr>
              <a:t>, О. М. Решетова</a:t>
            </a:r>
            <a:r>
              <a:rPr lang="ru-RU" sz="4000" b="1" dirty="0" smtClean="0">
                <a:solidFill>
                  <a:schemeClr val="bg1"/>
                </a:solidFill>
              </a:rPr>
              <a:t/>
            </a:r>
            <a:br>
              <a:rPr lang="ru-RU" sz="4000" b="1" dirty="0" smtClean="0">
                <a:solidFill>
                  <a:schemeClr val="bg1"/>
                </a:solidFill>
              </a:rPr>
            </a:br>
            <a:r>
              <a:rPr lang="ru-RU" sz="1200" b="1" dirty="0" smtClean="0">
                <a:solidFill>
                  <a:schemeClr val="bg1"/>
                </a:solidFill>
              </a:rPr>
              <a:t/>
            </a:r>
            <a:br>
              <a:rPr lang="ru-RU" sz="12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bg1"/>
                </a:solidFill>
              </a:rPr>
              <a:t>Основы формальной логики</a:t>
            </a:r>
            <a:endParaRPr lang="ru-RU" sz="3600" b="1" dirty="0" smtClean="0">
              <a:solidFill>
                <a:schemeClr val="bg1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0513" y="4320000"/>
            <a:ext cx="8561387" cy="2304000"/>
          </a:xfrm>
          <a:noFill/>
        </p:spPr>
        <p:txBody>
          <a:bodyPr/>
          <a:lstStyle/>
          <a:p>
            <a:pPr eaLnBrk="1" hangingPunct="1"/>
            <a:r>
              <a:rPr lang="ru-RU" sz="2400" b="1" dirty="0" smtClean="0">
                <a:solidFill>
                  <a:schemeClr val="bg1"/>
                </a:solidFill>
              </a:rPr>
              <a:t>Глава 10</a:t>
            </a:r>
            <a:br>
              <a:rPr lang="ru-RU" sz="24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/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bg1"/>
                </a:solidFill>
              </a:rPr>
              <a:t>Доказательство </a:t>
            </a:r>
            <a:br>
              <a:rPr lang="ru-RU" sz="40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bg1"/>
                </a:solidFill>
              </a:rPr>
              <a:t>и опровержение</a:t>
            </a:r>
          </a:p>
        </p:txBody>
      </p:sp>
      <p:pic>
        <p:nvPicPr>
          <p:cNvPr id="7" name="Picture 3" descr="D:\Disk_N\NICK\POWERPOINT\=Archive\Безимени-3 копия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6000" y="540000"/>
            <a:ext cx="1295400" cy="847725"/>
          </a:xfrm>
          <a:prstGeom prst="rect">
            <a:avLst/>
          </a:prstGeom>
          <a:noFill/>
        </p:spPr>
      </p:pic>
      <p:pic>
        <p:nvPicPr>
          <p:cNvPr id="8" name="Picture 6" descr="chouet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7992000" y="576007"/>
            <a:ext cx="708660" cy="971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4"/>
          <p:cNvSpPr>
            <a:spLocks noChangeArrowheads="1"/>
          </p:cNvSpPr>
          <p:nvPr/>
        </p:nvSpPr>
        <p:spPr bwMode="auto">
          <a:xfrm>
            <a:off x="1443038" y="539750"/>
            <a:ext cx="6400800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lnSpc>
                <a:spcPct val="100000"/>
              </a:lnSpc>
            </a:pPr>
            <a:r>
              <a:rPr lang="ru-RU" sz="2000" b="1" dirty="0">
                <a:solidFill>
                  <a:schemeClr val="bg1"/>
                </a:solidFill>
              </a:rPr>
              <a:t>МОСКОВСКИЙ ГОСУДАРСТВЕННЫЙ ИНСТИТУТ МЕЖДУНАРОДНЫХ ОТНОШЕНИЙ</a:t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/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>Кафедра </a:t>
            </a:r>
            <a:r>
              <a:rPr lang="ru-RU" sz="2000" b="1" dirty="0" smtClean="0">
                <a:solidFill>
                  <a:schemeClr val="bg1"/>
                </a:solidFill>
              </a:rPr>
              <a:t>философии</a:t>
            </a:r>
            <a:r>
              <a:rPr lang="en-US" sz="2000" b="1" dirty="0" smtClean="0">
                <a:solidFill>
                  <a:schemeClr val="bg1"/>
                </a:solidFill>
              </a:rPr>
              <a:t> </a:t>
            </a:r>
            <a:r>
              <a:rPr lang="ru-RU" sz="2000" b="1" dirty="0" smtClean="0">
                <a:solidFill>
                  <a:schemeClr val="bg1"/>
                </a:solidFill>
              </a:rPr>
              <a:t>им. А. Ф. Шишкина</a:t>
            </a:r>
            <a:endParaRPr lang="ru-RU" sz="20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4587"/>
          </a:xfrm>
          <a:noFill/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Доказательство и опровержение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  <p:sp>
        <p:nvSpPr>
          <p:cNvPr id="3409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368000"/>
            <a:ext cx="8229600" cy="5292000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 Доказательство</a:t>
            </a:r>
          </a:p>
          <a:p>
            <a:pPr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Понятие и логическая сущность доказательства</a:t>
            </a:r>
          </a:p>
          <a:p>
            <a:pPr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Структура доказательства</a:t>
            </a:r>
          </a:p>
          <a:p>
            <a:pPr lvl="2" eaLnBrk="1" hangingPunct="1">
              <a:buFont typeface="Courier New" pitchFamily="49" charset="0"/>
              <a:buChar char="o"/>
            </a:pPr>
            <a:r>
              <a:rPr lang="ru-RU" sz="1800" b="1" dirty="0" smtClean="0">
                <a:solidFill>
                  <a:schemeClr val="bg1"/>
                </a:solidFill>
              </a:rPr>
              <a:t>Тезис</a:t>
            </a:r>
          </a:p>
          <a:p>
            <a:pPr lvl="3" eaLnBrk="1" hangingPunct="1"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Правила тезиса </a:t>
            </a:r>
            <a:endParaRPr lang="ru-RU" sz="1800" b="1" dirty="0" smtClean="0">
              <a:solidFill>
                <a:schemeClr val="bg1"/>
              </a:solidFill>
            </a:endParaRPr>
          </a:p>
          <a:p>
            <a:pPr lvl="2" eaLnBrk="1" hangingPunct="1">
              <a:buFont typeface="Courier New" pitchFamily="49" charset="0"/>
              <a:buChar char="o"/>
            </a:pPr>
            <a:r>
              <a:rPr lang="ru-RU" sz="1800" b="1" dirty="0" smtClean="0">
                <a:solidFill>
                  <a:schemeClr val="bg1"/>
                </a:solidFill>
              </a:rPr>
              <a:t>Доводы (аргументы)</a:t>
            </a:r>
          </a:p>
          <a:p>
            <a:pPr lvl="3" eaLnBrk="1" hangingPunct="1"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Правила довода</a:t>
            </a:r>
          </a:p>
          <a:p>
            <a:pPr lvl="3" eaLnBrk="1" hangingPunct="1"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Ошибки аргументации</a:t>
            </a:r>
          </a:p>
          <a:p>
            <a:pPr lvl="3" eaLnBrk="1" hangingPunct="1"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Сомнительные приёмы аргументации</a:t>
            </a:r>
          </a:p>
          <a:p>
            <a:pPr lvl="2" eaLnBrk="1" hangingPunct="1">
              <a:buFont typeface="Courier New" pitchFamily="49" charset="0"/>
              <a:buChar char="o"/>
            </a:pPr>
            <a:r>
              <a:rPr lang="ru-RU" sz="1800" b="1" dirty="0" smtClean="0">
                <a:solidFill>
                  <a:schemeClr val="bg1"/>
                </a:solidFill>
              </a:rPr>
              <a:t>Демонстрация</a:t>
            </a:r>
            <a:endParaRPr lang="ru-RU" sz="1600" b="1" dirty="0" smtClean="0">
              <a:solidFill>
                <a:schemeClr val="bg1"/>
              </a:solidFill>
            </a:endParaRPr>
          </a:p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 Виды доказательства</a:t>
            </a:r>
          </a:p>
          <a:p>
            <a:pPr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Прямое и косвенное доказательства</a:t>
            </a:r>
          </a:p>
          <a:p>
            <a:pPr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Индуктивное и дедуктивное доказательства</a:t>
            </a:r>
          </a:p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 Опровержение</a:t>
            </a:r>
          </a:p>
          <a:p>
            <a:pPr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Понятие и логическая сущность опровержения</a:t>
            </a:r>
          </a:p>
          <a:p>
            <a:pPr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Основные способы опровержения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09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09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09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09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409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409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409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409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409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09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409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409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4099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4099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4099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4099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4099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4099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4099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4099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4099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4099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4099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4099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4099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4099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4099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4099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40995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40995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40995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40995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0995" grpId="0" uiExpand="1" build="p"/>
    </p:bldLst>
  </p:timing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>
          <a:xfrm>
            <a:off x="72000" y="274638"/>
            <a:ext cx="9000000" cy="1143000"/>
          </a:xfrm>
        </p:spPr>
        <p:txBody>
          <a:bodyPr anchor="ctr" anchorCtr="1"/>
          <a:lstStyle/>
          <a:p>
            <a:pPr eaLnBrk="1" hangingPunct="1"/>
            <a:r>
              <a:rPr lang="ru-RU" sz="3200" b="1" dirty="0" smtClean="0">
                <a:solidFill>
                  <a:srgbClr val="FFFF00"/>
                </a:solidFill>
              </a:rPr>
              <a:t>Доказательство</a:t>
            </a:r>
            <a:br>
              <a:rPr lang="ru-RU" sz="3200" b="1" dirty="0" smtClean="0">
                <a:solidFill>
                  <a:srgbClr val="FFFF00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Понятие и логическая сущность доказательства</a:t>
            </a:r>
          </a:p>
        </p:txBody>
      </p:sp>
      <p:sp>
        <p:nvSpPr>
          <p:cNvPr id="472069" name="Text Box 5"/>
          <p:cNvSpPr txBox="1">
            <a:spLocks noChangeArrowheads="1"/>
          </p:cNvSpPr>
          <p:nvPr/>
        </p:nvSpPr>
        <p:spPr bwMode="auto">
          <a:xfrm>
            <a:off x="1620000" y="1980000"/>
            <a:ext cx="5904000" cy="180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>
                <a:solidFill>
                  <a:srgbClr val="FFFF00"/>
                </a:solidFill>
              </a:rPr>
              <a:t>Доказательство </a:t>
            </a:r>
            <a:r>
              <a:rPr lang="ru-RU" sz="2000" dirty="0"/>
              <a:t>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/>
              <a:t>логическое действие</a:t>
            </a:r>
            <a:r>
              <a:rPr lang="ru-RU" dirty="0" smtClean="0"/>
              <a:t>, в </a:t>
            </a:r>
            <a:r>
              <a:rPr lang="ru-RU" dirty="0"/>
              <a:t>процессе </a:t>
            </a:r>
            <a:r>
              <a:rPr lang="ru-RU" dirty="0" smtClean="0"/>
              <a:t>которого </a:t>
            </a:r>
            <a:r>
              <a:rPr lang="ru-RU" dirty="0"/>
              <a:t/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истинность</a:t>
            </a:r>
            <a:r>
              <a:rPr lang="ru-RU" dirty="0"/>
              <a:t> какой-либо </a:t>
            </a:r>
            <a:r>
              <a:rPr lang="ru-RU" dirty="0" smtClean="0"/>
              <a:t>мысли </a:t>
            </a:r>
            <a:r>
              <a:rPr lang="ru-RU" dirty="0" smtClean="0">
                <a:solidFill>
                  <a:srgbClr val="00FFFF"/>
                </a:solidFill>
              </a:rPr>
              <a:t>обосновывается</a:t>
            </a:r>
            <a:r>
              <a:rPr lang="ru-RU" dirty="0" smtClean="0"/>
              <a:t>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с помощью других мыслей</a:t>
            </a:r>
            <a:r>
              <a:rPr lang="ru-RU" dirty="0" smtClean="0"/>
              <a:t>,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истинность которых уже установлена.</a:t>
            </a: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0" y="4680000"/>
            <a:ext cx="9144000" cy="126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r>
              <a:rPr lang="ru-RU" dirty="0">
                <a:solidFill>
                  <a:srgbClr val="FFFF00"/>
                </a:solidFill>
              </a:rPr>
              <a:t>Доказательство</a:t>
            </a:r>
            <a:r>
              <a:rPr lang="ru-RU" dirty="0"/>
              <a:t> представляет </a:t>
            </a:r>
            <a:r>
              <a:rPr lang="ru-RU" dirty="0" smtClean="0"/>
              <a:t>собой разновидность </a:t>
            </a:r>
            <a:r>
              <a:rPr lang="ru-RU" dirty="0">
                <a:solidFill>
                  <a:srgbClr val="00FFFF"/>
                </a:solidFill>
              </a:rPr>
              <a:t>логического вывода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</a:p>
          <a:p>
            <a:r>
              <a:rPr lang="ru-RU" dirty="0" smtClean="0"/>
              <a:t>особенностью </a:t>
            </a:r>
            <a:r>
              <a:rPr lang="ru-RU" dirty="0"/>
              <a:t>которой </a:t>
            </a:r>
            <a:r>
              <a:rPr lang="ru-RU" dirty="0" smtClean="0"/>
              <a:t>является </a:t>
            </a:r>
            <a:r>
              <a:rPr lang="ru-RU" dirty="0"/>
              <a:t>то, </a:t>
            </a:r>
            <a:r>
              <a:rPr lang="ru-RU" dirty="0" smtClean="0"/>
              <a:t>что процедура </a:t>
            </a:r>
            <a:r>
              <a:rPr lang="ru-RU" dirty="0"/>
              <a:t>умозаключения </a:t>
            </a:r>
            <a:r>
              <a:rPr lang="ru-RU" dirty="0" smtClean="0"/>
              <a:t>используется в </a:t>
            </a:r>
            <a:r>
              <a:rPr lang="ru-RU" dirty="0"/>
              <a:t>данном случае не для получения нового</a:t>
            </a:r>
            <a:r>
              <a:rPr lang="ru-RU" dirty="0" smtClean="0"/>
              <a:t>, </a:t>
            </a:r>
          </a:p>
          <a:p>
            <a:r>
              <a:rPr lang="ru-RU" dirty="0" smtClean="0"/>
              <a:t>а </a:t>
            </a:r>
            <a:r>
              <a:rPr lang="ru-RU" dirty="0"/>
              <a:t>для </a:t>
            </a:r>
            <a:r>
              <a:rPr lang="ru-RU" dirty="0">
                <a:solidFill>
                  <a:srgbClr val="00FFFF"/>
                </a:solidFill>
              </a:rPr>
              <a:t>обоснования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уже </a:t>
            </a:r>
            <a:r>
              <a:rPr lang="ru-RU" dirty="0"/>
              <a:t>имеющегося знания.</a:t>
            </a:r>
          </a:p>
        </p:txBody>
      </p: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2340000" y="3996000"/>
            <a:ext cx="4464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noAutofit/>
          </a:bodyPr>
          <a:lstStyle/>
          <a:p>
            <a:r>
              <a:rPr lang="ru-RU" sz="1800" b="1" dirty="0" smtClean="0">
                <a:solidFill>
                  <a:srgbClr val="FFFFFF"/>
                </a:solidFill>
              </a:rPr>
              <a:t>Н. И. Кондаков. Логический словарь</a:t>
            </a:r>
            <a:endParaRPr lang="ru-RU" sz="1800" b="1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720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720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2069" grpId="0" animBg="1"/>
      <p:bldP spid="4" grpId="0" build="p"/>
      <p:bldP spid="5" grpId="0"/>
    </p:bldLst>
  </p:timing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Понятие доказательства 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Структура доказательства</a:t>
            </a:r>
          </a:p>
        </p:txBody>
      </p:sp>
      <p:sp>
        <p:nvSpPr>
          <p:cNvPr id="474115" name="AutoShape 3"/>
          <p:cNvSpPr>
            <a:spLocks noChangeArrowheads="1"/>
          </p:cNvSpPr>
          <p:nvPr/>
        </p:nvSpPr>
        <p:spPr bwMode="auto">
          <a:xfrm>
            <a:off x="2952000" y="1800000"/>
            <a:ext cx="3240000" cy="900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r>
              <a:rPr lang="ru-RU" sz="2400" dirty="0">
                <a:solidFill>
                  <a:srgbClr val="FF0000"/>
                </a:solidFill>
              </a:rPr>
              <a:t>Доказательство</a:t>
            </a:r>
            <a:endParaRPr lang="ru-RU" sz="2800" dirty="0">
              <a:solidFill>
                <a:srgbClr val="FF0000"/>
              </a:solidFill>
            </a:endParaRPr>
          </a:p>
        </p:txBody>
      </p:sp>
      <p:sp>
        <p:nvSpPr>
          <p:cNvPr id="474116" name="AutoShape 4"/>
          <p:cNvSpPr>
            <a:spLocks noChangeArrowheads="1"/>
          </p:cNvSpPr>
          <p:nvPr/>
        </p:nvSpPr>
        <p:spPr bwMode="auto">
          <a:xfrm>
            <a:off x="287338" y="3420000"/>
            <a:ext cx="2735262" cy="900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sz="2000" dirty="0">
                <a:solidFill>
                  <a:srgbClr val="990000"/>
                </a:solidFill>
              </a:rPr>
              <a:t>Тезис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474117" name="AutoShape 5"/>
          <p:cNvSpPr>
            <a:spLocks noChangeArrowheads="1"/>
          </p:cNvSpPr>
          <p:nvPr/>
        </p:nvSpPr>
        <p:spPr bwMode="auto">
          <a:xfrm>
            <a:off x="3238500" y="3420000"/>
            <a:ext cx="2735263" cy="900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>
              <a:lnSpc>
                <a:spcPct val="90000"/>
              </a:lnSpc>
            </a:pPr>
            <a:r>
              <a:rPr lang="ru-RU" sz="2000" dirty="0">
                <a:solidFill>
                  <a:srgbClr val="990000"/>
                </a:solidFill>
              </a:rPr>
              <a:t>Доводы</a:t>
            </a:r>
            <a:br>
              <a:rPr lang="ru-RU" sz="2000" dirty="0">
                <a:solidFill>
                  <a:srgbClr val="990000"/>
                </a:solidFill>
              </a:rPr>
            </a:br>
            <a:r>
              <a:rPr lang="ru-RU" sz="2000" dirty="0">
                <a:solidFill>
                  <a:srgbClr val="990000"/>
                </a:solidFill>
              </a:rPr>
              <a:t>(аргументы)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474118" name="AutoShape 6"/>
          <p:cNvSpPr>
            <a:spLocks noChangeArrowheads="1"/>
          </p:cNvSpPr>
          <p:nvPr/>
        </p:nvSpPr>
        <p:spPr bwMode="auto">
          <a:xfrm>
            <a:off x="6189663" y="3420000"/>
            <a:ext cx="2735262" cy="900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sz="2000" dirty="0">
                <a:solidFill>
                  <a:srgbClr val="990000"/>
                </a:solidFill>
              </a:rPr>
              <a:t>Демонстрация</a:t>
            </a:r>
            <a:endParaRPr lang="ru-RU" sz="2000" dirty="0">
              <a:solidFill>
                <a:srgbClr val="0000FF"/>
              </a:solidFill>
            </a:endParaRPr>
          </a:p>
        </p:txBody>
      </p:sp>
      <p:cxnSp>
        <p:nvCxnSpPr>
          <p:cNvPr id="474119" name="AutoShape 7"/>
          <p:cNvCxnSpPr>
            <a:cxnSpLocks noChangeShapeType="1"/>
          </p:cNvCxnSpPr>
          <p:nvPr/>
        </p:nvCxnSpPr>
        <p:spPr bwMode="auto">
          <a:xfrm>
            <a:off x="4605338" y="2700000"/>
            <a:ext cx="1587" cy="360362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474120" name="AutoShape 8"/>
          <p:cNvCxnSpPr>
            <a:cxnSpLocks noChangeShapeType="1"/>
          </p:cNvCxnSpPr>
          <p:nvPr/>
        </p:nvCxnSpPr>
        <p:spPr bwMode="auto">
          <a:xfrm>
            <a:off x="4605338" y="3060000"/>
            <a:ext cx="1587" cy="360363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474121" name="Line 9"/>
          <p:cNvSpPr>
            <a:spLocks noChangeShapeType="1"/>
          </p:cNvSpPr>
          <p:nvPr/>
        </p:nvSpPr>
        <p:spPr bwMode="auto">
          <a:xfrm>
            <a:off x="1654175" y="3060000"/>
            <a:ext cx="2951163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474122" name="Line 10"/>
          <p:cNvSpPr>
            <a:spLocks noChangeShapeType="1"/>
          </p:cNvSpPr>
          <p:nvPr/>
        </p:nvSpPr>
        <p:spPr bwMode="auto">
          <a:xfrm>
            <a:off x="4605338" y="3060000"/>
            <a:ext cx="2951162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cxnSp>
        <p:nvCxnSpPr>
          <p:cNvPr id="474123" name="AutoShape 11"/>
          <p:cNvCxnSpPr>
            <a:cxnSpLocks noChangeShapeType="1"/>
          </p:cNvCxnSpPr>
          <p:nvPr/>
        </p:nvCxnSpPr>
        <p:spPr bwMode="auto">
          <a:xfrm>
            <a:off x="1654175" y="3060000"/>
            <a:ext cx="1588" cy="360363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474124" name="AutoShape 12"/>
          <p:cNvCxnSpPr>
            <a:cxnSpLocks noChangeShapeType="1"/>
          </p:cNvCxnSpPr>
          <p:nvPr/>
        </p:nvCxnSpPr>
        <p:spPr bwMode="auto">
          <a:xfrm>
            <a:off x="7556500" y="3060000"/>
            <a:ext cx="1588" cy="360363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474125" name="Rectangle 13"/>
          <p:cNvSpPr>
            <a:spLocks noChangeArrowheads="1"/>
          </p:cNvSpPr>
          <p:nvPr/>
        </p:nvSpPr>
        <p:spPr bwMode="auto">
          <a:xfrm>
            <a:off x="287338" y="4320000"/>
            <a:ext cx="2735262" cy="1980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sz="1600" dirty="0">
                <a:solidFill>
                  <a:srgbClr val="0000FF"/>
                </a:solidFill>
              </a:rPr>
              <a:t>мысль или положение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r>
              <a:rPr lang="ru-RU" sz="1600" dirty="0">
                <a:solidFill>
                  <a:srgbClr val="0000FF"/>
                </a:solidFill>
              </a:rPr>
              <a:t/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истинность </a:t>
            </a:r>
            <a:r>
              <a:rPr lang="ru-RU" sz="1600" dirty="0">
                <a:solidFill>
                  <a:srgbClr val="FF0000"/>
                </a:solidFill>
              </a:rPr>
              <a:t/>
            </a:r>
            <a:br>
              <a:rPr lang="ru-RU" sz="1600" dirty="0">
                <a:solidFill>
                  <a:srgbClr val="FF0000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которого </a:t>
            </a:r>
            <a:r>
              <a:rPr lang="ru-RU" sz="1600" dirty="0">
                <a:solidFill>
                  <a:srgbClr val="0000FF"/>
                </a:solidFill>
              </a:rPr>
              <a:t/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требуется </a:t>
            </a:r>
            <a:r>
              <a:rPr lang="ru-RU" sz="1600" dirty="0" smtClean="0">
                <a:solidFill>
                  <a:srgbClr val="0000FF"/>
                </a:solidFill>
              </a:rPr>
              <a:t>обосновать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4126" name="Rectangle 14"/>
          <p:cNvSpPr>
            <a:spLocks noChangeArrowheads="1"/>
          </p:cNvSpPr>
          <p:nvPr/>
        </p:nvSpPr>
        <p:spPr bwMode="auto">
          <a:xfrm>
            <a:off x="3238500" y="4320000"/>
            <a:ext cx="2735263" cy="1980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sz="1600" dirty="0">
                <a:solidFill>
                  <a:srgbClr val="0000FF"/>
                </a:solidFill>
              </a:rPr>
              <a:t>мысли или положения</a:t>
            </a:r>
            <a:r>
              <a:rPr lang="ru-RU" sz="1600" dirty="0" smtClean="0">
                <a:solidFill>
                  <a:srgbClr val="0000FF"/>
                </a:solidFill>
              </a:rPr>
              <a:t>, </a:t>
            </a:r>
            <a:r>
              <a:rPr lang="ru-RU" sz="1600" dirty="0">
                <a:solidFill>
                  <a:srgbClr val="0000FF"/>
                </a:solidFill>
              </a:rPr>
              <a:t/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истинность </a:t>
            </a:r>
            <a:r>
              <a:rPr lang="ru-RU" sz="1600" dirty="0" smtClean="0">
                <a:solidFill>
                  <a:srgbClr val="0000FF"/>
                </a:solidFill>
              </a:rPr>
              <a:t>которых </a:t>
            </a:r>
            <a:r>
              <a:rPr lang="ru-RU" sz="1600" dirty="0">
                <a:solidFill>
                  <a:srgbClr val="0000FF"/>
                </a:solidFill>
              </a:rPr>
              <a:t/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проверена и </a:t>
            </a:r>
            <a:r>
              <a:rPr lang="ru-RU" sz="1600" dirty="0" smtClean="0">
                <a:solidFill>
                  <a:srgbClr val="0000FF"/>
                </a:solidFill>
              </a:rPr>
              <a:t>доказана </a:t>
            </a:r>
            <a:r>
              <a:rPr lang="ru-RU" sz="1600" dirty="0">
                <a:solidFill>
                  <a:srgbClr val="0000FF"/>
                </a:solidFill>
              </a:rPr>
              <a:t/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и которые могут </a:t>
            </a:r>
            <a:r>
              <a:rPr lang="ru-RU" sz="1600" dirty="0" smtClean="0">
                <a:solidFill>
                  <a:srgbClr val="0000FF"/>
                </a:solidFill>
              </a:rPr>
              <a:t>поэтому </a:t>
            </a:r>
            <a:r>
              <a:rPr lang="ru-RU" sz="1600" dirty="0">
                <a:solidFill>
                  <a:srgbClr val="0000FF"/>
                </a:solidFill>
              </a:rPr>
              <a:t/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быть приведены 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в </a:t>
            </a:r>
            <a:r>
              <a:rPr lang="ru-RU" sz="1600" dirty="0" smtClean="0">
                <a:solidFill>
                  <a:srgbClr val="FF0000"/>
                </a:solidFill>
              </a:rPr>
              <a:t>обоснование </a:t>
            </a:r>
            <a:r>
              <a:rPr lang="ru-RU" sz="1600" dirty="0">
                <a:solidFill>
                  <a:srgbClr val="FF0000"/>
                </a:solidFill>
              </a:rPr>
              <a:t/>
            </a:r>
            <a:br>
              <a:rPr lang="ru-RU" sz="1600" dirty="0">
                <a:solidFill>
                  <a:srgbClr val="FF0000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истинности тезиса</a:t>
            </a:r>
          </a:p>
        </p:txBody>
      </p:sp>
      <p:sp>
        <p:nvSpPr>
          <p:cNvPr id="474127" name="Rectangle 15"/>
          <p:cNvSpPr>
            <a:spLocks noChangeArrowheads="1"/>
          </p:cNvSpPr>
          <p:nvPr/>
        </p:nvSpPr>
        <p:spPr bwMode="auto">
          <a:xfrm>
            <a:off x="6189663" y="4320000"/>
            <a:ext cx="2735262" cy="1980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логическое рассуждение, </a:t>
            </a:r>
            <a:r>
              <a:rPr lang="ru-RU" sz="1600" dirty="0">
                <a:solidFill>
                  <a:srgbClr val="0000FF"/>
                </a:solidFill>
              </a:rPr>
              <a:t/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в процессе </a:t>
            </a:r>
            <a:r>
              <a:rPr lang="ru-RU" sz="1600" dirty="0" smtClean="0">
                <a:solidFill>
                  <a:srgbClr val="0000FF"/>
                </a:solidFill>
              </a:rPr>
              <a:t>которого </a:t>
            </a:r>
            <a:r>
              <a:rPr lang="ru-RU" sz="1600" dirty="0">
                <a:solidFill>
                  <a:srgbClr val="0000FF"/>
                </a:solidFill>
              </a:rPr>
              <a:t/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посредством 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аргументов </a:t>
            </a:r>
            <a:r>
              <a:rPr lang="ru-RU" sz="1600" dirty="0">
                <a:solidFill>
                  <a:srgbClr val="0000FF"/>
                </a:solidFill>
              </a:rPr>
              <a:t>(доводов</a:t>
            </a:r>
            <a:r>
              <a:rPr lang="ru-RU" sz="1600" dirty="0" smtClean="0">
                <a:solidFill>
                  <a:srgbClr val="0000FF"/>
                </a:solidFill>
              </a:rPr>
              <a:t>) </a:t>
            </a:r>
            <a:r>
              <a:rPr lang="ru-RU" sz="1600" dirty="0">
                <a:solidFill>
                  <a:srgbClr val="0000FF"/>
                </a:solidFill>
              </a:rPr>
              <a:t/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FF0000"/>
                </a:solidFill>
              </a:rPr>
              <a:t>обосновывается </a:t>
            </a:r>
            <a:r>
              <a:rPr lang="ru-RU" sz="1600" dirty="0">
                <a:solidFill>
                  <a:srgbClr val="0000FF"/>
                </a:solidFill>
              </a:rPr>
              <a:t/>
            </a:r>
            <a:br>
              <a:rPr lang="ru-RU" sz="1600" dirty="0">
                <a:solidFill>
                  <a:srgbClr val="0000FF"/>
                </a:solidFill>
              </a:rPr>
            </a:br>
            <a:r>
              <a:rPr lang="ru-RU" sz="1600" dirty="0">
                <a:solidFill>
                  <a:srgbClr val="0000FF"/>
                </a:solidFill>
              </a:rPr>
              <a:t>истинность тезиса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74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74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474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474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474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74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74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74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474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74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74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74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474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474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474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74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74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4741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74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74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474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474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474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474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74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474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4115" grpId="0" animBg="1"/>
      <p:bldP spid="474116" grpId="0" animBg="1"/>
      <p:bldP spid="474117" grpId="0" animBg="1"/>
      <p:bldP spid="474118" grpId="0" animBg="1"/>
      <p:bldP spid="474121" grpId="0" animBg="1"/>
      <p:bldP spid="474122" grpId="0" animBg="1"/>
      <p:bldP spid="474125" grpId="0" animBg="1"/>
      <p:bldP spid="474126" grpId="0" animBg="1"/>
      <p:bldP spid="474127" grpId="0" animBg="1"/>
    </p:bldLst>
  </p:timing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2232000" y="1980000"/>
            <a:ext cx="4680000" cy="180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</a:rPr>
              <a:t>Тезис </a:t>
            </a:r>
            <a:br>
              <a:rPr lang="ru-RU" sz="2000" dirty="0" smtClean="0">
                <a:solidFill>
                  <a:srgbClr val="FFFF00"/>
                </a:solidFill>
              </a:rPr>
            </a:br>
            <a:r>
              <a:rPr lang="ru-RU" dirty="0" smtClean="0"/>
              <a:t>(</a:t>
            </a:r>
            <a:r>
              <a:rPr lang="ru-RU" i="1" dirty="0" smtClean="0"/>
              <a:t>греч</a:t>
            </a:r>
            <a:r>
              <a:rPr lang="ru-RU" dirty="0" smtClean="0"/>
              <a:t>. </a:t>
            </a:r>
            <a:r>
              <a:rPr lang="el-GR" sz="2200" dirty="0" smtClean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θέσις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положение, утверждение) – </a:t>
            </a:r>
            <a:br>
              <a:rPr lang="ru-RU" dirty="0" smtClean="0"/>
            </a:br>
            <a:r>
              <a:rPr lang="ru-RU" dirty="0" smtClean="0"/>
              <a:t>мысль или положение, истинность которого требуется доказать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1080000" y="3996000"/>
            <a:ext cx="6984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noAutofit/>
          </a:bodyPr>
          <a:lstStyle/>
          <a:p>
            <a:r>
              <a:rPr lang="ru-RU" sz="1800" b="1" dirty="0" smtClean="0">
                <a:solidFill>
                  <a:srgbClr val="FFFFFF"/>
                </a:solidFill>
              </a:rPr>
              <a:t>Н. И. Кондаков. Логический словарь</a:t>
            </a:r>
            <a:endParaRPr lang="ru-RU" sz="1800" b="1" dirty="0">
              <a:solidFill>
                <a:srgbClr val="FFFFFF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0" y="4680000"/>
            <a:ext cx="9144000" cy="72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r>
              <a:rPr lang="ru-RU" dirty="0" smtClean="0">
                <a:solidFill>
                  <a:srgbClr val="FFFF00"/>
                </a:solidFill>
              </a:rPr>
              <a:t>Тезис</a:t>
            </a:r>
            <a:r>
              <a:rPr lang="ru-RU" dirty="0" smtClean="0"/>
              <a:t> представляет собой </a:t>
            </a:r>
            <a:r>
              <a:rPr lang="ru-RU" dirty="0" smtClean="0">
                <a:solidFill>
                  <a:srgbClr val="00FFFF"/>
                </a:solidFill>
              </a:rPr>
              <a:t>вывод</a:t>
            </a:r>
            <a:r>
              <a:rPr lang="ru-RU" dirty="0" smtClean="0"/>
              <a:t> умозаключения, </a:t>
            </a:r>
            <a:br>
              <a:rPr lang="ru-RU" dirty="0" smtClean="0"/>
            </a:br>
            <a:r>
              <a:rPr lang="ru-RU" dirty="0" smtClean="0">
                <a:solidFill>
                  <a:srgbClr val="00FFFF"/>
                </a:solidFill>
              </a:rPr>
              <a:t>посылками</a:t>
            </a:r>
            <a:r>
              <a:rPr lang="ru-RU" dirty="0" smtClean="0"/>
              <a:t> которого являются </a:t>
            </a:r>
            <a:r>
              <a:rPr lang="ru-RU" dirty="0" smtClean="0">
                <a:solidFill>
                  <a:srgbClr val="FFFF00"/>
                </a:solidFill>
              </a:rPr>
              <a:t>доводы</a:t>
            </a:r>
            <a:r>
              <a:rPr lang="ru-RU" dirty="0" smtClean="0"/>
              <a:t> (аргументы).</a:t>
            </a:r>
            <a:endParaRPr lang="ru-RU" dirty="0"/>
          </a:p>
        </p:txBody>
      </p:sp>
      <p:sp>
        <p:nvSpPr>
          <p:cNvPr id="1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Структура доказательства 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Тезис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0" grpId="0"/>
    </p:bldLst>
  </p:timing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Структура доказательства 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Тезис</a:t>
            </a:r>
          </a:p>
        </p:txBody>
      </p:sp>
      <p:sp>
        <p:nvSpPr>
          <p:cNvPr id="4925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16000" y="1602000"/>
            <a:ext cx="8568000" cy="4851336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Основное требование к тезису:</a:t>
            </a:r>
          </a:p>
          <a:p>
            <a:pPr marL="540000" lvl="1" eaLnBrk="1" hangingPunct="1">
              <a:buClr>
                <a:schemeClr val="bg1"/>
              </a:buClr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</a:t>
            </a:r>
            <a:r>
              <a:rPr lang="ru-RU" sz="1800" b="1" dirty="0" smtClean="0">
                <a:solidFill>
                  <a:srgbClr val="00FF00"/>
                </a:solidFill>
              </a:rPr>
              <a:t> должен быть </a:t>
            </a:r>
            <a:r>
              <a:rPr lang="ru-RU" sz="1800" b="1" dirty="0" smtClean="0">
                <a:solidFill>
                  <a:srgbClr val="00FFFF"/>
                </a:solidFill>
              </a:rPr>
              <a:t>истинным суждением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Правила тезиса: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быть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суждением </a:t>
            </a:r>
            <a:r>
              <a:rPr lang="ru-RU" sz="1800" b="1" dirty="0" smtClean="0">
                <a:solidFill>
                  <a:srgbClr val="00FFFF"/>
                </a:solidFill>
              </a:rPr>
              <a:t>ясным</a:t>
            </a:r>
            <a:r>
              <a:rPr lang="ru-RU" sz="1800" b="1" dirty="0" smtClean="0">
                <a:solidFill>
                  <a:schemeClr val="bg1"/>
                </a:solidFill>
              </a:rPr>
              <a:t> и </a:t>
            </a:r>
            <a:r>
              <a:rPr lang="ru-RU" sz="1800" b="1" dirty="0" smtClean="0">
                <a:solidFill>
                  <a:srgbClr val="00FFFF"/>
                </a:solidFill>
              </a:rPr>
              <a:t>точно определённым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оставаться </a:t>
            </a:r>
            <a:r>
              <a:rPr lang="ru-RU" sz="1800" b="1" dirty="0" smtClean="0">
                <a:solidFill>
                  <a:srgbClr val="00FFFF"/>
                </a:solidFill>
              </a:rPr>
              <a:t>тождественным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т. е. одним и тем же на протяжении всего доказательства.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FF66FF"/>
                </a:solidFill>
              </a:rPr>
              <a:t>не должен содержать в себе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логическое противоречие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FF66FF"/>
                </a:solidFill>
              </a:rPr>
              <a:t>не должен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противоречить другим истинным суждениям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по данному вопросу.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FF66FF"/>
                </a:solidFill>
              </a:rPr>
              <a:t>должен быть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обоснован фактами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Тезисом </a:t>
            </a:r>
            <a:r>
              <a:rPr lang="ru-RU" sz="1800" b="1" dirty="0" smtClean="0">
                <a:solidFill>
                  <a:srgbClr val="FF66FF"/>
                </a:solidFill>
              </a:rPr>
              <a:t>не должно быть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суждение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очевидное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так как то, что достоверно само по себе, не требует доказательства.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00FF00"/>
                </a:solidFill>
              </a:rPr>
              <a:t>должен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определять собою весь ход доказательства</a:t>
            </a:r>
            <a:r>
              <a:rPr lang="ru-RU" sz="1800" b="1" dirty="0" smtClean="0">
                <a:solidFill>
                  <a:schemeClr val="bg1"/>
                </a:solidFill>
              </a:rPr>
              <a:t> – с тем чтобы в итоге было доказано именно то, что требовалось доказать.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25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25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25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25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25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25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25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25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925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925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925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925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925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925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925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925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925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925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9254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9254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2547" grpId="0" build="p" bldLvl="5"/>
    </p:bldLst>
  </p:timing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0000" y="828000"/>
            <a:ext cx="8784000" cy="5868000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Основное требование к тезису:</a:t>
            </a:r>
          </a:p>
          <a:p>
            <a:pPr marL="540000" lvl="1" eaLnBrk="1" hangingPunct="1">
              <a:buClr>
                <a:schemeClr val="bg1"/>
              </a:buClr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</a:t>
            </a:r>
            <a:r>
              <a:rPr lang="ru-RU" sz="1800" b="1" dirty="0" smtClean="0">
                <a:solidFill>
                  <a:srgbClr val="00FF00"/>
                </a:solidFill>
              </a:rPr>
              <a:t> должен быть </a:t>
            </a:r>
            <a:r>
              <a:rPr lang="ru-RU" sz="1800" b="1" dirty="0" smtClean="0">
                <a:solidFill>
                  <a:srgbClr val="00FFFF"/>
                </a:solidFill>
              </a:rPr>
              <a:t>истинным суждением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rgbClr val="00FFFF"/>
                </a:solidFill>
              </a:rPr>
              <a:t> </a:t>
            </a:r>
            <a:endParaRPr lang="ru-RU" sz="1800" b="1" dirty="0" smtClean="0">
              <a:solidFill>
                <a:schemeClr val="bg1"/>
              </a:solidFill>
            </a:endParaRPr>
          </a:p>
          <a:p>
            <a:pPr marL="972000" lvl="2" eaLnBrk="1" hangingPunct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rgbClr val="FF66FF"/>
                </a:solidFill>
              </a:rPr>
              <a:t>Ложный тезис не доказуем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972000" lvl="2" eaLnBrk="1" hangingPunct="1"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bg1"/>
                </a:solidFill>
              </a:rPr>
              <a:t>Это не значит, что ложное суждение не может быть получено путём логического вывода (ложный вывод без труда получается, например, из ложных посылок), но логического смысла такая процедура не имеет: </a:t>
            </a:r>
            <a:r>
              <a:rPr lang="ru-RU" sz="1800" b="1" dirty="0" smtClean="0">
                <a:solidFill>
                  <a:srgbClr val="FF66FF"/>
                </a:solidFill>
              </a:rPr>
              <a:t>если допустимо исходить из ложных посылок, то и ложный тезис можно просто допустить, </a:t>
            </a:r>
            <a:br>
              <a:rPr lang="ru-RU" sz="1800" b="1" dirty="0" smtClean="0">
                <a:solidFill>
                  <a:srgbClr val="FF66FF"/>
                </a:solidFill>
              </a:rPr>
            </a:br>
            <a:r>
              <a:rPr lang="ru-RU" sz="1800" b="1" dirty="0" smtClean="0">
                <a:solidFill>
                  <a:srgbClr val="FF66FF"/>
                </a:solidFill>
              </a:rPr>
              <a:t>не утруждая себя поиском аргументов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lvl="1" eaLnBrk="1" hangingPunct="1">
              <a:buClr>
                <a:srgbClr val="FF6600"/>
              </a:buClr>
              <a:buFont typeface="Courier New" pitchFamily="49" charset="0"/>
              <a:buChar char="o"/>
            </a:pPr>
            <a:r>
              <a:rPr lang="ru-RU" sz="1700" b="1" dirty="0" smtClean="0">
                <a:solidFill>
                  <a:srgbClr val="FF6600"/>
                </a:solidFill>
              </a:rPr>
              <a:t>Франция – самая маленькая страна на Земле.</a:t>
            </a:r>
            <a:endParaRPr lang="ru-RU" sz="1700" b="1" dirty="0" smtClean="0">
              <a:solidFill>
                <a:srgbClr val="FF9933"/>
              </a:solidFill>
            </a:endParaRPr>
          </a:p>
          <a:p>
            <a:pPr marL="972000" lvl="2" eaLnBrk="1" hangingPunct="1"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Трудно даже представить довод, способный придать хоть какую-то видимость правдоподобия этому нелепому утверждению. </a:t>
            </a:r>
          </a:p>
        </p:txBody>
      </p:sp>
      <p:sp>
        <p:nvSpPr>
          <p:cNvPr id="3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080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Тезис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25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25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25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25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25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25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25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25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925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925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925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925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2547" grpId="0" build="p" bldLvl="5"/>
    </p:bldLst>
  </p:timing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0000" y="828000"/>
            <a:ext cx="8784000" cy="5868000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Основное требование к тезису:</a:t>
            </a:r>
          </a:p>
          <a:p>
            <a:pPr marL="540000" lvl="1" eaLnBrk="1" hangingPunct="1">
              <a:buClr>
                <a:schemeClr val="bg1"/>
              </a:buClr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</a:t>
            </a:r>
            <a:r>
              <a:rPr lang="ru-RU" sz="1800" b="1" dirty="0" smtClean="0">
                <a:solidFill>
                  <a:srgbClr val="00FF00"/>
                </a:solidFill>
              </a:rPr>
              <a:t> должен быть </a:t>
            </a:r>
            <a:r>
              <a:rPr lang="ru-RU" sz="1800" b="1" dirty="0" smtClean="0">
                <a:solidFill>
                  <a:srgbClr val="00FFFF"/>
                </a:solidFill>
              </a:rPr>
              <a:t>истинным суждением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rgbClr val="00FFFF"/>
                </a:solidFill>
              </a:rPr>
              <a:t> </a:t>
            </a:r>
          </a:p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Правила тезиса: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быть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суждением </a:t>
            </a:r>
            <a:r>
              <a:rPr lang="ru-RU" sz="1800" b="1" dirty="0" smtClean="0">
                <a:solidFill>
                  <a:srgbClr val="00FFFF"/>
                </a:solidFill>
              </a:rPr>
              <a:t>ясным</a:t>
            </a:r>
            <a:r>
              <a:rPr lang="ru-RU" sz="1800" b="1" dirty="0" smtClean="0">
                <a:solidFill>
                  <a:schemeClr val="bg1"/>
                </a:solidFill>
              </a:rPr>
              <a:t> и </a:t>
            </a:r>
            <a:r>
              <a:rPr lang="ru-RU" sz="1800" b="1" dirty="0" smtClean="0">
                <a:solidFill>
                  <a:srgbClr val="00FFFF"/>
                </a:solidFill>
              </a:rPr>
              <a:t>точно определённым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lvl="1" eaLnBrk="1" hangingPunct="1">
              <a:buClr>
                <a:srgbClr val="FF6600"/>
              </a:buClr>
              <a:buFont typeface="Courier New" pitchFamily="49" charset="0"/>
              <a:buChar char="o"/>
            </a:pPr>
            <a:r>
              <a:rPr lang="ru-RU" sz="1700" b="1" dirty="0" smtClean="0">
                <a:solidFill>
                  <a:srgbClr val="FF6600"/>
                </a:solidFill>
              </a:rPr>
              <a:t>Франция больше Германии</a:t>
            </a:r>
            <a:r>
              <a:rPr lang="en-US" sz="1700" b="1" dirty="0" smtClean="0">
                <a:solidFill>
                  <a:srgbClr val="FF6600"/>
                </a:solidFill>
              </a:rPr>
              <a:t>.</a:t>
            </a:r>
            <a:endParaRPr lang="ru-RU" sz="1700" b="1" dirty="0" smtClean="0">
              <a:solidFill>
                <a:srgbClr val="FF6600"/>
              </a:solidFill>
            </a:endParaRPr>
          </a:p>
          <a:p>
            <a:pPr marL="972000" lvl="2" eaLnBrk="1" hangingPunct="1"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Суждение двусмысленно</a:t>
            </a:r>
            <a:r>
              <a:rPr lang="en-US" sz="1600" b="1" dirty="0" smtClean="0">
                <a:solidFill>
                  <a:schemeClr val="bg1"/>
                </a:solidFill>
              </a:rPr>
              <a:t>. </a:t>
            </a:r>
            <a:r>
              <a:rPr lang="ru-RU" sz="1600" b="1" dirty="0" smtClean="0">
                <a:solidFill>
                  <a:schemeClr val="bg1"/>
                </a:solidFill>
              </a:rPr>
              <a:t>Оно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истинно</a:t>
            </a:r>
            <a:r>
              <a:rPr lang="ru-RU" sz="1600" b="1" dirty="0" smtClean="0">
                <a:solidFill>
                  <a:schemeClr val="bg1"/>
                </a:solidFill>
              </a:rPr>
              <a:t>,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если слово </a:t>
            </a:r>
            <a:r>
              <a:rPr lang="ru-RU" sz="1600" b="1" i="1" dirty="0" smtClean="0">
                <a:solidFill>
                  <a:schemeClr val="bg1"/>
                </a:solidFill>
              </a:rPr>
              <a:t>больше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относится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к </a:t>
            </a:r>
            <a:r>
              <a:rPr lang="ru-RU" sz="1600" b="1" dirty="0" smtClean="0">
                <a:solidFill>
                  <a:srgbClr val="FFFF00"/>
                </a:solidFill>
              </a:rPr>
              <a:t>территориям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этих двух стран</a:t>
            </a:r>
            <a:r>
              <a:rPr lang="en-US" sz="1600" b="1" dirty="0" smtClean="0">
                <a:solidFill>
                  <a:schemeClr val="bg1"/>
                </a:solidFill>
              </a:rPr>
              <a:t>: </a:t>
            </a:r>
            <a:r>
              <a:rPr lang="ru-RU" sz="1600" b="1" dirty="0" smtClean="0">
                <a:solidFill>
                  <a:schemeClr val="bg1"/>
                </a:solidFill>
              </a:rPr>
              <a:t>площадь одной метрополии Франции равна</a:t>
            </a:r>
            <a:r>
              <a:rPr lang="en-US" sz="1600" b="1" dirty="0" smtClean="0">
                <a:solidFill>
                  <a:schemeClr val="bg1"/>
                </a:solidFill>
              </a:rPr>
              <a:t> 5</a:t>
            </a:r>
            <a:r>
              <a:rPr lang="ru-RU" sz="1600" b="1" dirty="0" smtClean="0">
                <a:solidFill>
                  <a:schemeClr val="bg1"/>
                </a:solidFill>
              </a:rPr>
              <a:t>51 50</a:t>
            </a:r>
            <a:r>
              <a:rPr lang="en-US" sz="1600" b="1" dirty="0" smtClean="0">
                <a:solidFill>
                  <a:schemeClr val="bg1"/>
                </a:solidFill>
              </a:rPr>
              <a:t>0 </a:t>
            </a:r>
            <a:r>
              <a:rPr lang="ru-RU" sz="1600" b="1" dirty="0" smtClean="0">
                <a:solidFill>
                  <a:schemeClr val="bg1"/>
                </a:solidFill>
              </a:rPr>
              <a:t>км</a:t>
            </a:r>
            <a:r>
              <a:rPr lang="en-US" sz="1600" b="1" baseline="30000" dirty="0" smtClean="0">
                <a:solidFill>
                  <a:schemeClr val="bg1"/>
                </a:solidFill>
              </a:rPr>
              <a:t>2</a:t>
            </a:r>
            <a:r>
              <a:rPr lang="ru-RU" sz="1600" b="1" dirty="0" smtClean="0">
                <a:solidFill>
                  <a:schemeClr val="bg1"/>
                </a:solidFill>
              </a:rPr>
              <a:t> (с заморскими территориями – 643 801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км</a:t>
            </a:r>
            <a:r>
              <a:rPr lang="en-US" sz="1600" b="1" baseline="30000" dirty="0" smtClean="0">
                <a:solidFill>
                  <a:schemeClr val="bg1"/>
                </a:solidFill>
              </a:rPr>
              <a:t>2</a:t>
            </a:r>
            <a:r>
              <a:rPr lang="ru-RU" sz="1600" b="1" dirty="0" smtClean="0">
                <a:solidFill>
                  <a:schemeClr val="bg1"/>
                </a:solidFill>
              </a:rPr>
              <a:t>),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площадь Германии –</a:t>
            </a:r>
            <a:r>
              <a:rPr lang="en-US" sz="1600" b="1" dirty="0" smtClean="0">
                <a:solidFill>
                  <a:schemeClr val="bg1"/>
                </a:solidFill>
              </a:rPr>
              <a:t> 357</a:t>
            </a:r>
            <a:r>
              <a:rPr lang="ru-RU" sz="1600" b="1" dirty="0" smtClean="0">
                <a:solidFill>
                  <a:schemeClr val="bg1"/>
                </a:solidFill>
              </a:rPr>
              <a:t> 592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км</a:t>
            </a:r>
            <a:r>
              <a:rPr lang="en-US" sz="1600" b="1" baseline="30000" dirty="0" smtClean="0">
                <a:solidFill>
                  <a:schemeClr val="bg1"/>
                </a:solidFill>
              </a:rPr>
              <a:t>2</a:t>
            </a:r>
            <a:r>
              <a:rPr lang="en-US" sz="1600" b="1" dirty="0" smtClean="0">
                <a:solidFill>
                  <a:schemeClr val="bg1"/>
                </a:solidFill>
              </a:rPr>
              <a:t>. </a:t>
            </a:r>
            <a:r>
              <a:rPr lang="ru-RU" sz="1600" b="1" dirty="0" smtClean="0">
                <a:solidFill>
                  <a:schemeClr val="bg1"/>
                </a:solidFill>
              </a:rPr>
              <a:t>Оно </a:t>
            </a:r>
            <a:r>
              <a:rPr lang="ru-RU" sz="1600" b="1" dirty="0" smtClean="0">
                <a:solidFill>
                  <a:srgbClr val="FF66FF"/>
                </a:solidFill>
              </a:rPr>
              <a:t>ложно</a:t>
            </a:r>
            <a:r>
              <a:rPr lang="ru-RU" sz="1600" b="1" dirty="0" smtClean="0">
                <a:solidFill>
                  <a:schemeClr val="bg1"/>
                </a:solidFill>
              </a:rPr>
              <a:t>, если слово </a:t>
            </a:r>
            <a:r>
              <a:rPr lang="ru-RU" sz="1600" b="1" i="1" dirty="0" smtClean="0">
                <a:solidFill>
                  <a:schemeClr val="bg1"/>
                </a:solidFill>
              </a:rPr>
              <a:t>больше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относится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к численности </a:t>
            </a:r>
            <a:r>
              <a:rPr lang="ru-RU" sz="1600" b="1" dirty="0" smtClean="0">
                <a:solidFill>
                  <a:srgbClr val="FFFF00"/>
                </a:solidFill>
              </a:rPr>
              <a:t>населения</a:t>
            </a:r>
            <a:r>
              <a:rPr lang="ru-RU" sz="1600" b="1" dirty="0" smtClean="0">
                <a:solidFill>
                  <a:schemeClr val="bg1"/>
                </a:solidFill>
              </a:rPr>
              <a:t>: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население Германии – ок</a:t>
            </a:r>
            <a:r>
              <a:rPr lang="en-US" sz="1600" b="1" dirty="0" smtClean="0">
                <a:solidFill>
                  <a:schemeClr val="bg1"/>
                </a:solidFill>
              </a:rPr>
              <a:t>. 83</a:t>
            </a:r>
            <a:r>
              <a:rPr lang="ru-RU" sz="1600" b="1" dirty="0" smtClean="0">
                <a:solidFill>
                  <a:schemeClr val="bg1"/>
                </a:solidFill>
              </a:rPr>
              <a:t> млн. человек,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Франции – ок. </a:t>
            </a:r>
            <a:r>
              <a:rPr lang="en-US" sz="1600" b="1" dirty="0" smtClean="0">
                <a:solidFill>
                  <a:schemeClr val="bg1"/>
                </a:solidFill>
              </a:rPr>
              <a:t>68</a:t>
            </a:r>
            <a:r>
              <a:rPr lang="ru-RU" sz="1600" b="1" dirty="0" smtClean="0">
                <a:solidFill>
                  <a:schemeClr val="bg1"/>
                </a:solidFill>
              </a:rPr>
              <a:t> млн. человек.</a:t>
            </a:r>
            <a:endParaRPr lang="en-US" sz="1600" b="1" dirty="0" smtClean="0">
              <a:solidFill>
                <a:schemeClr val="bg1"/>
              </a:solidFill>
            </a:endParaRPr>
          </a:p>
        </p:txBody>
      </p:sp>
      <p:sp>
        <p:nvSpPr>
          <p:cNvPr id="3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080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Тезис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25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25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25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25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25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25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25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25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2547" grpId="0" build="p" bldLvl="5"/>
    </p:bldLst>
  </p:timing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0000" y="828000"/>
            <a:ext cx="8784000" cy="5868000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Основное требование к тезису:</a:t>
            </a:r>
          </a:p>
          <a:p>
            <a:pPr marL="540000" lvl="1" eaLnBrk="1" hangingPunct="1">
              <a:buClr>
                <a:schemeClr val="bg1"/>
              </a:buClr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</a:t>
            </a:r>
            <a:r>
              <a:rPr lang="ru-RU" sz="1800" b="1" dirty="0" smtClean="0">
                <a:solidFill>
                  <a:srgbClr val="00FF00"/>
                </a:solidFill>
              </a:rPr>
              <a:t> должен быть </a:t>
            </a:r>
            <a:r>
              <a:rPr lang="ru-RU" sz="1800" b="1" dirty="0" smtClean="0">
                <a:solidFill>
                  <a:srgbClr val="00FFFF"/>
                </a:solidFill>
              </a:rPr>
              <a:t>истинным суждением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Правила тезиса: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быть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суждением </a:t>
            </a:r>
            <a:r>
              <a:rPr lang="ru-RU" sz="1800" b="1" dirty="0" smtClean="0">
                <a:solidFill>
                  <a:srgbClr val="00FFFF"/>
                </a:solidFill>
              </a:rPr>
              <a:t>ясным</a:t>
            </a:r>
            <a:r>
              <a:rPr lang="ru-RU" sz="1800" b="1" dirty="0" smtClean="0">
                <a:solidFill>
                  <a:schemeClr val="bg1"/>
                </a:solidFill>
              </a:rPr>
              <a:t> и </a:t>
            </a:r>
            <a:r>
              <a:rPr lang="ru-RU" sz="1800" b="1" dirty="0" smtClean="0">
                <a:solidFill>
                  <a:srgbClr val="00FFFF"/>
                </a:solidFill>
              </a:rPr>
              <a:t>точно определённым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оставаться </a:t>
            </a:r>
            <a:r>
              <a:rPr lang="ru-RU" sz="1800" b="1" dirty="0" smtClean="0">
                <a:solidFill>
                  <a:srgbClr val="00FFFF"/>
                </a:solidFill>
              </a:rPr>
              <a:t>тождественным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т. е. одним и тем же на протяжении всего доказательства.</a:t>
            </a:r>
          </a:p>
          <a:p>
            <a:pPr lvl="1" eaLnBrk="1" hangingPunct="1">
              <a:buClr>
                <a:srgbClr val="FF6600"/>
              </a:buClr>
              <a:buFont typeface="Courier New" pitchFamily="49" charset="0"/>
              <a:buChar char="o"/>
            </a:pPr>
            <a:r>
              <a:rPr lang="ru-RU" sz="1700" b="1" dirty="0" smtClean="0">
                <a:solidFill>
                  <a:srgbClr val="FF6600"/>
                </a:solidFill>
              </a:rPr>
              <a:t>Площадь метрополии Франции больше площади Германии</a:t>
            </a:r>
            <a:r>
              <a:rPr lang="en-US" sz="1700" b="1" dirty="0" smtClean="0">
                <a:solidFill>
                  <a:srgbClr val="FF6600"/>
                </a:solidFill>
              </a:rPr>
              <a:t>.</a:t>
            </a:r>
            <a:endParaRPr lang="ru-RU" sz="1700" b="1" dirty="0" smtClean="0">
              <a:solidFill>
                <a:srgbClr val="FF6600"/>
              </a:solidFill>
            </a:endParaRPr>
          </a:p>
          <a:p>
            <a:pPr marL="972000" lvl="2" eaLnBrk="1" hangingPunct="1"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Утверждение </a:t>
            </a:r>
            <a:r>
              <a:rPr lang="ru-RU" sz="1600" b="1" dirty="0" smtClean="0">
                <a:solidFill>
                  <a:srgbClr val="00FF00"/>
                </a:solidFill>
              </a:rPr>
              <a:t>истинно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при условии, что имеются в виду территории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/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в </a:t>
            </a:r>
            <a:r>
              <a:rPr lang="ru-RU" sz="1600" b="1" dirty="0" smtClean="0">
                <a:solidFill>
                  <a:srgbClr val="FFFF00"/>
                </a:solidFill>
              </a:rPr>
              <a:t>современных границах </a:t>
            </a:r>
            <a:r>
              <a:rPr lang="ru-RU" sz="1600" b="1" dirty="0" smtClean="0">
                <a:solidFill>
                  <a:schemeClr val="bg1"/>
                </a:solidFill>
              </a:rPr>
              <a:t>двух стран (французской Пятой республики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и Федеративной Республики Германия)</a:t>
            </a:r>
            <a:r>
              <a:rPr lang="en-US" sz="1600" b="1" dirty="0" smtClean="0">
                <a:solidFill>
                  <a:schemeClr val="bg1"/>
                </a:solidFill>
              </a:rPr>
              <a:t>: </a:t>
            </a:r>
            <a:r>
              <a:rPr lang="ru-RU" sz="1600" b="1" dirty="0" smtClean="0">
                <a:solidFill>
                  <a:schemeClr val="bg1"/>
                </a:solidFill>
              </a:rPr>
              <a:t>площадь метрополии Франции равна</a:t>
            </a:r>
            <a:r>
              <a:rPr lang="en-US" sz="1600" b="1" dirty="0" smtClean="0">
                <a:solidFill>
                  <a:schemeClr val="bg1"/>
                </a:solidFill>
              </a:rPr>
              <a:t> 5</a:t>
            </a:r>
            <a:r>
              <a:rPr lang="ru-RU" sz="1600" b="1" dirty="0" smtClean="0">
                <a:solidFill>
                  <a:schemeClr val="bg1"/>
                </a:solidFill>
              </a:rPr>
              <a:t>51 5</a:t>
            </a:r>
            <a:r>
              <a:rPr lang="en-US" sz="1600" b="1" dirty="0" smtClean="0">
                <a:solidFill>
                  <a:schemeClr val="bg1"/>
                </a:solidFill>
              </a:rPr>
              <a:t>00 </a:t>
            </a:r>
            <a:r>
              <a:rPr lang="ru-RU" sz="1600" b="1" dirty="0" smtClean="0">
                <a:solidFill>
                  <a:schemeClr val="bg1"/>
                </a:solidFill>
              </a:rPr>
              <a:t>км</a:t>
            </a:r>
            <a:r>
              <a:rPr lang="en-US" sz="1600" b="1" baseline="30000" dirty="0" smtClean="0">
                <a:solidFill>
                  <a:schemeClr val="bg1"/>
                </a:solidFill>
              </a:rPr>
              <a:t>2</a:t>
            </a:r>
            <a:r>
              <a:rPr lang="ru-RU" sz="1600" b="1" dirty="0" smtClean="0">
                <a:solidFill>
                  <a:schemeClr val="bg1"/>
                </a:solidFill>
              </a:rPr>
              <a:t>,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площадь Германии –</a:t>
            </a:r>
            <a:r>
              <a:rPr lang="en-US" sz="1600" b="1" dirty="0" smtClean="0">
                <a:solidFill>
                  <a:schemeClr val="bg1"/>
                </a:solidFill>
              </a:rPr>
              <a:t> 357</a:t>
            </a:r>
            <a:r>
              <a:rPr lang="ru-RU" sz="1600" b="1" dirty="0" smtClean="0">
                <a:solidFill>
                  <a:schemeClr val="bg1"/>
                </a:solidFill>
              </a:rPr>
              <a:t> 592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км</a:t>
            </a:r>
            <a:r>
              <a:rPr lang="en-US" sz="1600" b="1" baseline="30000" dirty="0" smtClean="0">
                <a:solidFill>
                  <a:schemeClr val="bg1"/>
                </a:solidFill>
              </a:rPr>
              <a:t>2</a:t>
            </a:r>
            <a:r>
              <a:rPr lang="en-US" sz="1600" b="1" dirty="0" smtClean="0">
                <a:solidFill>
                  <a:schemeClr val="bg1"/>
                </a:solidFill>
              </a:rPr>
              <a:t>. </a:t>
            </a:r>
            <a:r>
              <a:rPr lang="ru-RU" sz="1600" b="1" dirty="0" smtClean="0">
                <a:solidFill>
                  <a:schemeClr val="bg1"/>
                </a:solidFill>
              </a:rPr>
              <a:t>Но </a:t>
            </a:r>
            <a:r>
              <a:rPr lang="ru-RU" sz="1600" b="1" dirty="0" smtClean="0">
                <a:solidFill>
                  <a:srgbClr val="FFFF00"/>
                </a:solidFill>
              </a:rPr>
              <a:t>границы </a:t>
            </a:r>
            <a:br>
              <a:rPr lang="ru-RU" sz="1600" b="1" dirty="0" smtClean="0">
                <a:solidFill>
                  <a:srgbClr val="FFFF00"/>
                </a:solidFill>
              </a:rPr>
            </a:br>
            <a:r>
              <a:rPr lang="ru-RU" sz="1600" b="1" dirty="0" smtClean="0">
                <a:solidFill>
                  <a:srgbClr val="FFFF00"/>
                </a:solidFill>
              </a:rPr>
              <a:t>не остаются неизменными</a:t>
            </a:r>
            <a:r>
              <a:rPr lang="en-US" sz="1600" b="1" dirty="0" smtClean="0">
                <a:solidFill>
                  <a:schemeClr val="bg1"/>
                </a:solidFill>
              </a:rPr>
              <a:t>: </a:t>
            </a:r>
            <a:r>
              <a:rPr lang="ru-RU" sz="1600" b="1" dirty="0" smtClean="0">
                <a:solidFill>
                  <a:schemeClr val="bg1"/>
                </a:solidFill>
              </a:rPr>
              <a:t>площадь метрополии французской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Третьей республики до Первой мировой войны, например, уступала,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хотя и незначительно, площади Германской империи того же периода (Второго рейха) и составляла </a:t>
            </a:r>
            <a:r>
              <a:rPr lang="en-US" sz="1600" b="1" dirty="0" smtClean="0">
                <a:solidFill>
                  <a:schemeClr val="bg1"/>
                </a:solidFill>
              </a:rPr>
              <a:t>536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r>
              <a:rPr lang="en-US" sz="1600" b="1" dirty="0" smtClean="0">
                <a:solidFill>
                  <a:schemeClr val="bg1"/>
                </a:solidFill>
              </a:rPr>
              <a:t>464 </a:t>
            </a:r>
            <a:r>
              <a:rPr lang="ru-RU" sz="1600" b="1" dirty="0" smtClean="0">
                <a:solidFill>
                  <a:schemeClr val="bg1"/>
                </a:solidFill>
              </a:rPr>
              <a:t>км</a:t>
            </a:r>
            <a:r>
              <a:rPr lang="en-US" sz="1600" b="1" baseline="30000" dirty="0" smtClean="0">
                <a:solidFill>
                  <a:schemeClr val="bg1"/>
                </a:solidFill>
              </a:rPr>
              <a:t>2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и </a:t>
            </a:r>
            <a:r>
              <a:rPr lang="en-US" sz="1600" b="1" dirty="0" smtClean="0">
                <a:solidFill>
                  <a:schemeClr val="bg1"/>
                </a:solidFill>
              </a:rPr>
              <a:t>540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r>
              <a:rPr lang="en-US" sz="1600" b="1" dirty="0" smtClean="0">
                <a:solidFill>
                  <a:schemeClr val="bg1"/>
                </a:solidFill>
              </a:rPr>
              <a:t>858 </a:t>
            </a:r>
            <a:r>
              <a:rPr lang="ru-RU" sz="1600" b="1" dirty="0" smtClean="0">
                <a:solidFill>
                  <a:schemeClr val="bg1"/>
                </a:solidFill>
              </a:rPr>
              <a:t>км</a:t>
            </a:r>
            <a:r>
              <a:rPr lang="en-US" sz="1600" b="1" baseline="30000" dirty="0" smtClean="0">
                <a:solidFill>
                  <a:schemeClr val="bg1"/>
                </a:solidFill>
              </a:rPr>
              <a:t>2</a:t>
            </a:r>
            <a:r>
              <a:rPr lang="ru-RU" sz="1600" b="1" dirty="0" smtClean="0">
                <a:solidFill>
                  <a:schemeClr val="bg1"/>
                </a:solidFill>
              </a:rPr>
              <a:t> соответственно,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и при таком понимании утверждение оказывается </a:t>
            </a:r>
            <a:r>
              <a:rPr lang="ru-RU" sz="1600" b="1" dirty="0" smtClean="0">
                <a:solidFill>
                  <a:srgbClr val="FF66FF"/>
                </a:solidFill>
              </a:rPr>
              <a:t>ложным</a:t>
            </a:r>
            <a:r>
              <a:rPr lang="en-US" sz="1600" b="1" dirty="0" smtClean="0">
                <a:solidFill>
                  <a:schemeClr val="bg1"/>
                </a:solidFill>
              </a:rPr>
              <a:t>.</a:t>
            </a:r>
          </a:p>
          <a:p>
            <a:pPr lvl="1" eaLnBrk="1" hangingPunct="1">
              <a:buClr>
                <a:srgbClr val="FF6600"/>
              </a:buClr>
              <a:buFont typeface="Courier New" pitchFamily="49" charset="0"/>
              <a:buChar char="o"/>
            </a:pPr>
            <a:r>
              <a:rPr lang="ru-RU" sz="1700" b="1" dirty="0" smtClean="0">
                <a:solidFill>
                  <a:srgbClr val="FF6600"/>
                </a:solidFill>
              </a:rPr>
              <a:t>С июня 1605 до мая 1606 года царём России был поляк.</a:t>
            </a:r>
          </a:p>
          <a:p>
            <a:pPr marL="972000" lvl="2" eaLnBrk="1" hangingPunct="1"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Лжедмитрий </a:t>
            </a:r>
            <a:r>
              <a:rPr lang="en-US" sz="1600" b="1" dirty="0" smtClean="0">
                <a:solidFill>
                  <a:schemeClr val="bg1"/>
                </a:solidFill>
              </a:rPr>
              <a:t>I</a:t>
            </a:r>
            <a:r>
              <a:rPr lang="ru-RU" sz="1600" b="1" dirty="0" smtClean="0">
                <a:solidFill>
                  <a:schemeClr val="bg1"/>
                </a:solidFill>
              </a:rPr>
              <a:t> не был поляком. Заявить, что его можно считать поляком, так как он был </a:t>
            </a:r>
            <a:r>
              <a:rPr lang="ru-RU" sz="1600" b="1" dirty="0" smtClean="0">
                <a:solidFill>
                  <a:srgbClr val="FFFF00"/>
                </a:solidFill>
              </a:rPr>
              <a:t>польским ставленником</a:t>
            </a:r>
            <a:r>
              <a:rPr lang="ru-RU" sz="1600" b="1" dirty="0" smtClean="0">
                <a:solidFill>
                  <a:schemeClr val="bg1"/>
                </a:solidFill>
              </a:rPr>
              <a:t>, было бы равнозначно существенному </a:t>
            </a:r>
            <a:r>
              <a:rPr lang="ru-RU" sz="1600" b="1" dirty="0" smtClean="0">
                <a:solidFill>
                  <a:srgbClr val="FF66FF"/>
                </a:solidFill>
              </a:rPr>
              <a:t>пересмотру тезиса</a:t>
            </a:r>
            <a:r>
              <a:rPr lang="ru-RU" sz="1600" b="1" dirty="0" smtClean="0">
                <a:solidFill>
                  <a:schemeClr val="bg1"/>
                </a:solidFill>
              </a:rPr>
              <a:t>.</a:t>
            </a:r>
            <a:endParaRPr lang="en-US" sz="1600" b="1" dirty="0" smtClean="0">
              <a:solidFill>
                <a:schemeClr val="bg1"/>
              </a:solidFill>
            </a:endParaRPr>
          </a:p>
        </p:txBody>
      </p:sp>
      <p:sp>
        <p:nvSpPr>
          <p:cNvPr id="3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080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Тезис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25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25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25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25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25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25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25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25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925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925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2547" grpId="0" build="p" bldLvl="5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4679950" y="1619250"/>
            <a:ext cx="4319588" cy="1368425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>
                <a:solidFill>
                  <a:srgbClr val="FFFF00"/>
                </a:solidFill>
                <a:cs typeface="Arial" charset="0"/>
              </a:rPr>
              <a:t>Собирательное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понятие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dirty="0"/>
              <a:t>имя множества </a:t>
            </a:r>
            <a:r>
              <a:rPr lang="ru-RU" dirty="0" smtClean="0"/>
              <a:t>однородных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предметов, </a:t>
            </a:r>
            <a:r>
              <a:rPr lang="ru-RU" dirty="0">
                <a:solidFill>
                  <a:srgbClr val="00FFFF"/>
                </a:solidFill>
              </a:rPr>
              <a:t>соимённых друг другу, 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rgbClr val="00FFFF"/>
                </a:solidFill>
              </a:rPr>
              <a:t>но не соимённых множеству</a:t>
            </a:r>
            <a:r>
              <a:rPr lang="ru-RU" dirty="0"/>
              <a:t>.</a:t>
            </a:r>
          </a:p>
        </p:txBody>
      </p:sp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144463" y="3095625"/>
            <a:ext cx="4319587" cy="147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1"/>
          <a:lstStyle/>
          <a:p>
            <a:r>
              <a:rPr lang="ru-RU" dirty="0"/>
              <a:t>В общем понятии </a:t>
            </a:r>
            <a:r>
              <a:rPr lang="ru-RU" dirty="0" smtClean="0"/>
              <a:t>отображаются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признаки </a:t>
            </a:r>
            <a:r>
              <a:rPr lang="ru-RU" dirty="0">
                <a:solidFill>
                  <a:srgbClr val="00FF00"/>
                </a:solidFill>
              </a:rPr>
              <a:t>класса </a:t>
            </a:r>
            <a:r>
              <a:rPr lang="ru-RU" dirty="0" smtClean="0">
                <a:solidFill>
                  <a:srgbClr val="00FF00"/>
                </a:solidFill>
              </a:rPr>
              <a:t>однородных предметов</a:t>
            </a:r>
            <a:r>
              <a:rPr lang="ru-RU" dirty="0" smtClean="0"/>
              <a:t>, </a:t>
            </a:r>
            <a:r>
              <a:rPr lang="ru-RU" dirty="0"/>
              <a:t>обозначенных </a:t>
            </a:r>
            <a:br>
              <a:rPr lang="ru-RU" dirty="0"/>
            </a:br>
            <a:r>
              <a:rPr lang="ru-RU" dirty="0"/>
              <a:t>одним и тем же именем, </a:t>
            </a:r>
            <a:r>
              <a:rPr lang="ru-RU" dirty="0" smtClean="0"/>
              <a:t>но </a:t>
            </a:r>
            <a:r>
              <a:rPr lang="ru-RU" dirty="0"/>
              <a:t/>
            </a:r>
            <a:br>
              <a:rPr lang="ru-RU" dirty="0"/>
            </a:br>
            <a:r>
              <a:rPr lang="ru-RU" dirty="0">
                <a:solidFill>
                  <a:srgbClr val="00FF00"/>
                </a:solidFill>
              </a:rPr>
              <a:t>не образующих единого целого</a:t>
            </a:r>
            <a:r>
              <a:rPr lang="ru-RU" dirty="0"/>
              <a:t>.</a:t>
            </a:r>
          </a:p>
        </p:txBody>
      </p:sp>
      <p:sp>
        <p:nvSpPr>
          <p:cNvPr id="6" name="Прямоугольник 5"/>
          <p:cNvSpPr>
            <a:spLocks noChangeArrowheads="1"/>
          </p:cNvSpPr>
          <p:nvPr/>
        </p:nvSpPr>
        <p:spPr bwMode="auto">
          <a:xfrm>
            <a:off x="4679950" y="3095625"/>
            <a:ext cx="4319588" cy="147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1"/>
          <a:lstStyle/>
          <a:p>
            <a:r>
              <a:rPr lang="ru-RU" dirty="0"/>
              <a:t>В собирательном </a:t>
            </a:r>
            <a:r>
              <a:rPr lang="ru-RU" dirty="0" smtClean="0"/>
              <a:t>понятии отображаются признаки </a:t>
            </a:r>
            <a:r>
              <a:rPr lang="ru-RU" dirty="0" smtClean="0">
                <a:solidFill>
                  <a:srgbClr val="00FF00"/>
                </a:solidFill>
              </a:rPr>
              <a:t>совокупности </a:t>
            </a:r>
            <a:br>
              <a:rPr lang="ru-RU" dirty="0" smtClean="0">
                <a:solidFill>
                  <a:srgbClr val="00FF00"/>
                </a:solidFill>
              </a:rPr>
            </a:br>
            <a:r>
              <a:rPr lang="ru-RU" dirty="0" smtClean="0">
                <a:solidFill>
                  <a:srgbClr val="00FF00"/>
                </a:solidFill>
              </a:rPr>
              <a:t>однородных </a:t>
            </a:r>
            <a:r>
              <a:rPr lang="ru-RU" dirty="0">
                <a:solidFill>
                  <a:srgbClr val="00FF00"/>
                </a:solidFill>
              </a:rPr>
              <a:t>предметов</a:t>
            </a:r>
            <a:r>
              <a:rPr lang="ru-RU" dirty="0" smtClean="0">
                <a:solidFill>
                  <a:srgbClr val="00FF00"/>
                </a:solidFill>
              </a:rPr>
              <a:t>, </a:t>
            </a:r>
            <a:r>
              <a:rPr lang="ru-RU" dirty="0">
                <a:solidFill>
                  <a:srgbClr val="00FF00"/>
                </a:solidFill>
              </a:rPr>
              <a:t/>
            </a:r>
            <a:br>
              <a:rPr lang="ru-RU" dirty="0">
                <a:solidFill>
                  <a:srgbClr val="00FF00"/>
                </a:solidFill>
              </a:rPr>
            </a:br>
            <a:r>
              <a:rPr lang="ru-RU" dirty="0">
                <a:solidFill>
                  <a:srgbClr val="00FF00"/>
                </a:solidFill>
              </a:rPr>
              <a:t>составляющих единое целое</a:t>
            </a:r>
            <a:r>
              <a:rPr lang="ru-RU" dirty="0"/>
              <a:t>.</a:t>
            </a: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>
              <a:defRPr/>
            </a:pPr>
            <a:r>
              <a:rPr lang="ru-RU" sz="3200" dirty="0"/>
              <a:t>Виды понятий</a:t>
            </a:r>
            <a:r>
              <a:rPr lang="ru-RU" sz="2800" dirty="0"/>
              <a:t/>
            </a:r>
            <a:br>
              <a:rPr lang="ru-RU" sz="2800" dirty="0"/>
            </a:br>
            <a:r>
              <a:rPr lang="ru-RU" sz="2800" dirty="0"/>
              <a:t> Понятия общие и понятия собирательные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9" name="Содержимое 2"/>
          <p:cNvSpPr txBox="1">
            <a:spLocks/>
          </p:cNvSpPr>
          <p:nvPr/>
        </p:nvSpPr>
        <p:spPr>
          <a:xfrm>
            <a:off x="504000" y="4643438"/>
            <a:ext cx="4040188" cy="973137"/>
          </a:xfrm>
          <a:prstGeom prst="rect">
            <a:avLst/>
          </a:prstGeom>
        </p:spPr>
        <p:txBody>
          <a:bodyPr/>
          <a:lstStyle/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Деревья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Солдаты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Лошади</a:t>
            </a:r>
          </a:p>
        </p:txBody>
      </p:sp>
      <p:sp>
        <p:nvSpPr>
          <p:cNvPr id="10" name="Содержимое 3"/>
          <p:cNvSpPr txBox="1">
            <a:spLocks/>
          </p:cNvSpPr>
          <p:nvPr/>
        </p:nvSpPr>
        <p:spPr>
          <a:xfrm>
            <a:off x="5040000" y="4643438"/>
            <a:ext cx="4038600" cy="973137"/>
          </a:xfrm>
          <a:prstGeom prst="rect">
            <a:avLst/>
          </a:prstGeom>
        </p:spPr>
        <p:txBody>
          <a:bodyPr/>
          <a:lstStyle/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Лес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Полк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Табун</a:t>
            </a:r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612000" y="5652000"/>
            <a:ext cx="7920000" cy="1080000"/>
          </a:xfrm>
          <a:prstGeom prst="rect">
            <a:avLst/>
          </a:prstGeom>
          <a:noFill/>
          <a:ln w="9525">
            <a:solidFill>
              <a:schemeClr val="accent3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sz="1600" dirty="0" smtClean="0"/>
              <a:t>Понятия, обозначающие однородные предметы, не соимённые множеству,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FFFF00"/>
                </a:solidFill>
              </a:rPr>
              <a:t>не являются подчинёнными</a:t>
            </a:r>
            <a:r>
              <a:rPr lang="ru-RU" sz="1600" dirty="0" smtClean="0"/>
              <a:t> по отношению к собирательному понятию, </a:t>
            </a:r>
            <a:br>
              <a:rPr lang="ru-RU" sz="1600" dirty="0" smtClean="0"/>
            </a:br>
            <a:r>
              <a:rPr lang="ru-RU" sz="1600" dirty="0" smtClean="0"/>
              <a:t>т. е. их объёмы не составляют части объёма последнего, </a:t>
            </a:r>
            <a:br>
              <a:rPr lang="ru-RU" sz="1600" dirty="0" smtClean="0"/>
            </a:br>
            <a:r>
              <a:rPr lang="ru-RU" sz="1600" dirty="0" smtClean="0"/>
              <a:t>хотя сами эти однородные предметы являются частями такого множества.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11" name="Text Box 5"/>
          <p:cNvSpPr txBox="1">
            <a:spLocks noChangeArrowheads="1"/>
          </p:cNvSpPr>
          <p:nvPr/>
        </p:nvSpPr>
        <p:spPr bwMode="auto">
          <a:xfrm>
            <a:off x="144462" y="1619250"/>
            <a:ext cx="4319588" cy="1368425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Общее </a:t>
            </a:r>
            <a:r>
              <a:rPr lang="ru-RU" sz="2000" dirty="0">
                <a:solidFill>
                  <a:srgbClr val="FFFF00"/>
                </a:solidFill>
                <a:cs typeface="Arial" charset="0"/>
              </a:rPr>
              <a:t>понятие</a:t>
            </a:r>
            <a:r>
              <a:rPr lang="ru-RU" dirty="0">
                <a:solidFill>
                  <a:srgbClr val="FFFF00"/>
                </a:solidFill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dirty="0"/>
              <a:t>имя множества однородных </a:t>
            </a:r>
            <a:br>
              <a:rPr lang="ru-RU" dirty="0"/>
            </a:br>
            <a:r>
              <a:rPr lang="ru-RU" dirty="0"/>
              <a:t>предметов, </a:t>
            </a:r>
            <a:r>
              <a:rPr lang="ru-RU" dirty="0">
                <a:solidFill>
                  <a:srgbClr val="00FFFF"/>
                </a:solidFill>
              </a:rPr>
              <a:t>соимённых как друг 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rgbClr val="00FFFF"/>
                </a:solidFill>
              </a:rPr>
              <a:t>другу, так и самому множеству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1" grpId="0" animBg="1"/>
    </p:bldLst>
  </p:timing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0000" y="828000"/>
            <a:ext cx="8784000" cy="5868000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Основное требование к тезису:</a:t>
            </a:r>
          </a:p>
          <a:p>
            <a:pPr marL="540000" lvl="1" eaLnBrk="1" hangingPunct="1">
              <a:buClr>
                <a:schemeClr val="bg1"/>
              </a:buClr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</a:t>
            </a:r>
            <a:r>
              <a:rPr lang="ru-RU" sz="1800" b="1" dirty="0" smtClean="0">
                <a:solidFill>
                  <a:srgbClr val="00FF00"/>
                </a:solidFill>
              </a:rPr>
              <a:t> должен быть </a:t>
            </a:r>
            <a:r>
              <a:rPr lang="ru-RU" sz="1800" b="1" dirty="0" smtClean="0">
                <a:solidFill>
                  <a:srgbClr val="00FFFF"/>
                </a:solidFill>
              </a:rPr>
              <a:t>истинным суждением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Правила тезиса: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быть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суждением </a:t>
            </a:r>
            <a:r>
              <a:rPr lang="ru-RU" sz="1800" b="1" dirty="0" smtClean="0">
                <a:solidFill>
                  <a:srgbClr val="00FFFF"/>
                </a:solidFill>
              </a:rPr>
              <a:t>ясным</a:t>
            </a:r>
            <a:r>
              <a:rPr lang="ru-RU" sz="1800" b="1" dirty="0" smtClean="0">
                <a:solidFill>
                  <a:schemeClr val="bg1"/>
                </a:solidFill>
              </a:rPr>
              <a:t> и </a:t>
            </a:r>
            <a:r>
              <a:rPr lang="ru-RU" sz="1800" b="1" dirty="0" smtClean="0">
                <a:solidFill>
                  <a:srgbClr val="00FFFF"/>
                </a:solidFill>
              </a:rPr>
              <a:t>точно определённым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оставаться </a:t>
            </a:r>
            <a:r>
              <a:rPr lang="ru-RU" sz="1800" b="1" dirty="0" smtClean="0">
                <a:solidFill>
                  <a:srgbClr val="00FFFF"/>
                </a:solidFill>
              </a:rPr>
              <a:t>тождественным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т. е. одним и тем же на протяжении всего доказательства.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FF66FF"/>
                </a:solidFill>
              </a:rPr>
              <a:t>не должен содержать в себе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логическое противоречие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lvl="1" eaLnBrk="1" hangingPunct="1">
              <a:buClr>
                <a:srgbClr val="FF7C80"/>
              </a:buClr>
              <a:buFont typeface="Courier New" pitchFamily="49" charset="0"/>
              <a:buChar char="o"/>
            </a:pPr>
            <a:r>
              <a:rPr lang="ru-RU" sz="1700" b="1" dirty="0" smtClean="0">
                <a:solidFill>
                  <a:srgbClr val="FF7C80"/>
                </a:solidFill>
              </a:rPr>
              <a:t>Бельгия – самая маленькая страна в Европе, но Люксембург ещё меньше.</a:t>
            </a:r>
          </a:p>
          <a:p>
            <a:pPr marL="972000" lvl="2" eaLnBrk="1" hangingPunct="1"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Нельзя быть и считаться самым маленьким, если есть что-то меньшее.</a:t>
            </a:r>
            <a:endParaRPr lang="en-US" sz="1600" b="1" dirty="0" smtClean="0">
              <a:solidFill>
                <a:srgbClr val="FF66FF"/>
              </a:solidFill>
            </a:endParaRPr>
          </a:p>
          <a:p>
            <a:pPr lvl="1" eaLnBrk="1" hangingPunct="1">
              <a:buClr>
                <a:srgbClr val="FF66FF"/>
              </a:buClr>
              <a:buFont typeface="Courier New" pitchFamily="49" charset="0"/>
              <a:buChar char="o"/>
            </a:pPr>
            <a:r>
              <a:rPr lang="ru-RU" sz="1700" b="1" dirty="0" smtClean="0">
                <a:solidFill>
                  <a:srgbClr val="FF7C80"/>
                </a:solidFill>
              </a:rPr>
              <a:t>Фальстаф был смельчак, но трусоват.</a:t>
            </a:r>
          </a:p>
          <a:p>
            <a:pPr marL="972000" lvl="2" eaLnBrk="1" hangingPunct="1"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Смельчаки трусоватыми не бывают.</a:t>
            </a:r>
            <a:endParaRPr lang="en-US" sz="1600" b="1" dirty="0" smtClean="0">
              <a:solidFill>
                <a:srgbClr val="FF66FF"/>
              </a:solidFill>
            </a:endParaRPr>
          </a:p>
        </p:txBody>
      </p:sp>
      <p:sp>
        <p:nvSpPr>
          <p:cNvPr id="3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080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Тезис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25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25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25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25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25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25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25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25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9254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9254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2547" grpId="0" build="p" bldLvl="5"/>
    </p:bldLst>
  </p:timing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0000" y="828000"/>
            <a:ext cx="8784000" cy="5868000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Основное требование к тезису:</a:t>
            </a:r>
          </a:p>
          <a:p>
            <a:pPr marL="540000" lvl="1" eaLnBrk="1" hangingPunct="1">
              <a:buClr>
                <a:schemeClr val="bg1"/>
              </a:buClr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</a:t>
            </a:r>
            <a:r>
              <a:rPr lang="ru-RU" sz="1800" b="1" dirty="0" smtClean="0">
                <a:solidFill>
                  <a:srgbClr val="00FF00"/>
                </a:solidFill>
              </a:rPr>
              <a:t> должен быть </a:t>
            </a:r>
            <a:r>
              <a:rPr lang="ru-RU" sz="1800" b="1" dirty="0" smtClean="0">
                <a:solidFill>
                  <a:srgbClr val="00FFFF"/>
                </a:solidFill>
              </a:rPr>
              <a:t>истинным суждением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Правила тезиса: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быть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суждением </a:t>
            </a:r>
            <a:r>
              <a:rPr lang="ru-RU" sz="1800" b="1" dirty="0" smtClean="0">
                <a:solidFill>
                  <a:srgbClr val="00FFFF"/>
                </a:solidFill>
              </a:rPr>
              <a:t>ясным</a:t>
            </a:r>
            <a:r>
              <a:rPr lang="ru-RU" sz="1800" b="1" dirty="0" smtClean="0">
                <a:solidFill>
                  <a:schemeClr val="bg1"/>
                </a:solidFill>
              </a:rPr>
              <a:t> и </a:t>
            </a:r>
            <a:r>
              <a:rPr lang="ru-RU" sz="1800" b="1" dirty="0" smtClean="0">
                <a:solidFill>
                  <a:srgbClr val="00FFFF"/>
                </a:solidFill>
              </a:rPr>
              <a:t>точно определённым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оставаться </a:t>
            </a:r>
            <a:r>
              <a:rPr lang="ru-RU" sz="1800" b="1" dirty="0" smtClean="0">
                <a:solidFill>
                  <a:srgbClr val="00FFFF"/>
                </a:solidFill>
              </a:rPr>
              <a:t>тождественным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т. е. одним и тем же на протяжении всего доказательства.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FF66FF"/>
                </a:solidFill>
              </a:rPr>
              <a:t>не должен содержать в себе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логическое противоречие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FF66FF"/>
                </a:solidFill>
              </a:rPr>
              <a:t>не должен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противоречить другим истинным суждениям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по данному вопросу.</a:t>
            </a:r>
          </a:p>
          <a:p>
            <a:pPr lvl="1" eaLnBrk="1" hangingPunct="1">
              <a:buClr>
                <a:srgbClr val="FF7C80"/>
              </a:buClr>
              <a:buFont typeface="Courier New" pitchFamily="49" charset="0"/>
              <a:buChar char="o"/>
            </a:pPr>
            <a:r>
              <a:rPr lang="ru-RU" sz="1700" b="1" dirty="0" smtClean="0">
                <a:solidFill>
                  <a:srgbClr val="FF7C80"/>
                </a:solidFill>
              </a:rPr>
              <a:t>Бельгия – самая маленькая страна в Европе.</a:t>
            </a:r>
            <a:endParaRPr lang="ru-RU" sz="1700" b="1" dirty="0" smtClean="0">
              <a:solidFill>
                <a:srgbClr val="FF66FF"/>
              </a:solidFill>
            </a:endParaRPr>
          </a:p>
          <a:p>
            <a:pPr marL="972000" lvl="2" eaLnBrk="1" hangingPunct="1"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Бельгия занимает 34-е место по площади из 46 стран Европы,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т. е. 12 стран Европы меньше Бельгии</a:t>
            </a:r>
            <a:r>
              <a:rPr lang="en-US" sz="1600" b="1" dirty="0" smtClean="0">
                <a:solidFill>
                  <a:schemeClr val="bg1"/>
                </a:solidFill>
              </a:rPr>
              <a:t>.</a:t>
            </a:r>
            <a:endParaRPr lang="en-US" sz="1600" b="1" dirty="0" smtClean="0">
              <a:solidFill>
                <a:srgbClr val="FF66FF"/>
              </a:solidFill>
            </a:endParaRPr>
          </a:p>
        </p:txBody>
      </p:sp>
      <p:sp>
        <p:nvSpPr>
          <p:cNvPr id="3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080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Тезис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25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25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25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25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25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25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2547" grpId="0" build="p" bldLvl="5"/>
    </p:bldLst>
  </p:timing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0000" y="828000"/>
            <a:ext cx="8784000" cy="5868000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Основное требование к тезису:</a:t>
            </a:r>
          </a:p>
          <a:p>
            <a:pPr marL="540000" lvl="1" eaLnBrk="1" hangingPunct="1">
              <a:buClr>
                <a:schemeClr val="bg1"/>
              </a:buClr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</a:t>
            </a:r>
            <a:r>
              <a:rPr lang="ru-RU" sz="1800" b="1" dirty="0" smtClean="0">
                <a:solidFill>
                  <a:srgbClr val="00FF00"/>
                </a:solidFill>
              </a:rPr>
              <a:t> должен быть </a:t>
            </a:r>
            <a:r>
              <a:rPr lang="ru-RU" sz="1800" b="1" dirty="0" smtClean="0">
                <a:solidFill>
                  <a:srgbClr val="00FFFF"/>
                </a:solidFill>
              </a:rPr>
              <a:t>истинным суждением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Правила тезиса: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быть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суждением </a:t>
            </a:r>
            <a:r>
              <a:rPr lang="ru-RU" sz="1800" b="1" dirty="0" smtClean="0">
                <a:solidFill>
                  <a:srgbClr val="00FFFF"/>
                </a:solidFill>
              </a:rPr>
              <a:t>ясным</a:t>
            </a:r>
            <a:r>
              <a:rPr lang="ru-RU" sz="1800" b="1" dirty="0" smtClean="0">
                <a:solidFill>
                  <a:schemeClr val="bg1"/>
                </a:solidFill>
              </a:rPr>
              <a:t> и </a:t>
            </a:r>
            <a:r>
              <a:rPr lang="ru-RU" sz="1800" b="1" dirty="0" smtClean="0">
                <a:solidFill>
                  <a:srgbClr val="00FFFF"/>
                </a:solidFill>
              </a:rPr>
              <a:t>точно определённым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оставаться </a:t>
            </a:r>
            <a:r>
              <a:rPr lang="ru-RU" sz="1800" b="1" dirty="0" smtClean="0">
                <a:solidFill>
                  <a:srgbClr val="00FFFF"/>
                </a:solidFill>
              </a:rPr>
              <a:t>тождественным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т. е. одним и тем же на протяжении всего доказательства.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FF66FF"/>
                </a:solidFill>
              </a:rPr>
              <a:t>не должен содержать в себе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логическое противоречие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FF66FF"/>
                </a:solidFill>
              </a:rPr>
              <a:t>не должен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противоречить другим истинным суждениям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по данному вопросу.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FF66FF"/>
                </a:solidFill>
              </a:rPr>
              <a:t>должен быть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обоснован фактами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lvl="1" eaLnBrk="1" hangingPunct="1">
              <a:buClr>
                <a:srgbClr val="FF7C80"/>
              </a:buClr>
              <a:buFont typeface="Courier New" pitchFamily="49" charset="0"/>
              <a:buChar char="o"/>
            </a:pPr>
            <a:r>
              <a:rPr lang="ru-RU" sz="1700" b="1" dirty="0" smtClean="0">
                <a:solidFill>
                  <a:srgbClr val="FF7C80"/>
                </a:solidFill>
              </a:rPr>
              <a:t>Алжир – крупнейшая по площади страна Африки</a:t>
            </a:r>
            <a:r>
              <a:rPr lang="en-US" sz="1700" b="1" dirty="0" smtClean="0">
                <a:solidFill>
                  <a:srgbClr val="FF7C80"/>
                </a:solidFill>
              </a:rPr>
              <a:t>.</a:t>
            </a:r>
            <a:endParaRPr lang="ru-RU" sz="1700" b="1" dirty="0" smtClean="0">
              <a:solidFill>
                <a:srgbClr val="FF7C80"/>
              </a:solidFill>
            </a:endParaRPr>
          </a:p>
          <a:p>
            <a:pPr marL="972000" lvl="2" eaLnBrk="1" hangingPunct="1"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Площадь Алжира – 2 381 74</a:t>
            </a:r>
            <a:r>
              <a:rPr lang="en-US" sz="1600" b="1" dirty="0" smtClean="0">
                <a:solidFill>
                  <a:schemeClr val="bg1"/>
                </a:solidFill>
              </a:rPr>
              <a:t>0 </a:t>
            </a:r>
            <a:r>
              <a:rPr lang="ru-RU" sz="1600" b="1" dirty="0" smtClean="0">
                <a:solidFill>
                  <a:schemeClr val="bg1"/>
                </a:solidFill>
              </a:rPr>
              <a:t>км</a:t>
            </a:r>
            <a:r>
              <a:rPr lang="en-US" sz="1600" b="1" baseline="30000" dirty="0" smtClean="0">
                <a:solidFill>
                  <a:schemeClr val="bg1"/>
                </a:solidFill>
              </a:rPr>
              <a:t>2</a:t>
            </a:r>
            <a:r>
              <a:rPr lang="ru-RU" sz="1600" b="1" dirty="0" smtClean="0">
                <a:solidFill>
                  <a:schemeClr val="bg1"/>
                </a:solidFill>
              </a:rPr>
              <a:t>. Следующие по площади: Демократическая Республика Конго –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2 345 419 км</a:t>
            </a:r>
            <a:r>
              <a:rPr lang="en-US" sz="1600" b="1" baseline="30000" dirty="0" smtClean="0">
                <a:solidFill>
                  <a:schemeClr val="bg1"/>
                </a:solidFill>
              </a:rPr>
              <a:t>2</a:t>
            </a:r>
            <a:r>
              <a:rPr lang="en-US" sz="1600" b="1" dirty="0" smtClean="0">
                <a:solidFill>
                  <a:schemeClr val="bg1"/>
                </a:solidFill>
              </a:rPr>
              <a:t>; </a:t>
            </a:r>
            <a:r>
              <a:rPr lang="ru-RU" sz="1600" b="1" dirty="0" smtClean="0">
                <a:solidFill>
                  <a:schemeClr val="bg1"/>
                </a:solidFill>
              </a:rPr>
              <a:t>Судан –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1 886 </a:t>
            </a:r>
            <a:r>
              <a:rPr lang="en-US" sz="1600" b="1" dirty="0" smtClean="0">
                <a:solidFill>
                  <a:schemeClr val="bg1"/>
                </a:solidFill>
              </a:rPr>
              <a:t>0</a:t>
            </a:r>
            <a:r>
              <a:rPr lang="ru-RU" sz="1600" b="1" dirty="0" smtClean="0">
                <a:solidFill>
                  <a:schemeClr val="bg1"/>
                </a:solidFill>
              </a:rPr>
              <a:t>68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км</a:t>
            </a:r>
            <a:r>
              <a:rPr lang="en-US" sz="1600" b="1" baseline="30000" dirty="0" smtClean="0">
                <a:solidFill>
                  <a:schemeClr val="bg1"/>
                </a:solidFill>
              </a:rPr>
              <a:t>2</a:t>
            </a:r>
            <a:r>
              <a:rPr lang="ru-RU" sz="1600" b="1" dirty="0" smtClean="0">
                <a:solidFill>
                  <a:schemeClr val="bg1"/>
                </a:solidFill>
              </a:rPr>
              <a:t>; Ливия – 1 759 540 км</a:t>
            </a:r>
            <a:r>
              <a:rPr lang="en-US" sz="1600" b="1" baseline="30000" dirty="0" smtClean="0">
                <a:solidFill>
                  <a:schemeClr val="bg1"/>
                </a:solidFill>
              </a:rPr>
              <a:t>2</a:t>
            </a:r>
            <a:r>
              <a:rPr lang="ru-RU" sz="1600" b="1" dirty="0" smtClean="0">
                <a:solidFill>
                  <a:schemeClr val="bg1"/>
                </a:solidFill>
              </a:rPr>
              <a:t>; Чад – 1 284 000 км</a:t>
            </a:r>
            <a:r>
              <a:rPr lang="en-US" sz="1600" b="1" baseline="30000" dirty="0" smtClean="0">
                <a:solidFill>
                  <a:schemeClr val="bg1"/>
                </a:solidFill>
              </a:rPr>
              <a:t>2</a:t>
            </a:r>
            <a:r>
              <a:rPr lang="en-US" sz="1600" b="1" dirty="0" smtClean="0">
                <a:solidFill>
                  <a:schemeClr val="bg1"/>
                </a:solidFill>
              </a:rPr>
              <a:t>.</a:t>
            </a:r>
            <a:endParaRPr lang="ru-RU" sz="1400" b="1" dirty="0" smtClean="0">
              <a:solidFill>
                <a:schemeClr val="bg1"/>
              </a:solidFill>
            </a:endParaRPr>
          </a:p>
        </p:txBody>
      </p:sp>
      <p:sp>
        <p:nvSpPr>
          <p:cNvPr id="3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080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Тезис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25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25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25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25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254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254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2547" grpId="0" build="p" bldLvl="5"/>
      <p:bldP spid="492547" grpId="1" build="p"/>
    </p:bldLst>
  </p:timing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0000" y="828000"/>
            <a:ext cx="8784000" cy="5868000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Основное требование к тезису:</a:t>
            </a:r>
          </a:p>
          <a:p>
            <a:pPr marL="540000" lvl="1" eaLnBrk="1" hangingPunct="1">
              <a:buClr>
                <a:schemeClr val="bg1"/>
              </a:buClr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</a:t>
            </a:r>
            <a:r>
              <a:rPr lang="ru-RU" sz="1800" b="1" dirty="0" smtClean="0">
                <a:solidFill>
                  <a:srgbClr val="00FF00"/>
                </a:solidFill>
              </a:rPr>
              <a:t> должен быть </a:t>
            </a:r>
            <a:r>
              <a:rPr lang="ru-RU" sz="1800" b="1" dirty="0" smtClean="0">
                <a:solidFill>
                  <a:srgbClr val="00FFFF"/>
                </a:solidFill>
              </a:rPr>
              <a:t>истинным суждением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Правила тезиса: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быть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суждением </a:t>
            </a:r>
            <a:r>
              <a:rPr lang="ru-RU" sz="1800" b="1" dirty="0" smtClean="0">
                <a:solidFill>
                  <a:srgbClr val="00FFFF"/>
                </a:solidFill>
              </a:rPr>
              <a:t>ясным</a:t>
            </a:r>
            <a:r>
              <a:rPr lang="ru-RU" sz="1800" b="1" dirty="0" smtClean="0">
                <a:solidFill>
                  <a:schemeClr val="bg1"/>
                </a:solidFill>
              </a:rPr>
              <a:t> и </a:t>
            </a:r>
            <a:r>
              <a:rPr lang="ru-RU" sz="1800" b="1" dirty="0" smtClean="0">
                <a:solidFill>
                  <a:srgbClr val="00FFFF"/>
                </a:solidFill>
              </a:rPr>
              <a:t>точно определённым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оставаться </a:t>
            </a:r>
            <a:r>
              <a:rPr lang="ru-RU" sz="1800" b="1" dirty="0" smtClean="0">
                <a:solidFill>
                  <a:srgbClr val="00FFFF"/>
                </a:solidFill>
              </a:rPr>
              <a:t>тождественным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т. е. одним и тем же на протяжении всего доказательства.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FF66FF"/>
                </a:solidFill>
              </a:rPr>
              <a:t>не должен содержать в себе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логическое противоречие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FF66FF"/>
                </a:solidFill>
              </a:rPr>
              <a:t>не должен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противоречить другим истинным суждениям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по данному вопросу.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FF66FF"/>
                </a:solidFill>
              </a:rPr>
              <a:t>должен быть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обоснован фактами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Тезисом </a:t>
            </a:r>
            <a:r>
              <a:rPr lang="ru-RU" sz="1800" b="1" dirty="0" smtClean="0">
                <a:solidFill>
                  <a:srgbClr val="FF66FF"/>
                </a:solidFill>
              </a:rPr>
              <a:t>не должно быть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суждение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очевидное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так как то, что достоверно само по себе, не требует доказательства.</a:t>
            </a:r>
          </a:p>
          <a:p>
            <a:pPr marL="792000" lvl="1" eaLnBrk="1" hangingPunct="1">
              <a:buClr>
                <a:srgbClr val="FF7C80"/>
              </a:buClr>
              <a:buFont typeface="Courier New" pitchFamily="49" charset="0"/>
              <a:buChar char="o"/>
            </a:pPr>
            <a:r>
              <a:rPr lang="ru-RU" sz="1700" b="1" dirty="0" smtClean="0">
                <a:solidFill>
                  <a:srgbClr val="FF7C80"/>
                </a:solidFill>
              </a:rPr>
              <a:t>Кошки не умеют летать</a:t>
            </a:r>
            <a:r>
              <a:rPr lang="en-US" sz="1700" b="1" dirty="0" smtClean="0">
                <a:solidFill>
                  <a:srgbClr val="FF7C80"/>
                </a:solidFill>
              </a:rPr>
              <a:t>.</a:t>
            </a:r>
            <a:endParaRPr lang="ru-RU" sz="1700" b="1" dirty="0" smtClean="0">
              <a:solidFill>
                <a:srgbClr val="FF7C80"/>
              </a:solidFill>
            </a:endParaRPr>
          </a:p>
          <a:p>
            <a:pPr marL="972000" lvl="2" eaLnBrk="1" hangingPunct="1"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В обоснование этого утверждения можно, конечно, сослаться на то,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что кошки не имеют крыльев и прочих приспособлений, необходимых для полёта. Эти указания не лишены смысла, если требуется </a:t>
            </a:r>
            <a:r>
              <a:rPr lang="ru-RU" sz="1600" b="1" dirty="0" smtClean="0">
                <a:solidFill>
                  <a:srgbClr val="FFFF00"/>
                </a:solidFill>
              </a:rPr>
              <a:t>объяснить, почему</a:t>
            </a:r>
            <a:r>
              <a:rPr lang="ru-RU" sz="1600" b="1" dirty="0" smtClean="0">
                <a:solidFill>
                  <a:schemeClr val="bg1"/>
                </a:solidFill>
              </a:rPr>
              <a:t> кошки не способны летать, но</a:t>
            </a:r>
            <a:r>
              <a:rPr lang="ru-RU" sz="1600" b="1" dirty="0" smtClean="0">
                <a:solidFill>
                  <a:srgbClr val="FFFF00"/>
                </a:solidFill>
              </a:rPr>
              <a:t> тезис не теряет очевидности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и без таких объяснений</a:t>
            </a:r>
            <a:r>
              <a:rPr lang="en-US" sz="1600" b="1" dirty="0" smtClean="0">
                <a:solidFill>
                  <a:schemeClr val="bg1"/>
                </a:solidFill>
              </a:rPr>
              <a:t>.</a:t>
            </a:r>
            <a:endParaRPr lang="en-US" sz="1600" b="1" dirty="0" smtClean="0">
              <a:solidFill>
                <a:srgbClr val="FF66FF"/>
              </a:solidFill>
            </a:endParaRPr>
          </a:p>
        </p:txBody>
      </p:sp>
      <p:sp>
        <p:nvSpPr>
          <p:cNvPr id="3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080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Тезис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25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25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254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254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254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254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2547" grpId="0" build="p" bldLvl="5"/>
    </p:bldLst>
  </p:timing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080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Тезис</a:t>
            </a:r>
          </a:p>
        </p:txBody>
      </p:sp>
      <p:sp>
        <p:nvSpPr>
          <p:cNvPr id="4925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0000" y="828000"/>
            <a:ext cx="8784000" cy="5868000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Основное требование к тезису:</a:t>
            </a:r>
          </a:p>
          <a:p>
            <a:pPr marL="540000" lvl="1" eaLnBrk="1" hangingPunct="1">
              <a:buClr>
                <a:schemeClr val="bg1"/>
              </a:buClr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</a:t>
            </a:r>
            <a:r>
              <a:rPr lang="ru-RU" sz="1800" b="1" dirty="0" smtClean="0">
                <a:solidFill>
                  <a:srgbClr val="00FF00"/>
                </a:solidFill>
              </a:rPr>
              <a:t> должен быть </a:t>
            </a:r>
            <a:r>
              <a:rPr lang="ru-RU" sz="1800" b="1" dirty="0" smtClean="0">
                <a:solidFill>
                  <a:srgbClr val="00FFFF"/>
                </a:solidFill>
              </a:rPr>
              <a:t>истинным суждением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Правила тезиса: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быть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суждением </a:t>
            </a:r>
            <a:r>
              <a:rPr lang="ru-RU" sz="1800" b="1" dirty="0" smtClean="0">
                <a:solidFill>
                  <a:srgbClr val="00FFFF"/>
                </a:solidFill>
              </a:rPr>
              <a:t>ясным</a:t>
            </a:r>
            <a:r>
              <a:rPr lang="ru-RU" sz="1800" b="1" dirty="0" smtClean="0">
                <a:solidFill>
                  <a:schemeClr val="bg1"/>
                </a:solidFill>
              </a:rPr>
              <a:t> и </a:t>
            </a:r>
            <a:r>
              <a:rPr lang="ru-RU" sz="1800" b="1" dirty="0" smtClean="0">
                <a:solidFill>
                  <a:srgbClr val="00FFFF"/>
                </a:solidFill>
              </a:rPr>
              <a:t>точно определённым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оставаться </a:t>
            </a:r>
            <a:r>
              <a:rPr lang="ru-RU" sz="1800" b="1" dirty="0" smtClean="0">
                <a:solidFill>
                  <a:srgbClr val="00FFFF"/>
                </a:solidFill>
              </a:rPr>
              <a:t>тождественным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т. е. одним и тем же на протяжении всего доказательства.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FF66FF"/>
                </a:solidFill>
              </a:rPr>
              <a:t>не должен содержать в себе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логическое противоречие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FF66FF"/>
                </a:solidFill>
              </a:rPr>
              <a:t>не должен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противоречить другим истинным суждениям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по данному вопросу.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FF66FF"/>
                </a:solidFill>
              </a:rPr>
              <a:t>должен быть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обоснован фактами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Тезисом </a:t>
            </a:r>
            <a:r>
              <a:rPr lang="ru-RU" sz="1800" b="1" dirty="0" smtClean="0">
                <a:solidFill>
                  <a:srgbClr val="FF66FF"/>
                </a:solidFill>
              </a:rPr>
              <a:t>не должно быть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суждение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очевидное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так как то, что достоверно само по себе, не требует доказательства.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00FF00"/>
                </a:solidFill>
              </a:rPr>
              <a:t>должен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определять собою весь ход доказательства</a:t>
            </a:r>
            <a:r>
              <a:rPr lang="ru-RU" sz="1800" b="1" dirty="0" smtClean="0">
                <a:solidFill>
                  <a:schemeClr val="bg1"/>
                </a:solidFill>
              </a:rPr>
              <a:t> – с тем чтобы в итоге было доказано именно то, что требовалось доказать.</a:t>
            </a:r>
          </a:p>
          <a:p>
            <a:pPr marL="792000" lvl="1" eaLnBrk="1" hangingPunct="1">
              <a:buClr>
                <a:srgbClr val="FF7C80"/>
              </a:buClr>
              <a:buFont typeface="Courier New" pitchFamily="49" charset="0"/>
              <a:buChar char="o"/>
            </a:pPr>
            <a:r>
              <a:rPr lang="ru-RU" sz="1700" b="1" dirty="0" smtClean="0">
                <a:solidFill>
                  <a:srgbClr val="FF7C80"/>
                </a:solidFill>
              </a:rPr>
              <a:t>Земля имеет форму шара, так как при удалении корабля от берега сперва скрываются за горизонтом его мачты, а потом уже корпус.</a:t>
            </a:r>
          </a:p>
          <a:p>
            <a:pPr marL="972000" lvl="2" eaLnBrk="1" hangingPunct="1"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Приведённый довод доказывает кривизну земной поверхности,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но не её шарообразность. </a:t>
            </a:r>
            <a:endParaRPr lang="en-US" sz="1600" b="1" dirty="0" smtClean="0">
              <a:solidFill>
                <a:srgbClr val="FF66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254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254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254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254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254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254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2547" grpId="0" build="p" bldLvl="5"/>
    </p:bldLst>
  </p:timing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980000" y="1980000"/>
            <a:ext cx="5184000" cy="234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</a:rPr>
              <a:t>Довод</a:t>
            </a:r>
            <a:r>
              <a:rPr lang="en-US" sz="2000" dirty="0" smtClean="0">
                <a:solidFill>
                  <a:srgbClr val="FFFF00"/>
                </a:solidFill>
              </a:rPr>
              <a:t> </a:t>
            </a:r>
            <a:r>
              <a:rPr lang="ru-RU" sz="2000" dirty="0" smtClean="0">
                <a:solidFill>
                  <a:srgbClr val="FFFF00"/>
                </a:solidFill>
              </a:rPr>
              <a:t>(основание, аргумент)</a:t>
            </a:r>
            <a:r>
              <a:rPr lang="ru-RU" sz="2000" dirty="0" smtClean="0"/>
              <a:t> – </a:t>
            </a:r>
            <a:r>
              <a:rPr lang="ru-RU" sz="2000" dirty="0" smtClean="0">
                <a:solidFill>
                  <a:srgbClr val="FFFF00"/>
                </a:solidFill>
              </a:rPr>
              <a:t/>
            </a:r>
            <a:br>
              <a:rPr lang="ru-RU" sz="2000" dirty="0" smtClean="0">
                <a:solidFill>
                  <a:srgbClr val="FFFF00"/>
                </a:solidFill>
              </a:rPr>
            </a:br>
            <a:r>
              <a:rPr lang="ru-RU" dirty="0" smtClean="0"/>
              <a:t>составная часть всякого доказательства, под которой понимается мысль, истинность которой проверена и доказана и которая поэтому может быть приведена в обоснование истинности или ложности высказанного положения. </a:t>
            </a:r>
            <a:endParaRPr lang="ru-RU" dirty="0"/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Структура доказательства 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Довод</a:t>
            </a: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1080000" y="4500000"/>
            <a:ext cx="6984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noAutofit/>
          </a:bodyPr>
          <a:lstStyle/>
          <a:p>
            <a:r>
              <a:rPr lang="ru-RU" sz="1800" b="1" dirty="0" smtClean="0">
                <a:solidFill>
                  <a:srgbClr val="FFFFFF"/>
                </a:solidFill>
              </a:rPr>
              <a:t>Н. И. Кондаков. Логический словарь</a:t>
            </a:r>
            <a:endParaRPr lang="ru-RU" sz="1800" b="1" dirty="0">
              <a:solidFill>
                <a:srgbClr val="FFFFFF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5220000"/>
            <a:ext cx="9144000" cy="108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r>
              <a:rPr lang="ru-RU" dirty="0" smtClean="0">
                <a:solidFill>
                  <a:srgbClr val="FFFF00"/>
                </a:solidFill>
              </a:rPr>
              <a:t>Доводы</a:t>
            </a:r>
            <a:r>
              <a:rPr lang="ru-RU" dirty="0" smtClean="0"/>
              <a:t> представляют собой </a:t>
            </a:r>
            <a:br>
              <a:rPr lang="ru-RU" dirty="0" smtClean="0"/>
            </a:br>
            <a:r>
              <a:rPr lang="ru-RU" dirty="0" smtClean="0">
                <a:solidFill>
                  <a:srgbClr val="00FFFF"/>
                </a:solidFill>
              </a:rPr>
              <a:t>посылки</a:t>
            </a:r>
            <a:r>
              <a:rPr lang="ru-RU" dirty="0" smtClean="0"/>
              <a:t> умозаключения, </a:t>
            </a:r>
            <a:r>
              <a:rPr lang="ru-RU" dirty="0" smtClean="0">
                <a:solidFill>
                  <a:srgbClr val="00FFFF"/>
                </a:solidFill>
              </a:rPr>
              <a:t>выводом</a:t>
            </a:r>
            <a:r>
              <a:rPr lang="ru-RU" dirty="0" smtClean="0"/>
              <a:t> которого </a:t>
            </a:r>
            <a:br>
              <a:rPr lang="ru-RU" dirty="0" smtClean="0"/>
            </a:br>
            <a:r>
              <a:rPr lang="ru-RU" dirty="0" smtClean="0"/>
              <a:t>является подлежащий обоснованию </a:t>
            </a:r>
            <a:r>
              <a:rPr lang="ru-RU" dirty="0" smtClean="0">
                <a:solidFill>
                  <a:srgbClr val="FFFF00"/>
                </a:solidFill>
              </a:rPr>
              <a:t>тезис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9" grpId="0"/>
    </p:bldLst>
  </p:timing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360000" y="1620000"/>
            <a:ext cx="4104000" cy="136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Формальная ошибка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есть ошибка в аргументации, обусловленная </a:t>
            </a:r>
            <a:r>
              <a:rPr lang="ru-RU" dirty="0" smtClean="0">
                <a:solidFill>
                  <a:srgbClr val="FF66FF"/>
                </a:solidFill>
              </a:rPr>
              <a:t>нарушением правил</a:t>
            </a:r>
            <a:r>
              <a:rPr lang="ru-RU" dirty="0" smtClean="0"/>
              <a:t> логического вывода.</a:t>
            </a:r>
            <a:endParaRPr lang="ru-RU" dirty="0">
              <a:solidFill>
                <a:srgbClr val="FF66FF"/>
              </a:solidFill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4680000" y="1620000"/>
            <a:ext cx="4104000" cy="136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Неформальная ошибка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 есть ошибка в аргументации, обусловленная </a:t>
            </a:r>
            <a:r>
              <a:rPr lang="ru-RU" dirty="0" smtClean="0">
                <a:solidFill>
                  <a:srgbClr val="FF66FF"/>
                </a:solidFill>
              </a:rPr>
              <a:t>ложностью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или </a:t>
            </a:r>
            <a:r>
              <a:rPr lang="ru-RU" dirty="0" smtClean="0">
                <a:solidFill>
                  <a:srgbClr val="FF66FF"/>
                </a:solidFill>
              </a:rPr>
              <a:t>сомнительностью</a:t>
            </a:r>
            <a:r>
              <a:rPr lang="ru-RU" dirty="0" smtClean="0"/>
              <a:t> доводов.</a:t>
            </a:r>
            <a:endParaRPr lang="ru-RU" dirty="0">
              <a:solidFill>
                <a:srgbClr val="FF66FF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860000" y="3204000"/>
            <a:ext cx="3744000" cy="936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r>
              <a:rPr lang="ru-RU" dirty="0" smtClean="0"/>
              <a:t>Неформальная ошибка есть </a:t>
            </a:r>
            <a:r>
              <a:rPr lang="ru-RU" dirty="0" smtClean="0">
                <a:solidFill>
                  <a:srgbClr val="00FF00"/>
                </a:solidFill>
              </a:rPr>
              <a:t>корректный</a:t>
            </a:r>
            <a:r>
              <a:rPr lang="ru-RU" dirty="0" smtClean="0"/>
              <a:t> вывод из </a:t>
            </a:r>
            <a:r>
              <a:rPr lang="ru-RU" dirty="0" smtClean="0">
                <a:solidFill>
                  <a:srgbClr val="FF66FF"/>
                </a:solidFill>
              </a:rPr>
              <a:t>ложных</a:t>
            </a:r>
            <a:r>
              <a:rPr lang="ru-RU" dirty="0" smtClean="0"/>
              <a:t> или </a:t>
            </a:r>
            <a:r>
              <a:rPr lang="ru-RU" dirty="0" smtClean="0">
                <a:solidFill>
                  <a:srgbClr val="FF66FF"/>
                </a:solidFill>
              </a:rPr>
              <a:t>сомнительных</a:t>
            </a:r>
            <a:r>
              <a:rPr lang="ru-RU" dirty="0" smtClean="0"/>
              <a:t> посылок.</a:t>
            </a:r>
            <a:endParaRPr lang="ru-RU" dirty="0"/>
          </a:p>
        </p:txBody>
      </p:sp>
      <p:sp>
        <p:nvSpPr>
          <p:cNvPr id="10" name="TextBox 9"/>
          <p:cNvSpPr txBox="1"/>
          <p:nvPr/>
        </p:nvSpPr>
        <p:spPr>
          <a:xfrm>
            <a:off x="540000" y="3204000"/>
            <a:ext cx="3744000" cy="936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r>
              <a:rPr lang="ru-RU" dirty="0" smtClean="0"/>
              <a:t>Формальная ошибка </a:t>
            </a:r>
            <a:br>
              <a:rPr lang="ru-RU" dirty="0" smtClean="0"/>
            </a:br>
            <a:r>
              <a:rPr lang="ru-RU" dirty="0" smtClean="0"/>
              <a:t>есть </a:t>
            </a:r>
            <a:r>
              <a:rPr lang="ru-RU" dirty="0" smtClean="0">
                <a:solidFill>
                  <a:srgbClr val="FF66FF"/>
                </a:solidFill>
              </a:rPr>
              <a:t>некорректный</a:t>
            </a:r>
            <a:r>
              <a:rPr lang="ru-RU" dirty="0" smtClean="0"/>
              <a:t> вывод, </a:t>
            </a:r>
            <a:br>
              <a:rPr lang="ru-RU" dirty="0" smtClean="0"/>
            </a:br>
            <a:r>
              <a:rPr lang="ru-RU" dirty="0" smtClean="0"/>
              <a:t>не следующий из посылок. </a:t>
            </a:r>
            <a:endParaRPr lang="ru-RU" dirty="0"/>
          </a:p>
        </p:txBody>
      </p:sp>
      <p:sp>
        <p:nvSpPr>
          <p:cNvPr id="1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Структура доказательства 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Довод</a:t>
            </a:r>
          </a:p>
        </p:txBody>
      </p:sp>
      <p:sp>
        <p:nvSpPr>
          <p:cNvPr id="11" name="Text Box 5"/>
          <p:cNvSpPr txBox="1">
            <a:spLocks noChangeArrowheads="1"/>
          </p:cNvSpPr>
          <p:nvPr/>
        </p:nvSpPr>
        <p:spPr bwMode="auto">
          <a:xfrm>
            <a:off x="360000" y="4356000"/>
            <a:ext cx="4104000" cy="219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</a:rPr>
              <a:t>Корректное умозаключение </a:t>
            </a:r>
            <a:r>
              <a:rPr lang="ru-RU" sz="2000" dirty="0" smtClean="0">
                <a:solidFill>
                  <a:srgbClr val="00FFFF"/>
                </a:solidFill>
              </a:rPr>
              <a:t/>
            </a:r>
            <a:br>
              <a:rPr lang="ru-RU" sz="2000" dirty="0" smtClean="0">
                <a:solidFill>
                  <a:srgbClr val="00FFFF"/>
                </a:solidFill>
              </a:rPr>
            </a:br>
            <a:r>
              <a:rPr lang="ru-RU" dirty="0" smtClean="0"/>
              <a:t>есть построение такого суждения из материи других </a:t>
            </a:r>
            <a:br>
              <a:rPr lang="ru-RU" dirty="0" smtClean="0"/>
            </a:br>
            <a:r>
              <a:rPr lang="ru-RU" dirty="0" smtClean="0"/>
              <a:t>суждений, замена которого </a:t>
            </a:r>
            <a:br>
              <a:rPr lang="ru-RU" dirty="0" smtClean="0"/>
            </a:br>
            <a:r>
              <a:rPr lang="ru-RU" dirty="0" smtClean="0">
                <a:solidFill>
                  <a:srgbClr val="FF66FF"/>
                </a:solidFill>
              </a:rPr>
              <a:t>противоречащим</a:t>
            </a:r>
            <a:r>
              <a:rPr lang="ru-RU" dirty="0" smtClean="0"/>
              <a:t> ему суждением приводит к </a:t>
            </a:r>
            <a:r>
              <a:rPr lang="ru-RU" dirty="0" smtClean="0">
                <a:solidFill>
                  <a:srgbClr val="FF66FF"/>
                </a:solidFill>
              </a:rPr>
              <a:t>противоречию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с посылками.</a:t>
            </a:r>
            <a:endParaRPr lang="ru-RU" dirty="0"/>
          </a:p>
        </p:txBody>
      </p:sp>
      <p:sp>
        <p:nvSpPr>
          <p:cNvPr id="15" name="Text Box 5"/>
          <p:cNvSpPr txBox="1">
            <a:spLocks noChangeArrowheads="1"/>
          </p:cNvSpPr>
          <p:nvPr/>
        </p:nvSpPr>
        <p:spPr bwMode="auto">
          <a:xfrm>
            <a:off x="4680000" y="4356000"/>
            <a:ext cx="4104000" cy="219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Правильное умозаключение </a:t>
            </a:r>
            <a:r>
              <a:rPr lang="ru-RU" dirty="0" smtClean="0">
                <a:cs typeface="Arial" charset="0"/>
              </a:rPr>
              <a:t/>
            </a:r>
            <a:br>
              <a:rPr lang="ru-RU" dirty="0" smtClean="0">
                <a:cs typeface="Arial" charset="0"/>
              </a:rPr>
            </a:br>
            <a:r>
              <a:rPr lang="ru-RU" dirty="0" smtClean="0">
                <a:cs typeface="Arial" charset="0"/>
              </a:rPr>
              <a:t>есть построение такого суждения из материи других </a:t>
            </a:r>
            <a:r>
              <a:rPr lang="ru-RU" dirty="0" smtClean="0">
                <a:solidFill>
                  <a:srgbClr val="00FF00"/>
                </a:solidFill>
                <a:cs typeface="Arial" charset="0"/>
              </a:rPr>
              <a:t>истинных</a:t>
            </a:r>
            <a:r>
              <a:rPr lang="ru-RU" dirty="0" smtClean="0">
                <a:cs typeface="Arial" charset="0"/>
              </a:rPr>
              <a:t> суждений, замена которого </a:t>
            </a:r>
            <a:r>
              <a:rPr lang="ru-RU" dirty="0" smtClean="0">
                <a:solidFill>
                  <a:srgbClr val="FF66FF"/>
                </a:solidFill>
                <a:cs typeface="Arial" charset="0"/>
              </a:rPr>
              <a:t>противоречащим</a:t>
            </a:r>
            <a:r>
              <a:rPr lang="ru-RU" dirty="0" smtClean="0">
                <a:cs typeface="Arial" charset="0"/>
              </a:rPr>
              <a:t> ему суждением приводит к </a:t>
            </a:r>
            <a:r>
              <a:rPr lang="ru-RU" dirty="0" smtClean="0">
                <a:solidFill>
                  <a:srgbClr val="FF66FF"/>
                </a:solidFill>
                <a:cs typeface="Arial" charset="0"/>
              </a:rPr>
              <a:t>противоречию</a:t>
            </a:r>
            <a:r>
              <a:rPr lang="ru-RU" dirty="0" smtClean="0">
                <a:cs typeface="Arial" charset="0"/>
              </a:rPr>
              <a:t> </a:t>
            </a:r>
            <a:br>
              <a:rPr lang="ru-RU" dirty="0" smtClean="0">
                <a:cs typeface="Arial" charset="0"/>
              </a:rPr>
            </a:br>
            <a:r>
              <a:rPr lang="ru-RU" dirty="0" smtClean="0">
                <a:cs typeface="Arial" charset="0"/>
              </a:rPr>
              <a:t>с </a:t>
            </a:r>
            <a:r>
              <a:rPr lang="ru-RU" dirty="0" smtClean="0">
                <a:solidFill>
                  <a:srgbClr val="00FF00"/>
                </a:solidFill>
                <a:cs typeface="Arial" charset="0"/>
              </a:rPr>
              <a:t>истинными</a:t>
            </a:r>
            <a:r>
              <a:rPr lang="ru-RU" dirty="0" smtClean="0">
                <a:cs typeface="Arial" charset="0"/>
              </a:rPr>
              <a:t> посылками.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5" grpId="0" animBg="1"/>
    </p:bldLst>
  </p:timing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828000"/>
            <a:ext cx="8374063" cy="5868000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Основное требование к доводу:</a:t>
            </a:r>
          </a:p>
          <a:p>
            <a:pPr marL="540000" lvl="1" eaLnBrk="1" hangingPunct="1">
              <a:buClr>
                <a:schemeClr val="bg1"/>
              </a:buClr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Довод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быть </a:t>
            </a:r>
            <a:r>
              <a:rPr lang="ru-RU" sz="1800" b="1" dirty="0" smtClean="0">
                <a:solidFill>
                  <a:srgbClr val="00FFFF"/>
                </a:solidFill>
              </a:rPr>
              <a:t>доказанным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истинным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суждением. </a:t>
            </a:r>
          </a:p>
          <a:p>
            <a:pPr marL="900000" lvl="2" eaLnBrk="1" hangingPunct="1">
              <a:buClr>
                <a:schemeClr val="bg1"/>
              </a:buClr>
              <a:buFont typeface="Courier New" pitchFamily="49" charset="0"/>
              <a:buChar char="o"/>
            </a:pPr>
            <a:r>
              <a:rPr lang="ru-RU" sz="1800" b="1" i="1" dirty="0" smtClean="0">
                <a:solidFill>
                  <a:schemeClr val="bg1"/>
                </a:solidFill>
              </a:rPr>
              <a:t>Характерные ошибки:</a:t>
            </a:r>
          </a:p>
          <a:p>
            <a:pPr marL="1260000" lvl="3" eaLnBrk="1" hangingPunct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rgbClr val="FF66FF"/>
                </a:solidFill>
              </a:rPr>
              <a:t>«Ошибка в основании»</a:t>
            </a:r>
          </a:p>
          <a:p>
            <a:pPr marL="1260000" lvl="3" eaLnBrk="1" hangingPunct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rgbClr val="FF66FF"/>
                </a:solidFill>
              </a:rPr>
              <a:t>«Предвосхищение основания»</a:t>
            </a:r>
          </a:p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Правила довода: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Доводы </a:t>
            </a:r>
            <a:r>
              <a:rPr lang="ru-RU" sz="1800" b="1" dirty="0" smtClean="0">
                <a:solidFill>
                  <a:srgbClr val="00FF00"/>
                </a:solidFill>
              </a:rPr>
              <a:t>должны являться </a:t>
            </a:r>
            <a:r>
              <a:rPr lang="ru-RU" sz="1800" b="1" dirty="0" smtClean="0">
                <a:solidFill>
                  <a:srgbClr val="00FFFF"/>
                </a:solidFill>
              </a:rPr>
              <a:t>достаточным основанием</a:t>
            </a:r>
            <a:r>
              <a:rPr lang="ru-RU" sz="1800" b="1" dirty="0" smtClean="0">
                <a:solidFill>
                  <a:schemeClr val="bg1"/>
                </a:solidFill>
              </a:rPr>
              <a:t> тезиса.</a:t>
            </a:r>
          </a:p>
          <a:p>
            <a:pPr marL="900000" lvl="2" eaLnBrk="1" hangingPunct="1">
              <a:buFont typeface="Courier New" pitchFamily="49" charset="0"/>
              <a:buChar char="o"/>
            </a:pPr>
            <a:r>
              <a:rPr lang="ru-RU" sz="1800" b="1" i="1" dirty="0" smtClean="0">
                <a:solidFill>
                  <a:schemeClr val="bg1"/>
                </a:solidFill>
              </a:rPr>
              <a:t>Характерные ошибки:</a:t>
            </a:r>
          </a:p>
          <a:p>
            <a:pPr marL="1260000" lvl="3" eaLnBrk="1" hangingPunct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rgbClr val="FF66FF"/>
                </a:solidFill>
              </a:rPr>
              <a:t>«Не следует» («не вытекает»)</a:t>
            </a:r>
          </a:p>
          <a:p>
            <a:pPr marL="1260000" lvl="3" eaLnBrk="1" hangingPunct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rgbClr val="FF66FF"/>
                </a:solidFill>
              </a:rPr>
              <a:t>«От сказанного в относительном смысле </a:t>
            </a:r>
            <a:br>
              <a:rPr lang="ru-RU" sz="1800" b="1" dirty="0" smtClean="0">
                <a:solidFill>
                  <a:srgbClr val="FF66FF"/>
                </a:solidFill>
              </a:rPr>
            </a:br>
            <a:r>
              <a:rPr lang="ru-RU" sz="1800" b="1" dirty="0" smtClean="0">
                <a:solidFill>
                  <a:srgbClr val="FF66FF"/>
                </a:solidFill>
              </a:rPr>
              <a:t>к сказанному безотносительно»</a:t>
            </a:r>
          </a:p>
          <a:p>
            <a:pPr marL="1260000" lvl="3" eaLnBrk="1" hangingPunct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rgbClr val="FF66FF"/>
                </a:solidFill>
              </a:rPr>
              <a:t>«Кто доказывает слишком много, не доказывает ничего»</a:t>
            </a:r>
            <a:endParaRPr lang="ru-RU" sz="1600" b="1" dirty="0" smtClean="0">
              <a:solidFill>
                <a:srgbClr val="FF66FF"/>
              </a:solidFill>
            </a:endParaRPr>
          </a:p>
          <a:p>
            <a:pPr marL="540000" lvl="1" eaLnBrk="1" hangingPunct="1">
              <a:buClr>
                <a:schemeClr val="bg1"/>
              </a:buClr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Истинность довода </a:t>
            </a:r>
            <a:r>
              <a:rPr lang="ru-RU" sz="1800" b="1" dirty="0" smtClean="0">
                <a:solidFill>
                  <a:srgbClr val="00FF00"/>
                </a:solidFill>
              </a:rPr>
              <a:t>должна быть </a:t>
            </a:r>
            <a:r>
              <a:rPr lang="ru-RU" sz="1800" b="1" dirty="0" smtClean="0">
                <a:solidFill>
                  <a:schemeClr val="bg1"/>
                </a:solidFill>
              </a:rPr>
              <a:t>обоснована</a:t>
            </a:r>
            <a:r>
              <a:rPr lang="ru-RU" sz="1800" b="1" dirty="0" smtClean="0">
                <a:solidFill>
                  <a:srgbClr val="00FFFF"/>
                </a:solidFill>
              </a:rPr>
              <a:t> независимо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от тезиса.</a:t>
            </a:r>
          </a:p>
          <a:p>
            <a:pPr marL="900000" lvl="2" eaLnBrk="1" hangingPunct="1">
              <a:buClr>
                <a:schemeClr val="bg1"/>
              </a:buClr>
              <a:buFont typeface="Courier New" pitchFamily="49" charset="0"/>
              <a:buChar char="o"/>
            </a:pPr>
            <a:r>
              <a:rPr lang="ru-RU" sz="1800" b="1" i="1" dirty="0" smtClean="0">
                <a:solidFill>
                  <a:schemeClr val="bg1"/>
                </a:solidFill>
              </a:rPr>
              <a:t>Характерная ошибка:</a:t>
            </a:r>
          </a:p>
          <a:p>
            <a:pPr marL="1260000" lvl="3" eaLnBrk="1" hangingPunct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rgbClr val="FF66FF"/>
                </a:solidFill>
              </a:rPr>
              <a:t>«Порочный круг»</a:t>
            </a:r>
          </a:p>
          <a:p>
            <a:pPr marL="540000" lvl="1" eaLnBrk="1" hangingPunct="1">
              <a:buClr>
                <a:schemeClr val="bg1"/>
              </a:buClr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Доводы, приводимые в подтверждение тезиса, </a:t>
            </a:r>
            <a:r>
              <a:rPr lang="ru-RU" sz="1800" b="1" dirty="0" smtClean="0">
                <a:solidFill>
                  <a:srgbClr val="FF66FF"/>
                </a:solidFill>
              </a:rPr>
              <a:t>не должны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противоречить друг другу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080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Довод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15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15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15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15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15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15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915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915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915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915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915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915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915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915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915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915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915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915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915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915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9152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9152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9152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9152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9152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9152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9152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9152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9152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9152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23" grpId="0" build="p" bldLvl="5"/>
    </p:bldLst>
  </p:timing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828000"/>
            <a:ext cx="8374063" cy="5868000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Основное требование к доводу:</a:t>
            </a:r>
          </a:p>
          <a:p>
            <a:pPr marL="540000" lvl="1" eaLnBrk="1" hangingPunct="1">
              <a:buClr>
                <a:schemeClr val="bg1"/>
              </a:buClr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Довод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быть </a:t>
            </a:r>
            <a:r>
              <a:rPr lang="ru-RU" sz="1800" b="1" dirty="0" smtClean="0">
                <a:solidFill>
                  <a:srgbClr val="00FFFF"/>
                </a:solidFill>
              </a:rPr>
              <a:t>доказанным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истинным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суждением. </a:t>
            </a:r>
          </a:p>
          <a:p>
            <a:pPr marL="900000" lvl="2" eaLnBrk="1" hangingPunct="1">
              <a:buClr>
                <a:schemeClr val="bg1"/>
              </a:buClr>
              <a:buFont typeface="Courier New" pitchFamily="49" charset="0"/>
              <a:buChar char="o"/>
            </a:pPr>
            <a:r>
              <a:rPr lang="ru-RU" sz="1800" b="1" i="1" dirty="0" smtClean="0">
                <a:solidFill>
                  <a:schemeClr val="bg1"/>
                </a:solidFill>
              </a:rPr>
              <a:t>Характерные ошибки:</a:t>
            </a:r>
          </a:p>
          <a:p>
            <a:pPr marL="1260000" lvl="3" eaLnBrk="1" hangingPunct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rgbClr val="FF66FF"/>
                </a:solidFill>
              </a:rPr>
              <a:t>«Ошибка в основании»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080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Довод</a:t>
            </a: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728000" y="2340000"/>
            <a:ext cx="5688000" cy="1944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«Ошибка в основании»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(</a:t>
            </a:r>
            <a:r>
              <a:rPr lang="ru-RU" i="1" dirty="0"/>
              <a:t>лат</a:t>
            </a:r>
            <a:r>
              <a:rPr lang="ru-RU" dirty="0"/>
              <a:t>. </a:t>
            </a:r>
            <a:r>
              <a:rPr lang="en-US" dirty="0">
                <a:solidFill>
                  <a:srgbClr val="00FF00"/>
                </a:solidFill>
              </a:rPr>
              <a:t>error fundamentalis</a:t>
            </a:r>
            <a:r>
              <a:rPr lang="ru-RU" dirty="0"/>
              <a:t>) </a:t>
            </a:r>
            <a:r>
              <a:rPr lang="ru-RU" dirty="0" smtClean="0"/>
              <a:t>–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>
                <a:solidFill>
                  <a:srgbClr val="00FFFF"/>
                </a:solidFill>
              </a:rPr>
              <a:t>неформальная</a:t>
            </a:r>
            <a:r>
              <a:rPr lang="ru-RU" dirty="0" smtClean="0"/>
              <a:t> логическая </a:t>
            </a:r>
            <a:r>
              <a:rPr lang="ru-RU" dirty="0"/>
              <a:t>ошибка</a:t>
            </a:r>
            <a:r>
              <a:rPr lang="ru-RU" dirty="0" smtClean="0"/>
              <a:t>, вызванная </a:t>
            </a:r>
            <a:r>
              <a:rPr lang="ru-RU" dirty="0" smtClean="0">
                <a:solidFill>
                  <a:srgbClr val="FF66FF"/>
                </a:solidFill>
              </a:rPr>
              <a:t>нарушением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закона достаточного основания </a:t>
            </a:r>
            <a:br>
              <a:rPr lang="ru-RU" dirty="0" smtClean="0">
                <a:solidFill>
                  <a:srgbClr val="00FF00"/>
                </a:solidFill>
              </a:rPr>
            </a:br>
            <a:r>
              <a:rPr lang="ru-RU" dirty="0" smtClean="0"/>
              <a:t>в </a:t>
            </a:r>
            <a:r>
              <a:rPr lang="ru-RU" dirty="0"/>
              <a:t>процессе аргументации</a:t>
            </a:r>
            <a:r>
              <a:rPr lang="ru-RU" dirty="0" smtClean="0"/>
              <a:t>, когда тезис </a:t>
            </a:r>
            <a:br>
              <a:rPr lang="ru-RU" dirty="0" smtClean="0"/>
            </a:br>
            <a:r>
              <a:rPr lang="ru-RU" dirty="0" smtClean="0"/>
              <a:t>обосновывается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ложными </a:t>
            </a:r>
            <a:r>
              <a:rPr lang="ru-RU" dirty="0">
                <a:solidFill>
                  <a:srgbClr val="FF66FF"/>
                </a:solidFill>
              </a:rPr>
              <a:t>аргументами</a:t>
            </a:r>
            <a:r>
              <a:rPr lang="ru-RU" dirty="0"/>
              <a:t>.</a:t>
            </a:r>
          </a:p>
        </p:txBody>
      </p:sp>
      <p:sp>
        <p:nvSpPr>
          <p:cNvPr id="6" name="AutoShape 4"/>
          <p:cNvSpPr>
            <a:spLocks noChangeArrowheads="1"/>
          </p:cNvSpPr>
          <p:nvPr/>
        </p:nvSpPr>
        <p:spPr bwMode="auto">
          <a:xfrm>
            <a:off x="1908000" y="4572000"/>
            <a:ext cx="5328000" cy="900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0000FF"/>
                </a:solidFill>
              </a:rPr>
              <a:t>«Доказательства», основанные на </a:t>
            </a:r>
            <a:r>
              <a:rPr lang="ru-RU" dirty="0" smtClean="0">
                <a:solidFill>
                  <a:srgbClr val="FF0000"/>
                </a:solidFill>
              </a:rPr>
              <a:t>ложных аргументах</a:t>
            </a:r>
            <a:r>
              <a:rPr lang="ru-RU" dirty="0" smtClean="0">
                <a:solidFill>
                  <a:srgbClr val="0000FF"/>
                </a:solidFill>
              </a:rPr>
              <a:t>,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 имеют логической силы.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" name="AutoShape 4"/>
          <p:cNvSpPr>
            <a:spLocks noChangeArrowheads="1"/>
          </p:cNvSpPr>
          <p:nvPr/>
        </p:nvSpPr>
        <p:spPr bwMode="auto">
          <a:xfrm>
            <a:off x="1908000" y="5688000"/>
            <a:ext cx="5328000" cy="540000"/>
          </a:xfrm>
          <a:custGeom>
            <a:avLst/>
            <a:gdLst>
              <a:gd name="connsiteX0" fmla="*/ 76500 w 5328000"/>
              <a:gd name="connsiteY0" fmla="*/ 76500 h 612000"/>
              <a:gd name="connsiteX1" fmla="*/ 5251500 w 5328000"/>
              <a:gd name="connsiteY1" fmla="*/ 76500 h 612000"/>
              <a:gd name="connsiteX2" fmla="*/ 5251500 w 5328000"/>
              <a:gd name="connsiteY2" fmla="*/ 535500 h 612000"/>
              <a:gd name="connsiteX3" fmla="*/ 76500 w 5328000"/>
              <a:gd name="connsiteY3" fmla="*/ 535500 h 612000"/>
              <a:gd name="connsiteX4" fmla="*/ 76500 w 5328000"/>
              <a:gd name="connsiteY4" fmla="*/ 76500 h 612000"/>
              <a:gd name="connsiteX0" fmla="*/ 0 w 5328000"/>
              <a:gd name="connsiteY0" fmla="*/ 0 h 612000"/>
              <a:gd name="connsiteX1" fmla="*/ 5328000 w 5328000"/>
              <a:gd name="connsiteY1" fmla="*/ 0 h 612000"/>
              <a:gd name="connsiteX2" fmla="*/ 5251500 w 5328000"/>
              <a:gd name="connsiteY2" fmla="*/ 76500 h 612000"/>
              <a:gd name="connsiteX3" fmla="*/ 76500 w 5328000"/>
              <a:gd name="connsiteY3" fmla="*/ 76500 h 612000"/>
              <a:gd name="connsiteX4" fmla="*/ 0 w 5328000"/>
              <a:gd name="connsiteY4" fmla="*/ 0 h 612000"/>
              <a:gd name="connsiteX0" fmla="*/ 0 w 5328000"/>
              <a:gd name="connsiteY0" fmla="*/ 612000 h 612000"/>
              <a:gd name="connsiteX1" fmla="*/ 76500 w 5328000"/>
              <a:gd name="connsiteY1" fmla="*/ 535500 h 612000"/>
              <a:gd name="connsiteX2" fmla="*/ 5251500 w 5328000"/>
              <a:gd name="connsiteY2" fmla="*/ 535500 h 612000"/>
              <a:gd name="connsiteX3" fmla="*/ 5328000 w 5328000"/>
              <a:gd name="connsiteY3" fmla="*/ 612000 h 612000"/>
              <a:gd name="connsiteX4" fmla="*/ 0 w 5328000"/>
              <a:gd name="connsiteY4" fmla="*/ 612000 h 612000"/>
              <a:gd name="connsiteX0" fmla="*/ 0 w 5328000"/>
              <a:gd name="connsiteY0" fmla="*/ 0 h 612000"/>
              <a:gd name="connsiteX1" fmla="*/ 76500 w 5328000"/>
              <a:gd name="connsiteY1" fmla="*/ 76500 h 612000"/>
              <a:gd name="connsiteX2" fmla="*/ 76500 w 5328000"/>
              <a:gd name="connsiteY2" fmla="*/ 535500 h 612000"/>
              <a:gd name="connsiteX3" fmla="*/ 0 w 5328000"/>
              <a:gd name="connsiteY3" fmla="*/ 612000 h 612000"/>
              <a:gd name="connsiteX4" fmla="*/ 0 w 5328000"/>
              <a:gd name="connsiteY4" fmla="*/ 0 h 612000"/>
              <a:gd name="connsiteX0" fmla="*/ 5328000 w 5328000"/>
              <a:gd name="connsiteY0" fmla="*/ 0 h 612000"/>
              <a:gd name="connsiteX1" fmla="*/ 5328000 w 5328000"/>
              <a:gd name="connsiteY1" fmla="*/ 612000 h 612000"/>
              <a:gd name="connsiteX2" fmla="*/ 5251500 w 5328000"/>
              <a:gd name="connsiteY2" fmla="*/ 535500 h 612000"/>
              <a:gd name="connsiteX3" fmla="*/ 5251500 w 5328000"/>
              <a:gd name="connsiteY3" fmla="*/ 76500 h 612000"/>
              <a:gd name="connsiteX4" fmla="*/ 5328000 w 5328000"/>
              <a:gd name="connsiteY4" fmla="*/ 0 h 612000"/>
              <a:gd name="connsiteX0" fmla="*/ 0 w 5328000"/>
              <a:gd name="connsiteY0" fmla="*/ 0 h 612000"/>
              <a:gd name="connsiteX1" fmla="*/ 5328000 w 5328000"/>
              <a:gd name="connsiteY1" fmla="*/ 0 h 612000"/>
              <a:gd name="connsiteX2" fmla="*/ 5328000 w 5328000"/>
              <a:gd name="connsiteY2" fmla="*/ 612000 h 612000"/>
              <a:gd name="connsiteX3" fmla="*/ 0 w 5328000"/>
              <a:gd name="connsiteY3" fmla="*/ 612000 h 612000"/>
              <a:gd name="connsiteX4" fmla="*/ 0 w 5328000"/>
              <a:gd name="connsiteY4" fmla="*/ 0 h 612000"/>
              <a:gd name="connsiteX5" fmla="*/ 76500 w 5328000"/>
              <a:gd name="connsiteY5" fmla="*/ 76500 h 612000"/>
              <a:gd name="connsiteX6" fmla="*/ 5251500 w 5328000"/>
              <a:gd name="connsiteY6" fmla="*/ 76500 h 612000"/>
              <a:gd name="connsiteX7" fmla="*/ 5251500 w 5328000"/>
              <a:gd name="connsiteY7" fmla="*/ 535500 h 612000"/>
              <a:gd name="connsiteX8" fmla="*/ 76500 w 5328000"/>
              <a:gd name="connsiteY8" fmla="*/ 535500 h 612000"/>
              <a:gd name="connsiteX9" fmla="*/ 76500 w 5328000"/>
              <a:gd name="connsiteY9" fmla="*/ 76500 h 612000"/>
              <a:gd name="connsiteX10" fmla="*/ 0 w 5328000"/>
              <a:gd name="connsiteY10" fmla="*/ 0 h 612000"/>
              <a:gd name="connsiteX11" fmla="*/ 76500 w 5328000"/>
              <a:gd name="connsiteY11" fmla="*/ 76500 h 612000"/>
              <a:gd name="connsiteX12" fmla="*/ 0 w 5328000"/>
              <a:gd name="connsiteY12" fmla="*/ 612000 h 612000"/>
              <a:gd name="connsiteX13" fmla="*/ 76500 w 5328000"/>
              <a:gd name="connsiteY13" fmla="*/ 535500 h 612000"/>
              <a:gd name="connsiteX14" fmla="*/ 5328000 w 5328000"/>
              <a:gd name="connsiteY14" fmla="*/ 0 h 612000"/>
              <a:gd name="connsiteX15" fmla="*/ 5251500 w 5328000"/>
              <a:gd name="connsiteY15" fmla="*/ 76500 h 612000"/>
              <a:gd name="connsiteX16" fmla="*/ 5328000 w 5328000"/>
              <a:gd name="connsiteY16" fmla="*/ 612000 h 612000"/>
              <a:gd name="connsiteX17" fmla="*/ 5251500 w 5328000"/>
              <a:gd name="connsiteY17" fmla="*/ 535500 h 6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328000" h="612000" stroke="0" extrusionOk="0">
                <a:moveTo>
                  <a:pt x="76500" y="76500"/>
                </a:moveTo>
                <a:lnTo>
                  <a:pt x="5251500" y="76500"/>
                </a:lnTo>
                <a:lnTo>
                  <a:pt x="5251500" y="535500"/>
                </a:lnTo>
                <a:lnTo>
                  <a:pt x="76500" y="535500"/>
                </a:lnTo>
                <a:lnTo>
                  <a:pt x="76500" y="76500"/>
                </a:lnTo>
                <a:close/>
              </a:path>
              <a:path w="5328000" h="612000" fill="lightenLess" stroke="0" extrusionOk="0">
                <a:moveTo>
                  <a:pt x="0" y="0"/>
                </a:moveTo>
                <a:lnTo>
                  <a:pt x="5328000" y="0"/>
                </a:lnTo>
                <a:lnTo>
                  <a:pt x="5251500" y="76500"/>
                </a:lnTo>
                <a:lnTo>
                  <a:pt x="76500" y="76500"/>
                </a:lnTo>
                <a:lnTo>
                  <a:pt x="0" y="0"/>
                </a:lnTo>
                <a:close/>
              </a:path>
              <a:path w="5328000" h="612000" fill="darkenLess" stroke="0" extrusionOk="0">
                <a:moveTo>
                  <a:pt x="0" y="612000"/>
                </a:moveTo>
                <a:lnTo>
                  <a:pt x="76500" y="535500"/>
                </a:lnTo>
                <a:lnTo>
                  <a:pt x="5251500" y="535500"/>
                </a:lnTo>
                <a:lnTo>
                  <a:pt x="5328000" y="612000"/>
                </a:lnTo>
                <a:lnTo>
                  <a:pt x="0" y="612000"/>
                </a:lnTo>
                <a:close/>
              </a:path>
              <a:path w="5328000" h="612000" fill="lighten" stroke="0" extrusionOk="0">
                <a:moveTo>
                  <a:pt x="0" y="0"/>
                </a:moveTo>
                <a:lnTo>
                  <a:pt x="76500" y="76500"/>
                </a:lnTo>
                <a:lnTo>
                  <a:pt x="76500" y="535500"/>
                </a:lnTo>
                <a:lnTo>
                  <a:pt x="0" y="612000"/>
                </a:lnTo>
                <a:lnTo>
                  <a:pt x="0" y="0"/>
                </a:lnTo>
                <a:close/>
              </a:path>
              <a:path w="5328000" h="612000" fill="darken" stroke="0" extrusionOk="0">
                <a:moveTo>
                  <a:pt x="5328000" y="0"/>
                </a:moveTo>
                <a:lnTo>
                  <a:pt x="5328000" y="612000"/>
                </a:lnTo>
                <a:lnTo>
                  <a:pt x="5251500" y="535500"/>
                </a:lnTo>
                <a:lnTo>
                  <a:pt x="5251500" y="76500"/>
                </a:lnTo>
                <a:lnTo>
                  <a:pt x="5328000" y="0"/>
                </a:lnTo>
                <a:close/>
              </a:path>
              <a:path w="5328000" h="612000" fill="none" extrusionOk="0">
                <a:moveTo>
                  <a:pt x="0" y="0"/>
                </a:moveTo>
                <a:lnTo>
                  <a:pt x="5328000" y="0"/>
                </a:lnTo>
                <a:lnTo>
                  <a:pt x="5328000" y="612000"/>
                </a:lnTo>
                <a:lnTo>
                  <a:pt x="0" y="612000"/>
                </a:lnTo>
                <a:lnTo>
                  <a:pt x="0" y="0"/>
                </a:lnTo>
                <a:close/>
                <a:moveTo>
                  <a:pt x="76500" y="76500"/>
                </a:moveTo>
                <a:lnTo>
                  <a:pt x="5251500" y="76500"/>
                </a:lnTo>
                <a:lnTo>
                  <a:pt x="5251500" y="535500"/>
                </a:lnTo>
                <a:lnTo>
                  <a:pt x="76500" y="535500"/>
                </a:lnTo>
                <a:lnTo>
                  <a:pt x="76500" y="76500"/>
                </a:lnTo>
                <a:close/>
                <a:moveTo>
                  <a:pt x="0" y="0"/>
                </a:moveTo>
                <a:lnTo>
                  <a:pt x="76500" y="76500"/>
                </a:lnTo>
                <a:moveTo>
                  <a:pt x="0" y="612000"/>
                </a:moveTo>
                <a:lnTo>
                  <a:pt x="76500" y="535500"/>
                </a:lnTo>
                <a:moveTo>
                  <a:pt x="5328000" y="0"/>
                </a:moveTo>
                <a:lnTo>
                  <a:pt x="5251500" y="76500"/>
                </a:lnTo>
                <a:moveTo>
                  <a:pt x="5328000" y="612000"/>
                </a:moveTo>
                <a:lnTo>
                  <a:pt x="5251500" y="535500"/>
                </a:lnTo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FF0000"/>
                </a:solidFill>
              </a:rPr>
              <a:t>Ложные аргументы </a:t>
            </a:r>
            <a:r>
              <a:rPr lang="ru-RU" dirty="0" smtClean="0">
                <a:solidFill>
                  <a:srgbClr val="0000FF"/>
                </a:solidFill>
              </a:rPr>
              <a:t>ничего не доказывают.</a:t>
            </a:r>
            <a:endParaRPr lang="ru-RU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15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15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15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15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15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15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15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15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800" decel="10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23" grpId="0" build="p" bldLvl="5"/>
      <p:bldP spid="4" grpId="0" animBg="1"/>
      <p:bldP spid="6" grpId="0" animBg="1"/>
      <p:bldP spid="7" grpId="0" animBg="1"/>
    </p:bldLst>
  </p:timing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3" name="Rectangle 5"/>
          <p:cNvSpPr>
            <a:spLocks noChangeArrowheads="1"/>
          </p:cNvSpPr>
          <p:nvPr/>
        </p:nvSpPr>
        <p:spPr bwMode="auto">
          <a:xfrm rot="1500000">
            <a:off x="5351463" y="2806700"/>
            <a:ext cx="2303462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chemeClr val="accent1"/>
                </a:solidFill>
              </a:rPr>
              <a:t>есть</a:t>
            </a:r>
            <a:endParaRPr lang="ru-RU" dirty="0">
              <a:solidFill>
                <a:schemeClr val="accent1"/>
              </a:solidFill>
            </a:endParaRP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1500000">
            <a:off x="5353200" y="2808000"/>
            <a:ext cx="2303462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средний термин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5613400" y="18351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4210050" y="507600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пять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lIns="0" rIns="0" anchor="ctr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чётное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число</a:t>
            </a: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Следовательно,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Всякое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число,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кратное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двум,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чётное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число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кратное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двум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5613400" y="33464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Пять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3" name="Rectangle 16"/>
          <p:cNvSpPr txBox="1">
            <a:spLocks noChangeArrowheads="1"/>
          </p:cNvSpPr>
          <p:nvPr/>
        </p:nvSpPr>
        <p:spPr bwMode="auto">
          <a:xfrm>
            <a:off x="216000" y="2376000"/>
            <a:ext cx="3816000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0"/>
          <a:lstStyle/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>
                <a:latin typeface="+mn-lt"/>
              </a:rPr>
              <a:t>Модус </a:t>
            </a:r>
            <a:r>
              <a:rPr lang="en-US" sz="1600" kern="0" dirty="0" smtClean="0">
                <a:latin typeface="+mn-lt"/>
              </a:rPr>
              <a:t>Barbara</a:t>
            </a:r>
            <a:endParaRPr lang="ru-RU" sz="1600" kern="0" dirty="0" smtClean="0">
              <a:latin typeface="+mn-lt"/>
            </a:endParaRPr>
          </a:p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>
                <a:latin typeface="+mn-lt"/>
              </a:rPr>
              <a:t>Б</a:t>
            </a:r>
            <a:r>
              <a:rPr lang="fr-FR" sz="1600" kern="0" dirty="0" smtClean="0">
                <a:latin typeface="+mn-lt"/>
              </a:rPr>
              <a:t>ó</a:t>
            </a:r>
            <a:r>
              <a:rPr lang="ru-RU" sz="1600" kern="0" dirty="0" smtClean="0">
                <a:latin typeface="+mn-lt"/>
              </a:rPr>
              <a:t>льшая посылка</a:t>
            </a:r>
            <a:r>
              <a:rPr lang="en-US" sz="1600" kern="0" dirty="0" smtClean="0">
                <a:latin typeface="+mn-lt"/>
              </a:rPr>
              <a:t> </a:t>
            </a:r>
            <a:r>
              <a:rPr lang="ru-RU" sz="1600" kern="0" dirty="0" smtClean="0">
                <a:solidFill>
                  <a:srgbClr val="00FF00"/>
                </a:solidFill>
              </a:rPr>
              <a:t>истинна</a:t>
            </a:r>
            <a:endParaRPr lang="en-US" sz="1600" kern="0" dirty="0" smtClean="0">
              <a:solidFill>
                <a:srgbClr val="FF66FF"/>
              </a:solidFill>
              <a:latin typeface="+mn-lt"/>
            </a:endParaRPr>
          </a:p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Меньшая посылка</a:t>
            </a:r>
            <a:r>
              <a:rPr lang="en-US" sz="1600" b="1" kern="0" dirty="0" smtClean="0">
                <a:latin typeface="+mn-lt"/>
              </a:rPr>
              <a:t> </a:t>
            </a:r>
            <a:r>
              <a:rPr lang="ru-RU" sz="1600" kern="0" dirty="0" smtClean="0">
                <a:solidFill>
                  <a:srgbClr val="FF66FF"/>
                </a:solidFill>
              </a:rPr>
              <a:t>ложна</a:t>
            </a:r>
            <a:endParaRPr lang="en-US" sz="1600" b="1" kern="0" dirty="0" smtClean="0">
              <a:solidFill>
                <a:srgbClr val="FF66FF"/>
              </a:solidFill>
              <a:latin typeface="+mn-lt"/>
            </a:endParaRPr>
          </a:p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>
                <a:latin typeface="+mn-lt"/>
              </a:rPr>
              <a:t>Вывод</a:t>
            </a:r>
            <a:r>
              <a:rPr lang="en-US" sz="1600" kern="0" dirty="0" smtClean="0">
                <a:latin typeface="+mn-lt"/>
              </a:rPr>
              <a:t> </a:t>
            </a:r>
            <a:r>
              <a:rPr lang="ru-RU" sz="1600" kern="0" dirty="0" smtClean="0">
                <a:solidFill>
                  <a:srgbClr val="FF66FF"/>
                </a:solidFill>
              </a:rPr>
              <a:t>ложен</a:t>
            </a:r>
            <a:endParaRPr lang="en-US" sz="1600" b="1" kern="0" dirty="0">
              <a:solidFill>
                <a:srgbClr val="00FF00"/>
              </a:solidFill>
              <a:latin typeface="+mn-lt"/>
            </a:endParaRPr>
          </a:p>
        </p:txBody>
      </p:sp>
      <p:sp>
        <p:nvSpPr>
          <p:cNvPr id="21" name="Text Box 17"/>
          <p:cNvSpPr txBox="1">
            <a:spLocks noChangeArrowheads="1"/>
          </p:cNvSpPr>
          <p:nvPr/>
        </p:nvSpPr>
        <p:spPr bwMode="auto">
          <a:xfrm>
            <a:off x="216000" y="1476000"/>
            <a:ext cx="3816000" cy="900000"/>
          </a:xfrm>
          <a:prstGeom prst="roundRect">
            <a:avLst/>
          </a:prstGeom>
          <a:noFill/>
          <a:ln w="15875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dirty="0" smtClean="0">
                <a:solidFill>
                  <a:srgbClr val="FF66FF"/>
                </a:solidFill>
              </a:rPr>
              <a:t>Ложные аргументы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ничего не доказывают.</a:t>
            </a:r>
            <a:endParaRPr lang="ru-RU" dirty="0"/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216000" y="3816000"/>
            <a:ext cx="3816000" cy="1692000"/>
          </a:xfrm>
          <a:prstGeom prst="roundRect">
            <a:avLst/>
          </a:prstGeom>
          <a:noFill/>
          <a:ln w="9525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r>
              <a:rPr lang="ru-RU" sz="1600" dirty="0" smtClean="0">
                <a:solidFill>
                  <a:srgbClr val="FFFF00"/>
                </a:solidFill>
              </a:rPr>
              <a:t>Корректное умозаключение </a:t>
            </a:r>
            <a:r>
              <a:rPr lang="ru-RU" sz="1600" dirty="0" smtClean="0">
                <a:solidFill>
                  <a:srgbClr val="00FFFF"/>
                </a:solidFill>
              </a:rPr>
              <a:t/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/>
              <a:t>есть построение такого суждения из материи других суждений, замена которого </a:t>
            </a:r>
            <a:r>
              <a:rPr lang="ru-RU" sz="1600" dirty="0" smtClean="0">
                <a:solidFill>
                  <a:srgbClr val="FF66FF"/>
                </a:solidFill>
              </a:rPr>
              <a:t>противоречащим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ему суждением приводит </a:t>
            </a:r>
            <a:br>
              <a:rPr lang="ru-RU" sz="1600" dirty="0" smtClean="0"/>
            </a:br>
            <a:r>
              <a:rPr lang="ru-RU" sz="1600" dirty="0" smtClean="0"/>
              <a:t>к </a:t>
            </a:r>
            <a:r>
              <a:rPr lang="ru-RU" sz="1600" dirty="0" smtClean="0">
                <a:solidFill>
                  <a:srgbClr val="FF66FF"/>
                </a:solidFill>
              </a:rPr>
              <a:t>противоречию</a:t>
            </a:r>
            <a:r>
              <a:rPr lang="ru-RU" sz="1600" dirty="0" smtClean="0"/>
              <a:t> с посылками.</a:t>
            </a:r>
          </a:p>
        </p:txBody>
      </p:sp>
      <p:sp>
        <p:nvSpPr>
          <p:cNvPr id="19" name="TextBox 18"/>
          <p:cNvSpPr txBox="1">
            <a:spLocks noChangeArrowheads="1"/>
          </p:cNvSpPr>
          <p:nvPr/>
        </p:nvSpPr>
        <p:spPr bwMode="auto">
          <a:xfrm>
            <a:off x="216000" y="5616000"/>
            <a:ext cx="3816000" cy="900000"/>
          </a:xfrm>
          <a:prstGeom prst="roundRect">
            <a:avLst/>
          </a:prstGeom>
          <a:noFill/>
          <a:ln w="9525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pPr algn="ctr"/>
            <a:r>
              <a:rPr lang="ru-RU" sz="1600" dirty="0" smtClean="0"/>
              <a:t>Отсутствие противоречия </a:t>
            </a:r>
            <a:br>
              <a:rPr lang="ru-RU" sz="1600" dirty="0" smtClean="0"/>
            </a:br>
            <a:r>
              <a:rPr lang="ru-RU" sz="1600" dirty="0" smtClean="0"/>
              <a:t>между выводом и посылками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FF66FF"/>
                </a:solidFill>
              </a:rPr>
              <a:t>не доказывает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истинности </a:t>
            </a:r>
            <a:r>
              <a:rPr lang="ru-RU" sz="1600" dirty="0" smtClean="0"/>
              <a:t>вывода.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2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Ошибки аргументации</a:t>
            </a:r>
            <a:r>
              <a:rPr lang="en-US" sz="3200" b="1" dirty="0" smtClean="0">
                <a:solidFill>
                  <a:schemeClr val="bg1"/>
                </a:solidFill>
              </a:rPr>
              <a:t>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  <a:cs typeface="Arial" charset="0"/>
              </a:rPr>
              <a:t>Ошибка в основании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0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72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5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5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500"/>
                            </p:stCondLst>
                            <p:childTnLst>
                              <p:par>
                                <p:cTn id="8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2000"/>
                            </p:stCondLst>
                            <p:childTnLst>
                              <p:par>
                                <p:cTn id="9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6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3000"/>
                            </p:stCondLst>
                            <p:childTnLst>
                              <p:par>
                                <p:cTn id="9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3" grpId="0" animBg="1"/>
      <p:bldP spid="447493" grpId="1" animBg="1"/>
      <p:bldP spid="447493" grpId="2" animBg="1"/>
      <p:bldP spid="447498" grpId="0" animBg="1"/>
      <p:bldP spid="447498" grpId="1" animBg="1"/>
      <p:bldP spid="447491" grpId="0" animBg="1"/>
      <p:bldP spid="447492" grpId="0" animBg="1"/>
      <p:bldP spid="447495" grpId="0" animBg="1"/>
      <p:bldP spid="447496" grpId="0" animBg="1"/>
      <p:bldP spid="447497" grpId="0" animBg="1"/>
      <p:bldP spid="447500" grpId="0" animBg="1"/>
      <p:bldP spid="447501" grpId="0" animBg="1"/>
      <p:bldP spid="447503" grpId="0" animBg="1"/>
      <p:bldP spid="447490" grpId="0" animBg="1"/>
      <p:bldP spid="447502" grpId="0" animBg="1"/>
      <p:bldP spid="23" grpId="0" build="p"/>
      <p:bldP spid="21" grpId="0" animBg="1"/>
      <p:bldP spid="17" grpId="0" animBg="1"/>
      <p:bldP spid="19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107950" y="1619250"/>
            <a:ext cx="4392613" cy="1152525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>
                <a:solidFill>
                  <a:srgbClr val="FFFF00"/>
                </a:solidFill>
                <a:cs typeface="Arial" charset="0"/>
              </a:rPr>
              <a:t>Конкретное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понятие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dirty="0"/>
              <a:t>понятие, в котором </a:t>
            </a:r>
            <a:r>
              <a:rPr lang="ru-RU" dirty="0" smtClean="0"/>
              <a:t>отображён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определённый </a:t>
            </a:r>
            <a:r>
              <a:rPr lang="ru-RU" dirty="0">
                <a:solidFill>
                  <a:srgbClr val="00FFFF"/>
                </a:solidFill>
              </a:rPr>
              <a:t>предмет</a:t>
            </a:r>
            <a:r>
              <a:rPr lang="ru-RU" dirty="0"/>
              <a:t>.</a:t>
            </a: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4643438" y="1619250"/>
            <a:ext cx="4392612" cy="1152525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72000" rIns="72000" anchor="ctr" anchorCtr="1"/>
          <a:lstStyle/>
          <a:p>
            <a:r>
              <a:rPr lang="ru-RU" sz="2000" dirty="0">
                <a:solidFill>
                  <a:srgbClr val="FFFF00"/>
                </a:solidFill>
                <a:cs typeface="Arial" charset="0"/>
              </a:rPr>
              <a:t>Абстрактное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понятие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dirty="0"/>
              <a:t>понятие, в котором отображён не </a:t>
            </a:r>
            <a:br>
              <a:rPr lang="ru-RU" dirty="0"/>
            </a:br>
            <a:r>
              <a:rPr lang="ru-RU" dirty="0" smtClean="0"/>
              <a:t>предмет </a:t>
            </a:r>
            <a:r>
              <a:rPr lang="ru-RU" dirty="0"/>
              <a:t>как таковой, а его </a:t>
            </a:r>
            <a:r>
              <a:rPr lang="ru-RU" dirty="0">
                <a:solidFill>
                  <a:srgbClr val="00FFFF"/>
                </a:solidFill>
              </a:rPr>
              <a:t>свойство</a:t>
            </a:r>
            <a:r>
              <a:rPr lang="ru-RU" dirty="0"/>
              <a:t>.</a:t>
            </a:r>
          </a:p>
        </p:txBody>
      </p:sp>
      <p:sp>
        <p:nvSpPr>
          <p:cNvPr id="6" name="Прямоугольник 5"/>
          <p:cNvSpPr>
            <a:spLocks noChangeArrowheads="1"/>
          </p:cNvSpPr>
          <p:nvPr/>
        </p:nvSpPr>
        <p:spPr bwMode="auto">
          <a:xfrm>
            <a:off x="1800225" y="2916238"/>
            <a:ext cx="5543550" cy="719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1"/>
          <a:lstStyle/>
          <a:p>
            <a:r>
              <a:rPr lang="ru-RU" dirty="0"/>
              <a:t>И конкретные, и абстрактные понятия </a:t>
            </a:r>
            <a:r>
              <a:rPr lang="ru-RU" dirty="0" smtClean="0"/>
              <a:t>могут быть </a:t>
            </a:r>
            <a:r>
              <a:rPr lang="ru-RU" dirty="0"/>
              <a:t>как </a:t>
            </a:r>
            <a:r>
              <a:rPr lang="ru-RU" dirty="0">
                <a:solidFill>
                  <a:srgbClr val="00FF00"/>
                </a:solidFill>
              </a:rPr>
              <a:t>общими</a:t>
            </a:r>
            <a:r>
              <a:rPr lang="ru-RU" dirty="0"/>
              <a:t>, так и </a:t>
            </a:r>
            <a:r>
              <a:rPr lang="ru-RU" dirty="0">
                <a:solidFill>
                  <a:srgbClr val="00FF00"/>
                </a:solidFill>
              </a:rPr>
              <a:t>единичными</a:t>
            </a:r>
            <a:r>
              <a:rPr lang="ru-RU" dirty="0"/>
              <a:t>.</a:t>
            </a: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>
              <a:defRPr/>
            </a:pPr>
            <a:r>
              <a:rPr lang="ru-RU" sz="3200" dirty="0"/>
              <a:t>Виды понятий</a:t>
            </a:r>
            <a:r>
              <a:rPr lang="ru-RU" sz="2800" dirty="0"/>
              <a:t/>
            </a:r>
            <a:br>
              <a:rPr lang="ru-RU" sz="2800" dirty="0"/>
            </a:br>
            <a:r>
              <a:rPr lang="ru-RU" sz="2800" dirty="0"/>
              <a:t>Конкретные и абстрактные понятия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9" name="Содержимое 2"/>
          <p:cNvSpPr txBox="1">
            <a:spLocks/>
          </p:cNvSpPr>
          <p:nvPr/>
        </p:nvSpPr>
        <p:spPr>
          <a:xfrm>
            <a:off x="468000" y="3635375"/>
            <a:ext cx="4040188" cy="1873250"/>
          </a:xfrm>
          <a:prstGeom prst="rect">
            <a:avLst/>
          </a:prstGeom>
        </p:spPr>
        <p:txBody>
          <a:bodyPr/>
          <a:lstStyle/>
          <a:p>
            <a:pPr marL="342900" indent="-342900" algn="l" eaLnBrk="0" hangingPunct="0">
              <a:spcBef>
                <a:spcPct val="20000"/>
              </a:spcBef>
              <a:defRPr/>
            </a:pPr>
            <a:r>
              <a:rPr lang="ru-RU" sz="1600" kern="0" dirty="0">
                <a:solidFill>
                  <a:srgbClr val="FFFF00"/>
                </a:solidFill>
                <a:latin typeface="+mn-lt"/>
              </a:rPr>
              <a:t>Конкретные общие понятия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Круг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Столица</a:t>
            </a:r>
          </a:p>
          <a:p>
            <a:pPr marL="342900" indent="-342900" algn="l" eaLnBrk="0" hangingPunct="0">
              <a:spcBef>
                <a:spcPct val="20000"/>
              </a:spcBef>
              <a:defRPr/>
            </a:pPr>
            <a:r>
              <a:rPr lang="ru-RU" sz="1600" kern="0" dirty="0">
                <a:solidFill>
                  <a:srgbClr val="FFFF00"/>
                </a:solidFill>
                <a:latin typeface="+mn-lt"/>
              </a:rPr>
              <a:t>Конкретные единичные понятия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</a:rPr>
              <a:t>Столица Франции</a:t>
            </a:r>
            <a:endParaRPr lang="ru-RU" sz="1600" kern="0" dirty="0">
              <a:solidFill>
                <a:schemeClr val="accent3"/>
              </a:solidFill>
              <a:latin typeface="+mn-lt"/>
            </a:endParaRP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Красная площадь</a:t>
            </a:r>
          </a:p>
        </p:txBody>
      </p:sp>
      <p:sp>
        <p:nvSpPr>
          <p:cNvPr id="10" name="Содержимое 3"/>
          <p:cNvSpPr txBox="1">
            <a:spLocks/>
          </p:cNvSpPr>
          <p:nvPr/>
        </p:nvSpPr>
        <p:spPr>
          <a:xfrm>
            <a:off x="5004000" y="3635375"/>
            <a:ext cx="4038600" cy="1873250"/>
          </a:xfrm>
          <a:prstGeom prst="rect">
            <a:avLst/>
          </a:prstGeom>
        </p:spPr>
        <p:txBody>
          <a:bodyPr/>
          <a:lstStyle/>
          <a:p>
            <a:pPr marL="342900" indent="-342900" algn="l" eaLnBrk="0" hangingPunct="0">
              <a:spcBef>
                <a:spcPct val="20000"/>
              </a:spcBef>
              <a:defRPr/>
            </a:pPr>
            <a:r>
              <a:rPr lang="ru-RU" sz="1600" kern="0" dirty="0">
                <a:solidFill>
                  <a:srgbClr val="FFFF00"/>
                </a:solidFill>
              </a:rPr>
              <a:t>Абстрактные общие понятия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Площадь круга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Столичные соблазны</a:t>
            </a:r>
          </a:p>
          <a:p>
            <a:pPr marL="342900" indent="-342900" algn="l" eaLnBrk="0" hangingPunct="0">
              <a:spcBef>
                <a:spcPct val="20000"/>
              </a:spcBef>
              <a:defRPr/>
            </a:pPr>
            <a:r>
              <a:rPr lang="ru-RU" sz="1600" kern="0" dirty="0">
                <a:solidFill>
                  <a:srgbClr val="FFFF00"/>
                </a:solidFill>
              </a:rPr>
              <a:t>Абстрактные единичные понятия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</a:rPr>
              <a:t>Обаяние Парижа</a:t>
            </a:r>
            <a:endParaRPr lang="ru-RU" sz="1600" kern="0" dirty="0">
              <a:solidFill>
                <a:schemeClr val="accent3"/>
              </a:solidFill>
              <a:latin typeface="+mn-lt"/>
            </a:endParaRP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Площадь Франции</a:t>
            </a:r>
          </a:p>
        </p:txBody>
      </p:sp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324000" y="5580063"/>
            <a:ext cx="8496000" cy="1152525"/>
          </a:xfrm>
          <a:prstGeom prst="rect">
            <a:avLst/>
          </a:prstGeom>
          <a:noFill/>
          <a:ln w="9525">
            <a:solidFill>
              <a:schemeClr val="accent3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sz="1600" dirty="0"/>
              <a:t>Разумеется, </a:t>
            </a:r>
            <a:r>
              <a:rPr lang="ru-RU" sz="1600" dirty="0" smtClean="0"/>
              <a:t>всякое понятие, </a:t>
            </a:r>
            <a:r>
              <a:rPr lang="ru-RU" sz="1600" dirty="0"/>
              <a:t>в том числе и </a:t>
            </a:r>
            <a:r>
              <a:rPr lang="ru-RU" sz="1600" dirty="0" smtClean="0"/>
              <a:t>конкретное</a:t>
            </a:r>
            <a:r>
              <a:rPr lang="ru-RU" sz="1600" dirty="0"/>
              <a:t>, </a:t>
            </a:r>
            <a:r>
              <a:rPr lang="ru-RU" sz="1600" dirty="0" smtClean="0"/>
              <a:t>получается </a:t>
            </a:r>
            <a:r>
              <a:rPr lang="ru-RU" sz="1600" dirty="0"/>
              <a:t>в результате </a:t>
            </a:r>
            <a:br>
              <a:rPr lang="ru-RU" sz="1600" dirty="0"/>
            </a:br>
            <a:r>
              <a:rPr lang="ru-RU" sz="1600" dirty="0"/>
              <a:t>абстрагирования </a:t>
            </a:r>
            <a:r>
              <a:rPr lang="ru-RU" sz="1600" dirty="0" smtClean="0"/>
              <a:t>и </a:t>
            </a:r>
            <a:r>
              <a:rPr lang="ru-RU" sz="1600" dirty="0"/>
              <a:t>в этом </a:t>
            </a:r>
            <a:r>
              <a:rPr lang="ru-RU" sz="1600" dirty="0" smtClean="0"/>
              <a:t>смысле может </a:t>
            </a:r>
            <a:r>
              <a:rPr lang="ru-RU" sz="1600" dirty="0"/>
              <a:t>быть </a:t>
            </a:r>
            <a:r>
              <a:rPr lang="ru-RU" sz="1600" dirty="0" smtClean="0"/>
              <a:t>названо абстрактным.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Но </a:t>
            </a:r>
            <a:r>
              <a:rPr lang="ru-RU" sz="1600" dirty="0">
                <a:solidFill>
                  <a:srgbClr val="00FF00"/>
                </a:solidFill>
              </a:rPr>
              <a:t>абстракция абстракции </a:t>
            </a:r>
            <a:r>
              <a:rPr lang="ru-RU" sz="1600" dirty="0" smtClean="0">
                <a:solidFill>
                  <a:srgbClr val="00FF00"/>
                </a:solidFill>
              </a:rPr>
              <a:t>рознь</a:t>
            </a:r>
            <a:r>
              <a:rPr lang="ru-RU" sz="1600" dirty="0" smtClean="0"/>
              <a:t>: </a:t>
            </a:r>
            <a:r>
              <a:rPr lang="ru-RU" sz="1600" dirty="0" smtClean="0">
                <a:solidFill>
                  <a:srgbClr val="00FFFF"/>
                </a:solidFill>
              </a:rPr>
              <a:t>предмет</a:t>
            </a:r>
            <a:r>
              <a:rPr lang="ru-RU" sz="1600" dirty="0" smtClean="0"/>
              <a:t> </a:t>
            </a:r>
            <a:r>
              <a:rPr lang="ru-RU" sz="1600" dirty="0"/>
              <a:t>и его </a:t>
            </a:r>
            <a:r>
              <a:rPr lang="ru-RU" sz="1600" dirty="0">
                <a:solidFill>
                  <a:srgbClr val="00FFFF"/>
                </a:solidFill>
              </a:rPr>
              <a:t>свойства</a:t>
            </a:r>
            <a:r>
              <a:rPr lang="ru-RU" sz="1600" dirty="0"/>
              <a:t> </a:t>
            </a:r>
            <a:r>
              <a:rPr lang="ru-RU" sz="1600" dirty="0" smtClean="0"/>
              <a:t>различаются способом существования, понятия, их отображающие, – ролью в процессе мышления.</a:t>
            </a:r>
            <a:endParaRPr lang="ru-RU" sz="16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9" grpId="0" build="p"/>
      <p:bldP spid="10" grpId="0" build="p"/>
      <p:bldP spid="11" grpId="0" animBg="1"/>
    </p:bldLst>
  </p:timing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3" name="Rectangle 5"/>
          <p:cNvSpPr>
            <a:spLocks noChangeArrowheads="1"/>
          </p:cNvSpPr>
          <p:nvPr/>
        </p:nvSpPr>
        <p:spPr bwMode="auto">
          <a:xfrm rot="1500000">
            <a:off x="5351463" y="2806700"/>
            <a:ext cx="2303462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chemeClr val="accent1"/>
                </a:solidFill>
              </a:rPr>
              <a:t>есть</a:t>
            </a:r>
            <a:endParaRPr lang="ru-RU" dirty="0">
              <a:solidFill>
                <a:schemeClr val="accent1"/>
              </a:solidFill>
            </a:endParaRP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1500000">
            <a:off x="5353200" y="2808000"/>
            <a:ext cx="2303462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средний термин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5613400" y="18351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4210050" y="507600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шесть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lIns="0" rIns="0" anchor="ctr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нечётное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число</a:t>
            </a: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Следовательно,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Всякое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число,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кратное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двум,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нечётное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число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кратное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двум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5613400" y="33464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Шесть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3" name="Rectangle 16"/>
          <p:cNvSpPr txBox="1">
            <a:spLocks noChangeArrowheads="1"/>
          </p:cNvSpPr>
          <p:nvPr/>
        </p:nvSpPr>
        <p:spPr bwMode="auto">
          <a:xfrm>
            <a:off x="216000" y="2376000"/>
            <a:ext cx="3816000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0"/>
          <a:lstStyle/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/>
              <a:t>Модус </a:t>
            </a:r>
            <a:r>
              <a:rPr lang="en-US" sz="1600" kern="0" dirty="0" smtClean="0"/>
              <a:t>Barbara</a:t>
            </a:r>
            <a:endParaRPr lang="ru-RU" sz="1600" kern="0" dirty="0" smtClean="0"/>
          </a:p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>
                <a:latin typeface="+mn-lt"/>
              </a:rPr>
              <a:t>Б</a:t>
            </a:r>
            <a:r>
              <a:rPr lang="fr-FR" sz="1600" kern="0" dirty="0" smtClean="0">
                <a:latin typeface="+mn-lt"/>
              </a:rPr>
              <a:t>ó</a:t>
            </a:r>
            <a:r>
              <a:rPr lang="ru-RU" sz="1600" kern="0" dirty="0" smtClean="0">
                <a:latin typeface="+mn-lt"/>
              </a:rPr>
              <a:t>льшая посылка</a:t>
            </a:r>
            <a:r>
              <a:rPr lang="en-US" sz="1600" kern="0" dirty="0" smtClean="0">
                <a:latin typeface="+mn-lt"/>
              </a:rPr>
              <a:t> </a:t>
            </a:r>
            <a:r>
              <a:rPr lang="ru-RU" sz="1600" kern="0" dirty="0" smtClean="0">
                <a:solidFill>
                  <a:srgbClr val="FF66FF"/>
                </a:solidFill>
                <a:latin typeface="+mn-lt"/>
              </a:rPr>
              <a:t>ложна</a:t>
            </a:r>
            <a:endParaRPr lang="en-US" sz="1600" kern="0" dirty="0" smtClean="0">
              <a:solidFill>
                <a:srgbClr val="FF66FF"/>
              </a:solidFill>
              <a:latin typeface="+mn-lt"/>
            </a:endParaRPr>
          </a:p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Меньшая посылка</a:t>
            </a:r>
            <a:r>
              <a:rPr lang="en-US" sz="1600" b="1" kern="0" dirty="0" smtClean="0">
                <a:latin typeface="+mn-lt"/>
              </a:rPr>
              <a:t> </a:t>
            </a:r>
            <a:r>
              <a:rPr lang="ru-RU" sz="1600" kern="0" dirty="0" smtClean="0">
                <a:solidFill>
                  <a:srgbClr val="00FF00"/>
                </a:solidFill>
              </a:rPr>
              <a:t>истинна</a:t>
            </a:r>
            <a:endParaRPr lang="en-US" sz="1600" b="1" kern="0" dirty="0" smtClean="0">
              <a:solidFill>
                <a:srgbClr val="FF66FF"/>
              </a:solidFill>
              <a:latin typeface="+mn-lt"/>
            </a:endParaRPr>
          </a:p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>
                <a:latin typeface="+mn-lt"/>
              </a:rPr>
              <a:t>Вывод</a:t>
            </a:r>
            <a:r>
              <a:rPr lang="en-US" sz="1600" kern="0" dirty="0" smtClean="0">
                <a:latin typeface="+mn-lt"/>
              </a:rPr>
              <a:t> </a:t>
            </a:r>
            <a:r>
              <a:rPr lang="ru-RU" sz="1600" kern="0" dirty="0" smtClean="0">
                <a:solidFill>
                  <a:srgbClr val="FF66FF"/>
                </a:solidFill>
              </a:rPr>
              <a:t>ложен</a:t>
            </a:r>
            <a:endParaRPr lang="en-US" sz="1600" b="1" kern="0" dirty="0">
              <a:solidFill>
                <a:srgbClr val="00FF00"/>
              </a:solidFill>
              <a:latin typeface="+mn-lt"/>
            </a:endParaRPr>
          </a:p>
        </p:txBody>
      </p:sp>
      <p:sp>
        <p:nvSpPr>
          <p:cNvPr id="21" name="Text Box 17"/>
          <p:cNvSpPr txBox="1">
            <a:spLocks noChangeArrowheads="1"/>
          </p:cNvSpPr>
          <p:nvPr/>
        </p:nvSpPr>
        <p:spPr bwMode="auto">
          <a:xfrm>
            <a:off x="216000" y="1476000"/>
            <a:ext cx="3816000" cy="900000"/>
          </a:xfrm>
          <a:prstGeom prst="roundRect">
            <a:avLst/>
          </a:prstGeom>
          <a:noFill/>
          <a:ln w="9525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dirty="0" smtClean="0">
                <a:solidFill>
                  <a:srgbClr val="FF66FF"/>
                </a:solidFill>
              </a:rPr>
              <a:t>Ложные аргументы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ничего не доказывают.</a:t>
            </a:r>
            <a:endParaRPr lang="ru-RU" dirty="0"/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216000" y="3816000"/>
            <a:ext cx="3816000" cy="1692000"/>
          </a:xfrm>
          <a:prstGeom prst="roundRect">
            <a:avLst/>
          </a:prstGeom>
          <a:noFill/>
          <a:ln w="9525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r>
              <a:rPr lang="ru-RU" sz="1600" dirty="0" smtClean="0">
                <a:solidFill>
                  <a:srgbClr val="FFFF00"/>
                </a:solidFill>
              </a:rPr>
              <a:t>Корректное умозаключение </a:t>
            </a:r>
            <a:r>
              <a:rPr lang="ru-RU" sz="1600" dirty="0" smtClean="0">
                <a:solidFill>
                  <a:srgbClr val="00FFFF"/>
                </a:solidFill>
              </a:rPr>
              <a:t/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/>
              <a:t>есть построение такого суждения из материи других суждений, замена которого </a:t>
            </a:r>
            <a:r>
              <a:rPr lang="ru-RU" sz="1600" dirty="0" smtClean="0">
                <a:solidFill>
                  <a:srgbClr val="FF66FF"/>
                </a:solidFill>
              </a:rPr>
              <a:t>противоречащим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ему суждением приводит </a:t>
            </a:r>
            <a:br>
              <a:rPr lang="ru-RU" sz="1600" dirty="0" smtClean="0"/>
            </a:br>
            <a:r>
              <a:rPr lang="ru-RU" sz="1600" dirty="0" smtClean="0"/>
              <a:t>к </a:t>
            </a:r>
            <a:r>
              <a:rPr lang="ru-RU" sz="1600" dirty="0" smtClean="0">
                <a:solidFill>
                  <a:srgbClr val="FF66FF"/>
                </a:solidFill>
              </a:rPr>
              <a:t>противоречию</a:t>
            </a:r>
            <a:r>
              <a:rPr lang="ru-RU" sz="1600" dirty="0" smtClean="0"/>
              <a:t> с посылками.</a:t>
            </a:r>
          </a:p>
        </p:txBody>
      </p:sp>
      <p:sp>
        <p:nvSpPr>
          <p:cNvPr id="19" name="TextBox 18"/>
          <p:cNvSpPr txBox="1">
            <a:spLocks noChangeArrowheads="1"/>
          </p:cNvSpPr>
          <p:nvPr/>
        </p:nvSpPr>
        <p:spPr bwMode="auto">
          <a:xfrm>
            <a:off x="216000" y="5616000"/>
            <a:ext cx="3816000" cy="900000"/>
          </a:xfrm>
          <a:prstGeom prst="roundRect">
            <a:avLst/>
          </a:prstGeom>
          <a:noFill/>
          <a:ln w="9525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pPr algn="ctr"/>
            <a:r>
              <a:rPr lang="ru-RU" sz="1600" dirty="0" smtClean="0"/>
              <a:t>Отсутствие противоречия </a:t>
            </a:r>
            <a:br>
              <a:rPr lang="ru-RU" sz="1600" dirty="0" smtClean="0"/>
            </a:br>
            <a:r>
              <a:rPr lang="ru-RU" sz="1600" dirty="0" smtClean="0"/>
              <a:t>между выводом и посылками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FF66FF"/>
                </a:solidFill>
              </a:rPr>
              <a:t>не доказывает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истинности </a:t>
            </a:r>
            <a:r>
              <a:rPr lang="ru-RU" sz="1600" dirty="0" smtClean="0"/>
              <a:t>вывода.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2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Ошибки аргументации</a:t>
            </a:r>
            <a:r>
              <a:rPr lang="en-US" sz="3200" b="1" dirty="0" smtClean="0">
                <a:solidFill>
                  <a:schemeClr val="bg1"/>
                </a:solidFill>
              </a:rPr>
              <a:t>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  <a:cs typeface="Arial" charset="0"/>
              </a:rPr>
              <a:t>Ошибка в основании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60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3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3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500"/>
                            </p:stCondLst>
                            <p:childTnLst>
                              <p:par>
                                <p:cTn id="7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000"/>
                            </p:stCondLst>
                            <p:childTnLst>
                              <p:par>
                                <p:cTn id="8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4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3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3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3" grpId="0" animBg="1"/>
      <p:bldP spid="447493" grpId="1" animBg="1"/>
      <p:bldP spid="447493" grpId="2" animBg="1"/>
      <p:bldP spid="447498" grpId="0" animBg="1"/>
      <p:bldP spid="447498" grpId="1" animBg="1"/>
      <p:bldP spid="447491" grpId="0" animBg="1"/>
      <p:bldP spid="447492" grpId="0" animBg="1"/>
      <p:bldP spid="447495" grpId="0" animBg="1"/>
      <p:bldP spid="447496" grpId="0" animBg="1"/>
      <p:bldP spid="447497" grpId="0" animBg="1"/>
      <p:bldP spid="447500" grpId="0" animBg="1"/>
      <p:bldP spid="447501" grpId="0" animBg="1"/>
      <p:bldP spid="447503" grpId="0" animBg="1"/>
      <p:bldP spid="447490" grpId="0" animBg="1"/>
      <p:bldP spid="447502" grpId="0" animBg="1"/>
      <p:bldP spid="23" grpId="0" build="p"/>
      <p:bldP spid="19" grpId="0" animBg="1"/>
      <p:bldP spid="19" grpId="1" animBg="1"/>
    </p:bldLst>
  </p:timing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3" name="Rectangle 5"/>
          <p:cNvSpPr>
            <a:spLocks noChangeArrowheads="1"/>
          </p:cNvSpPr>
          <p:nvPr/>
        </p:nvSpPr>
        <p:spPr bwMode="auto">
          <a:xfrm rot="1500000">
            <a:off x="5351463" y="2806700"/>
            <a:ext cx="2303462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chemeClr val="accent1"/>
                </a:solidFill>
              </a:rPr>
              <a:t>есть</a:t>
            </a:r>
            <a:endParaRPr lang="ru-RU" dirty="0">
              <a:solidFill>
                <a:schemeClr val="accent1"/>
              </a:solidFill>
            </a:endParaRP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1500000">
            <a:off x="5353200" y="2808000"/>
            <a:ext cx="2303462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средний термин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5613400" y="18351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4210050" y="507600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три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lIns="0" rIns="0" anchor="ctr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нечётное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число</a:t>
            </a: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Следовательно,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Всякое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число,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кратное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двум,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нечётное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число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кратное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двум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5613400" y="33464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Три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3" name="Rectangle 16"/>
          <p:cNvSpPr txBox="1">
            <a:spLocks noChangeArrowheads="1"/>
          </p:cNvSpPr>
          <p:nvPr/>
        </p:nvSpPr>
        <p:spPr bwMode="auto">
          <a:xfrm>
            <a:off x="216000" y="2376000"/>
            <a:ext cx="3816000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0"/>
          <a:lstStyle/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/>
              <a:t>Модус </a:t>
            </a:r>
            <a:r>
              <a:rPr lang="en-US" sz="1600" kern="0" dirty="0" smtClean="0"/>
              <a:t>Barbara</a:t>
            </a:r>
            <a:endParaRPr lang="ru-RU" sz="1600" kern="0" dirty="0" smtClean="0"/>
          </a:p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>
                <a:latin typeface="+mn-lt"/>
              </a:rPr>
              <a:t>Б</a:t>
            </a:r>
            <a:r>
              <a:rPr lang="fr-FR" sz="1600" kern="0" dirty="0" smtClean="0">
                <a:latin typeface="+mn-lt"/>
              </a:rPr>
              <a:t>ó</a:t>
            </a:r>
            <a:r>
              <a:rPr lang="ru-RU" sz="1600" kern="0" dirty="0" smtClean="0">
                <a:latin typeface="+mn-lt"/>
              </a:rPr>
              <a:t>льшая посылка</a:t>
            </a:r>
            <a:r>
              <a:rPr lang="en-US" sz="1600" kern="0" dirty="0" smtClean="0">
                <a:latin typeface="+mn-lt"/>
              </a:rPr>
              <a:t> </a:t>
            </a:r>
            <a:r>
              <a:rPr lang="ru-RU" sz="1600" kern="0" dirty="0" smtClean="0">
                <a:solidFill>
                  <a:srgbClr val="FF66FF"/>
                </a:solidFill>
                <a:latin typeface="+mn-lt"/>
              </a:rPr>
              <a:t>ложна</a:t>
            </a:r>
            <a:endParaRPr lang="en-US" sz="1600" kern="0" dirty="0" smtClean="0">
              <a:solidFill>
                <a:srgbClr val="FF66FF"/>
              </a:solidFill>
              <a:latin typeface="+mn-lt"/>
            </a:endParaRPr>
          </a:p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Меньшая посылка</a:t>
            </a:r>
            <a:r>
              <a:rPr lang="en-US" sz="1600" b="1" kern="0" dirty="0" smtClean="0">
                <a:latin typeface="+mn-lt"/>
              </a:rPr>
              <a:t> </a:t>
            </a:r>
            <a:r>
              <a:rPr lang="ru-RU" sz="1600" kern="0" dirty="0" smtClean="0">
                <a:solidFill>
                  <a:srgbClr val="FF66FF"/>
                </a:solidFill>
              </a:rPr>
              <a:t>ложна</a:t>
            </a:r>
            <a:endParaRPr lang="en-US" sz="1600" b="1" kern="0" dirty="0" smtClean="0">
              <a:solidFill>
                <a:srgbClr val="FF66FF"/>
              </a:solidFill>
              <a:latin typeface="+mn-lt"/>
            </a:endParaRPr>
          </a:p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>
                <a:latin typeface="+mn-lt"/>
              </a:rPr>
              <a:t>Вывод</a:t>
            </a:r>
            <a:r>
              <a:rPr lang="en-US" sz="1600" kern="0" dirty="0" smtClean="0">
                <a:latin typeface="+mn-lt"/>
              </a:rPr>
              <a:t> </a:t>
            </a:r>
            <a:r>
              <a:rPr lang="ru-RU" sz="1600" kern="0" dirty="0" smtClean="0">
                <a:solidFill>
                  <a:srgbClr val="00FF00"/>
                </a:solidFill>
              </a:rPr>
              <a:t>истинен</a:t>
            </a:r>
            <a:endParaRPr lang="en-US" sz="1600" b="1" kern="0" dirty="0">
              <a:solidFill>
                <a:srgbClr val="00FF00"/>
              </a:solidFill>
              <a:latin typeface="+mn-lt"/>
            </a:endParaRPr>
          </a:p>
        </p:txBody>
      </p:sp>
      <p:sp>
        <p:nvSpPr>
          <p:cNvPr id="21" name="Text Box 17"/>
          <p:cNvSpPr txBox="1">
            <a:spLocks noChangeArrowheads="1"/>
          </p:cNvSpPr>
          <p:nvPr/>
        </p:nvSpPr>
        <p:spPr bwMode="auto">
          <a:xfrm>
            <a:off x="216000" y="1476000"/>
            <a:ext cx="3816000" cy="900000"/>
          </a:xfrm>
          <a:prstGeom prst="roundRect">
            <a:avLst/>
          </a:prstGeom>
          <a:noFill/>
          <a:ln w="9525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dirty="0" smtClean="0">
                <a:solidFill>
                  <a:srgbClr val="FF66FF"/>
                </a:solidFill>
              </a:rPr>
              <a:t>Ложные аргументы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ничего не доказывают.</a:t>
            </a:r>
            <a:endParaRPr lang="ru-RU" dirty="0"/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216000" y="3816000"/>
            <a:ext cx="3816000" cy="1692000"/>
          </a:xfrm>
          <a:prstGeom prst="roundRect">
            <a:avLst/>
          </a:prstGeom>
          <a:noFill/>
          <a:ln w="9525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r>
              <a:rPr lang="ru-RU" sz="1600" dirty="0" smtClean="0">
                <a:solidFill>
                  <a:srgbClr val="FFFF00"/>
                </a:solidFill>
              </a:rPr>
              <a:t>Корректное умозаключение </a:t>
            </a:r>
            <a:r>
              <a:rPr lang="ru-RU" sz="1600" dirty="0" smtClean="0">
                <a:solidFill>
                  <a:srgbClr val="00FFFF"/>
                </a:solidFill>
              </a:rPr>
              <a:t/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/>
              <a:t>есть построение такого суждения из материи других суждений, замена которого </a:t>
            </a:r>
            <a:r>
              <a:rPr lang="ru-RU" sz="1600" dirty="0" smtClean="0">
                <a:solidFill>
                  <a:srgbClr val="FF66FF"/>
                </a:solidFill>
              </a:rPr>
              <a:t>противоречащим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ему суждением приводит </a:t>
            </a:r>
            <a:br>
              <a:rPr lang="ru-RU" sz="1600" dirty="0" smtClean="0"/>
            </a:br>
            <a:r>
              <a:rPr lang="ru-RU" sz="1600" dirty="0" smtClean="0"/>
              <a:t>к </a:t>
            </a:r>
            <a:r>
              <a:rPr lang="ru-RU" sz="1600" dirty="0" smtClean="0">
                <a:solidFill>
                  <a:srgbClr val="FF66FF"/>
                </a:solidFill>
              </a:rPr>
              <a:t>противоречию</a:t>
            </a:r>
            <a:r>
              <a:rPr lang="ru-RU" sz="1600" dirty="0" smtClean="0"/>
              <a:t> с посылками.</a:t>
            </a:r>
          </a:p>
        </p:txBody>
      </p:sp>
      <p:sp>
        <p:nvSpPr>
          <p:cNvPr id="19" name="TextBox 18"/>
          <p:cNvSpPr txBox="1">
            <a:spLocks noChangeArrowheads="1"/>
          </p:cNvSpPr>
          <p:nvPr/>
        </p:nvSpPr>
        <p:spPr bwMode="auto">
          <a:xfrm>
            <a:off x="216000" y="5616000"/>
            <a:ext cx="3816000" cy="900000"/>
          </a:xfrm>
          <a:prstGeom prst="roundRect">
            <a:avLst/>
          </a:prstGeom>
          <a:noFill/>
          <a:ln w="9525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pPr algn="ctr"/>
            <a:r>
              <a:rPr lang="ru-RU" sz="1600" dirty="0" smtClean="0"/>
              <a:t>Отсутствие противоречия </a:t>
            </a:r>
            <a:br>
              <a:rPr lang="ru-RU" sz="1600" dirty="0" smtClean="0"/>
            </a:br>
            <a:r>
              <a:rPr lang="ru-RU" sz="1600" dirty="0" smtClean="0"/>
              <a:t>между выводом и посылками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FF66FF"/>
                </a:solidFill>
              </a:rPr>
              <a:t>не доказывает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истинности </a:t>
            </a:r>
            <a:r>
              <a:rPr lang="ru-RU" sz="1600" dirty="0" smtClean="0"/>
              <a:t>вывода.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2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Ошибки аргументации</a:t>
            </a:r>
            <a:r>
              <a:rPr lang="en-US" sz="3200" b="1" dirty="0" smtClean="0">
                <a:solidFill>
                  <a:schemeClr val="bg1"/>
                </a:solidFill>
              </a:rPr>
              <a:t>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  <a:cs typeface="Arial" charset="0"/>
              </a:rPr>
              <a:t>Ошибка в основании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60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3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3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500"/>
                            </p:stCondLst>
                            <p:childTnLst>
                              <p:par>
                                <p:cTn id="7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000"/>
                            </p:stCondLst>
                            <p:childTnLst>
                              <p:par>
                                <p:cTn id="8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4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3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3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3" grpId="0" animBg="1"/>
      <p:bldP spid="447493" grpId="1" animBg="1"/>
      <p:bldP spid="447493" grpId="2" animBg="1"/>
      <p:bldP spid="447498" grpId="0" animBg="1"/>
      <p:bldP spid="447498" grpId="1" animBg="1"/>
      <p:bldP spid="447491" grpId="0" animBg="1"/>
      <p:bldP spid="447492" grpId="0" animBg="1"/>
      <p:bldP spid="447495" grpId="0" animBg="1"/>
      <p:bldP spid="447496" grpId="0" animBg="1"/>
      <p:bldP spid="447497" grpId="0" animBg="1"/>
      <p:bldP spid="447500" grpId="0" animBg="1"/>
      <p:bldP spid="447501" grpId="0" animBg="1"/>
      <p:bldP spid="447503" grpId="0" animBg="1"/>
      <p:bldP spid="447490" grpId="0" animBg="1"/>
      <p:bldP spid="447502" grpId="0" animBg="1"/>
      <p:bldP spid="23" grpId="0" build="p"/>
      <p:bldP spid="19" grpId="0" animBg="1"/>
      <p:bldP spid="19" grpId="1" animBg="1"/>
    </p:bldLst>
  </p:timing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16"/>
          <p:cNvSpPr txBox="1">
            <a:spLocks noChangeArrowheads="1"/>
          </p:cNvSpPr>
          <p:nvPr/>
        </p:nvSpPr>
        <p:spPr bwMode="auto">
          <a:xfrm>
            <a:off x="108000" y="2376000"/>
            <a:ext cx="3888000" cy="32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0"/>
          <a:lstStyle/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solidFill>
                  <a:schemeClr val="accent3"/>
                </a:solidFill>
                <a:latin typeface="+mn-lt"/>
              </a:rPr>
              <a:t>Строго говоря, </a:t>
            </a:r>
            <a:r>
              <a:rPr lang="ru-RU" sz="1600" b="1" kern="0" dirty="0" smtClean="0">
                <a:solidFill>
                  <a:srgbClr val="FF66FF"/>
                </a:solidFill>
                <a:latin typeface="+mn-lt"/>
              </a:rPr>
              <a:t>ложное</a:t>
            </a:r>
            <a:r>
              <a:rPr lang="ru-RU" sz="1600" b="1" kern="0" dirty="0" smtClean="0">
                <a:solidFill>
                  <a:schemeClr val="accent3"/>
                </a:solidFill>
                <a:latin typeface="+mn-lt"/>
              </a:rPr>
              <a:t> суждение ничему не </a:t>
            </a:r>
            <a:r>
              <a:rPr lang="ru-RU" sz="1600" b="1" kern="0" dirty="0" smtClean="0">
                <a:solidFill>
                  <a:srgbClr val="FF66FF"/>
                </a:solidFill>
                <a:latin typeface="+mn-lt"/>
              </a:rPr>
              <a:t>противоречит</a:t>
            </a:r>
            <a:r>
              <a:rPr lang="ru-RU" sz="1600" b="1" kern="0" dirty="0" smtClean="0">
                <a:solidFill>
                  <a:schemeClr val="accent3"/>
                </a:solidFill>
                <a:latin typeface="+mn-lt"/>
              </a:rPr>
              <a:t>, кроме собственного </a:t>
            </a:r>
            <a:r>
              <a:rPr lang="ru-RU" sz="1600" b="1" kern="0" dirty="0" smtClean="0">
                <a:solidFill>
                  <a:srgbClr val="FF66FF"/>
                </a:solidFill>
                <a:latin typeface="+mn-lt"/>
              </a:rPr>
              <a:t>отрицания</a:t>
            </a:r>
            <a:r>
              <a:rPr lang="ru-RU" sz="1600" b="1" kern="0" dirty="0" smtClean="0">
                <a:solidFill>
                  <a:schemeClr val="accent3"/>
                </a:solidFill>
                <a:latin typeface="+mn-lt"/>
              </a:rPr>
              <a:t> и того, что из этого отрицания следует.</a:t>
            </a:r>
            <a:endParaRPr lang="en-US" sz="1600" b="1" kern="0" dirty="0" smtClean="0">
              <a:solidFill>
                <a:schemeClr val="accent3"/>
              </a:solidFill>
              <a:latin typeface="+mn-lt"/>
            </a:endParaRPr>
          </a:p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Если считать отсутствие противоречия доказательством </a:t>
            </a:r>
            <a:r>
              <a:rPr lang="ru-RU" sz="1600" kern="0" dirty="0" smtClean="0">
                <a:solidFill>
                  <a:srgbClr val="00FF00"/>
                </a:solidFill>
                <a:latin typeface="+mn-lt"/>
              </a:rPr>
              <a:t>истинности</a:t>
            </a:r>
            <a:r>
              <a:rPr lang="ru-RU" sz="1600" kern="0" dirty="0" smtClean="0">
                <a:latin typeface="+mn-lt"/>
              </a:rPr>
              <a:t>,</a:t>
            </a: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 можно, взяв </a:t>
            </a:r>
            <a:r>
              <a:rPr lang="ru-RU" sz="1600" kern="0" dirty="0" smtClean="0">
                <a:solidFill>
                  <a:srgbClr val="00FFFF"/>
                </a:solidFill>
                <a:latin typeface="+mn-lt"/>
              </a:rPr>
              <a:t>любое</a:t>
            </a: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 </a:t>
            </a:r>
            <a:r>
              <a:rPr lang="ru-RU" sz="1600" kern="0" dirty="0" smtClean="0">
                <a:solidFill>
                  <a:srgbClr val="FF66FF"/>
                </a:solidFill>
                <a:latin typeface="+mn-lt"/>
              </a:rPr>
              <a:t>ложное</a:t>
            </a: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 суждение, </a:t>
            </a:r>
            <a:r>
              <a:rPr lang="ru-RU" sz="1600" kern="0" dirty="0" smtClean="0">
                <a:solidFill>
                  <a:srgbClr val="00FF00"/>
                </a:solidFill>
                <a:latin typeface="+mn-lt"/>
              </a:rPr>
              <a:t>«доказать»</a:t>
            </a: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 практически </a:t>
            </a:r>
            <a:r>
              <a:rPr lang="ru-RU" sz="1600" kern="0" dirty="0" smtClean="0">
                <a:solidFill>
                  <a:srgbClr val="00FFFF"/>
                </a:solidFill>
                <a:latin typeface="+mn-lt"/>
              </a:rPr>
              <a:t>всё</a:t>
            </a: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 что угодно. </a:t>
            </a:r>
            <a:endParaRPr lang="en-US" sz="1600" kern="0" dirty="0" smtClean="0">
              <a:solidFill>
                <a:srgbClr val="00FFFF"/>
              </a:solidFill>
              <a:latin typeface="+mn-lt"/>
            </a:endParaRPr>
          </a:p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solidFill>
                  <a:schemeClr val="accent3"/>
                </a:solidFill>
                <a:latin typeface="+mn-lt"/>
              </a:rPr>
              <a:t>А это, разумеется, нелепо.</a:t>
            </a:r>
            <a:endParaRPr lang="en-US" sz="1600" b="1" kern="0" dirty="0" smtClean="0">
              <a:solidFill>
                <a:schemeClr val="accent3"/>
              </a:solidFill>
              <a:latin typeface="+mn-lt"/>
            </a:endParaRPr>
          </a:p>
        </p:txBody>
      </p:sp>
      <p:pic>
        <p:nvPicPr>
          <p:cNvPr id="22" name="Picture 5" descr="hare, russell (cut, red)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588000" y="1476000"/>
            <a:ext cx="2159000" cy="2159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</p:pic>
      <p:pic>
        <p:nvPicPr>
          <p:cNvPr id="24" name="Picture 7" descr="Gozzoli, Pope Sikst IV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536000" y="1476000"/>
            <a:ext cx="1365000" cy="23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" name="Содержимое 5"/>
          <p:cNvSpPr>
            <a:spLocks noGrp="1"/>
          </p:cNvSpPr>
          <p:nvPr>
            <p:ph sz="quarter" idx="4294967295"/>
          </p:nvPr>
        </p:nvSpPr>
        <p:spPr>
          <a:xfrm>
            <a:off x="4140000" y="3888000"/>
            <a:ext cx="4932000" cy="2736000"/>
          </a:xfrm>
          <a:prstGeom prst="rect">
            <a:avLst/>
          </a:prstGeom>
        </p:spPr>
        <p:txBody>
          <a:bodyPr lIns="90000" rIns="90000"/>
          <a:lstStyle/>
          <a:p>
            <a:pPr indent="-252000"/>
            <a:r>
              <a:rPr lang="ru-RU" sz="1600" b="1" dirty="0" smtClean="0">
                <a:solidFill>
                  <a:schemeClr val="bg1"/>
                </a:solidFill>
              </a:rPr>
              <a:t>Бертран Рассел как-то в шутку показал, что если исходить из того, что из ложного суждения следует что угодно, то можно доказать, что он – папа римский.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</a:p>
          <a:p>
            <a:pPr indent="-252000"/>
            <a:r>
              <a:rPr lang="ru-RU" sz="1600" b="1" dirty="0" smtClean="0">
                <a:solidFill>
                  <a:schemeClr val="bg1"/>
                </a:solidFill>
              </a:rPr>
              <a:t>Если</a:t>
            </a:r>
            <a:r>
              <a:rPr lang="en-US" sz="1600" b="1" dirty="0" smtClean="0">
                <a:solidFill>
                  <a:schemeClr val="bg1"/>
                </a:solidFill>
              </a:rPr>
              <a:t> 2 x 2 = 5, </a:t>
            </a:r>
            <a:r>
              <a:rPr lang="ru-RU" sz="1600" b="1" dirty="0" smtClean="0">
                <a:solidFill>
                  <a:schemeClr val="bg1"/>
                </a:solidFill>
              </a:rPr>
              <a:t>то</a:t>
            </a:r>
            <a:r>
              <a:rPr lang="en-US" sz="1600" b="1" dirty="0" smtClean="0">
                <a:solidFill>
                  <a:schemeClr val="bg1"/>
                </a:solidFill>
              </a:rPr>
              <a:t> 4 = 5, </a:t>
            </a:r>
            <a:r>
              <a:rPr lang="ru-RU" sz="1600" b="1" dirty="0" smtClean="0">
                <a:solidFill>
                  <a:schemeClr val="bg1"/>
                </a:solidFill>
              </a:rPr>
              <a:t>а</a:t>
            </a:r>
            <a:r>
              <a:rPr lang="en-US" sz="1600" b="1" dirty="0" smtClean="0">
                <a:solidFill>
                  <a:schemeClr val="bg1"/>
                </a:solidFill>
              </a:rPr>
              <a:t> 1 = 2. </a:t>
            </a:r>
          </a:p>
          <a:p>
            <a:pPr indent="-252000"/>
            <a:r>
              <a:rPr lang="ru-RU" sz="1600" b="1" dirty="0" smtClean="0">
                <a:solidFill>
                  <a:schemeClr val="bg1"/>
                </a:solidFill>
              </a:rPr>
              <a:t>Возьмём множество, состоящее из двух элементов: Рассела и папы римского.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</a:p>
          <a:p>
            <a:pPr indent="-252000"/>
            <a:r>
              <a:rPr lang="ru-RU" sz="1600" b="1" dirty="0" smtClean="0">
                <a:solidFill>
                  <a:schemeClr val="bg1"/>
                </a:solidFill>
              </a:rPr>
              <a:t>Но если</a:t>
            </a:r>
            <a:r>
              <a:rPr lang="en-US" sz="1600" b="1" dirty="0" smtClean="0">
                <a:solidFill>
                  <a:schemeClr val="bg1"/>
                </a:solidFill>
              </a:rPr>
              <a:t> 1 = 2, </a:t>
            </a:r>
            <a:r>
              <a:rPr lang="ru-RU" sz="1600" b="1" dirty="0" smtClean="0">
                <a:solidFill>
                  <a:schemeClr val="bg1"/>
                </a:solidFill>
              </a:rPr>
              <a:t>в нём есть лишь </a:t>
            </a:r>
            <a:r>
              <a:rPr lang="en-US" sz="1600" b="1" dirty="0" smtClean="0">
                <a:solidFill>
                  <a:schemeClr val="bg1"/>
                </a:solidFill>
              </a:rPr>
              <a:t>1 </a:t>
            </a:r>
            <a:r>
              <a:rPr lang="ru-RU" sz="1600" b="1" dirty="0" smtClean="0">
                <a:solidFill>
                  <a:schemeClr val="bg1"/>
                </a:solidFill>
              </a:rPr>
              <a:t>элемент</a:t>
            </a:r>
            <a:r>
              <a:rPr lang="en-US" sz="1600" b="1" dirty="0" smtClean="0">
                <a:solidFill>
                  <a:schemeClr val="bg1"/>
                </a:solidFill>
              </a:rPr>
              <a:t>. </a:t>
            </a:r>
          </a:p>
          <a:p>
            <a:pPr indent="-252000"/>
            <a:r>
              <a:rPr lang="ru-RU" sz="1600" b="1" dirty="0" smtClean="0">
                <a:solidFill>
                  <a:schemeClr val="bg1"/>
                </a:solidFill>
              </a:rPr>
              <a:t>Поэтому</a:t>
            </a:r>
            <a:r>
              <a:rPr lang="en-US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Рассел и папа есть одно лицо, и следовательно, Рассел есть папа римский.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5724000" y="1476000"/>
            <a:ext cx="540000" cy="2160000"/>
          </a:xfrm>
          <a:prstGeom prst="rect">
            <a:avLst/>
          </a:prstGeom>
          <a:noFill/>
        </p:spPr>
        <p:txBody>
          <a:bodyPr wrap="none" rtlCol="0" anchor="ctr" anchorCtr="1">
            <a:noAutofit/>
          </a:bodyPr>
          <a:lstStyle/>
          <a:p>
            <a:r>
              <a:rPr lang="en-US" sz="3200" dirty="0" smtClean="0"/>
              <a:t>=</a:t>
            </a:r>
            <a:endParaRPr lang="ru-RU" sz="3200" dirty="0"/>
          </a:p>
        </p:txBody>
      </p:sp>
      <p:sp>
        <p:nvSpPr>
          <p:cNvPr id="1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Ошибки аргументации</a:t>
            </a:r>
            <a:r>
              <a:rPr lang="en-US" sz="3200" b="1" dirty="0" smtClean="0">
                <a:solidFill>
                  <a:schemeClr val="bg1"/>
                </a:solidFill>
              </a:rPr>
              <a:t>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  <a:cs typeface="Arial" charset="0"/>
              </a:rPr>
              <a:t>Ошибка в основании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216000" y="5616000"/>
            <a:ext cx="3816000" cy="900000"/>
          </a:xfrm>
          <a:prstGeom prst="roundRect">
            <a:avLst/>
          </a:prstGeom>
          <a:noFill/>
          <a:ln w="9525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pPr algn="ctr"/>
            <a:r>
              <a:rPr lang="ru-RU" sz="1600" dirty="0" smtClean="0"/>
              <a:t>Отсутствие противоречия </a:t>
            </a:r>
            <a:br>
              <a:rPr lang="ru-RU" sz="1600" dirty="0" smtClean="0"/>
            </a:br>
            <a:r>
              <a:rPr lang="ru-RU" sz="1600" dirty="0" smtClean="0"/>
              <a:t>между выводом и посылками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FF66FF"/>
                </a:solidFill>
              </a:rPr>
              <a:t>не доказывает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истинности </a:t>
            </a:r>
            <a:r>
              <a:rPr lang="ru-RU" sz="1600" dirty="0" smtClean="0"/>
              <a:t>вывода.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15" name="Text Box 17"/>
          <p:cNvSpPr txBox="1">
            <a:spLocks noChangeArrowheads="1"/>
          </p:cNvSpPr>
          <p:nvPr/>
        </p:nvSpPr>
        <p:spPr bwMode="auto">
          <a:xfrm>
            <a:off x="216000" y="1476000"/>
            <a:ext cx="3816000" cy="900000"/>
          </a:xfrm>
          <a:prstGeom prst="roundRect">
            <a:avLst/>
          </a:prstGeom>
          <a:noFill/>
          <a:ln w="9525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dirty="0" smtClean="0">
                <a:solidFill>
                  <a:srgbClr val="FF66FF"/>
                </a:solidFill>
              </a:rPr>
              <a:t>Ложные аргументы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ничего не доказывают.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500"/>
                            </p:stCondLst>
                            <p:childTnLst>
                              <p:par>
                                <p:cTn id="60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800" decel="100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  <p:bldP spid="25" grpId="0" build="p"/>
      <p:bldP spid="26" grpId="0"/>
      <p:bldP spid="14" grpId="0" animBg="1"/>
    </p:bldLst>
  </p:timing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32000" y="828000"/>
            <a:ext cx="8374063" cy="5868000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Основное требование к доводу:</a:t>
            </a:r>
          </a:p>
          <a:p>
            <a:pPr marL="540000" lvl="1" eaLnBrk="1" hangingPunct="1">
              <a:buClr>
                <a:schemeClr val="bg1"/>
              </a:buClr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Довод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быть </a:t>
            </a:r>
            <a:r>
              <a:rPr lang="ru-RU" sz="1800" b="1" dirty="0" smtClean="0">
                <a:solidFill>
                  <a:srgbClr val="00FFFF"/>
                </a:solidFill>
              </a:rPr>
              <a:t>доказанным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истинным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суждением. </a:t>
            </a:r>
          </a:p>
          <a:p>
            <a:pPr marL="900000" lvl="2" eaLnBrk="1" hangingPunct="1">
              <a:buClr>
                <a:schemeClr val="bg1"/>
              </a:buClr>
              <a:buFont typeface="Courier New" pitchFamily="49" charset="0"/>
              <a:buChar char="o"/>
            </a:pPr>
            <a:r>
              <a:rPr lang="ru-RU" sz="1800" b="1" i="1" dirty="0" smtClean="0">
                <a:solidFill>
                  <a:schemeClr val="bg1"/>
                </a:solidFill>
              </a:rPr>
              <a:t>Характерные ошибки:</a:t>
            </a:r>
          </a:p>
          <a:p>
            <a:pPr marL="1260000" lvl="3" eaLnBrk="1" hangingPunct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rgbClr val="FF66FF"/>
                </a:solidFill>
              </a:rPr>
              <a:t>«Ошибка в основании»</a:t>
            </a:r>
          </a:p>
          <a:p>
            <a:pPr marL="1260000" lvl="3" eaLnBrk="1" hangingPunct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rgbClr val="FF66FF"/>
                </a:solidFill>
              </a:rPr>
              <a:t>«Предвосхищение основания»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080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Довод</a:t>
            </a: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900000" y="2700000"/>
            <a:ext cx="7344000" cy="223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>
                <a:solidFill>
                  <a:srgbClr val="FFFF00"/>
                </a:solidFill>
                <a:cs typeface="Arial" charset="0"/>
              </a:rPr>
              <a:t>«Предвосхищение основания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»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(</a:t>
            </a:r>
            <a:r>
              <a:rPr lang="ru-RU" i="1" dirty="0"/>
              <a:t>лат</a:t>
            </a:r>
            <a:r>
              <a:rPr lang="ru-RU" dirty="0"/>
              <a:t>. </a:t>
            </a:r>
            <a:r>
              <a:rPr lang="en-US" dirty="0">
                <a:solidFill>
                  <a:srgbClr val="00FF00"/>
                </a:solidFill>
              </a:rPr>
              <a:t>petitio principii</a:t>
            </a:r>
            <a:r>
              <a:rPr lang="ru-RU" dirty="0"/>
              <a:t>) </a:t>
            </a:r>
            <a:r>
              <a:rPr lang="ru-RU" dirty="0" smtClean="0"/>
              <a:t>–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>
                <a:solidFill>
                  <a:srgbClr val="00FFFF"/>
                </a:solidFill>
              </a:rPr>
              <a:t>неформальная</a:t>
            </a:r>
            <a:r>
              <a:rPr lang="ru-RU" dirty="0" smtClean="0"/>
              <a:t> логическая </a:t>
            </a:r>
            <a:r>
              <a:rPr lang="ru-RU" dirty="0"/>
              <a:t>ошибка</a:t>
            </a:r>
            <a:r>
              <a:rPr lang="ru-RU" dirty="0" smtClean="0"/>
              <a:t>, связанная с </a:t>
            </a:r>
            <a:r>
              <a:rPr lang="ru-RU" dirty="0">
                <a:solidFill>
                  <a:srgbClr val="FF66FF"/>
                </a:solidFill>
              </a:rPr>
              <a:t>нарушением</a:t>
            </a:r>
            <a:r>
              <a:rPr lang="ru-RU" dirty="0"/>
              <a:t> </a:t>
            </a:r>
            <a:r>
              <a:rPr lang="ru-RU" dirty="0" smtClean="0">
                <a:solidFill>
                  <a:srgbClr val="00FF00"/>
                </a:solidFill>
              </a:rPr>
              <a:t>закона достаточного основания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в </a:t>
            </a:r>
            <a:r>
              <a:rPr lang="ru-RU" dirty="0"/>
              <a:t>процессе аргументации</a:t>
            </a:r>
            <a:r>
              <a:rPr lang="ru-RU" dirty="0" smtClean="0"/>
              <a:t>: </a:t>
            </a:r>
            <a:br>
              <a:rPr lang="ru-RU" dirty="0" smtClean="0"/>
            </a:br>
            <a:r>
              <a:rPr lang="ru-RU" dirty="0" smtClean="0"/>
              <a:t>в </a:t>
            </a:r>
            <a:r>
              <a:rPr lang="ru-RU" dirty="0"/>
              <a:t>качестве основания (аргумента</a:t>
            </a:r>
            <a:r>
              <a:rPr lang="ru-RU" dirty="0" smtClean="0"/>
              <a:t>), подтверждающего </a:t>
            </a:r>
            <a:r>
              <a:rPr lang="ru-RU" dirty="0"/>
              <a:t>тезис</a:t>
            </a:r>
            <a:r>
              <a:rPr lang="ru-RU" dirty="0" smtClean="0"/>
              <a:t>, приводится </a:t>
            </a:r>
            <a:r>
              <a:rPr lang="ru-RU" dirty="0"/>
              <a:t>такое положение</a:t>
            </a:r>
            <a:r>
              <a:rPr lang="ru-RU" dirty="0" smtClean="0"/>
              <a:t>, которое</a:t>
            </a:r>
            <a:r>
              <a:rPr lang="ru-RU" dirty="0"/>
              <a:t>, хотя и не </a:t>
            </a:r>
            <a:r>
              <a:rPr lang="ru-RU" dirty="0" smtClean="0"/>
              <a:t>является заведомо </a:t>
            </a:r>
            <a:r>
              <a:rPr lang="ru-RU" dirty="0"/>
              <a:t>ложным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FF66FF"/>
                </a:solidFill>
              </a:rPr>
              <a:t>само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>
                <a:solidFill>
                  <a:srgbClr val="FF66FF"/>
                </a:solidFill>
              </a:rPr>
              <a:t>нуждается </a:t>
            </a:r>
            <a:r>
              <a:rPr lang="ru-RU" dirty="0" smtClean="0">
                <a:solidFill>
                  <a:srgbClr val="FF66FF"/>
                </a:solidFill>
              </a:rPr>
              <a:t>в </a:t>
            </a:r>
            <a:r>
              <a:rPr lang="ru-RU" dirty="0">
                <a:solidFill>
                  <a:srgbClr val="FF66FF"/>
                </a:solidFill>
              </a:rPr>
              <a:t>доказательстве</a:t>
            </a:r>
            <a:r>
              <a:rPr lang="ru-RU" dirty="0"/>
              <a:t>.</a:t>
            </a:r>
          </a:p>
        </p:txBody>
      </p:sp>
      <p:sp>
        <p:nvSpPr>
          <p:cNvPr id="6" name="AutoShape 4"/>
          <p:cNvSpPr>
            <a:spLocks noChangeArrowheads="1"/>
          </p:cNvSpPr>
          <p:nvPr/>
        </p:nvSpPr>
        <p:spPr bwMode="auto">
          <a:xfrm>
            <a:off x="1512000" y="5112000"/>
            <a:ext cx="6120000" cy="900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Положения, </a:t>
            </a:r>
            <a:r>
              <a:rPr lang="ru-RU" dirty="0" smtClean="0">
                <a:solidFill>
                  <a:srgbClr val="006600"/>
                </a:solidFill>
              </a:rPr>
              <a:t>истинность</a:t>
            </a:r>
            <a:r>
              <a:rPr lang="ru-RU" dirty="0" smtClean="0">
                <a:solidFill>
                  <a:srgbClr val="0000FF"/>
                </a:solidFill>
              </a:rPr>
              <a:t> которых </a:t>
            </a:r>
            <a:r>
              <a:rPr lang="ru-RU" dirty="0" smtClean="0">
                <a:solidFill>
                  <a:srgbClr val="FF0000"/>
                </a:solidFill>
              </a:rPr>
              <a:t>не установлена</a:t>
            </a:r>
            <a:r>
              <a:rPr lang="ru-RU" dirty="0" smtClean="0">
                <a:solidFill>
                  <a:srgbClr val="0000FF"/>
                </a:solidFill>
              </a:rPr>
              <a:t>,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не имеют доказательной силы.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" name="AutoShape 4"/>
          <p:cNvSpPr>
            <a:spLocks noChangeArrowheads="1"/>
          </p:cNvSpPr>
          <p:nvPr/>
        </p:nvSpPr>
        <p:spPr bwMode="auto">
          <a:xfrm>
            <a:off x="1512000" y="6156000"/>
            <a:ext cx="6120000" cy="540000"/>
          </a:xfrm>
          <a:custGeom>
            <a:avLst/>
            <a:gdLst>
              <a:gd name="connsiteX0" fmla="*/ 76500 w 5328000"/>
              <a:gd name="connsiteY0" fmla="*/ 76500 h 612000"/>
              <a:gd name="connsiteX1" fmla="*/ 5251500 w 5328000"/>
              <a:gd name="connsiteY1" fmla="*/ 76500 h 612000"/>
              <a:gd name="connsiteX2" fmla="*/ 5251500 w 5328000"/>
              <a:gd name="connsiteY2" fmla="*/ 535500 h 612000"/>
              <a:gd name="connsiteX3" fmla="*/ 76500 w 5328000"/>
              <a:gd name="connsiteY3" fmla="*/ 535500 h 612000"/>
              <a:gd name="connsiteX4" fmla="*/ 76500 w 5328000"/>
              <a:gd name="connsiteY4" fmla="*/ 76500 h 612000"/>
              <a:gd name="connsiteX0" fmla="*/ 0 w 5328000"/>
              <a:gd name="connsiteY0" fmla="*/ 0 h 612000"/>
              <a:gd name="connsiteX1" fmla="*/ 5328000 w 5328000"/>
              <a:gd name="connsiteY1" fmla="*/ 0 h 612000"/>
              <a:gd name="connsiteX2" fmla="*/ 5251500 w 5328000"/>
              <a:gd name="connsiteY2" fmla="*/ 76500 h 612000"/>
              <a:gd name="connsiteX3" fmla="*/ 76500 w 5328000"/>
              <a:gd name="connsiteY3" fmla="*/ 76500 h 612000"/>
              <a:gd name="connsiteX4" fmla="*/ 0 w 5328000"/>
              <a:gd name="connsiteY4" fmla="*/ 0 h 612000"/>
              <a:gd name="connsiteX0" fmla="*/ 0 w 5328000"/>
              <a:gd name="connsiteY0" fmla="*/ 612000 h 612000"/>
              <a:gd name="connsiteX1" fmla="*/ 76500 w 5328000"/>
              <a:gd name="connsiteY1" fmla="*/ 535500 h 612000"/>
              <a:gd name="connsiteX2" fmla="*/ 5251500 w 5328000"/>
              <a:gd name="connsiteY2" fmla="*/ 535500 h 612000"/>
              <a:gd name="connsiteX3" fmla="*/ 5328000 w 5328000"/>
              <a:gd name="connsiteY3" fmla="*/ 612000 h 612000"/>
              <a:gd name="connsiteX4" fmla="*/ 0 w 5328000"/>
              <a:gd name="connsiteY4" fmla="*/ 612000 h 612000"/>
              <a:gd name="connsiteX0" fmla="*/ 0 w 5328000"/>
              <a:gd name="connsiteY0" fmla="*/ 0 h 612000"/>
              <a:gd name="connsiteX1" fmla="*/ 76500 w 5328000"/>
              <a:gd name="connsiteY1" fmla="*/ 76500 h 612000"/>
              <a:gd name="connsiteX2" fmla="*/ 76500 w 5328000"/>
              <a:gd name="connsiteY2" fmla="*/ 535500 h 612000"/>
              <a:gd name="connsiteX3" fmla="*/ 0 w 5328000"/>
              <a:gd name="connsiteY3" fmla="*/ 612000 h 612000"/>
              <a:gd name="connsiteX4" fmla="*/ 0 w 5328000"/>
              <a:gd name="connsiteY4" fmla="*/ 0 h 612000"/>
              <a:gd name="connsiteX0" fmla="*/ 5328000 w 5328000"/>
              <a:gd name="connsiteY0" fmla="*/ 0 h 612000"/>
              <a:gd name="connsiteX1" fmla="*/ 5328000 w 5328000"/>
              <a:gd name="connsiteY1" fmla="*/ 612000 h 612000"/>
              <a:gd name="connsiteX2" fmla="*/ 5251500 w 5328000"/>
              <a:gd name="connsiteY2" fmla="*/ 535500 h 612000"/>
              <a:gd name="connsiteX3" fmla="*/ 5251500 w 5328000"/>
              <a:gd name="connsiteY3" fmla="*/ 76500 h 612000"/>
              <a:gd name="connsiteX4" fmla="*/ 5328000 w 5328000"/>
              <a:gd name="connsiteY4" fmla="*/ 0 h 612000"/>
              <a:gd name="connsiteX0" fmla="*/ 0 w 5328000"/>
              <a:gd name="connsiteY0" fmla="*/ 0 h 612000"/>
              <a:gd name="connsiteX1" fmla="*/ 5328000 w 5328000"/>
              <a:gd name="connsiteY1" fmla="*/ 0 h 612000"/>
              <a:gd name="connsiteX2" fmla="*/ 5328000 w 5328000"/>
              <a:gd name="connsiteY2" fmla="*/ 612000 h 612000"/>
              <a:gd name="connsiteX3" fmla="*/ 0 w 5328000"/>
              <a:gd name="connsiteY3" fmla="*/ 612000 h 612000"/>
              <a:gd name="connsiteX4" fmla="*/ 0 w 5328000"/>
              <a:gd name="connsiteY4" fmla="*/ 0 h 612000"/>
              <a:gd name="connsiteX5" fmla="*/ 76500 w 5328000"/>
              <a:gd name="connsiteY5" fmla="*/ 76500 h 612000"/>
              <a:gd name="connsiteX6" fmla="*/ 5251500 w 5328000"/>
              <a:gd name="connsiteY6" fmla="*/ 76500 h 612000"/>
              <a:gd name="connsiteX7" fmla="*/ 5251500 w 5328000"/>
              <a:gd name="connsiteY7" fmla="*/ 535500 h 612000"/>
              <a:gd name="connsiteX8" fmla="*/ 76500 w 5328000"/>
              <a:gd name="connsiteY8" fmla="*/ 535500 h 612000"/>
              <a:gd name="connsiteX9" fmla="*/ 76500 w 5328000"/>
              <a:gd name="connsiteY9" fmla="*/ 76500 h 612000"/>
              <a:gd name="connsiteX10" fmla="*/ 0 w 5328000"/>
              <a:gd name="connsiteY10" fmla="*/ 0 h 612000"/>
              <a:gd name="connsiteX11" fmla="*/ 76500 w 5328000"/>
              <a:gd name="connsiteY11" fmla="*/ 76500 h 612000"/>
              <a:gd name="connsiteX12" fmla="*/ 0 w 5328000"/>
              <a:gd name="connsiteY12" fmla="*/ 612000 h 612000"/>
              <a:gd name="connsiteX13" fmla="*/ 76500 w 5328000"/>
              <a:gd name="connsiteY13" fmla="*/ 535500 h 612000"/>
              <a:gd name="connsiteX14" fmla="*/ 5328000 w 5328000"/>
              <a:gd name="connsiteY14" fmla="*/ 0 h 612000"/>
              <a:gd name="connsiteX15" fmla="*/ 5251500 w 5328000"/>
              <a:gd name="connsiteY15" fmla="*/ 76500 h 612000"/>
              <a:gd name="connsiteX16" fmla="*/ 5328000 w 5328000"/>
              <a:gd name="connsiteY16" fmla="*/ 612000 h 612000"/>
              <a:gd name="connsiteX17" fmla="*/ 5251500 w 5328000"/>
              <a:gd name="connsiteY17" fmla="*/ 535500 h 6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328000" h="612000" stroke="0" extrusionOk="0">
                <a:moveTo>
                  <a:pt x="76500" y="76500"/>
                </a:moveTo>
                <a:lnTo>
                  <a:pt x="5251500" y="76500"/>
                </a:lnTo>
                <a:lnTo>
                  <a:pt x="5251500" y="535500"/>
                </a:lnTo>
                <a:lnTo>
                  <a:pt x="76500" y="535500"/>
                </a:lnTo>
                <a:lnTo>
                  <a:pt x="76500" y="76500"/>
                </a:lnTo>
                <a:close/>
              </a:path>
              <a:path w="5328000" h="612000" fill="lightenLess" stroke="0" extrusionOk="0">
                <a:moveTo>
                  <a:pt x="0" y="0"/>
                </a:moveTo>
                <a:lnTo>
                  <a:pt x="5328000" y="0"/>
                </a:lnTo>
                <a:lnTo>
                  <a:pt x="5251500" y="76500"/>
                </a:lnTo>
                <a:lnTo>
                  <a:pt x="76500" y="76500"/>
                </a:lnTo>
                <a:lnTo>
                  <a:pt x="0" y="0"/>
                </a:lnTo>
                <a:close/>
              </a:path>
              <a:path w="5328000" h="612000" fill="darkenLess" stroke="0" extrusionOk="0">
                <a:moveTo>
                  <a:pt x="0" y="612000"/>
                </a:moveTo>
                <a:lnTo>
                  <a:pt x="76500" y="535500"/>
                </a:lnTo>
                <a:lnTo>
                  <a:pt x="5251500" y="535500"/>
                </a:lnTo>
                <a:lnTo>
                  <a:pt x="5328000" y="612000"/>
                </a:lnTo>
                <a:lnTo>
                  <a:pt x="0" y="612000"/>
                </a:lnTo>
                <a:close/>
              </a:path>
              <a:path w="5328000" h="612000" fill="lighten" stroke="0" extrusionOk="0">
                <a:moveTo>
                  <a:pt x="0" y="0"/>
                </a:moveTo>
                <a:lnTo>
                  <a:pt x="76500" y="76500"/>
                </a:lnTo>
                <a:lnTo>
                  <a:pt x="76500" y="535500"/>
                </a:lnTo>
                <a:lnTo>
                  <a:pt x="0" y="612000"/>
                </a:lnTo>
                <a:lnTo>
                  <a:pt x="0" y="0"/>
                </a:lnTo>
                <a:close/>
              </a:path>
              <a:path w="5328000" h="612000" fill="darken" stroke="0" extrusionOk="0">
                <a:moveTo>
                  <a:pt x="5328000" y="0"/>
                </a:moveTo>
                <a:lnTo>
                  <a:pt x="5328000" y="612000"/>
                </a:lnTo>
                <a:lnTo>
                  <a:pt x="5251500" y="535500"/>
                </a:lnTo>
                <a:lnTo>
                  <a:pt x="5251500" y="76500"/>
                </a:lnTo>
                <a:lnTo>
                  <a:pt x="5328000" y="0"/>
                </a:lnTo>
                <a:close/>
              </a:path>
              <a:path w="5328000" h="612000" fill="none" extrusionOk="0">
                <a:moveTo>
                  <a:pt x="0" y="0"/>
                </a:moveTo>
                <a:lnTo>
                  <a:pt x="5328000" y="0"/>
                </a:lnTo>
                <a:lnTo>
                  <a:pt x="5328000" y="612000"/>
                </a:lnTo>
                <a:lnTo>
                  <a:pt x="0" y="612000"/>
                </a:lnTo>
                <a:lnTo>
                  <a:pt x="0" y="0"/>
                </a:lnTo>
                <a:close/>
                <a:moveTo>
                  <a:pt x="76500" y="76500"/>
                </a:moveTo>
                <a:lnTo>
                  <a:pt x="5251500" y="76500"/>
                </a:lnTo>
                <a:lnTo>
                  <a:pt x="5251500" y="535500"/>
                </a:lnTo>
                <a:lnTo>
                  <a:pt x="76500" y="535500"/>
                </a:lnTo>
                <a:lnTo>
                  <a:pt x="76500" y="76500"/>
                </a:lnTo>
                <a:close/>
                <a:moveTo>
                  <a:pt x="0" y="0"/>
                </a:moveTo>
                <a:lnTo>
                  <a:pt x="76500" y="76500"/>
                </a:lnTo>
                <a:moveTo>
                  <a:pt x="0" y="612000"/>
                </a:moveTo>
                <a:lnTo>
                  <a:pt x="76500" y="535500"/>
                </a:lnTo>
                <a:moveTo>
                  <a:pt x="5328000" y="0"/>
                </a:moveTo>
                <a:lnTo>
                  <a:pt x="5251500" y="76500"/>
                </a:lnTo>
                <a:moveTo>
                  <a:pt x="5328000" y="612000"/>
                </a:moveTo>
                <a:lnTo>
                  <a:pt x="5251500" y="535500"/>
                </a:lnTo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FF0000"/>
                </a:solidFill>
              </a:rPr>
              <a:t>Сомнительные аргументы </a:t>
            </a:r>
            <a:r>
              <a:rPr lang="ru-RU" dirty="0" smtClean="0">
                <a:solidFill>
                  <a:srgbClr val="0000FF"/>
                </a:solidFill>
              </a:rPr>
              <a:t>ничего не доказывают.</a:t>
            </a:r>
            <a:endParaRPr lang="ru-RU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15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15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800" decel="10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23" grpId="0" build="p" bldLvl="5"/>
      <p:bldP spid="4" grpId="0" animBg="1"/>
      <p:bldP spid="6" grpId="0" animBg="1"/>
      <p:bldP spid="7" grpId="0" animBg="1"/>
    </p:bldLst>
  </p:timing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16"/>
          <p:cNvSpPr txBox="1">
            <a:spLocks noChangeArrowheads="1"/>
          </p:cNvSpPr>
          <p:nvPr/>
        </p:nvSpPr>
        <p:spPr bwMode="auto">
          <a:xfrm>
            <a:off x="216000" y="2376000"/>
            <a:ext cx="3816000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0"/>
          <a:lstStyle/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en-US" sz="1600" dirty="0" smtClean="0">
                <a:latin typeface="+mj-lt"/>
              </a:rPr>
              <a:t>Modus ponens</a:t>
            </a:r>
            <a:endParaRPr lang="en-US" sz="1600" b="1" kern="0" dirty="0" smtClean="0">
              <a:latin typeface="+mj-lt"/>
            </a:endParaRPr>
          </a:p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>
                <a:latin typeface="+mj-lt"/>
              </a:rPr>
              <a:t>Б</a:t>
            </a:r>
            <a:r>
              <a:rPr lang="fr-FR" sz="1600" kern="0" dirty="0" smtClean="0">
                <a:latin typeface="+mj-lt"/>
              </a:rPr>
              <a:t>ó</a:t>
            </a:r>
            <a:r>
              <a:rPr lang="ru-RU" sz="1600" kern="0" dirty="0" smtClean="0">
                <a:latin typeface="+mj-lt"/>
              </a:rPr>
              <a:t>льшая посылка</a:t>
            </a:r>
            <a:r>
              <a:rPr lang="en-US" sz="1600" kern="0" dirty="0" smtClean="0">
                <a:latin typeface="+mj-lt"/>
              </a:rPr>
              <a:t> </a:t>
            </a:r>
            <a:r>
              <a:rPr lang="ru-RU" sz="1600" kern="0" dirty="0" smtClean="0">
                <a:solidFill>
                  <a:srgbClr val="00FF00"/>
                </a:solidFill>
                <a:latin typeface="+mj-lt"/>
              </a:rPr>
              <a:t>истинна</a:t>
            </a:r>
            <a:endParaRPr lang="en-US" sz="1600" kern="0" dirty="0" smtClean="0">
              <a:solidFill>
                <a:srgbClr val="FF66FF"/>
              </a:solidFill>
              <a:latin typeface="+mj-lt"/>
            </a:endParaRPr>
          </a:p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solidFill>
                  <a:srgbClr val="FFFF00"/>
                </a:solidFill>
                <a:latin typeface="+mj-lt"/>
              </a:rPr>
              <a:t>Меньшая посылка</a:t>
            </a:r>
            <a:r>
              <a:rPr lang="en-US" sz="1600" b="1" kern="0" dirty="0" smtClean="0">
                <a:latin typeface="+mj-lt"/>
              </a:rPr>
              <a:t> </a:t>
            </a:r>
            <a:r>
              <a:rPr lang="ru-RU" sz="1600" b="1" kern="0" dirty="0" smtClean="0">
                <a:solidFill>
                  <a:srgbClr val="FF66FF"/>
                </a:solidFill>
                <a:latin typeface="+mj-lt"/>
              </a:rPr>
              <a:t>сомнительна</a:t>
            </a:r>
            <a:endParaRPr lang="en-US" sz="1600" b="1" kern="0" dirty="0" smtClean="0">
              <a:solidFill>
                <a:srgbClr val="FF66FF"/>
              </a:solidFill>
              <a:latin typeface="+mj-lt"/>
            </a:endParaRPr>
          </a:p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>
                <a:solidFill>
                  <a:srgbClr val="FFFF00"/>
                </a:solidFill>
                <a:latin typeface="+mj-lt"/>
              </a:rPr>
              <a:t>Вывод</a:t>
            </a:r>
            <a:r>
              <a:rPr lang="en-US" sz="1600" kern="0" dirty="0" smtClean="0">
                <a:latin typeface="+mj-lt"/>
              </a:rPr>
              <a:t> </a:t>
            </a:r>
            <a:r>
              <a:rPr lang="ru-RU" sz="1600" kern="0" dirty="0" smtClean="0">
                <a:solidFill>
                  <a:srgbClr val="FF66FF"/>
                </a:solidFill>
                <a:latin typeface="+mj-lt"/>
              </a:rPr>
              <a:t>сомнителен</a:t>
            </a:r>
            <a:endParaRPr lang="en-US" sz="1600" kern="0" dirty="0" smtClean="0">
              <a:solidFill>
                <a:srgbClr val="FF66FF"/>
              </a:solidFill>
              <a:latin typeface="+mj-lt"/>
            </a:endParaRPr>
          </a:p>
        </p:txBody>
      </p:sp>
      <p:sp>
        <p:nvSpPr>
          <p:cNvPr id="19" name="Скругленный прямоугольник 18"/>
          <p:cNvSpPr>
            <a:spLocks noChangeArrowheads="1"/>
          </p:cNvSpPr>
          <p:nvPr/>
        </p:nvSpPr>
        <p:spPr bwMode="auto">
          <a:xfrm>
            <a:off x="4464000" y="1944000"/>
            <a:ext cx="4320000" cy="2268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sz="1600" b="1" dirty="0"/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4644000" y="2124000"/>
            <a:ext cx="3960000" cy="432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идёт дождь</a:t>
            </a:r>
            <a:r>
              <a:rPr lang="ru-RU" sz="1600" dirty="0" smtClean="0">
                <a:solidFill>
                  <a:srgbClr val="0000FF"/>
                </a:solidFill>
              </a:rPr>
              <a:t>, то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дороги мокрые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4968000" y="2664000"/>
            <a:ext cx="3312000" cy="432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b="1" dirty="0" smtClean="0">
                <a:solidFill>
                  <a:srgbClr val="A50021"/>
                </a:solidFill>
              </a:rPr>
              <a:t>В Сантьяго сейчас</a:t>
            </a:r>
            <a:r>
              <a:rPr lang="ru-RU" sz="1600" dirty="0" smtClean="0">
                <a:solidFill>
                  <a:srgbClr val="FF0000"/>
                </a:solidFill>
              </a:rPr>
              <a:t> идёт дождь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b="1" dirty="0">
              <a:solidFill>
                <a:srgbClr val="0000FF"/>
              </a:solidFill>
            </a:endParaRP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5724000" y="3204000"/>
            <a:ext cx="1800000" cy="36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</a:rPr>
              <a:t>Следовательно,</a:t>
            </a:r>
            <a:endParaRPr lang="ru-RU" sz="1600" b="1" dirty="0">
              <a:solidFill>
                <a:srgbClr val="0000FF"/>
              </a:solidFill>
            </a:endParaRP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4752000" y="3672000"/>
            <a:ext cx="3744000" cy="432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006600"/>
                </a:solidFill>
              </a:rPr>
              <a:t>дороги </a:t>
            </a:r>
            <a:r>
              <a:rPr lang="ru-RU" sz="1600" dirty="0" smtClean="0">
                <a:solidFill>
                  <a:srgbClr val="A50021"/>
                </a:solidFill>
              </a:rPr>
              <a:t>в Сантьяго сейчас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мокрые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2" name="Text Box 17"/>
          <p:cNvSpPr txBox="1">
            <a:spLocks noChangeArrowheads="1"/>
          </p:cNvSpPr>
          <p:nvPr/>
        </p:nvSpPr>
        <p:spPr bwMode="auto">
          <a:xfrm>
            <a:off x="216000" y="1476000"/>
            <a:ext cx="3816000" cy="900000"/>
          </a:xfrm>
          <a:prstGeom prst="roundRect">
            <a:avLst/>
          </a:prstGeom>
          <a:noFill/>
          <a:ln w="9525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>
            <a:noAutofit/>
          </a:bodyPr>
          <a:lstStyle/>
          <a:p>
            <a:r>
              <a:rPr lang="ru-RU" dirty="0" smtClean="0">
                <a:solidFill>
                  <a:srgbClr val="FF66FF"/>
                </a:solidFill>
              </a:rPr>
              <a:t>Сомнительные аргументы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ничего не доказывают.</a:t>
            </a:r>
            <a:endParaRPr lang="ru-RU" dirty="0"/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216000" y="3816000"/>
            <a:ext cx="3816000" cy="1692000"/>
          </a:xfrm>
          <a:prstGeom prst="roundRect">
            <a:avLst/>
          </a:prstGeom>
          <a:noFill/>
          <a:ln w="9525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r>
              <a:rPr lang="ru-RU" sz="1600" dirty="0" smtClean="0">
                <a:solidFill>
                  <a:srgbClr val="FFFF00"/>
                </a:solidFill>
              </a:rPr>
              <a:t>Корректное умозаключение </a:t>
            </a:r>
            <a:r>
              <a:rPr lang="ru-RU" sz="1600" dirty="0" smtClean="0">
                <a:solidFill>
                  <a:srgbClr val="00FFFF"/>
                </a:solidFill>
              </a:rPr>
              <a:t/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/>
              <a:t>есть построение такого суждения из материи других суждений, замена которого </a:t>
            </a:r>
            <a:r>
              <a:rPr lang="ru-RU" sz="1600" dirty="0" smtClean="0">
                <a:solidFill>
                  <a:srgbClr val="FF66FF"/>
                </a:solidFill>
              </a:rPr>
              <a:t>противоречащим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ему суждением приводит </a:t>
            </a:r>
            <a:br>
              <a:rPr lang="ru-RU" sz="1600" dirty="0" smtClean="0"/>
            </a:br>
            <a:r>
              <a:rPr lang="ru-RU" sz="1600" dirty="0" smtClean="0"/>
              <a:t>к </a:t>
            </a:r>
            <a:r>
              <a:rPr lang="ru-RU" sz="1600" dirty="0" smtClean="0">
                <a:solidFill>
                  <a:srgbClr val="FF66FF"/>
                </a:solidFill>
              </a:rPr>
              <a:t>противоречию</a:t>
            </a:r>
            <a:r>
              <a:rPr lang="ru-RU" sz="1600" dirty="0" smtClean="0"/>
              <a:t> с посылками.</a:t>
            </a:r>
          </a:p>
        </p:txBody>
      </p:sp>
      <p:sp>
        <p:nvSpPr>
          <p:cNvPr id="15" name="TextBox 14"/>
          <p:cNvSpPr txBox="1">
            <a:spLocks noChangeArrowheads="1"/>
          </p:cNvSpPr>
          <p:nvPr/>
        </p:nvSpPr>
        <p:spPr bwMode="auto">
          <a:xfrm>
            <a:off x="216000" y="5652000"/>
            <a:ext cx="3816000" cy="900000"/>
          </a:xfrm>
          <a:prstGeom prst="roundRect">
            <a:avLst/>
          </a:prstGeom>
          <a:noFill/>
          <a:ln w="9525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pPr algn="ctr"/>
            <a:r>
              <a:rPr lang="ru-RU" sz="1600" dirty="0" smtClean="0"/>
              <a:t>Отсутствие противоречия </a:t>
            </a:r>
            <a:br>
              <a:rPr lang="ru-RU" sz="1600" dirty="0" smtClean="0"/>
            </a:br>
            <a:r>
              <a:rPr lang="ru-RU" sz="1600" dirty="0" smtClean="0"/>
              <a:t>между выводом и посылками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FF66FF"/>
                </a:solidFill>
              </a:rPr>
              <a:t>не доказывает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истинности </a:t>
            </a:r>
            <a:r>
              <a:rPr lang="ru-RU" sz="1600" dirty="0" smtClean="0"/>
              <a:t>вывода.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1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Ошибки аргументации</a:t>
            </a:r>
            <a:r>
              <a:rPr lang="en-US" sz="3200" b="1" dirty="0" smtClean="0">
                <a:solidFill>
                  <a:schemeClr val="bg1"/>
                </a:solidFill>
              </a:rPr>
              <a:t>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  <a:cs typeface="Arial" charset="0"/>
              </a:rPr>
              <a:t>Предвосхищение основания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  <p:bldP spid="19" grpId="0" animBg="1"/>
      <p:bldP spid="20" grpId="0" animBg="1"/>
      <p:bldP spid="25" grpId="0" animBg="1"/>
      <p:bldP spid="26" grpId="0" animBg="1"/>
      <p:bldP spid="27" grpId="0" animBg="1"/>
      <p:bldP spid="12" grpId="0" animBg="1"/>
      <p:bldP spid="14" grpId="0" animBg="1"/>
      <p:bldP spid="15" grpId="0" animBg="1"/>
    </p:bldLst>
  </p:timing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16"/>
          <p:cNvSpPr txBox="1">
            <a:spLocks noChangeArrowheads="1"/>
          </p:cNvSpPr>
          <p:nvPr/>
        </p:nvSpPr>
        <p:spPr bwMode="auto">
          <a:xfrm>
            <a:off x="216000" y="2376000"/>
            <a:ext cx="3816000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0"/>
          <a:lstStyle/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en-US" sz="1600" dirty="0" smtClean="0">
                <a:latin typeface="+mj-lt"/>
              </a:rPr>
              <a:t>Modus tollens</a:t>
            </a:r>
            <a:endParaRPr lang="en-US" sz="1600" b="1" kern="0" dirty="0" smtClean="0">
              <a:latin typeface="+mj-lt"/>
            </a:endParaRPr>
          </a:p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>
                <a:latin typeface="+mj-lt"/>
              </a:rPr>
              <a:t>Б</a:t>
            </a:r>
            <a:r>
              <a:rPr lang="fr-FR" sz="1600" kern="0" dirty="0" smtClean="0">
                <a:latin typeface="+mj-lt"/>
              </a:rPr>
              <a:t>ó</a:t>
            </a:r>
            <a:r>
              <a:rPr lang="ru-RU" sz="1600" kern="0" dirty="0" smtClean="0">
                <a:latin typeface="+mj-lt"/>
              </a:rPr>
              <a:t>льшая посылка</a:t>
            </a:r>
            <a:r>
              <a:rPr lang="en-US" sz="1600" kern="0" dirty="0" smtClean="0">
                <a:latin typeface="+mj-lt"/>
              </a:rPr>
              <a:t> </a:t>
            </a:r>
            <a:r>
              <a:rPr lang="ru-RU" sz="1600" kern="0" dirty="0" smtClean="0">
                <a:solidFill>
                  <a:srgbClr val="00FF00"/>
                </a:solidFill>
                <a:latin typeface="+mj-lt"/>
              </a:rPr>
              <a:t>истинна</a:t>
            </a:r>
            <a:endParaRPr lang="en-US" sz="1600" kern="0" dirty="0" smtClean="0">
              <a:solidFill>
                <a:srgbClr val="FF66FF"/>
              </a:solidFill>
              <a:latin typeface="+mj-lt"/>
            </a:endParaRPr>
          </a:p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solidFill>
                  <a:srgbClr val="FFFF00"/>
                </a:solidFill>
                <a:latin typeface="+mj-lt"/>
              </a:rPr>
              <a:t>Меньшая посылка</a:t>
            </a:r>
            <a:r>
              <a:rPr lang="en-US" sz="1600" b="1" kern="0" dirty="0" smtClean="0">
                <a:latin typeface="+mj-lt"/>
              </a:rPr>
              <a:t> </a:t>
            </a:r>
            <a:r>
              <a:rPr lang="ru-RU" sz="1600" b="1" kern="0" dirty="0" smtClean="0">
                <a:solidFill>
                  <a:srgbClr val="FF66FF"/>
                </a:solidFill>
                <a:latin typeface="+mj-lt"/>
              </a:rPr>
              <a:t>сомнительна</a:t>
            </a:r>
            <a:endParaRPr lang="en-US" sz="1600" b="1" kern="0" dirty="0" smtClean="0">
              <a:solidFill>
                <a:srgbClr val="FF66FF"/>
              </a:solidFill>
              <a:latin typeface="+mj-lt"/>
            </a:endParaRPr>
          </a:p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>
                <a:solidFill>
                  <a:srgbClr val="FFFF00"/>
                </a:solidFill>
                <a:latin typeface="+mj-lt"/>
              </a:rPr>
              <a:t>Вывод</a:t>
            </a:r>
            <a:r>
              <a:rPr lang="en-US" sz="1600" kern="0" dirty="0" smtClean="0">
                <a:latin typeface="+mj-lt"/>
              </a:rPr>
              <a:t> </a:t>
            </a:r>
            <a:r>
              <a:rPr lang="ru-RU" sz="1600" kern="0" dirty="0" smtClean="0">
                <a:solidFill>
                  <a:srgbClr val="FF66FF"/>
                </a:solidFill>
                <a:latin typeface="+mj-lt"/>
              </a:rPr>
              <a:t>сомнителен</a:t>
            </a:r>
            <a:endParaRPr lang="en-US" sz="1600" kern="0" dirty="0" smtClean="0">
              <a:solidFill>
                <a:srgbClr val="FF66FF"/>
              </a:solidFill>
              <a:latin typeface="+mj-lt"/>
            </a:endParaRPr>
          </a:p>
        </p:txBody>
      </p:sp>
      <p:sp>
        <p:nvSpPr>
          <p:cNvPr id="19" name="Скругленный прямоугольник 18"/>
          <p:cNvSpPr>
            <a:spLocks noChangeArrowheads="1"/>
          </p:cNvSpPr>
          <p:nvPr/>
        </p:nvSpPr>
        <p:spPr bwMode="auto">
          <a:xfrm>
            <a:off x="4464000" y="1944000"/>
            <a:ext cx="4320000" cy="2268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sz="1600" b="1" dirty="0"/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4644000" y="2124000"/>
            <a:ext cx="3960000" cy="432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идёт дождь</a:t>
            </a:r>
            <a:r>
              <a:rPr lang="ru-RU" sz="1600" dirty="0" smtClean="0">
                <a:solidFill>
                  <a:srgbClr val="0000FF"/>
                </a:solidFill>
              </a:rPr>
              <a:t>, то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дороги мокрые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4608000" y="2664000"/>
            <a:ext cx="4032000" cy="432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006600"/>
                </a:solidFill>
              </a:rPr>
              <a:t>Дороги </a:t>
            </a:r>
            <a:r>
              <a:rPr lang="ru-RU" sz="1600" dirty="0" smtClean="0">
                <a:solidFill>
                  <a:srgbClr val="A50021"/>
                </a:solidFill>
              </a:rPr>
              <a:t>в Сантьяго сейчас</a:t>
            </a:r>
            <a:r>
              <a:rPr lang="ru-RU" sz="1600" dirty="0" smtClean="0">
                <a:solidFill>
                  <a:srgbClr val="0000FF"/>
                </a:solidFill>
              </a:rPr>
              <a:t> не </a:t>
            </a:r>
            <a:r>
              <a:rPr lang="ru-RU" sz="1600" dirty="0" smtClean="0">
                <a:solidFill>
                  <a:srgbClr val="006600"/>
                </a:solidFill>
              </a:rPr>
              <a:t>мокрые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5724000" y="3204000"/>
            <a:ext cx="1800000" cy="36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</a:rPr>
              <a:t>Следовательно,</a:t>
            </a:r>
            <a:endParaRPr lang="ru-RU" sz="1600" b="1" dirty="0">
              <a:solidFill>
                <a:srgbClr val="0000FF"/>
              </a:solidFill>
            </a:endParaRP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4752000" y="3672000"/>
            <a:ext cx="3744000" cy="432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FF0000"/>
                </a:solidFill>
              </a:rPr>
              <a:t>дождя</a:t>
            </a:r>
            <a:r>
              <a:rPr lang="ru-RU" sz="1600" dirty="0" smtClean="0">
                <a:solidFill>
                  <a:srgbClr val="A50021"/>
                </a:solidFill>
              </a:rPr>
              <a:t> в Сантьяго</a:t>
            </a:r>
            <a:r>
              <a:rPr lang="ru-RU" sz="1600" dirty="0" smtClean="0">
                <a:solidFill>
                  <a:srgbClr val="FF0000"/>
                </a:solidFill>
              </a:rPr>
              <a:t> </a:t>
            </a:r>
            <a:r>
              <a:rPr lang="ru-RU" sz="1600" dirty="0" smtClean="0">
                <a:solidFill>
                  <a:srgbClr val="A50021"/>
                </a:solidFill>
              </a:rPr>
              <a:t>сейчас</a:t>
            </a:r>
            <a:r>
              <a:rPr lang="ru-RU" sz="1600" dirty="0" smtClean="0">
                <a:solidFill>
                  <a:srgbClr val="FF0000"/>
                </a:solidFill>
              </a:rPr>
              <a:t> нет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2" name="Text Box 17"/>
          <p:cNvSpPr txBox="1">
            <a:spLocks noChangeArrowheads="1"/>
          </p:cNvSpPr>
          <p:nvPr/>
        </p:nvSpPr>
        <p:spPr bwMode="auto">
          <a:xfrm>
            <a:off x="216000" y="1476000"/>
            <a:ext cx="3816000" cy="900000"/>
          </a:xfrm>
          <a:prstGeom prst="roundRect">
            <a:avLst/>
          </a:prstGeom>
          <a:noFill/>
          <a:ln w="127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>
            <a:noAutofit/>
          </a:bodyPr>
          <a:lstStyle/>
          <a:p>
            <a:r>
              <a:rPr lang="ru-RU" dirty="0" smtClean="0">
                <a:solidFill>
                  <a:srgbClr val="FF66FF"/>
                </a:solidFill>
              </a:rPr>
              <a:t>Сомнительные аргументы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ничего не доказывают.</a:t>
            </a:r>
            <a:endParaRPr lang="ru-RU" dirty="0"/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216000" y="3816000"/>
            <a:ext cx="3816000" cy="1692000"/>
          </a:xfrm>
          <a:prstGeom prst="roundRect">
            <a:avLst/>
          </a:prstGeom>
          <a:noFill/>
          <a:ln w="12700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r>
              <a:rPr lang="ru-RU" sz="1600" dirty="0" smtClean="0">
                <a:solidFill>
                  <a:srgbClr val="FFFF00"/>
                </a:solidFill>
              </a:rPr>
              <a:t>Корректное умозаключение </a:t>
            </a:r>
            <a:r>
              <a:rPr lang="ru-RU" sz="1600" dirty="0" smtClean="0">
                <a:solidFill>
                  <a:srgbClr val="00FFFF"/>
                </a:solidFill>
              </a:rPr>
              <a:t/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/>
              <a:t>есть построение такого суждения из материи других суждений, замена которого </a:t>
            </a:r>
            <a:r>
              <a:rPr lang="ru-RU" sz="1600" dirty="0" smtClean="0">
                <a:solidFill>
                  <a:srgbClr val="FF66FF"/>
                </a:solidFill>
              </a:rPr>
              <a:t>противоречащим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ему суждением приводит </a:t>
            </a:r>
            <a:br>
              <a:rPr lang="ru-RU" sz="1600" dirty="0" smtClean="0"/>
            </a:br>
            <a:r>
              <a:rPr lang="ru-RU" sz="1600" dirty="0" smtClean="0"/>
              <a:t>к </a:t>
            </a:r>
            <a:r>
              <a:rPr lang="ru-RU" sz="1600" dirty="0" smtClean="0">
                <a:solidFill>
                  <a:srgbClr val="FF66FF"/>
                </a:solidFill>
              </a:rPr>
              <a:t>противоречию</a:t>
            </a:r>
            <a:r>
              <a:rPr lang="ru-RU" sz="1600" dirty="0" smtClean="0"/>
              <a:t> с посылками.</a:t>
            </a:r>
          </a:p>
        </p:txBody>
      </p:sp>
      <p:sp>
        <p:nvSpPr>
          <p:cNvPr id="16" name="TextBox 15"/>
          <p:cNvSpPr txBox="1">
            <a:spLocks noChangeArrowheads="1"/>
          </p:cNvSpPr>
          <p:nvPr/>
        </p:nvSpPr>
        <p:spPr bwMode="auto">
          <a:xfrm>
            <a:off x="216000" y="5652000"/>
            <a:ext cx="3816000" cy="900000"/>
          </a:xfrm>
          <a:prstGeom prst="roundRect">
            <a:avLst/>
          </a:prstGeom>
          <a:noFill/>
          <a:ln w="12700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pPr algn="ctr"/>
            <a:r>
              <a:rPr lang="ru-RU" sz="1600" dirty="0" smtClean="0"/>
              <a:t>Отсутствие противоречия </a:t>
            </a:r>
            <a:br>
              <a:rPr lang="ru-RU" sz="1600" dirty="0" smtClean="0"/>
            </a:br>
            <a:r>
              <a:rPr lang="ru-RU" sz="1600" dirty="0" smtClean="0"/>
              <a:t>между выводом и посылками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FF66FF"/>
                </a:solidFill>
              </a:rPr>
              <a:t>не доказывает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истинности </a:t>
            </a:r>
            <a:r>
              <a:rPr lang="ru-RU" sz="1600" dirty="0" smtClean="0"/>
              <a:t>вывода.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1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Ошибки аргументации</a:t>
            </a:r>
            <a:r>
              <a:rPr lang="en-US" sz="3200" b="1" dirty="0" smtClean="0">
                <a:solidFill>
                  <a:schemeClr val="bg1"/>
                </a:solidFill>
              </a:rPr>
              <a:t>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  <a:cs typeface="Arial" charset="0"/>
              </a:rPr>
              <a:t>Предвосхищение основания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  <p:bldP spid="19" grpId="0" animBg="1"/>
      <p:bldP spid="20" grpId="0" animBg="1"/>
      <p:bldP spid="25" grpId="0" animBg="1"/>
      <p:bldP spid="26" grpId="0" animBg="1"/>
      <p:bldP spid="27" grpId="0" animBg="1"/>
      <p:bldP spid="16" grpId="0" animBg="1"/>
      <p:bldP spid="16" grpId="1" animBg="1"/>
    </p:bldLst>
  </p:timing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080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Довод</a:t>
            </a:r>
          </a:p>
        </p:txBody>
      </p:sp>
      <p:sp>
        <p:nvSpPr>
          <p:cNvPr id="4915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828000"/>
            <a:ext cx="8374063" cy="5868000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Основное требование к доводу:</a:t>
            </a:r>
          </a:p>
          <a:p>
            <a:pPr marL="540000" lvl="1" eaLnBrk="1" hangingPunct="1">
              <a:buClr>
                <a:schemeClr val="bg1"/>
              </a:buClr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Довод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быть </a:t>
            </a:r>
            <a:r>
              <a:rPr lang="ru-RU" sz="1800" b="1" dirty="0" smtClean="0">
                <a:solidFill>
                  <a:srgbClr val="00FFFF"/>
                </a:solidFill>
              </a:rPr>
              <a:t>доказанным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истинным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суждением. </a:t>
            </a:r>
          </a:p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Правила довода: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Доводы </a:t>
            </a:r>
            <a:r>
              <a:rPr lang="ru-RU" sz="1800" b="1" dirty="0" smtClean="0">
                <a:solidFill>
                  <a:srgbClr val="00FF00"/>
                </a:solidFill>
              </a:rPr>
              <a:t>должны являться </a:t>
            </a:r>
            <a:r>
              <a:rPr lang="ru-RU" sz="1800" b="1" dirty="0" smtClean="0">
                <a:solidFill>
                  <a:srgbClr val="00FFFF"/>
                </a:solidFill>
              </a:rPr>
              <a:t>достаточным основанием</a:t>
            </a:r>
            <a:r>
              <a:rPr lang="ru-RU" sz="1800" b="1" dirty="0" smtClean="0">
                <a:solidFill>
                  <a:schemeClr val="bg1"/>
                </a:solidFill>
              </a:rPr>
              <a:t> тезиса.</a:t>
            </a:r>
          </a:p>
          <a:p>
            <a:pPr marL="900000" lvl="2" eaLnBrk="1" hangingPunct="1">
              <a:buFont typeface="Courier New" pitchFamily="49" charset="0"/>
              <a:buChar char="o"/>
            </a:pPr>
            <a:r>
              <a:rPr lang="ru-RU" sz="1800" b="1" i="1" dirty="0" smtClean="0">
                <a:solidFill>
                  <a:schemeClr val="bg1"/>
                </a:solidFill>
              </a:rPr>
              <a:t>Характерные ошибки:</a:t>
            </a:r>
          </a:p>
          <a:p>
            <a:pPr marL="1260000" lvl="3" eaLnBrk="1" hangingPunct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rgbClr val="FF66FF"/>
                </a:solidFill>
              </a:rPr>
              <a:t>«Не следует» («не вытекает»)</a:t>
            </a: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008000" y="3060000"/>
            <a:ext cx="7128000" cy="219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>
                <a:solidFill>
                  <a:srgbClr val="FFFF00"/>
                </a:solidFill>
                <a:cs typeface="Arial" charset="0"/>
              </a:rPr>
              <a:t>«Не следует» («не вытекает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»)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(</a:t>
            </a:r>
            <a:r>
              <a:rPr lang="ru-RU" i="1" dirty="0"/>
              <a:t>лат</a:t>
            </a:r>
            <a:r>
              <a:rPr lang="ru-RU" dirty="0"/>
              <a:t>. </a:t>
            </a:r>
            <a:r>
              <a:rPr lang="en-US" dirty="0">
                <a:solidFill>
                  <a:srgbClr val="00FF00"/>
                </a:solidFill>
              </a:rPr>
              <a:t>non </a:t>
            </a:r>
            <a:r>
              <a:rPr lang="en-US" dirty="0" smtClean="0">
                <a:solidFill>
                  <a:srgbClr val="00FF00"/>
                </a:solidFill>
              </a:rPr>
              <a:t>sequitur</a:t>
            </a:r>
            <a:r>
              <a:rPr lang="ru-RU" dirty="0"/>
              <a:t>) </a:t>
            </a:r>
            <a:r>
              <a:rPr lang="ru-RU" dirty="0" smtClean="0"/>
              <a:t>–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>
                <a:solidFill>
                  <a:srgbClr val="00FFFF"/>
                </a:solidFill>
              </a:rPr>
              <a:t>формальная</a:t>
            </a:r>
            <a:r>
              <a:rPr lang="ru-RU" dirty="0" smtClean="0"/>
              <a:t> логическая </a:t>
            </a:r>
            <a:r>
              <a:rPr lang="ru-RU" dirty="0"/>
              <a:t>ошибка</a:t>
            </a:r>
            <a:r>
              <a:rPr lang="ru-RU" dirty="0" smtClean="0"/>
              <a:t>, вызванная </a:t>
            </a:r>
            <a:r>
              <a:rPr lang="ru-RU" dirty="0" smtClean="0">
                <a:solidFill>
                  <a:srgbClr val="FF66FF"/>
                </a:solidFill>
              </a:rPr>
              <a:t>нарушением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закона достаточного основания</a:t>
            </a:r>
            <a:r>
              <a:rPr lang="ru-RU" dirty="0" smtClean="0"/>
              <a:t> в </a:t>
            </a:r>
            <a:r>
              <a:rPr lang="ru-RU" dirty="0"/>
              <a:t>процессе аргументации</a:t>
            </a:r>
            <a:r>
              <a:rPr lang="ru-RU" dirty="0" smtClean="0"/>
              <a:t>: </a:t>
            </a:r>
            <a:br>
              <a:rPr lang="ru-RU" dirty="0" smtClean="0"/>
            </a:br>
            <a:r>
              <a:rPr lang="ru-RU" dirty="0" smtClean="0"/>
              <a:t>в </a:t>
            </a:r>
            <a:r>
              <a:rPr lang="ru-RU" dirty="0"/>
              <a:t>подтверждение </a:t>
            </a:r>
            <a:r>
              <a:rPr lang="ru-RU" dirty="0" smtClean="0"/>
              <a:t>тезиса выставляются </a:t>
            </a:r>
            <a:r>
              <a:rPr lang="ru-RU" dirty="0"/>
              <a:t>доводы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сами по себе </a:t>
            </a:r>
            <a:r>
              <a:rPr lang="ru-RU" dirty="0"/>
              <a:t>верные</a:t>
            </a:r>
            <a:r>
              <a:rPr lang="ru-RU" dirty="0" smtClean="0"/>
              <a:t>, но </a:t>
            </a:r>
            <a:r>
              <a:rPr lang="ru-RU" dirty="0">
                <a:solidFill>
                  <a:srgbClr val="FF66FF"/>
                </a:solidFill>
              </a:rPr>
              <a:t>не </a:t>
            </a:r>
            <a:r>
              <a:rPr lang="ru-RU" dirty="0" smtClean="0">
                <a:solidFill>
                  <a:srgbClr val="FF66FF"/>
                </a:solidFill>
              </a:rPr>
              <a:t>являющиеся достаточным основанием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для </a:t>
            </a:r>
            <a:r>
              <a:rPr lang="ru-RU" dirty="0"/>
              <a:t>тезиса и </a:t>
            </a:r>
            <a:r>
              <a:rPr lang="ru-RU" dirty="0" smtClean="0"/>
              <a:t>потому не </a:t>
            </a:r>
            <a:r>
              <a:rPr lang="ru-RU" dirty="0"/>
              <a:t>доказывающие его.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6" name="AutoShape 4"/>
          <p:cNvSpPr>
            <a:spLocks noChangeArrowheads="1"/>
          </p:cNvSpPr>
          <p:nvPr/>
        </p:nvSpPr>
        <p:spPr bwMode="auto">
          <a:xfrm>
            <a:off x="1584000" y="5508000"/>
            <a:ext cx="5976000" cy="900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может служить доказательством положение, из которого доказываемый </a:t>
            </a:r>
            <a:r>
              <a:rPr lang="ru-RU" dirty="0" smtClean="0">
                <a:solidFill>
                  <a:srgbClr val="FF0000"/>
                </a:solidFill>
              </a:rPr>
              <a:t>тезис не следует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  <a:endParaRPr lang="ru-RU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15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15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15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15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915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915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23" grpId="0" build="p" bldLvl="5"/>
      <p:bldP spid="4" grpId="0" animBg="1"/>
      <p:bldP spid="6" grpId="0" animBg="1"/>
    </p:bldLst>
  </p:timing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32000" y="1602000"/>
            <a:ext cx="8280000" cy="4525200"/>
          </a:xfrm>
        </p:spPr>
        <p:txBody>
          <a:bodyPr/>
          <a:lstStyle/>
          <a:p>
            <a:pPr>
              <a:spcAft>
                <a:spcPts val="400"/>
              </a:spcAft>
              <a:buClr>
                <a:schemeClr val="bg1"/>
              </a:buClr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00FFFF"/>
                </a:solidFill>
              </a:rPr>
              <a:t>Формальные</a:t>
            </a:r>
            <a:r>
              <a:rPr lang="ru-RU" sz="2000" b="1" dirty="0" smtClean="0">
                <a:solidFill>
                  <a:schemeClr val="bg1"/>
                </a:solidFill>
              </a:rPr>
              <a:t> логические ошибки </a:t>
            </a:r>
            <a:r>
              <a:rPr lang="en-US" sz="2000" b="1" dirty="0" smtClean="0">
                <a:solidFill>
                  <a:srgbClr val="FF66FF"/>
                </a:solidFill>
              </a:rPr>
              <a:t>non sequitur</a:t>
            </a:r>
            <a:r>
              <a:rPr lang="ru-RU" sz="2000" b="1" dirty="0" smtClean="0">
                <a:solidFill>
                  <a:schemeClr val="bg1"/>
                </a:solidFill>
              </a:rPr>
              <a:t> («не следует»)</a:t>
            </a:r>
            <a:endParaRPr lang="en-US" sz="2000" b="1" dirty="0" smtClean="0">
              <a:solidFill>
                <a:schemeClr val="bg1"/>
              </a:solidFill>
            </a:endParaRPr>
          </a:p>
          <a:p>
            <a:pPr lvl="1"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bg1"/>
                </a:solidFill>
              </a:rPr>
              <a:t>Формальные ошибки в категорической силлогистике </a:t>
            </a:r>
          </a:p>
          <a:p>
            <a:pPr lvl="2">
              <a:buFont typeface="Arial" pitchFamily="34" charset="0"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Ошибка учетверения терминов</a:t>
            </a:r>
          </a:p>
          <a:p>
            <a:pPr lvl="3">
              <a:buFont typeface="Courier New" pitchFamily="49" charset="0"/>
              <a:buChar char="o"/>
            </a:pP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Употребление квантора общности в собирательном смысле</a:t>
            </a:r>
            <a:endParaRPr lang="en-US" sz="1600" b="1" dirty="0" smtClean="0">
              <a:solidFill>
                <a:schemeClr val="bg1"/>
              </a:solidFill>
            </a:endParaRPr>
          </a:p>
          <a:p>
            <a:pPr lvl="2">
              <a:buFont typeface="Arial" pitchFamily="34" charset="0"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Ошибка нераспределённого среднего термина</a:t>
            </a:r>
            <a:endParaRPr lang="en-US" sz="1800" b="1" dirty="0" smtClean="0">
              <a:solidFill>
                <a:schemeClr val="bg1"/>
              </a:solidFill>
            </a:endParaRPr>
          </a:p>
          <a:p>
            <a:pPr lvl="2">
              <a:buFont typeface="Arial" pitchFamily="34" charset="0"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Недозволительное расширение б</a:t>
            </a:r>
            <a:r>
              <a:rPr lang="en-US" sz="1800" b="1" dirty="0" smtClean="0">
                <a:solidFill>
                  <a:schemeClr val="bg1"/>
                </a:solidFill>
              </a:rPr>
              <a:t>ó</a:t>
            </a:r>
            <a:r>
              <a:rPr lang="ru-RU" sz="1800" b="1" dirty="0" smtClean="0">
                <a:solidFill>
                  <a:schemeClr val="bg1"/>
                </a:solidFill>
              </a:rPr>
              <a:t>льшего термина </a:t>
            </a:r>
          </a:p>
          <a:p>
            <a:pPr lvl="2">
              <a:buFont typeface="Arial" pitchFamily="34" charset="0"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Недозволительное расширение меньшего термина</a:t>
            </a:r>
          </a:p>
          <a:p>
            <a:pPr lvl="2">
              <a:buFont typeface="Arial" pitchFamily="34" charset="0"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Ошибка двух отрицательных посылок</a:t>
            </a:r>
          </a:p>
          <a:p>
            <a:pPr lvl="2">
              <a:buFont typeface="Arial" pitchFamily="34" charset="0"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Ошибка неправомерного отрицательного вывода</a:t>
            </a:r>
          </a:p>
          <a:p>
            <a:pPr lvl="2">
              <a:buFont typeface="Arial" pitchFamily="34" charset="0"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Ошибка неправомерного утвердительного вывода</a:t>
            </a:r>
          </a:p>
          <a:p>
            <a:pPr lvl="1"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bg1"/>
                </a:solidFill>
              </a:rPr>
              <a:t>Формальные ошибки в условно-категорической силлогистике </a:t>
            </a:r>
          </a:p>
          <a:p>
            <a:pPr lvl="1"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bg1"/>
                </a:solidFill>
              </a:rPr>
              <a:t>Формальные ошибки в разделительной силлогистике </a:t>
            </a:r>
          </a:p>
          <a:p>
            <a:pPr lvl="1"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bg1"/>
                </a:solidFill>
              </a:rPr>
              <a:t>Формальные ошибки в исчислении высказываний 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Ошибки аргументации</a:t>
            </a:r>
            <a:r>
              <a:rPr lang="en-US" sz="3200" b="1" dirty="0" smtClean="0">
                <a:solidFill>
                  <a:schemeClr val="bg1"/>
                </a:solidFill>
              </a:rPr>
              <a:t>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  <a:cs typeface="Arial" charset="0"/>
              </a:rPr>
              <a:t>«Не следует»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учетверения терминов</a:t>
            </a:r>
            <a:endParaRPr lang="ru-RU" b="1" dirty="0" smtClean="0">
              <a:solidFill>
                <a:schemeClr val="bg1"/>
              </a:solidFill>
            </a:endParaRPr>
          </a:p>
        </p:txBody>
      </p:sp>
      <p:sp>
        <p:nvSpPr>
          <p:cNvPr id="40" name="Text Box 5"/>
          <p:cNvSpPr txBox="1">
            <a:spLocks noChangeArrowheads="1"/>
          </p:cNvSpPr>
          <p:nvPr/>
        </p:nvSpPr>
        <p:spPr bwMode="auto">
          <a:xfrm>
            <a:off x="900000" y="1512000"/>
            <a:ext cx="7344000" cy="115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Учетверение терминов </a:t>
            </a:r>
            <a:r>
              <a:rPr lang="en-US" dirty="0" smtClean="0">
                <a:solidFill>
                  <a:srgbClr val="FFFF00"/>
                </a:solidFill>
                <a:cs typeface="Arial" charset="0"/>
              </a:rPr>
              <a:t/>
            </a:r>
            <a:br>
              <a:rPr lang="en-US" dirty="0" smtClean="0">
                <a:solidFill>
                  <a:srgbClr val="FFFF00"/>
                </a:solidFill>
                <a:cs typeface="Arial" charset="0"/>
              </a:rPr>
            </a:br>
            <a:r>
              <a:rPr lang="ru-RU" sz="1600" dirty="0" smtClean="0"/>
              <a:t>(</a:t>
            </a:r>
            <a:r>
              <a:rPr lang="ru-RU" sz="1600" i="1" dirty="0" smtClean="0"/>
              <a:t>лат.</a:t>
            </a:r>
            <a:r>
              <a:rPr lang="ru-RU" sz="1600" dirty="0" smtClean="0"/>
              <a:t> </a:t>
            </a:r>
            <a:r>
              <a:rPr lang="en-US" sz="1600" dirty="0" smtClean="0">
                <a:solidFill>
                  <a:srgbClr val="00FF00"/>
                </a:solidFill>
              </a:rPr>
              <a:t>quaternio terminorum</a:t>
            </a:r>
            <a:r>
              <a:rPr lang="en-US" sz="1600" dirty="0" smtClean="0"/>
              <a:t>) – </a:t>
            </a:r>
            <a:br>
              <a:rPr lang="en-US" sz="1600" dirty="0" smtClean="0"/>
            </a:br>
            <a:r>
              <a:rPr lang="ru-RU" sz="1600" dirty="0" smtClean="0"/>
              <a:t>логическая ошибка в категорической силлогистике, существо которой </a:t>
            </a:r>
            <a:br>
              <a:rPr lang="ru-RU" sz="1600" dirty="0" smtClean="0"/>
            </a:br>
            <a:r>
              <a:rPr lang="ru-RU" sz="1600" dirty="0" smtClean="0"/>
              <a:t>заключается в том, что в силлогизме появляется </a:t>
            </a:r>
            <a:r>
              <a:rPr lang="ru-RU" sz="1600" dirty="0" smtClean="0">
                <a:solidFill>
                  <a:srgbClr val="FF66FF"/>
                </a:solidFill>
              </a:rPr>
              <a:t>четвёртый</a:t>
            </a:r>
            <a:r>
              <a:rPr lang="ru-RU" sz="1600" dirty="0" smtClean="0"/>
              <a:t> термин. </a:t>
            </a:r>
            <a:endParaRPr lang="ru-RU" sz="1600" dirty="0"/>
          </a:p>
        </p:txBody>
      </p:sp>
      <p:sp>
        <p:nvSpPr>
          <p:cNvPr id="37" name="TextBox 36"/>
          <p:cNvSpPr txBox="1"/>
          <p:nvPr/>
        </p:nvSpPr>
        <p:spPr>
          <a:xfrm>
            <a:off x="180000" y="3888000"/>
            <a:ext cx="2160000" cy="1260000"/>
          </a:xfrm>
          <a:prstGeom prst="rect">
            <a:avLst/>
          </a:prstGeom>
          <a:noFill/>
        </p:spPr>
        <p:txBody>
          <a:bodyPr wrap="none" rtlCol="0" anchor="ctr" anchorCtr="1">
            <a:noAutofit/>
          </a:bodyPr>
          <a:lstStyle/>
          <a:p>
            <a:pPr algn="ctr"/>
            <a:r>
              <a:rPr lang="en-US" dirty="0" smtClean="0">
                <a:solidFill>
                  <a:srgbClr val="00FF00"/>
                </a:solidFill>
              </a:rPr>
              <a:t>A</a:t>
            </a:r>
            <a:r>
              <a:rPr lang="en-US" dirty="0" smtClean="0"/>
              <a:t> =</a:t>
            </a:r>
            <a:r>
              <a:rPr lang="ru-RU" dirty="0" smtClean="0"/>
              <a:t> </a:t>
            </a:r>
            <a:r>
              <a:rPr lang="en-US" dirty="0" smtClean="0"/>
              <a:t>B</a:t>
            </a:r>
            <a:endParaRPr lang="ru-RU" dirty="0" smtClean="0"/>
          </a:p>
          <a:p>
            <a:pPr algn="ctr"/>
            <a:r>
              <a:rPr lang="en-US" dirty="0" smtClean="0"/>
              <a:t>C</a:t>
            </a:r>
            <a:r>
              <a:rPr lang="ru-RU" dirty="0" smtClean="0"/>
              <a:t> </a:t>
            </a:r>
            <a:r>
              <a:rPr lang="en-US" dirty="0" smtClean="0"/>
              <a:t>=</a:t>
            </a:r>
            <a:r>
              <a:rPr lang="ru-RU" dirty="0" smtClean="0"/>
              <a:t> </a:t>
            </a:r>
            <a:r>
              <a:rPr lang="en-US" dirty="0" smtClean="0">
                <a:solidFill>
                  <a:srgbClr val="00FF00"/>
                </a:solidFill>
              </a:rPr>
              <a:t>A</a:t>
            </a:r>
          </a:p>
          <a:p>
            <a:pPr algn="ctr"/>
            <a:r>
              <a:rPr lang="ru-RU" sz="1600" i="1" dirty="0" smtClean="0"/>
              <a:t>Следовательно,</a:t>
            </a:r>
            <a:endParaRPr lang="en-US" sz="1600" i="1" dirty="0" smtClean="0"/>
          </a:p>
          <a:p>
            <a:pPr algn="ctr"/>
            <a:r>
              <a:rPr lang="en-US" dirty="0" smtClean="0"/>
              <a:t>C =</a:t>
            </a:r>
            <a:r>
              <a:rPr lang="ru-RU" dirty="0" smtClean="0"/>
              <a:t> </a:t>
            </a:r>
            <a:r>
              <a:rPr lang="en-US" dirty="0" smtClean="0"/>
              <a:t>B</a:t>
            </a:r>
          </a:p>
        </p:txBody>
      </p:sp>
      <p:sp>
        <p:nvSpPr>
          <p:cNvPr id="41" name="Содержимое 2"/>
          <p:cNvSpPr txBox="1">
            <a:spLocks/>
          </p:cNvSpPr>
          <p:nvPr/>
        </p:nvSpPr>
        <p:spPr>
          <a:xfrm>
            <a:off x="2268000" y="3240000"/>
            <a:ext cx="4644000" cy="2628000"/>
          </a:xfrm>
          <a:prstGeom prst="rect">
            <a:avLst/>
          </a:prstGeom>
        </p:spPr>
        <p:txBody>
          <a:bodyPr/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Вывод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истинен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только если 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б</a:t>
            </a:r>
            <a:r>
              <a:rPr kumimoji="0" lang="fr-FR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cs typeface="Times New Roman"/>
              </a:rPr>
              <a:t>ó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л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ьшей посылки обозначает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ту же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величину, что и 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меньшей посылки.</a:t>
            </a:r>
            <a:endParaRPr kumimoji="0" lang="en-US" sz="16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lvl="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 бы 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lang="ru-RU" sz="1600" kern="0" dirty="0" smtClean="0"/>
              <a:t>б</a:t>
            </a:r>
            <a:r>
              <a:rPr lang="fr-FR" sz="1600" kern="0" dirty="0" smtClean="0">
                <a:cs typeface="Times New Roman"/>
              </a:rPr>
              <a:t>ó</a:t>
            </a:r>
            <a:r>
              <a:rPr lang="ru-RU" sz="1600" kern="0" dirty="0" smtClean="0"/>
              <a:t>льшей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посылки и 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lang="ru-RU" sz="1600" kern="0" dirty="0" smtClean="0"/>
              <a:t>меньшей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посылки обозначали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разные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величины, вывод был бы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ложен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  <a:endParaRPr kumimoji="0" lang="en-US" sz="16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 же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разные величины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обозначить, как того и требует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закон тождества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b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разными символами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вывод станет, очевидным образом,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993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невозможен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1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804000" y="3888000"/>
            <a:ext cx="2160000" cy="1260000"/>
          </a:xfrm>
          <a:prstGeom prst="rect">
            <a:avLst/>
          </a:prstGeom>
          <a:noFill/>
        </p:spPr>
        <p:txBody>
          <a:bodyPr wrap="none" rtlCol="0" anchor="ctr" anchorCtr="1">
            <a:noAutofit/>
          </a:bodyPr>
          <a:lstStyle/>
          <a:p>
            <a:pPr algn="ctr"/>
            <a:r>
              <a:rPr lang="en-US" dirty="0" smtClean="0"/>
              <a:t>A =</a:t>
            </a:r>
            <a:r>
              <a:rPr lang="ru-RU" dirty="0" smtClean="0"/>
              <a:t> </a:t>
            </a:r>
            <a:r>
              <a:rPr lang="en-US" dirty="0" smtClean="0"/>
              <a:t>B</a:t>
            </a:r>
            <a:endParaRPr lang="ru-RU" dirty="0" smtClean="0"/>
          </a:p>
          <a:p>
            <a:pPr algn="ctr"/>
            <a:r>
              <a:rPr lang="en-US" dirty="0" smtClean="0"/>
              <a:t>C</a:t>
            </a:r>
            <a:r>
              <a:rPr lang="ru-RU" dirty="0" smtClean="0"/>
              <a:t> </a:t>
            </a:r>
            <a:r>
              <a:rPr lang="en-US" dirty="0" smtClean="0"/>
              <a:t>=</a:t>
            </a:r>
            <a:r>
              <a:rPr lang="ru-RU" dirty="0" smtClean="0"/>
              <a:t> </a:t>
            </a:r>
            <a:r>
              <a:rPr lang="en-US" dirty="0" smtClean="0"/>
              <a:t>D</a:t>
            </a:r>
            <a:endParaRPr lang="en-US" i="1" dirty="0" smtClean="0"/>
          </a:p>
          <a:p>
            <a:pPr algn="ctr"/>
            <a:r>
              <a:rPr lang="ru-RU" sz="1600" i="1" dirty="0" smtClean="0"/>
              <a:t>Следовательно,</a:t>
            </a:r>
            <a:endParaRPr lang="en-US" sz="1600" i="1" dirty="0" smtClean="0"/>
          </a:p>
          <a:p>
            <a:pPr algn="ctr"/>
            <a:r>
              <a:rPr lang="ru-RU" dirty="0" smtClean="0">
                <a:solidFill>
                  <a:srgbClr val="FF9933"/>
                </a:solidFill>
              </a:rPr>
              <a:t>?</a:t>
            </a:r>
            <a:endParaRPr lang="en-US" dirty="0" smtClean="0">
              <a:solidFill>
                <a:srgbClr val="FF993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30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30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000"/>
                            </p:stCondLst>
                            <p:childTnLst>
                              <p:par>
                                <p:cTn id="69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37" grpId="0" build="p"/>
      <p:bldP spid="41" grpId="0" build="p"/>
      <p:bldP spid="42" grpId="0" build="p"/>
    </p:bldLst>
  </p:timing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2"/>
          <p:cNvSpPr>
            <a:spLocks noChangeArrowheads="1"/>
          </p:cNvSpPr>
          <p:nvPr/>
        </p:nvSpPr>
        <p:spPr bwMode="auto">
          <a:xfrm rot="1200000">
            <a:off x="5868000" y="3834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BBE0E3"/>
                </a:solidFill>
              </a:rPr>
              <a:t>имеет?</a:t>
            </a:r>
            <a:endParaRPr lang="ru-RU" sz="1600" b="1" baseline="0" dirty="0">
              <a:solidFill>
                <a:srgbClr val="BBE0E3"/>
              </a:solidFill>
            </a:endParaRPr>
          </a:p>
        </p:txBody>
      </p:sp>
      <p:sp>
        <p:nvSpPr>
          <p:cNvPr id="29" name="Rectangle 3"/>
          <p:cNvSpPr>
            <a:spLocks noChangeArrowheads="1"/>
          </p:cNvSpPr>
          <p:nvPr/>
        </p:nvSpPr>
        <p:spPr bwMode="auto">
          <a:xfrm rot="1200000">
            <a:off x="5868000" y="3834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/>
          <a:lstStyle/>
          <a:p>
            <a:pPr algn="ctr"/>
            <a:r>
              <a:rPr lang="ru-RU" sz="1600" b="1" baseline="0" dirty="0">
                <a:solidFill>
                  <a:srgbClr val="0000FF"/>
                </a:solidFill>
              </a:rPr>
              <a:t>средний </a:t>
            </a:r>
            <a:r>
              <a:rPr lang="ru-RU" sz="1600" b="1" baseline="0" dirty="0" smtClean="0">
                <a:solidFill>
                  <a:srgbClr val="0000FF"/>
                </a:solidFill>
              </a:rPr>
              <a:t>термин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479239" name="AutoShape 7"/>
          <p:cNvSpPr>
            <a:spLocks noChangeArrowheads="1"/>
          </p:cNvSpPr>
          <p:nvPr/>
        </p:nvSpPr>
        <p:spPr bwMode="auto">
          <a:xfrm>
            <a:off x="6083300" y="3132000"/>
            <a:ext cx="1420813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4000" y="4356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76" name="AutoShape 8"/>
          <p:cNvSpPr>
            <a:spLocks noChangeArrowheads="1"/>
          </p:cNvSpPr>
          <p:nvPr/>
        </p:nvSpPr>
        <p:spPr bwMode="auto">
          <a:xfrm>
            <a:off x="1582738" y="4356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77" name="AutoShape 9"/>
          <p:cNvSpPr>
            <a:spLocks noChangeArrowheads="1"/>
          </p:cNvSpPr>
          <p:nvPr/>
        </p:nvSpPr>
        <p:spPr bwMode="auto">
          <a:xfrm>
            <a:off x="1582738" y="3132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179" name="Oval 11"/>
          <p:cNvSpPr>
            <a:spLocks noChangeAspect="1" noChangeArrowheads="1"/>
          </p:cNvSpPr>
          <p:nvPr/>
        </p:nvSpPr>
        <p:spPr bwMode="auto">
          <a:xfrm>
            <a:off x="540000" y="2844000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b="1" baseline="0" dirty="0" smtClean="0">
                <a:solidFill>
                  <a:srgbClr val="0000FF"/>
                </a:solidFill>
              </a:rPr>
              <a:t>Всякий</a:t>
            </a:r>
            <a:br>
              <a:rPr lang="ru-RU" sz="1600" b="1" baseline="0" dirty="0" smtClean="0">
                <a:solidFill>
                  <a:srgbClr val="0000FF"/>
                </a:solidFill>
              </a:rPr>
            </a:br>
            <a:r>
              <a:rPr lang="ru-RU" sz="1600" b="1" baseline="0" dirty="0" smtClean="0">
                <a:solidFill>
                  <a:srgbClr val="0000FF"/>
                </a:solidFill>
              </a:rPr>
              <a:t>ландыш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7180" name="Oval 12"/>
          <p:cNvSpPr>
            <a:spLocks noChangeAspect="1" noChangeArrowheads="1"/>
          </p:cNvSpPr>
          <p:nvPr/>
        </p:nvSpPr>
        <p:spPr bwMode="auto">
          <a:xfrm>
            <a:off x="3060000" y="2844000"/>
            <a:ext cx="1080001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b="1" baseline="0" dirty="0" smtClean="0">
                <a:solidFill>
                  <a:srgbClr val="0000FF"/>
                </a:solidFill>
              </a:rPr>
              <a:t>белый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81" name="Oval 13"/>
          <p:cNvSpPr>
            <a:spLocks noChangeAspect="1" noChangeArrowheads="1"/>
          </p:cNvSpPr>
          <p:nvPr/>
        </p:nvSpPr>
        <p:spPr bwMode="auto">
          <a:xfrm>
            <a:off x="540000" y="4068000"/>
            <a:ext cx="1080000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b="1" baseline="0" dirty="0" smtClean="0">
                <a:solidFill>
                  <a:srgbClr val="0000FF"/>
                </a:solidFill>
              </a:rPr>
              <a:t>Всякая</a:t>
            </a:r>
            <a:r>
              <a:rPr lang="ru-RU" b="1" baseline="0" dirty="0" smtClean="0">
                <a:solidFill>
                  <a:srgbClr val="0000FF"/>
                </a:solidFill>
              </a:rPr>
              <a:t/>
            </a:r>
            <a:br>
              <a:rPr lang="ru-RU" b="1" baseline="0" dirty="0" smtClean="0">
                <a:solidFill>
                  <a:srgbClr val="0000FF"/>
                </a:solidFill>
              </a:rPr>
            </a:br>
            <a:r>
              <a:rPr lang="ru-RU" b="1" baseline="0" dirty="0" smtClean="0">
                <a:solidFill>
                  <a:srgbClr val="0000FF"/>
                </a:solidFill>
              </a:rPr>
              <a:t>сосна</a:t>
            </a:r>
            <a:endParaRPr lang="ru-RU" b="1" baseline="0" dirty="0">
              <a:solidFill>
                <a:srgbClr val="0000FF"/>
              </a:solidFill>
            </a:endParaRPr>
          </a:p>
        </p:txBody>
      </p:sp>
      <p:sp>
        <p:nvSpPr>
          <p:cNvPr id="7182" name="Oval 14"/>
          <p:cNvSpPr>
            <a:spLocks noChangeAspect="1" noChangeArrowheads="1"/>
          </p:cNvSpPr>
          <p:nvPr/>
        </p:nvSpPr>
        <p:spPr bwMode="auto">
          <a:xfrm>
            <a:off x="3060000" y="4068000"/>
            <a:ext cx="1080001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b="1" baseline="0" dirty="0" smtClean="0">
                <a:solidFill>
                  <a:srgbClr val="0000FF"/>
                </a:solidFill>
              </a:rPr>
              <a:t>дерево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183" name="Rectangle 15"/>
          <p:cNvSpPr>
            <a:spLocks noChangeArrowheads="1"/>
          </p:cNvSpPr>
          <p:nvPr/>
        </p:nvSpPr>
        <p:spPr bwMode="auto">
          <a:xfrm>
            <a:off x="540000" y="5292000"/>
            <a:ext cx="360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/>
          <a:lstStyle/>
          <a:p>
            <a:pPr algn="ctr"/>
            <a:r>
              <a:rPr lang="ru-RU" sz="1600" b="1" baseline="0" dirty="0" smtClean="0">
                <a:solidFill>
                  <a:srgbClr val="FF0000"/>
                </a:solidFill>
              </a:rPr>
              <a:t>Ничего из посылок не следует</a:t>
            </a:r>
            <a:endParaRPr lang="ru-RU" sz="1800" b="1" baseline="0" dirty="0">
              <a:solidFill>
                <a:srgbClr val="FF0000"/>
              </a:solidFill>
            </a:endParaRPr>
          </a:p>
        </p:txBody>
      </p:sp>
      <p:sp>
        <p:nvSpPr>
          <p:cNvPr id="479250" name="Oval 18"/>
          <p:cNvSpPr>
            <a:spLocks noChangeAspect="1" noChangeArrowheads="1"/>
          </p:cNvSpPr>
          <p:nvPr/>
        </p:nvSpPr>
        <p:spPr bwMode="auto">
          <a:xfrm>
            <a:off x="5004000" y="2844000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1" name="Oval 19"/>
          <p:cNvSpPr>
            <a:spLocks noChangeAspect="1" noChangeArrowheads="1"/>
          </p:cNvSpPr>
          <p:nvPr/>
        </p:nvSpPr>
        <p:spPr bwMode="auto">
          <a:xfrm>
            <a:off x="7524000" y="2844000"/>
            <a:ext cx="1080001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и</a:t>
            </a:r>
            <a:r>
              <a:rPr lang="ru-RU" sz="1600" b="1" baseline="0" dirty="0" smtClean="0">
                <a:solidFill>
                  <a:srgbClr val="0000FF"/>
                </a:solidFill>
              </a:rPr>
              <a:t>меющий</a:t>
            </a:r>
            <a:r>
              <a:rPr lang="ru-RU" b="1" baseline="0" dirty="0" smtClean="0">
                <a:solidFill>
                  <a:srgbClr val="0000FF"/>
                </a:solidFill>
              </a:rPr>
              <a:t/>
            </a:r>
            <a:br>
              <a:rPr lang="ru-RU" b="1" baseline="0" dirty="0" smtClean="0">
                <a:solidFill>
                  <a:srgbClr val="0000FF"/>
                </a:solidFill>
              </a:rPr>
            </a:br>
            <a:r>
              <a:rPr lang="ru-RU" b="1" baseline="0" dirty="0" smtClean="0">
                <a:solidFill>
                  <a:srgbClr val="0000FF"/>
                </a:solidFill>
              </a:rPr>
              <a:t>хобот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5004000" y="4068000"/>
            <a:ext cx="1080000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300" dirty="0" smtClean="0">
                <a:solidFill>
                  <a:srgbClr val="0000FF"/>
                </a:solidFill>
              </a:rPr>
              <a:t>Шахматный</a:t>
            </a:r>
            <a:r>
              <a:rPr lang="ru-RU" sz="1200" dirty="0" smtClean="0">
                <a:solidFill>
                  <a:srgbClr val="0000FF"/>
                </a:solidFill>
              </a:rPr>
              <a:t/>
            </a:r>
            <a:br>
              <a:rPr lang="ru-RU" sz="12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слон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24000" y="4068000"/>
            <a:ext cx="1080001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b="1" baseline="0" dirty="0" smtClean="0">
                <a:solidFill>
                  <a:srgbClr val="0000FF"/>
                </a:solidFill>
              </a:rPr>
              <a:t>слон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79259" name="Rectangle 27"/>
          <p:cNvSpPr>
            <a:spLocks noChangeArrowheads="1"/>
          </p:cNvSpPr>
          <p:nvPr/>
        </p:nvSpPr>
        <p:spPr bwMode="auto">
          <a:xfrm>
            <a:off x="5004000" y="5292000"/>
            <a:ext cx="360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FF0000"/>
                </a:solidFill>
              </a:rPr>
              <a:t>Ничего из посылок не следует</a:t>
            </a:r>
            <a:endParaRPr lang="ru-RU" dirty="0">
              <a:solidFill>
                <a:srgbClr val="FF0000"/>
              </a:solidFill>
            </a:endParaRPr>
          </a:p>
        </p:txBody>
      </p:sp>
      <p:cxnSp>
        <p:nvCxnSpPr>
          <p:cNvPr id="30" name="Прямая соединительная линия 29"/>
          <p:cNvCxnSpPr>
            <a:cxnSpLocks noChangeShapeType="1"/>
          </p:cNvCxnSpPr>
          <p:nvPr/>
        </p:nvCxnSpPr>
        <p:spPr bwMode="auto">
          <a:xfrm>
            <a:off x="540000" y="2844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1" name="Прямая соединительная линия 30"/>
          <p:cNvCxnSpPr>
            <a:cxnSpLocks noChangeShapeType="1"/>
          </p:cNvCxnSpPr>
          <p:nvPr/>
        </p:nvCxnSpPr>
        <p:spPr bwMode="auto">
          <a:xfrm rot="-4500000">
            <a:off x="540000" y="2844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4" name="TextBox 33"/>
          <p:cNvSpPr txBox="1"/>
          <p:nvPr/>
        </p:nvSpPr>
        <p:spPr>
          <a:xfrm>
            <a:off x="0" y="5688000"/>
            <a:ext cx="4680000" cy="108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ru-RU" sz="1600" dirty="0" smtClean="0"/>
              <a:t>Очевидно, что умозаключение </a:t>
            </a:r>
            <a:r>
              <a:rPr lang="ru-RU" sz="1600" dirty="0" smtClean="0">
                <a:solidFill>
                  <a:srgbClr val="FF66FF"/>
                </a:solidFill>
              </a:rPr>
              <a:t>невозможно</a:t>
            </a:r>
            <a:r>
              <a:rPr lang="ru-RU" sz="1600" dirty="0" smtClean="0"/>
              <a:t>, </a:t>
            </a:r>
            <a:br>
              <a:rPr lang="ru-RU" sz="1600" dirty="0" smtClean="0"/>
            </a:br>
            <a:r>
              <a:rPr lang="ru-RU" sz="1600" dirty="0" smtClean="0"/>
              <a:t>как очевидно и то, что невозможность обусловлена </a:t>
            </a:r>
            <a:r>
              <a:rPr lang="ru-RU" sz="1600" dirty="0" smtClean="0">
                <a:solidFill>
                  <a:srgbClr val="FF66FF"/>
                </a:solidFill>
              </a:rPr>
              <a:t>отсутствием среднего термина</a:t>
            </a:r>
            <a:r>
              <a:rPr lang="ru-RU" sz="1600" dirty="0" smtClean="0"/>
              <a:t> (учетверением терминов).</a:t>
            </a:r>
            <a:endParaRPr lang="ru-RU" sz="1600" dirty="0"/>
          </a:p>
        </p:txBody>
      </p:sp>
      <p:sp>
        <p:nvSpPr>
          <p:cNvPr id="35" name="TextBox 34"/>
          <p:cNvSpPr txBox="1"/>
          <p:nvPr/>
        </p:nvSpPr>
        <p:spPr>
          <a:xfrm>
            <a:off x="4464000" y="5688000"/>
            <a:ext cx="4680000" cy="108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sz="1600" dirty="0" smtClean="0">
                <a:solidFill>
                  <a:srgbClr val="00FFFF"/>
                </a:solidFill>
              </a:rPr>
              <a:t>Иллюзия наличия среднего термина</a:t>
            </a:r>
            <a:r>
              <a:rPr lang="ru-RU" sz="1600" dirty="0" smtClean="0"/>
              <a:t>, </a:t>
            </a:r>
            <a:br>
              <a:rPr lang="ru-RU" sz="1600" dirty="0" smtClean="0"/>
            </a:br>
            <a:r>
              <a:rPr lang="ru-RU" sz="1600" dirty="0" smtClean="0"/>
              <a:t>создаваемая обозначением </a:t>
            </a:r>
            <a:r>
              <a:rPr lang="ru-RU" sz="1600" dirty="0" smtClean="0">
                <a:solidFill>
                  <a:srgbClr val="FF66FF"/>
                </a:solidFill>
              </a:rPr>
              <a:t>разных </a:t>
            </a:r>
            <a:br>
              <a:rPr lang="ru-RU" sz="1600" dirty="0" smtClean="0">
                <a:solidFill>
                  <a:srgbClr val="FF66FF"/>
                </a:solidFill>
              </a:rPr>
            </a:br>
            <a:r>
              <a:rPr lang="ru-RU" sz="1600" dirty="0" smtClean="0">
                <a:solidFill>
                  <a:srgbClr val="FF66FF"/>
                </a:solidFill>
              </a:rPr>
              <a:t>понятий одним словом</a:t>
            </a:r>
            <a:r>
              <a:rPr lang="ru-RU" sz="1600" dirty="0" smtClean="0"/>
              <a:t> в нарушение закона тождества, не делает вывод правомерным.</a:t>
            </a:r>
            <a:endParaRPr lang="ru-RU" sz="1600" dirty="0"/>
          </a:p>
        </p:txBody>
      </p: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>
            <a:off x="5004000" y="2844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 rot="-4500000">
            <a:off x="5004000" y="2844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учетверения терминов</a:t>
            </a:r>
            <a:endParaRPr lang="ru-RU" b="1" dirty="0" smtClean="0">
              <a:solidFill>
                <a:schemeClr val="bg1"/>
              </a:solidFill>
            </a:endParaRPr>
          </a:p>
        </p:txBody>
      </p:sp>
      <p:sp>
        <p:nvSpPr>
          <p:cNvPr id="40" name="Text Box 5"/>
          <p:cNvSpPr txBox="1">
            <a:spLocks noChangeArrowheads="1"/>
          </p:cNvSpPr>
          <p:nvPr/>
        </p:nvSpPr>
        <p:spPr bwMode="auto">
          <a:xfrm>
            <a:off x="900000" y="1512000"/>
            <a:ext cx="7344000" cy="115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Учетверение терминов </a:t>
            </a:r>
            <a:r>
              <a:rPr lang="en-US" dirty="0" smtClean="0">
                <a:solidFill>
                  <a:srgbClr val="FFFF00"/>
                </a:solidFill>
                <a:cs typeface="Arial" charset="0"/>
              </a:rPr>
              <a:t/>
            </a:r>
            <a:br>
              <a:rPr lang="en-US" dirty="0" smtClean="0">
                <a:solidFill>
                  <a:srgbClr val="FFFF00"/>
                </a:solidFill>
                <a:cs typeface="Arial" charset="0"/>
              </a:rPr>
            </a:br>
            <a:r>
              <a:rPr lang="ru-RU" sz="1600" dirty="0" smtClean="0"/>
              <a:t>(</a:t>
            </a:r>
            <a:r>
              <a:rPr lang="ru-RU" sz="1600" i="1" dirty="0" smtClean="0"/>
              <a:t>лат.</a:t>
            </a:r>
            <a:r>
              <a:rPr lang="ru-RU" sz="1600" dirty="0" smtClean="0"/>
              <a:t> </a:t>
            </a:r>
            <a:r>
              <a:rPr lang="en-US" sz="1600" dirty="0" smtClean="0">
                <a:solidFill>
                  <a:srgbClr val="00FF00"/>
                </a:solidFill>
              </a:rPr>
              <a:t>quaternio terminorum</a:t>
            </a:r>
            <a:r>
              <a:rPr lang="en-US" sz="1600" dirty="0" smtClean="0"/>
              <a:t>) – </a:t>
            </a:r>
            <a:br>
              <a:rPr lang="en-US" sz="1600" dirty="0" smtClean="0"/>
            </a:br>
            <a:r>
              <a:rPr lang="ru-RU" sz="1600" dirty="0" smtClean="0"/>
              <a:t>логическая ошибка в категорической силлогистике, существо которой </a:t>
            </a:r>
            <a:br>
              <a:rPr lang="ru-RU" sz="1600" dirty="0" smtClean="0"/>
            </a:br>
            <a:r>
              <a:rPr lang="ru-RU" sz="1600" dirty="0" smtClean="0"/>
              <a:t>заключается в том, что в силлогизме появляется </a:t>
            </a:r>
            <a:r>
              <a:rPr lang="ru-RU" sz="1600" dirty="0" smtClean="0">
                <a:solidFill>
                  <a:srgbClr val="FF66FF"/>
                </a:solidFill>
              </a:rPr>
              <a:t>четвёртый</a:t>
            </a:r>
            <a:r>
              <a:rPr lang="ru-RU" sz="1600" dirty="0" smtClean="0"/>
              <a:t> термин. 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7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7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7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3000" fill="hold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3000" fill="hold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8" dur="1000"/>
                                        <p:tgtEl>
                                          <p:spTgt spid="47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79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500"/>
                            </p:stCondLst>
                            <p:childTnLst>
                              <p:par>
                                <p:cTn id="6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9" dur="1000"/>
                                        <p:tgtEl>
                                          <p:spTgt spid="47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00"/>
                            </p:stCondLst>
                            <p:childTnLst>
                              <p:par>
                                <p:cTn id="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3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500"/>
                            </p:stCondLst>
                            <p:childTnLst>
                              <p:par>
                                <p:cTn id="7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4000"/>
                            </p:stCondLst>
                            <p:childTnLst>
                              <p:par>
                                <p:cTn id="8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4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0"/>
                            </p:stCondLst>
                            <p:childTnLst>
                              <p:par>
                                <p:cTn id="86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9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0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2" grpId="1" animBg="1"/>
      <p:bldP spid="32" grpId="2" animBg="1"/>
      <p:bldP spid="29" grpId="0" animBg="1"/>
      <p:bldP spid="29" grpId="1" animBg="1"/>
      <p:bldP spid="479239" grpId="0" animBg="1"/>
      <p:bldP spid="479237" grpId="0" animBg="1"/>
      <p:bldP spid="7176" grpId="0" animBg="1"/>
      <p:bldP spid="7177" grpId="0" animBg="1"/>
      <p:bldP spid="7179" grpId="0" animBg="1"/>
      <p:bldP spid="7180" grpId="0" animBg="1"/>
      <p:bldP spid="7181" grpId="0" animBg="1"/>
      <p:bldP spid="7182" grpId="0" animBg="1"/>
      <p:bldP spid="479250" grpId="0" animBg="1"/>
      <p:bldP spid="479251" grpId="0" animBg="1"/>
      <p:bldP spid="479252" grpId="0" animBg="1"/>
      <p:bldP spid="479253" grpId="0" animBg="1"/>
      <p:bldP spid="479259" grpId="0" animBg="1"/>
      <p:bldP spid="34" grpId="0"/>
      <p:bldP spid="35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287338" y="1619250"/>
            <a:ext cx="4032250" cy="165735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>
                <a:solidFill>
                  <a:srgbClr val="FFFF00"/>
                </a:solidFill>
                <a:cs typeface="Arial" charset="0"/>
              </a:rPr>
              <a:t>Абсолютное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понятие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dirty="0"/>
              <a:t>понятие, в содержании </a:t>
            </a:r>
            <a:r>
              <a:rPr lang="ru-RU" dirty="0" smtClean="0"/>
              <a:t>которого </a:t>
            </a:r>
            <a:r>
              <a:rPr lang="ru-RU" dirty="0"/>
              <a:t/>
            </a:r>
            <a:br>
              <a:rPr lang="ru-RU" dirty="0"/>
            </a:br>
            <a:r>
              <a:rPr lang="ru-RU" dirty="0">
                <a:solidFill>
                  <a:srgbClr val="00FFFF"/>
                </a:solidFill>
              </a:rPr>
              <a:t>отсутствуют признаки</a:t>
            </a:r>
            <a:r>
              <a:rPr lang="ru-RU" dirty="0"/>
              <a:t>, </a:t>
            </a:r>
            <a:r>
              <a:rPr lang="ru-RU" dirty="0">
                <a:solidFill>
                  <a:srgbClr val="00FFFF"/>
                </a:solidFill>
              </a:rPr>
              <a:t/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/>
              <a:t>фиксирующие </a:t>
            </a:r>
            <a:r>
              <a:rPr lang="ru-RU" dirty="0">
                <a:solidFill>
                  <a:srgbClr val="00FFFF"/>
                </a:solidFill>
              </a:rPr>
              <a:t>отношение 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rgbClr val="00FFFF"/>
                </a:solidFill>
              </a:rPr>
              <a:t>одного предмета к другому</a:t>
            </a:r>
            <a:r>
              <a:rPr lang="ru-RU" dirty="0"/>
              <a:t>.</a:t>
            </a: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4824413" y="1619250"/>
            <a:ext cx="4032250" cy="165735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>
                <a:solidFill>
                  <a:srgbClr val="FFFF00"/>
                </a:solidFill>
                <a:cs typeface="Arial" charset="0"/>
              </a:rPr>
              <a:t>Относительное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понятие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dirty="0" smtClean="0"/>
              <a:t>понятие</a:t>
            </a:r>
            <a:r>
              <a:rPr lang="ru-RU" dirty="0"/>
              <a:t>, в содержании </a:t>
            </a:r>
            <a:r>
              <a:rPr lang="ru-RU" dirty="0" smtClean="0"/>
              <a:t>которого </a:t>
            </a:r>
            <a:r>
              <a:rPr lang="ru-RU" dirty="0"/>
              <a:t/>
            </a:r>
            <a:br>
              <a:rPr lang="ru-RU" dirty="0"/>
            </a:br>
            <a:r>
              <a:rPr lang="ru-RU" dirty="0">
                <a:solidFill>
                  <a:srgbClr val="00FFFF"/>
                </a:solidFill>
              </a:rPr>
              <a:t>имеется признак</a:t>
            </a:r>
            <a:r>
              <a:rPr lang="ru-RU" dirty="0"/>
              <a:t>,</a:t>
            </a:r>
            <a:r>
              <a:rPr lang="ru-RU" dirty="0">
                <a:solidFill>
                  <a:srgbClr val="00FFFF"/>
                </a:solidFill>
              </a:rPr>
              <a:t> 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/>
              <a:t>фиксирующий </a:t>
            </a:r>
            <a:r>
              <a:rPr lang="ru-RU" dirty="0">
                <a:solidFill>
                  <a:srgbClr val="00FFFF"/>
                </a:solidFill>
              </a:rPr>
              <a:t>отношение </a:t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rgbClr val="00FFFF"/>
                </a:solidFill>
              </a:rPr>
              <a:t>одного предмета к другому</a:t>
            </a:r>
            <a:r>
              <a:rPr lang="ru-RU" dirty="0"/>
              <a:t>.</a:t>
            </a: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>
              <a:defRPr/>
            </a:pPr>
            <a:r>
              <a:rPr lang="ru-RU" sz="3200" dirty="0"/>
              <a:t>Виды понятий</a:t>
            </a:r>
            <a:r>
              <a:rPr lang="ru-RU" sz="2800" dirty="0"/>
              <a:t/>
            </a:r>
            <a:br>
              <a:rPr lang="ru-RU" sz="2800" dirty="0"/>
            </a:br>
            <a:r>
              <a:rPr lang="ru-RU" sz="2800" dirty="0"/>
              <a:t>Абсолютные и относительные понятия</a:t>
            </a:r>
            <a:endParaRPr lang="ru-RU" sz="2800" kern="0" dirty="0">
              <a:latin typeface="+mj-lt"/>
              <a:ea typeface="+mj-ea"/>
              <a:cs typeface="+mj-cs"/>
            </a:endParaRPr>
          </a:p>
        </p:txBody>
      </p:sp>
      <p:sp>
        <p:nvSpPr>
          <p:cNvPr id="9" name="Содержимое 2"/>
          <p:cNvSpPr txBox="1">
            <a:spLocks/>
          </p:cNvSpPr>
          <p:nvPr/>
        </p:nvSpPr>
        <p:spPr>
          <a:xfrm>
            <a:off x="648000" y="4751388"/>
            <a:ext cx="4040188" cy="936625"/>
          </a:xfrm>
          <a:prstGeom prst="rect">
            <a:avLst/>
          </a:prstGeom>
        </p:spPr>
        <p:txBody>
          <a:bodyPr/>
          <a:lstStyle/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Музыка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Париж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Солнце</a:t>
            </a:r>
          </a:p>
        </p:txBody>
      </p:sp>
      <p:sp>
        <p:nvSpPr>
          <p:cNvPr id="10" name="Содержимое 3"/>
          <p:cNvSpPr txBox="1">
            <a:spLocks/>
          </p:cNvSpPr>
          <p:nvPr/>
        </p:nvSpPr>
        <p:spPr>
          <a:xfrm>
            <a:off x="5184000" y="4751388"/>
            <a:ext cx="4038600" cy="936625"/>
          </a:xfrm>
          <a:prstGeom prst="rect">
            <a:avLst/>
          </a:prstGeom>
        </p:spPr>
        <p:txBody>
          <a:bodyPr/>
          <a:lstStyle/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Жена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Отец</a:t>
            </a:r>
          </a:p>
          <a:p>
            <a:pPr marL="342900" indent="-342900" algn="l" eaLnBrk="0" hangingPunct="0">
              <a:spcBef>
                <a:spcPct val="20000"/>
              </a:spcBef>
              <a:buFontTx/>
              <a:buChar char="•"/>
              <a:defRPr/>
            </a:pP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Учитель</a:t>
            </a:r>
          </a:p>
        </p:txBody>
      </p:sp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720000" y="5806665"/>
            <a:ext cx="7704000" cy="900113"/>
          </a:xfrm>
          <a:prstGeom prst="rect">
            <a:avLst/>
          </a:prstGeom>
          <a:noFill/>
          <a:ln w="9525">
            <a:solidFill>
              <a:schemeClr val="accent3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>
              <a:defRPr/>
            </a:pPr>
            <a:r>
              <a:rPr lang="ru-RU" sz="1600" dirty="0" smtClean="0"/>
              <a:t>Не следует думать, что абсолютные понятия обозначают предметы, </a:t>
            </a:r>
            <a:br>
              <a:rPr lang="ru-RU" sz="1600" dirty="0" smtClean="0"/>
            </a:br>
            <a:r>
              <a:rPr lang="ru-RU" sz="1600" dirty="0" smtClean="0"/>
              <a:t>не связанные ни с какими другими предметами, – они лишь позволяют </a:t>
            </a:r>
            <a:br>
              <a:rPr lang="ru-RU" sz="1600" dirty="0" smtClean="0"/>
            </a:br>
            <a:r>
              <a:rPr lang="ru-RU" sz="1600" dirty="0" smtClean="0"/>
              <a:t>мыслить первые вне непосредственной связи с последними. </a:t>
            </a:r>
            <a:endParaRPr lang="ru-RU" sz="1600" dirty="0">
              <a:solidFill>
                <a:srgbClr val="FFFF00"/>
              </a:solidFill>
            </a:endParaRPr>
          </a:p>
        </p:txBody>
      </p:sp>
      <p:sp>
        <p:nvSpPr>
          <p:cNvPr id="13" name="Прямоугольник 12"/>
          <p:cNvSpPr>
            <a:spLocks noChangeArrowheads="1"/>
          </p:cNvSpPr>
          <p:nvPr/>
        </p:nvSpPr>
        <p:spPr bwMode="auto">
          <a:xfrm>
            <a:off x="107950" y="3384550"/>
            <a:ext cx="4392613" cy="1366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1"/>
          <a:lstStyle/>
          <a:p>
            <a:r>
              <a:rPr lang="ru-RU" dirty="0"/>
              <a:t>Абсолютные (безотносительные</a:t>
            </a:r>
            <a:r>
              <a:rPr lang="ru-RU" dirty="0" smtClean="0"/>
              <a:t>)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понятия отображают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признаки предметов </a:t>
            </a:r>
            <a:br>
              <a:rPr lang="ru-RU" dirty="0" smtClean="0"/>
            </a:br>
            <a:r>
              <a:rPr lang="ru-RU" dirty="0" smtClean="0">
                <a:solidFill>
                  <a:srgbClr val="00FF00"/>
                </a:solidFill>
              </a:rPr>
              <a:t>вне </a:t>
            </a:r>
            <a:r>
              <a:rPr lang="ru-RU" dirty="0">
                <a:solidFill>
                  <a:srgbClr val="00FF00"/>
                </a:solidFill>
              </a:rPr>
              <a:t>связи </a:t>
            </a:r>
            <a:r>
              <a:rPr lang="ru-RU" dirty="0" smtClean="0">
                <a:solidFill>
                  <a:srgbClr val="00FF00"/>
                </a:solidFill>
              </a:rPr>
              <a:t>с </a:t>
            </a:r>
            <a:r>
              <a:rPr lang="ru-RU" dirty="0">
                <a:solidFill>
                  <a:srgbClr val="00FF00"/>
                </a:solidFill>
              </a:rPr>
              <a:t>другими предметами</a:t>
            </a:r>
            <a:r>
              <a:rPr lang="ru-RU" dirty="0"/>
              <a:t>.</a:t>
            </a:r>
          </a:p>
        </p:txBody>
      </p:sp>
      <p:sp>
        <p:nvSpPr>
          <p:cNvPr id="14" name="Прямоугольник 13"/>
          <p:cNvSpPr>
            <a:spLocks noChangeArrowheads="1"/>
          </p:cNvSpPr>
          <p:nvPr/>
        </p:nvSpPr>
        <p:spPr bwMode="auto">
          <a:xfrm>
            <a:off x="4643438" y="3384550"/>
            <a:ext cx="4392612" cy="1366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1"/>
          <a:lstStyle/>
          <a:p>
            <a:r>
              <a:rPr lang="ru-RU" dirty="0" smtClean="0"/>
              <a:t>Относительные понятия отображают признаки предметов, </a:t>
            </a:r>
            <a:br>
              <a:rPr lang="ru-RU" dirty="0" smtClean="0"/>
            </a:br>
            <a:r>
              <a:rPr lang="ru-RU" dirty="0" smtClean="0"/>
              <a:t>которые мыслимы лишь </a:t>
            </a:r>
            <a:r>
              <a:rPr lang="ru-RU" dirty="0" smtClean="0">
                <a:solidFill>
                  <a:srgbClr val="00FF00"/>
                </a:solidFill>
              </a:rPr>
              <a:t>в связи </a:t>
            </a:r>
            <a:br>
              <a:rPr lang="ru-RU" dirty="0" smtClean="0">
                <a:solidFill>
                  <a:srgbClr val="00FF00"/>
                </a:solidFill>
              </a:rPr>
            </a:br>
            <a:r>
              <a:rPr lang="ru-RU" dirty="0" smtClean="0">
                <a:solidFill>
                  <a:srgbClr val="00FF00"/>
                </a:solidFill>
              </a:rPr>
              <a:t>с некоторыми другими предметами</a:t>
            </a:r>
            <a:r>
              <a:rPr lang="ru-RU" dirty="0" smtClean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9" grpId="0" build="p"/>
      <p:bldP spid="10" grpId="0" build="p"/>
      <p:bldP spid="11" grpId="0" animBg="1"/>
      <p:bldP spid="13" grpId="0"/>
      <p:bldP spid="14" grpId="0"/>
    </p:bldLst>
  </p:timing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Содержимое 5"/>
          <p:cNvSpPr>
            <a:spLocks noGrp="1"/>
          </p:cNvSpPr>
          <p:nvPr>
            <p:ph sz="quarter" idx="4294967295"/>
          </p:nvPr>
        </p:nvSpPr>
        <p:spPr>
          <a:xfrm>
            <a:off x="360000" y="1602000"/>
            <a:ext cx="8424000" cy="4525200"/>
          </a:xfrm>
          <a:prstGeom prst="rect">
            <a:avLst/>
          </a:prstGeom>
        </p:spPr>
        <p:txBody>
          <a:bodyPr lIns="72000" rIns="72000"/>
          <a:lstStyle/>
          <a:p>
            <a:pPr lvl="0">
              <a:defRPr/>
            </a:pPr>
            <a:r>
              <a:rPr lang="ru-RU" sz="1800" b="1" dirty="0" smtClean="0">
                <a:solidFill>
                  <a:srgbClr val="FFFF00"/>
                </a:solidFill>
              </a:rPr>
              <a:t>Учетверение терминов</a:t>
            </a:r>
            <a:r>
              <a:rPr lang="ru-RU" sz="1800" b="1" dirty="0" smtClean="0">
                <a:solidFill>
                  <a:schemeClr val="bg1"/>
                </a:solidFill>
              </a:rPr>
              <a:t> является обычно следствием </a:t>
            </a:r>
            <a:r>
              <a:rPr lang="ru-RU" sz="1800" b="1" dirty="0" smtClean="0">
                <a:solidFill>
                  <a:srgbClr val="FFFF00"/>
                </a:solidFill>
              </a:rPr>
              <a:t>эквивокации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rgbClr val="FFFF00"/>
                </a:solidFill>
              </a:rPr>
              <a:t/>
            </a:r>
            <a:br>
              <a:rPr lang="ru-RU" sz="1800" b="1" dirty="0" smtClean="0">
                <a:solidFill>
                  <a:srgbClr val="FFFF00"/>
                </a:solidFill>
              </a:rPr>
            </a:br>
            <a:r>
              <a:rPr lang="ru-RU" sz="1800" b="1" dirty="0" smtClean="0">
                <a:solidFill>
                  <a:srgbClr val="FFFF00"/>
                </a:solidFill>
              </a:rPr>
              <a:t/>
            </a:r>
            <a:br>
              <a:rPr lang="ru-RU" sz="1800" b="1" dirty="0" smtClean="0">
                <a:solidFill>
                  <a:srgbClr val="FFFF00"/>
                </a:solidFill>
              </a:rPr>
            </a:br>
            <a:r>
              <a:rPr lang="ru-RU" sz="1800" b="1" dirty="0" smtClean="0">
                <a:solidFill>
                  <a:srgbClr val="FFFF00"/>
                </a:solidFill>
              </a:rPr>
              <a:t/>
            </a:r>
            <a:br>
              <a:rPr lang="ru-RU" sz="1800" b="1" dirty="0" smtClean="0">
                <a:solidFill>
                  <a:srgbClr val="FFFF00"/>
                </a:solidFill>
              </a:rPr>
            </a:br>
            <a:r>
              <a:rPr lang="ru-RU" sz="1800" b="1" dirty="0" smtClean="0">
                <a:solidFill>
                  <a:srgbClr val="FFFF00"/>
                </a:solidFill>
              </a:rPr>
              <a:t/>
            </a:r>
            <a:br>
              <a:rPr lang="ru-RU" sz="1800" b="1" dirty="0" smtClean="0">
                <a:solidFill>
                  <a:srgbClr val="FFFF00"/>
                </a:solidFill>
              </a:rPr>
            </a:br>
            <a:r>
              <a:rPr lang="ru-RU" sz="1800" b="1" dirty="0" smtClean="0">
                <a:solidFill>
                  <a:srgbClr val="FFFF00"/>
                </a:solidFill>
              </a:rPr>
              <a:t/>
            </a:r>
            <a:br>
              <a:rPr lang="ru-RU" sz="1800" b="1" dirty="0" smtClean="0">
                <a:solidFill>
                  <a:srgbClr val="FFFF00"/>
                </a:solidFill>
              </a:rPr>
            </a:br>
            <a:endParaRPr lang="ru-RU" sz="1800" b="1" dirty="0" smtClean="0">
              <a:solidFill>
                <a:srgbClr val="FFFF00"/>
              </a:solidFill>
            </a:endParaRPr>
          </a:p>
          <a:p>
            <a:pPr lvl="0"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Эквивокация затрагивает в большинстве случаев (но не всегда), </a:t>
            </a:r>
            <a:r>
              <a:rPr lang="ru-RU" sz="1800" b="1" dirty="0" smtClean="0">
                <a:solidFill>
                  <a:srgbClr val="00FF00"/>
                </a:solidFill>
              </a:rPr>
              <a:t>средний термин</a:t>
            </a:r>
            <a:r>
              <a:rPr lang="ru-RU" sz="1800" b="1" dirty="0" smtClean="0">
                <a:solidFill>
                  <a:schemeClr val="bg1"/>
                </a:solidFill>
              </a:rPr>
              <a:t>, фигурирующий в обеих посылках. </a:t>
            </a:r>
            <a:endParaRPr lang="en-US" sz="1800" b="1" dirty="0" smtClean="0">
              <a:solidFill>
                <a:schemeClr val="bg1"/>
              </a:solidFill>
            </a:endParaRPr>
          </a:p>
          <a:p>
            <a:pPr lvl="0"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Такой, якобы «средний», термин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не позволяет уяснить</a:t>
            </a:r>
            <a:r>
              <a:rPr lang="ru-RU" sz="1800" b="1" dirty="0" smtClean="0"/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логическое отношение между крайними терминами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ибо в одной посылке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он значит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одно, а в другой – другое, обозначая </a:t>
            </a:r>
            <a:r>
              <a:rPr lang="ru-RU" sz="1800" b="1" dirty="0" smtClean="0">
                <a:solidFill>
                  <a:srgbClr val="FF66FF"/>
                </a:solidFill>
              </a:rPr>
              <a:t>разные</a:t>
            </a:r>
            <a:r>
              <a:rPr lang="ru-RU" sz="1800" b="1" dirty="0" smtClean="0">
                <a:solidFill>
                  <a:schemeClr val="bg1"/>
                </a:solidFill>
              </a:rPr>
              <a:t> понятия </a:t>
            </a:r>
            <a:r>
              <a:rPr lang="ru-RU" sz="1800" b="1" dirty="0" smtClean="0">
                <a:solidFill>
                  <a:srgbClr val="FF66FF"/>
                </a:solidFill>
              </a:rPr>
              <a:t>одним и тем же</a:t>
            </a:r>
            <a:r>
              <a:rPr lang="ru-RU" sz="1800" b="1" dirty="0" smtClean="0"/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словом.</a:t>
            </a:r>
          </a:p>
          <a:p>
            <a:pPr lvl="0"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Особый – логически значимый – случай эквивокации возникает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в результате использования в разных смыслах местоимения </a:t>
            </a:r>
            <a:r>
              <a:rPr lang="ru-RU" sz="1800" b="1" dirty="0" smtClean="0">
                <a:solidFill>
                  <a:srgbClr val="00FFFF"/>
                </a:solidFill>
              </a:rPr>
              <a:t>«все»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endParaRPr lang="en-US" sz="1800" b="1" dirty="0" smtClean="0">
              <a:solidFill>
                <a:schemeClr val="bg1"/>
              </a:solidFill>
            </a:endParaRPr>
          </a:p>
        </p:txBody>
      </p:sp>
      <p:sp>
        <p:nvSpPr>
          <p:cNvPr id="10" name="Text Box 5"/>
          <p:cNvSpPr txBox="1">
            <a:spLocks noChangeArrowheads="1"/>
          </p:cNvSpPr>
          <p:nvPr/>
        </p:nvSpPr>
        <p:spPr bwMode="auto">
          <a:xfrm>
            <a:off x="1800000" y="2196000"/>
            <a:ext cx="5544000" cy="118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5000"/>
              </a:lnSpc>
            </a:pPr>
            <a:r>
              <a:rPr lang="ru-RU" dirty="0" smtClean="0">
                <a:solidFill>
                  <a:srgbClr val="FFFF00"/>
                </a:solidFill>
                <a:cs typeface="Arial" charset="0"/>
              </a:rPr>
              <a:t>Эквивокация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 </a:t>
            </a:r>
            <a:r>
              <a:rPr lang="ru-RU" dirty="0" smtClean="0"/>
              <a:t>–</a:t>
            </a:r>
            <a:r>
              <a:rPr lang="ru-RU" dirty="0"/>
              <a:t/>
            </a:r>
            <a:br>
              <a:rPr lang="ru-RU" dirty="0"/>
            </a:br>
            <a:r>
              <a:rPr lang="ru-RU" sz="1600" dirty="0" smtClean="0"/>
              <a:t>неформальная логическая ошибка, </a:t>
            </a:r>
            <a:br>
              <a:rPr lang="ru-RU" sz="1600" dirty="0" smtClean="0"/>
            </a:br>
            <a:r>
              <a:rPr lang="ru-RU" sz="1600" dirty="0" smtClean="0"/>
              <a:t>заключающаяся в использовании одного и того же </a:t>
            </a:r>
            <a:br>
              <a:rPr lang="ru-RU" sz="1600" dirty="0" smtClean="0"/>
            </a:br>
            <a:r>
              <a:rPr lang="ru-RU" sz="1600" dirty="0" smtClean="0"/>
              <a:t>слова в разных значениях в одном рассуждении. </a:t>
            </a:r>
            <a:endParaRPr lang="ru-RU" sz="1600" dirty="0"/>
          </a:p>
        </p:txBody>
      </p:sp>
      <p:sp>
        <p:nvSpPr>
          <p:cNvPr id="1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учетверения терминов</a:t>
            </a:r>
            <a:endParaRPr lang="ru-RU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build="p"/>
      <p:bldP spid="10" grpId="0" animBg="1"/>
    </p:bldLst>
  </p:timing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584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Употребление квантора общности </a:t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в собирательном смысле</a:t>
            </a:r>
            <a:endParaRPr lang="ru-RU" sz="2800" b="1" spc="-10" dirty="0" smtClean="0">
              <a:solidFill>
                <a:schemeClr val="bg1"/>
              </a:solidFill>
            </a:endParaRPr>
          </a:p>
        </p:txBody>
      </p:sp>
      <p:sp>
        <p:nvSpPr>
          <p:cNvPr id="3" name="Содержимое 5"/>
          <p:cNvSpPr>
            <a:spLocks noGrp="1"/>
          </p:cNvSpPr>
          <p:nvPr>
            <p:ph sz="quarter" idx="4294967295"/>
          </p:nvPr>
        </p:nvSpPr>
        <p:spPr>
          <a:xfrm>
            <a:off x="360000" y="1908000"/>
            <a:ext cx="8424000" cy="3672000"/>
          </a:xfrm>
          <a:prstGeom prst="rect">
            <a:avLst/>
          </a:prstGeom>
        </p:spPr>
        <p:txBody>
          <a:bodyPr lIns="72000" rIns="72000"/>
          <a:lstStyle/>
          <a:p>
            <a:pPr lvl="0"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В логике местоимение </a:t>
            </a:r>
            <a:r>
              <a:rPr lang="ru-RU" sz="1800" b="1" i="1" dirty="0" smtClean="0">
                <a:solidFill>
                  <a:srgbClr val="00FFFF"/>
                </a:solidFill>
              </a:rPr>
              <a:t>все</a:t>
            </a:r>
            <a:r>
              <a:rPr lang="ru-RU" sz="1800" b="1" dirty="0" smtClean="0">
                <a:solidFill>
                  <a:schemeClr val="bg1"/>
                </a:solidFill>
              </a:rPr>
              <a:t> традиционно используется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в качестве </a:t>
            </a:r>
            <a:r>
              <a:rPr lang="ru-RU" sz="1800" b="1" dirty="0" smtClean="0">
                <a:solidFill>
                  <a:srgbClr val="00FFFF"/>
                </a:solidFill>
              </a:rPr>
              <a:t>квантора</a:t>
            </a:r>
            <a:r>
              <a:rPr lang="ru-RU" sz="1800" b="1" dirty="0" smtClean="0">
                <a:solidFill>
                  <a:schemeClr val="bg1"/>
                </a:solidFill>
              </a:rPr>
              <a:t> – для различения </a:t>
            </a:r>
            <a:r>
              <a:rPr lang="ru-RU" sz="1800" b="1" dirty="0" smtClean="0">
                <a:solidFill>
                  <a:srgbClr val="00FF00"/>
                </a:solidFill>
              </a:rPr>
              <a:t>общих</a:t>
            </a:r>
            <a:r>
              <a:rPr lang="ru-RU" sz="1800" b="1" dirty="0" smtClean="0">
                <a:solidFill>
                  <a:schemeClr val="bg1"/>
                </a:solidFill>
              </a:rPr>
              <a:t> и </a:t>
            </a:r>
            <a:r>
              <a:rPr lang="ru-RU" sz="1800" b="1" dirty="0" smtClean="0">
                <a:solidFill>
                  <a:srgbClr val="00FF00"/>
                </a:solidFill>
              </a:rPr>
              <a:t>частных</a:t>
            </a:r>
            <a:r>
              <a:rPr lang="ru-RU" sz="1800" b="1" dirty="0" smtClean="0">
                <a:solidFill>
                  <a:schemeClr val="bg1"/>
                </a:solidFill>
              </a:rPr>
              <a:t> суждений.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2000" b="1" dirty="0" smtClean="0">
                <a:solidFill>
                  <a:schemeClr val="bg1"/>
                </a:solidFill>
              </a:rPr>
              <a:t/>
            </a:r>
            <a:br>
              <a:rPr lang="ru-RU" sz="2000" b="1" dirty="0" smtClean="0">
                <a:solidFill>
                  <a:schemeClr val="bg1"/>
                </a:solidFill>
              </a:rPr>
            </a:br>
            <a:r>
              <a:rPr lang="ru-RU" sz="2000" b="1" dirty="0" smtClean="0">
                <a:solidFill>
                  <a:schemeClr val="bg1"/>
                </a:solidFill>
              </a:rPr>
              <a:t/>
            </a:r>
            <a:br>
              <a:rPr lang="ru-RU" sz="2000" b="1" dirty="0" smtClean="0">
                <a:solidFill>
                  <a:schemeClr val="bg1"/>
                </a:solidFill>
              </a:rPr>
            </a:br>
            <a:r>
              <a:rPr lang="ru-RU" sz="2000" b="1" dirty="0" smtClean="0">
                <a:solidFill>
                  <a:schemeClr val="bg1"/>
                </a:solidFill>
              </a:rPr>
              <a:t/>
            </a:r>
            <a:br>
              <a:rPr lang="ru-RU" sz="2000" b="1" dirty="0" smtClean="0">
                <a:solidFill>
                  <a:schemeClr val="bg1"/>
                </a:solidFill>
              </a:rPr>
            </a:br>
            <a:r>
              <a:rPr lang="ru-RU" sz="2000" b="1" dirty="0" smtClean="0">
                <a:solidFill>
                  <a:schemeClr val="bg1"/>
                </a:solidFill>
              </a:rPr>
              <a:t/>
            </a:r>
            <a:br>
              <a:rPr lang="ru-RU" sz="2000" b="1" dirty="0" smtClean="0">
                <a:solidFill>
                  <a:schemeClr val="bg1"/>
                </a:solidFill>
              </a:rPr>
            </a:br>
            <a:endParaRPr lang="ru-RU" sz="2000" b="1" dirty="0" smtClean="0">
              <a:solidFill>
                <a:schemeClr val="bg1"/>
              </a:solidFill>
            </a:endParaRPr>
          </a:p>
          <a:p>
            <a:pPr lvl="0"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Между тем в обыденной речи оно используется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 в </a:t>
            </a:r>
            <a:r>
              <a:rPr lang="ru-RU" sz="1800" b="1" dirty="0" smtClean="0">
                <a:solidFill>
                  <a:srgbClr val="00FFFF"/>
                </a:solidFill>
              </a:rPr>
              <a:t>собирательном</a:t>
            </a:r>
            <a:r>
              <a:rPr lang="ru-RU" sz="1800" b="1" dirty="0" smtClean="0">
                <a:solidFill>
                  <a:schemeClr val="bg1"/>
                </a:solidFill>
              </a:rPr>
              <a:t> смысле – для обозначения </a:t>
            </a:r>
            <a:r>
              <a:rPr lang="ru-RU" sz="1800" b="1" dirty="0" smtClean="0">
                <a:solidFill>
                  <a:srgbClr val="FF9933"/>
                </a:solidFill>
              </a:rPr>
              <a:t>совокупности</a:t>
            </a:r>
            <a:r>
              <a:rPr lang="ru-RU" sz="1800" b="1" dirty="0" smtClean="0">
                <a:solidFill>
                  <a:schemeClr val="bg1"/>
                </a:solidFill>
              </a:rPr>
              <a:t> однородных предметов, рассматриваемых как </a:t>
            </a:r>
            <a:r>
              <a:rPr lang="ru-RU" sz="1800" b="1" dirty="0" smtClean="0">
                <a:solidFill>
                  <a:srgbClr val="00FFFF"/>
                </a:solidFill>
              </a:rPr>
              <a:t>единое целое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rgbClr val="00FFFF"/>
                </a:solidFill>
              </a:rPr>
              <a:t> </a:t>
            </a:r>
          </a:p>
          <a:p>
            <a:pPr lvl="0"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Такие совокупности могут обозначаться специальными – </a:t>
            </a:r>
            <a:r>
              <a:rPr lang="ru-RU" sz="1800" b="1" dirty="0" smtClean="0">
                <a:solidFill>
                  <a:srgbClr val="00FFFF"/>
                </a:solidFill>
              </a:rPr>
              <a:t>собирательными</a:t>
            </a:r>
            <a:r>
              <a:rPr lang="ru-RU" sz="1800" b="1" dirty="0" smtClean="0">
                <a:solidFill>
                  <a:schemeClr val="bg1"/>
                </a:solidFill>
              </a:rPr>
              <a:t> – терминами.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/>
            </a:r>
            <a:br>
              <a:rPr lang="ru-RU" sz="1800" b="1" dirty="0" smtClean="0">
                <a:solidFill>
                  <a:schemeClr val="bg1"/>
                </a:solidFill>
              </a:rPr>
            </a:br>
            <a:endParaRPr lang="ru-RU" sz="1800" b="1" dirty="0" smtClean="0">
              <a:solidFill>
                <a:schemeClr val="bg1"/>
              </a:solidFill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404000" y="2700000"/>
            <a:ext cx="6336000" cy="118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Квантор</a:t>
            </a:r>
            <a:r>
              <a:rPr lang="ru-RU" dirty="0" smtClean="0">
                <a:cs typeface="Arial" charset="0"/>
              </a:rPr>
              <a:t> –</a:t>
            </a:r>
            <a:r>
              <a:rPr lang="ru-RU" dirty="0" smtClean="0">
                <a:solidFill>
                  <a:srgbClr val="FFFF00"/>
                </a:solidFill>
                <a:cs typeface="Arial" charset="0"/>
              </a:rPr>
              <a:t> </a:t>
            </a:r>
            <a:r>
              <a:rPr lang="ru-RU" sz="1600" b="1" baseline="0" dirty="0" smtClean="0">
                <a:solidFill>
                  <a:schemeClr val="bg1"/>
                </a:solidFill>
              </a:rPr>
              <a:t/>
            </a:r>
            <a:br>
              <a:rPr lang="ru-RU" sz="1600" b="1" baseline="0" dirty="0" smtClean="0">
                <a:solidFill>
                  <a:schemeClr val="bg1"/>
                </a:solidFill>
              </a:rPr>
            </a:br>
            <a:r>
              <a:rPr lang="ru-RU" sz="1600" dirty="0" smtClean="0"/>
              <a:t> элемент суждения, показывающий принадлежность </a:t>
            </a:r>
            <a:br>
              <a:rPr lang="ru-RU" sz="1600" dirty="0" smtClean="0"/>
            </a:br>
            <a:r>
              <a:rPr lang="en-US" sz="1600" dirty="0" smtClean="0"/>
              <a:t>(</a:t>
            </a:r>
            <a:r>
              <a:rPr lang="ru-RU" sz="1600" dirty="0" smtClean="0"/>
              <a:t>или непринадлежность) </a:t>
            </a:r>
            <a:r>
              <a:rPr lang="ru-RU" sz="1600" dirty="0" smtClean="0">
                <a:solidFill>
                  <a:srgbClr val="00FF00"/>
                </a:solidFill>
              </a:rPr>
              <a:t>признака</a:t>
            </a:r>
            <a:r>
              <a:rPr lang="ru-RU" sz="1600" dirty="0" smtClean="0"/>
              <a:t> (предиката суждения) </a:t>
            </a:r>
            <a:r>
              <a:rPr lang="ru-RU" sz="1600" dirty="0" smtClean="0">
                <a:solidFill>
                  <a:srgbClr val="FF9966"/>
                </a:solidFill>
              </a:rPr>
              <a:t>всякому</a:t>
            </a:r>
            <a:r>
              <a:rPr lang="ru-RU" sz="1600" dirty="0" smtClean="0">
                <a:solidFill>
                  <a:srgbClr val="00FFFF"/>
                </a:solidFill>
              </a:rPr>
              <a:t> </a:t>
            </a:r>
            <a:r>
              <a:rPr lang="ru-RU" sz="1600" dirty="0" smtClean="0"/>
              <a:t>или</a:t>
            </a:r>
            <a:r>
              <a:rPr lang="ru-RU" sz="1600" dirty="0" smtClean="0">
                <a:solidFill>
                  <a:srgbClr val="00FFFF"/>
                </a:solidFill>
              </a:rPr>
              <a:t> </a:t>
            </a:r>
            <a:r>
              <a:rPr lang="ru-RU" sz="1600" dirty="0" smtClean="0">
                <a:solidFill>
                  <a:srgbClr val="FF9966"/>
                </a:solidFill>
              </a:rPr>
              <a:t>только некоторым </a:t>
            </a:r>
            <a:r>
              <a:rPr lang="ru-RU" sz="1600" dirty="0" smtClean="0">
                <a:solidFill>
                  <a:srgbClr val="00FF00"/>
                </a:solidFill>
              </a:rPr>
              <a:t>предметам</a:t>
            </a:r>
            <a:r>
              <a:rPr lang="ru-RU" sz="1600" dirty="0" smtClean="0"/>
              <a:t> класса субъекта. </a:t>
            </a:r>
            <a:endParaRPr lang="ru-RU" sz="1400" b="1" i="1" baseline="0" dirty="0"/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1800000" y="5688000"/>
            <a:ext cx="5544000" cy="93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>
                <a:solidFill>
                  <a:srgbClr val="FFFF00"/>
                </a:solidFill>
                <a:cs typeface="Arial" charset="0"/>
              </a:rPr>
              <a:t>Собирательное </a:t>
            </a:r>
            <a:r>
              <a:rPr lang="ru-RU" dirty="0" smtClean="0">
                <a:solidFill>
                  <a:srgbClr val="FFFF00"/>
                </a:solidFill>
                <a:cs typeface="Arial" charset="0"/>
              </a:rPr>
              <a:t>понятие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dirty="0"/>
              <a:t>– </a:t>
            </a:r>
            <a:br>
              <a:rPr lang="ru-RU" sz="1600" dirty="0"/>
            </a:br>
            <a:r>
              <a:rPr lang="ru-RU" sz="1600" dirty="0"/>
              <a:t>имя множества </a:t>
            </a:r>
            <a:r>
              <a:rPr lang="ru-RU" sz="1600" dirty="0" smtClean="0"/>
              <a:t>однородных предметов</a:t>
            </a:r>
            <a:r>
              <a:rPr lang="ru-RU" sz="1600" dirty="0"/>
              <a:t>,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FF"/>
                </a:solidFill>
              </a:rPr>
              <a:t>соимённых </a:t>
            </a:r>
            <a:r>
              <a:rPr lang="ru-RU" sz="1600" dirty="0">
                <a:solidFill>
                  <a:srgbClr val="00FFFF"/>
                </a:solidFill>
              </a:rPr>
              <a:t>друг другу, </a:t>
            </a:r>
            <a:r>
              <a:rPr lang="ru-RU" sz="1600" dirty="0" smtClean="0">
                <a:solidFill>
                  <a:srgbClr val="00FFFF"/>
                </a:solidFill>
              </a:rPr>
              <a:t>но </a:t>
            </a:r>
            <a:r>
              <a:rPr lang="ru-RU" sz="1600" dirty="0">
                <a:solidFill>
                  <a:srgbClr val="00FFFF"/>
                </a:solidFill>
              </a:rPr>
              <a:t>не соимённых множеству</a:t>
            </a:r>
            <a:r>
              <a:rPr lang="ru-RU" sz="1600" dirty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 animBg="1"/>
      <p:bldP spid="6" grpId="0" animBg="1"/>
    </p:bldLst>
  </p:timing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584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Употребление квантора общности </a:t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в собирательном смысле</a:t>
            </a:r>
            <a:endParaRPr lang="ru-RU" sz="2800" b="1" spc="-10" dirty="0" smtClean="0">
              <a:solidFill>
                <a:schemeClr val="bg1"/>
              </a:solidFill>
            </a:endParaRPr>
          </a:p>
        </p:txBody>
      </p:sp>
      <p:sp>
        <p:nvSpPr>
          <p:cNvPr id="3" name="Содержимое 5"/>
          <p:cNvSpPr>
            <a:spLocks noGrp="1"/>
          </p:cNvSpPr>
          <p:nvPr>
            <p:ph sz="quarter" idx="4294967295"/>
          </p:nvPr>
        </p:nvSpPr>
        <p:spPr>
          <a:xfrm>
            <a:off x="360000" y="1908000"/>
            <a:ext cx="8424000" cy="4752000"/>
          </a:xfrm>
          <a:prstGeom prst="rect">
            <a:avLst/>
          </a:prstGeom>
        </p:spPr>
        <p:txBody>
          <a:bodyPr lIns="72000" rIns="72000"/>
          <a:lstStyle/>
          <a:p>
            <a:pPr lvl="0"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Но ситуативные и недолговечные образования такого рода отдельного имени обычно не удостаиваются – для их обозначения используются имена составляющих их однородных элементов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с добавлением местоимения </a:t>
            </a:r>
            <a:r>
              <a:rPr lang="ru-RU" sz="1800" b="1" i="1" dirty="0" smtClean="0">
                <a:solidFill>
                  <a:srgbClr val="00FFFF"/>
                </a:solidFill>
              </a:rPr>
              <a:t>все</a:t>
            </a:r>
            <a:r>
              <a:rPr lang="ru-RU" sz="1800" b="1" dirty="0" smtClean="0">
                <a:solidFill>
                  <a:schemeClr val="bg1"/>
                </a:solidFill>
              </a:rPr>
              <a:t>. Сравните два примера: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2000" b="1" dirty="0" smtClean="0">
                <a:solidFill>
                  <a:schemeClr val="bg1"/>
                </a:solidFill>
              </a:rPr>
              <a:t/>
            </a:r>
            <a:br>
              <a:rPr lang="ru-RU" sz="2000" b="1" dirty="0" smtClean="0">
                <a:solidFill>
                  <a:schemeClr val="bg1"/>
                </a:solidFill>
              </a:rPr>
            </a:br>
            <a:r>
              <a:rPr lang="ru-RU" sz="2000" b="1" dirty="0" smtClean="0">
                <a:solidFill>
                  <a:schemeClr val="bg1"/>
                </a:solidFill>
              </a:rPr>
              <a:t/>
            </a:r>
            <a:br>
              <a:rPr lang="ru-RU" sz="2000" b="1" dirty="0" smtClean="0">
                <a:solidFill>
                  <a:schemeClr val="bg1"/>
                </a:solidFill>
              </a:rPr>
            </a:br>
            <a:r>
              <a:rPr lang="ru-RU" sz="2000" b="1" dirty="0" smtClean="0">
                <a:solidFill>
                  <a:schemeClr val="bg1"/>
                </a:solidFill>
              </a:rPr>
              <a:t/>
            </a:r>
            <a:br>
              <a:rPr lang="ru-RU" sz="2000" b="1" dirty="0" smtClean="0">
                <a:solidFill>
                  <a:schemeClr val="bg1"/>
                </a:solidFill>
              </a:rPr>
            </a:br>
            <a:r>
              <a:rPr lang="ru-RU" sz="2000" b="1" dirty="0" smtClean="0">
                <a:solidFill>
                  <a:schemeClr val="bg1"/>
                </a:solidFill>
              </a:rPr>
              <a:t/>
            </a:r>
            <a:br>
              <a:rPr lang="ru-RU" sz="2000" b="1" dirty="0" smtClean="0">
                <a:solidFill>
                  <a:schemeClr val="bg1"/>
                </a:solidFill>
              </a:rPr>
            </a:br>
            <a:endParaRPr lang="ru-RU" sz="2000" b="1" dirty="0" smtClean="0">
              <a:solidFill>
                <a:schemeClr val="bg1"/>
              </a:solidFill>
            </a:endParaRPr>
          </a:p>
          <a:p>
            <a:pPr lvl="0"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В первом примере </a:t>
            </a:r>
            <a:r>
              <a:rPr lang="ru-RU" sz="1800" b="1" i="1" dirty="0" smtClean="0">
                <a:solidFill>
                  <a:srgbClr val="00FFFF"/>
                </a:solidFill>
              </a:rPr>
              <a:t>все</a:t>
            </a:r>
            <a:r>
              <a:rPr lang="ru-RU" sz="1800" b="1" dirty="0" smtClean="0">
                <a:solidFill>
                  <a:schemeClr val="bg1"/>
                </a:solidFill>
              </a:rPr>
              <a:t> используется в качестве </a:t>
            </a:r>
            <a:r>
              <a:rPr lang="ru-RU" sz="1800" b="1" dirty="0" smtClean="0">
                <a:solidFill>
                  <a:srgbClr val="00FFFF"/>
                </a:solidFill>
              </a:rPr>
              <a:t>квантора</a:t>
            </a:r>
            <a:r>
              <a:rPr lang="ru-RU" sz="1800" b="1" dirty="0" smtClean="0">
                <a:solidFill>
                  <a:schemeClr val="bg1"/>
                </a:solidFill>
              </a:rPr>
              <a:t> –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для выражения той мысли, что признак, обозначенный в предикате суждения, принадлежит </a:t>
            </a:r>
            <a:r>
              <a:rPr lang="ru-RU" sz="1800" b="1" dirty="0" smtClean="0">
                <a:solidFill>
                  <a:srgbClr val="00FFFF"/>
                </a:solidFill>
              </a:rPr>
              <a:t>всякому</a:t>
            </a:r>
            <a:r>
              <a:rPr lang="ru-RU" sz="1800" b="1" dirty="0" smtClean="0">
                <a:solidFill>
                  <a:schemeClr val="bg1"/>
                </a:solidFill>
              </a:rPr>
              <a:t> элементу класса субъекта, другими словами – что любознательность свойственна всякому ребёнку.</a:t>
            </a:r>
          </a:p>
          <a:p>
            <a:pPr lvl="0"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Во втором примере предикат вовсе не приписывается </a:t>
            </a:r>
            <a:r>
              <a:rPr lang="ru-RU" sz="1800" b="1" dirty="0" smtClean="0">
                <a:solidFill>
                  <a:srgbClr val="00FFFF"/>
                </a:solidFill>
              </a:rPr>
              <a:t>всякому</a:t>
            </a:r>
            <a:r>
              <a:rPr lang="ru-RU" sz="1800" b="1" dirty="0" smtClean="0">
                <a:solidFill>
                  <a:schemeClr val="bg1"/>
                </a:solidFill>
              </a:rPr>
              <a:t> малолетнему представителю рода человеческого – речь идёт о </a:t>
            </a:r>
            <a:r>
              <a:rPr lang="ru-RU" sz="1800" b="1" dirty="0" smtClean="0">
                <a:solidFill>
                  <a:srgbClr val="FF9933"/>
                </a:solidFill>
              </a:rPr>
              <a:t>группе</a:t>
            </a:r>
            <a:r>
              <a:rPr lang="ru-RU" sz="1800" b="1" dirty="0" smtClean="0">
                <a:solidFill>
                  <a:schemeClr val="bg1"/>
                </a:solidFill>
              </a:rPr>
              <a:t>, в которую входят, да и то – временно, лишь </a:t>
            </a:r>
            <a:r>
              <a:rPr lang="ru-RU" sz="1800" b="1" dirty="0" smtClean="0">
                <a:solidFill>
                  <a:srgbClr val="FF9933"/>
                </a:solidFill>
              </a:rPr>
              <a:t>некоторые</a:t>
            </a:r>
            <a:r>
              <a:rPr lang="ru-RU" sz="1800" b="1" dirty="0" smtClean="0">
                <a:solidFill>
                  <a:schemeClr val="bg1"/>
                </a:solidFill>
              </a:rPr>
              <a:t> дети. </a:t>
            </a:r>
            <a:endParaRPr lang="en-US" sz="1800" b="1" dirty="0" smtClean="0"/>
          </a:p>
        </p:txBody>
      </p:sp>
      <p:sp>
        <p:nvSpPr>
          <p:cNvPr id="7" name="TextBox 6"/>
          <p:cNvSpPr txBox="1"/>
          <p:nvPr/>
        </p:nvSpPr>
        <p:spPr>
          <a:xfrm>
            <a:off x="5040000" y="3240000"/>
            <a:ext cx="3168000" cy="122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>
              <a:spcAft>
                <a:spcPts val="300"/>
              </a:spcAft>
            </a:pPr>
            <a:r>
              <a:rPr lang="ru-RU" sz="1600" dirty="0" smtClean="0">
                <a:solidFill>
                  <a:srgbClr val="FF9933"/>
                </a:solidFill>
              </a:rPr>
              <a:t>Все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дети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разбежались</a:t>
            </a:r>
            <a:r>
              <a:rPr lang="ru-RU" sz="1600" dirty="0" smtClean="0"/>
              <a:t>.</a:t>
            </a:r>
          </a:p>
          <a:p>
            <a:pPr>
              <a:spcAft>
                <a:spcPts val="300"/>
              </a:spcAft>
            </a:pPr>
            <a:r>
              <a:rPr lang="ru-RU" sz="1600" dirty="0" smtClean="0">
                <a:solidFill>
                  <a:srgbClr val="00FFFF"/>
                </a:solidFill>
              </a:rPr>
              <a:t>Вася</a:t>
            </a:r>
            <a:r>
              <a:rPr lang="ru-RU" sz="1600" dirty="0" smtClean="0"/>
              <a:t> – </a:t>
            </a:r>
            <a:r>
              <a:rPr lang="ru-RU" sz="1600" dirty="0" smtClean="0">
                <a:solidFill>
                  <a:srgbClr val="00FF00"/>
                </a:solidFill>
              </a:rPr>
              <a:t>ребёнок</a:t>
            </a:r>
            <a:r>
              <a:rPr lang="ru-RU" sz="1600" dirty="0" smtClean="0"/>
              <a:t>.</a:t>
            </a:r>
          </a:p>
          <a:p>
            <a:pPr>
              <a:spcAft>
                <a:spcPts val="0"/>
              </a:spcAft>
            </a:pPr>
            <a:r>
              <a:rPr lang="ru-RU" sz="1600" dirty="0" smtClean="0"/>
              <a:t>Следовательно, 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>
                <a:solidFill>
                  <a:srgbClr val="00FFFF"/>
                </a:solidFill>
              </a:rPr>
              <a:t>Вася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разбежался</a:t>
            </a:r>
            <a:r>
              <a:rPr lang="ru-RU" sz="1600" dirty="0" smtClean="0"/>
              <a:t>.</a:t>
            </a:r>
            <a:r>
              <a:rPr lang="ru-RU" sz="1600" dirty="0" smtClean="0">
                <a:solidFill>
                  <a:srgbClr val="FFFF66"/>
                </a:solidFill>
              </a:rPr>
              <a:t> </a:t>
            </a:r>
            <a:endParaRPr lang="ru-RU" sz="1600" dirty="0">
              <a:solidFill>
                <a:srgbClr val="FFFF66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36000" y="3240000"/>
            <a:ext cx="3168000" cy="122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>
              <a:spcAft>
                <a:spcPts val="300"/>
              </a:spcAft>
            </a:pPr>
            <a:r>
              <a:rPr lang="ru-RU" sz="1600" dirty="0" smtClean="0"/>
              <a:t>Все </a:t>
            </a:r>
            <a:r>
              <a:rPr lang="ru-RU" sz="1600" dirty="0" smtClean="0">
                <a:solidFill>
                  <a:srgbClr val="00FF00"/>
                </a:solidFill>
              </a:rPr>
              <a:t>дети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любознательны</a:t>
            </a:r>
            <a:r>
              <a:rPr lang="ru-RU" sz="1600" dirty="0" smtClean="0"/>
              <a:t>.</a:t>
            </a:r>
          </a:p>
          <a:p>
            <a:pPr>
              <a:spcAft>
                <a:spcPts val="300"/>
              </a:spcAft>
            </a:pPr>
            <a:r>
              <a:rPr lang="ru-RU" sz="1600" dirty="0" smtClean="0">
                <a:solidFill>
                  <a:srgbClr val="00FFFF"/>
                </a:solidFill>
              </a:rPr>
              <a:t>Вася</a:t>
            </a:r>
            <a:r>
              <a:rPr lang="ru-RU" sz="1600" dirty="0" smtClean="0"/>
              <a:t> – </a:t>
            </a:r>
            <a:r>
              <a:rPr lang="ru-RU" sz="1600" dirty="0" smtClean="0">
                <a:solidFill>
                  <a:srgbClr val="00FF00"/>
                </a:solidFill>
              </a:rPr>
              <a:t>ребёнок</a:t>
            </a:r>
            <a:r>
              <a:rPr lang="ru-RU" sz="1600" dirty="0" smtClean="0"/>
              <a:t>.</a:t>
            </a:r>
          </a:p>
          <a:p>
            <a:pPr>
              <a:spcAft>
                <a:spcPts val="0"/>
              </a:spcAft>
            </a:pPr>
            <a:r>
              <a:rPr lang="ru-RU" sz="1600" dirty="0" smtClean="0"/>
              <a:t>Следовательно, 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>
                <a:solidFill>
                  <a:srgbClr val="00FFFF"/>
                </a:solidFill>
              </a:rPr>
              <a:t>Вася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любознателен</a:t>
            </a:r>
            <a:r>
              <a:rPr lang="ru-RU" sz="1600" dirty="0" smtClean="0"/>
              <a:t>. 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7" grpId="0" build="p" animBg="1"/>
      <p:bldP spid="8" grpId="0" build="p" animBg="1"/>
    </p:bldLst>
  </p:timing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584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Употребление квантора общности </a:t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в собирательном смысле</a:t>
            </a:r>
            <a:endParaRPr lang="ru-RU" sz="2800" b="1" spc="-10" dirty="0" smtClean="0">
              <a:solidFill>
                <a:schemeClr val="bg1"/>
              </a:solidFill>
            </a:endParaRPr>
          </a:p>
        </p:txBody>
      </p:sp>
      <p:sp>
        <p:nvSpPr>
          <p:cNvPr id="3" name="Содержимое 5"/>
          <p:cNvSpPr>
            <a:spLocks noGrp="1"/>
          </p:cNvSpPr>
          <p:nvPr>
            <p:ph sz="quarter" idx="4294967295"/>
          </p:nvPr>
        </p:nvSpPr>
        <p:spPr>
          <a:xfrm>
            <a:off x="360000" y="1908000"/>
            <a:ext cx="8424000" cy="4788000"/>
          </a:xfrm>
          <a:prstGeom prst="rect">
            <a:avLst/>
          </a:prstGeom>
        </p:spPr>
        <p:txBody>
          <a:bodyPr lIns="72000" rIns="72000"/>
          <a:lstStyle/>
          <a:p>
            <a:pPr lvl="0"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Но ситуативные и недолговечные образования такого рода отдельного имени обычно не удостаиваются – для их обозначения используются имена составляющих их однородных элементов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с добавлением местоимения </a:t>
            </a:r>
            <a:r>
              <a:rPr lang="ru-RU" sz="1800" b="1" i="1" dirty="0" smtClean="0">
                <a:solidFill>
                  <a:srgbClr val="00FFFF"/>
                </a:solidFill>
              </a:rPr>
              <a:t>все</a:t>
            </a:r>
            <a:r>
              <a:rPr lang="ru-RU" sz="1800" b="1" dirty="0" smtClean="0">
                <a:solidFill>
                  <a:schemeClr val="bg1"/>
                </a:solidFill>
              </a:rPr>
              <a:t>. Сравните два примера: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2000" b="1" dirty="0" smtClean="0">
                <a:solidFill>
                  <a:schemeClr val="bg1"/>
                </a:solidFill>
              </a:rPr>
              <a:t/>
            </a:r>
            <a:br>
              <a:rPr lang="ru-RU" sz="2000" b="1" dirty="0" smtClean="0">
                <a:solidFill>
                  <a:schemeClr val="bg1"/>
                </a:solidFill>
              </a:rPr>
            </a:br>
            <a:r>
              <a:rPr lang="ru-RU" sz="2000" b="1" dirty="0" smtClean="0">
                <a:solidFill>
                  <a:schemeClr val="bg1"/>
                </a:solidFill>
              </a:rPr>
              <a:t/>
            </a:r>
            <a:br>
              <a:rPr lang="ru-RU" sz="2000" b="1" dirty="0" smtClean="0">
                <a:solidFill>
                  <a:schemeClr val="bg1"/>
                </a:solidFill>
              </a:rPr>
            </a:br>
            <a:r>
              <a:rPr lang="ru-RU" sz="2000" b="1" dirty="0" smtClean="0">
                <a:solidFill>
                  <a:schemeClr val="bg1"/>
                </a:solidFill>
              </a:rPr>
              <a:t/>
            </a:r>
            <a:br>
              <a:rPr lang="ru-RU" sz="2000" b="1" dirty="0" smtClean="0">
                <a:solidFill>
                  <a:schemeClr val="bg1"/>
                </a:solidFill>
              </a:rPr>
            </a:br>
            <a:r>
              <a:rPr lang="ru-RU" sz="2000" b="1" dirty="0" smtClean="0">
                <a:solidFill>
                  <a:schemeClr val="bg1"/>
                </a:solidFill>
              </a:rPr>
              <a:t/>
            </a:r>
            <a:br>
              <a:rPr lang="ru-RU" sz="2000" b="1" dirty="0" smtClean="0">
                <a:solidFill>
                  <a:schemeClr val="bg1"/>
                </a:solidFill>
              </a:rPr>
            </a:br>
            <a:endParaRPr lang="ru-RU" sz="2000" b="1" dirty="0" smtClean="0">
              <a:solidFill>
                <a:schemeClr val="bg1"/>
              </a:solidFill>
            </a:endParaRPr>
          </a:p>
          <a:p>
            <a:pPr lvl="0"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В первом примере термины </a:t>
            </a:r>
            <a:r>
              <a:rPr lang="ru-RU" sz="1800" b="1" i="1" dirty="0" smtClean="0">
                <a:solidFill>
                  <a:srgbClr val="FF9933"/>
                </a:solidFill>
              </a:rPr>
              <a:t>дети</a:t>
            </a:r>
            <a:r>
              <a:rPr lang="ru-RU" sz="1800" b="1" dirty="0" smtClean="0">
                <a:solidFill>
                  <a:schemeClr val="bg1"/>
                </a:solidFill>
              </a:rPr>
              <a:t> (множественное число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слова </a:t>
            </a:r>
            <a:r>
              <a:rPr lang="ru-RU" sz="1800" b="1" i="1" dirty="0" smtClean="0">
                <a:solidFill>
                  <a:schemeClr val="bg1"/>
                </a:solidFill>
              </a:rPr>
              <a:t>ребёнок</a:t>
            </a:r>
            <a:r>
              <a:rPr lang="ru-RU" sz="1800" b="1" dirty="0" smtClean="0">
                <a:solidFill>
                  <a:schemeClr val="bg1"/>
                </a:solidFill>
              </a:rPr>
              <a:t>) и </a:t>
            </a:r>
            <a:r>
              <a:rPr lang="ru-RU" sz="1800" b="1" i="1" dirty="0" smtClean="0">
                <a:solidFill>
                  <a:srgbClr val="FF9933"/>
                </a:solidFill>
              </a:rPr>
              <a:t>ребёнок</a:t>
            </a:r>
            <a:r>
              <a:rPr lang="ru-RU" sz="1800" b="1" dirty="0" smtClean="0">
                <a:solidFill>
                  <a:schemeClr val="bg1"/>
                </a:solidFill>
              </a:rPr>
              <a:t> (единственное число слова </a:t>
            </a:r>
            <a:r>
              <a:rPr lang="ru-RU" sz="1800" b="1" i="1" dirty="0" smtClean="0">
                <a:solidFill>
                  <a:schemeClr val="bg1"/>
                </a:solidFill>
              </a:rPr>
              <a:t>дети</a:t>
            </a:r>
            <a:r>
              <a:rPr lang="ru-RU" sz="1800" b="1" dirty="0" smtClean="0">
                <a:solidFill>
                  <a:schemeClr val="bg1"/>
                </a:solidFill>
              </a:rPr>
              <a:t>) подразумевают </a:t>
            </a:r>
            <a:r>
              <a:rPr lang="ru-RU" sz="1800" b="1" dirty="0" smtClean="0">
                <a:solidFill>
                  <a:srgbClr val="FFFF00"/>
                </a:solidFill>
              </a:rPr>
              <a:t>один и тот же </a:t>
            </a:r>
            <a:r>
              <a:rPr lang="ru-RU" sz="1800" b="1" dirty="0" smtClean="0">
                <a:solidFill>
                  <a:schemeClr val="bg1"/>
                </a:solidFill>
              </a:rPr>
              <a:t>логический класс.</a:t>
            </a:r>
          </a:p>
          <a:p>
            <a:pPr lvl="0"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Во втором примере термины </a:t>
            </a:r>
            <a:r>
              <a:rPr lang="ru-RU" sz="1800" b="1" i="1" dirty="0" smtClean="0">
                <a:solidFill>
                  <a:srgbClr val="FF9933"/>
                </a:solidFill>
              </a:rPr>
              <a:t>дети</a:t>
            </a:r>
            <a:r>
              <a:rPr lang="ru-RU" sz="1800" b="1" dirty="0" smtClean="0">
                <a:solidFill>
                  <a:schemeClr val="bg1"/>
                </a:solidFill>
              </a:rPr>
              <a:t> и </a:t>
            </a:r>
            <a:r>
              <a:rPr lang="ru-RU" sz="1800" b="1" i="1" dirty="0" smtClean="0">
                <a:solidFill>
                  <a:srgbClr val="FF9933"/>
                </a:solidFill>
              </a:rPr>
              <a:t>ребёнок</a:t>
            </a:r>
            <a:r>
              <a:rPr lang="ru-RU" sz="1800" b="1" dirty="0" smtClean="0">
                <a:solidFill>
                  <a:schemeClr val="bg1"/>
                </a:solidFill>
              </a:rPr>
              <a:t> обозначают </a:t>
            </a:r>
            <a:r>
              <a:rPr lang="ru-RU" sz="1800" b="1" dirty="0" smtClean="0">
                <a:solidFill>
                  <a:srgbClr val="FFFF00"/>
                </a:solidFill>
              </a:rPr>
              <a:t>разные</a:t>
            </a:r>
            <a:r>
              <a:rPr lang="ru-RU" sz="1800" b="1" dirty="0" smtClean="0">
                <a:solidFill>
                  <a:schemeClr val="bg1"/>
                </a:solidFill>
              </a:rPr>
              <a:t> понятия: в б</a:t>
            </a:r>
            <a:r>
              <a:rPr lang="fr-FR" sz="1800" b="1" dirty="0" smtClean="0">
                <a:solidFill>
                  <a:schemeClr val="bg1"/>
                </a:solidFill>
              </a:rPr>
              <a:t>ó</a:t>
            </a:r>
            <a:r>
              <a:rPr lang="ru-RU" sz="1800" b="1" dirty="0" smtClean="0">
                <a:solidFill>
                  <a:schemeClr val="bg1"/>
                </a:solidFill>
              </a:rPr>
              <a:t>льшей посылке – </a:t>
            </a:r>
            <a:r>
              <a:rPr lang="ru-RU" sz="1800" b="1" dirty="0" smtClean="0">
                <a:solidFill>
                  <a:srgbClr val="00FFFF"/>
                </a:solidFill>
              </a:rPr>
              <a:t>собирательное</a:t>
            </a:r>
            <a:r>
              <a:rPr lang="ru-RU" sz="1800" b="1" dirty="0" smtClean="0">
                <a:solidFill>
                  <a:schemeClr val="bg1"/>
                </a:solidFill>
              </a:rPr>
              <a:t> (группу детей), в меньшей посылке – </a:t>
            </a:r>
            <a:r>
              <a:rPr lang="ru-RU" sz="1800" b="1" dirty="0" smtClean="0">
                <a:solidFill>
                  <a:srgbClr val="00FFFF"/>
                </a:solidFill>
              </a:rPr>
              <a:t>общее </a:t>
            </a:r>
            <a:r>
              <a:rPr lang="ru-RU" sz="1800" b="1" dirty="0" smtClean="0">
                <a:solidFill>
                  <a:schemeClr val="bg1"/>
                </a:solidFill>
              </a:rPr>
              <a:t>(принадлежность к логическому классу).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040000" y="3240000"/>
            <a:ext cx="3168000" cy="122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>
              <a:spcAft>
                <a:spcPts val="300"/>
              </a:spcAft>
            </a:pPr>
            <a:r>
              <a:rPr lang="ru-RU" sz="1600" dirty="0" smtClean="0">
                <a:solidFill>
                  <a:srgbClr val="FF9933"/>
                </a:solidFill>
              </a:rPr>
              <a:t>Все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дети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разбежались</a:t>
            </a:r>
            <a:r>
              <a:rPr lang="ru-RU" sz="1600" dirty="0" smtClean="0"/>
              <a:t>.</a:t>
            </a:r>
          </a:p>
          <a:p>
            <a:pPr>
              <a:spcAft>
                <a:spcPts val="300"/>
              </a:spcAft>
            </a:pPr>
            <a:r>
              <a:rPr lang="ru-RU" sz="1600" dirty="0" smtClean="0">
                <a:solidFill>
                  <a:srgbClr val="00FFFF"/>
                </a:solidFill>
              </a:rPr>
              <a:t>Вася</a:t>
            </a:r>
            <a:r>
              <a:rPr lang="ru-RU" sz="1600" dirty="0" smtClean="0"/>
              <a:t> – </a:t>
            </a:r>
            <a:r>
              <a:rPr lang="ru-RU" sz="1600" dirty="0" smtClean="0">
                <a:solidFill>
                  <a:srgbClr val="00FF00"/>
                </a:solidFill>
              </a:rPr>
              <a:t>ребёнок</a:t>
            </a:r>
            <a:r>
              <a:rPr lang="ru-RU" sz="1600" dirty="0" smtClean="0"/>
              <a:t>.</a:t>
            </a:r>
          </a:p>
          <a:p>
            <a:pPr>
              <a:spcAft>
                <a:spcPts val="0"/>
              </a:spcAft>
            </a:pPr>
            <a:r>
              <a:rPr lang="ru-RU" sz="1600" dirty="0" smtClean="0"/>
              <a:t>Следовательно, 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>
                <a:solidFill>
                  <a:srgbClr val="00FFFF"/>
                </a:solidFill>
              </a:rPr>
              <a:t>Вася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разбежался</a:t>
            </a:r>
            <a:r>
              <a:rPr lang="ru-RU" sz="1600" dirty="0" smtClean="0"/>
              <a:t>. </a:t>
            </a:r>
            <a:endParaRPr lang="ru-RU" sz="1600" dirty="0"/>
          </a:p>
        </p:txBody>
      </p:sp>
      <p:sp>
        <p:nvSpPr>
          <p:cNvPr id="8" name="TextBox 7"/>
          <p:cNvSpPr txBox="1"/>
          <p:nvPr/>
        </p:nvSpPr>
        <p:spPr>
          <a:xfrm>
            <a:off x="936000" y="3240000"/>
            <a:ext cx="3168000" cy="122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>
              <a:spcAft>
                <a:spcPts val="300"/>
              </a:spcAft>
            </a:pPr>
            <a:r>
              <a:rPr lang="ru-RU" sz="1600" dirty="0" smtClean="0"/>
              <a:t>Все </a:t>
            </a:r>
            <a:r>
              <a:rPr lang="ru-RU" sz="1600" dirty="0" smtClean="0">
                <a:solidFill>
                  <a:srgbClr val="00FF00"/>
                </a:solidFill>
              </a:rPr>
              <a:t>дети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любознательны</a:t>
            </a:r>
            <a:r>
              <a:rPr lang="ru-RU" sz="1600" dirty="0" smtClean="0"/>
              <a:t>.</a:t>
            </a:r>
          </a:p>
          <a:p>
            <a:pPr>
              <a:spcAft>
                <a:spcPts val="300"/>
              </a:spcAft>
            </a:pPr>
            <a:r>
              <a:rPr lang="ru-RU" sz="1600" dirty="0" smtClean="0">
                <a:solidFill>
                  <a:srgbClr val="00FFFF"/>
                </a:solidFill>
              </a:rPr>
              <a:t>Вася</a:t>
            </a:r>
            <a:r>
              <a:rPr lang="ru-RU" sz="1600" dirty="0" smtClean="0"/>
              <a:t> – </a:t>
            </a:r>
            <a:r>
              <a:rPr lang="ru-RU" sz="1600" dirty="0" smtClean="0">
                <a:solidFill>
                  <a:srgbClr val="00FF00"/>
                </a:solidFill>
              </a:rPr>
              <a:t>ребёнок</a:t>
            </a:r>
            <a:r>
              <a:rPr lang="ru-RU" sz="1600" dirty="0" smtClean="0"/>
              <a:t>.</a:t>
            </a:r>
          </a:p>
          <a:p>
            <a:pPr>
              <a:spcAft>
                <a:spcPts val="0"/>
              </a:spcAft>
            </a:pPr>
            <a:r>
              <a:rPr lang="ru-RU" sz="1600" dirty="0" smtClean="0"/>
              <a:t>Следовательно, 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>
                <a:solidFill>
                  <a:srgbClr val="00FFFF"/>
                </a:solidFill>
              </a:rPr>
              <a:t>Вася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66FF"/>
                </a:solidFill>
              </a:rPr>
              <a:t>любознателен</a:t>
            </a:r>
            <a:r>
              <a:rPr lang="ru-RU" sz="1600" dirty="0" smtClean="0"/>
              <a:t>.</a:t>
            </a:r>
            <a:r>
              <a:rPr lang="ru-RU" sz="1600" dirty="0" smtClean="0">
                <a:solidFill>
                  <a:srgbClr val="FFFF66"/>
                </a:solidFill>
              </a:rPr>
              <a:t> </a:t>
            </a:r>
            <a:endParaRPr lang="ru-RU" sz="1600" dirty="0">
              <a:solidFill>
                <a:srgbClr val="FFFF66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3" grpId="1" uiExpand="1" build="p"/>
      <p:bldP spid="7" grpId="0" animBg="1"/>
      <p:bldP spid="8" grpId="0" animBg="1"/>
    </p:bldLst>
  </p:timing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584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Употребление квантора общности </a:t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в собирательном смысле</a:t>
            </a:r>
            <a:endParaRPr lang="ru-RU" sz="2800" b="1" spc="-10" dirty="0" smtClean="0">
              <a:solidFill>
                <a:schemeClr val="bg1"/>
              </a:solidFill>
            </a:endParaRPr>
          </a:p>
        </p:txBody>
      </p:sp>
      <p:sp>
        <p:nvSpPr>
          <p:cNvPr id="3" name="Содержимое 5"/>
          <p:cNvSpPr>
            <a:spLocks noGrp="1"/>
          </p:cNvSpPr>
          <p:nvPr>
            <p:ph sz="quarter" idx="4294967295"/>
          </p:nvPr>
        </p:nvSpPr>
        <p:spPr>
          <a:xfrm>
            <a:off x="360000" y="1908000"/>
            <a:ext cx="8424000" cy="4525200"/>
          </a:xfrm>
          <a:prstGeom prst="rect">
            <a:avLst/>
          </a:prstGeom>
        </p:spPr>
        <p:txBody>
          <a:bodyPr lIns="72000" rIns="72000"/>
          <a:lstStyle/>
          <a:p>
            <a:pPr lvl="0"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Употребление в пределах одного рассуждения одного и того же слова и в </a:t>
            </a:r>
            <a:r>
              <a:rPr lang="ru-RU" sz="1800" b="1" dirty="0" smtClean="0">
                <a:solidFill>
                  <a:srgbClr val="00FFFF"/>
                </a:solidFill>
              </a:rPr>
              <a:t>общем</a:t>
            </a:r>
            <a:r>
              <a:rPr lang="ru-RU" sz="1800" b="1" dirty="0" smtClean="0">
                <a:solidFill>
                  <a:schemeClr val="bg1"/>
                </a:solidFill>
              </a:rPr>
              <a:t>, и в </a:t>
            </a:r>
            <a:r>
              <a:rPr lang="ru-RU" sz="1800" b="1" dirty="0" smtClean="0">
                <a:solidFill>
                  <a:srgbClr val="00FFFF"/>
                </a:solidFill>
              </a:rPr>
              <a:t>собирательном</a:t>
            </a:r>
            <a:r>
              <a:rPr lang="ru-RU" sz="1800" b="1" dirty="0" smtClean="0">
                <a:solidFill>
                  <a:schemeClr val="bg1"/>
                </a:solidFill>
              </a:rPr>
              <a:t> смысле – очевидный пример </a:t>
            </a:r>
            <a:r>
              <a:rPr lang="ru-RU" sz="1800" b="1" dirty="0" smtClean="0">
                <a:solidFill>
                  <a:srgbClr val="FF66FF"/>
                </a:solidFill>
              </a:rPr>
              <a:t>эквивокации</a:t>
            </a:r>
            <a:r>
              <a:rPr lang="ru-RU" sz="1800" b="1" dirty="0" smtClean="0">
                <a:solidFill>
                  <a:schemeClr val="bg1"/>
                </a:solidFill>
              </a:rPr>
              <a:t>, в силлогистике имеющей следствием </a:t>
            </a:r>
            <a:r>
              <a:rPr lang="ru-RU" sz="1800" b="1" dirty="0" smtClean="0">
                <a:solidFill>
                  <a:srgbClr val="FF66FF"/>
                </a:solidFill>
              </a:rPr>
              <a:t>учетверение терминов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lvl="0"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Но, принимая во внимание особую роль, выполняемую в логике местоимением </a:t>
            </a:r>
            <a:r>
              <a:rPr lang="ru-RU" sz="1800" b="1" i="1" dirty="0" smtClean="0">
                <a:solidFill>
                  <a:srgbClr val="00FFFF"/>
                </a:solidFill>
              </a:rPr>
              <a:t>все</a:t>
            </a:r>
            <a:r>
              <a:rPr lang="ru-RU" sz="1800" b="1" dirty="0" smtClean="0">
                <a:solidFill>
                  <a:schemeClr val="bg1"/>
                </a:solidFill>
              </a:rPr>
              <a:t>, эта разновидность эквивокации получила специальное наименование, точнее – два наименования: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rgbClr val="FFFF00"/>
                </a:solidFill>
              </a:rPr>
              <a:t>ошибки разделения</a:t>
            </a:r>
            <a:r>
              <a:rPr lang="ru-RU" sz="1800" b="1" dirty="0" smtClean="0">
                <a:solidFill>
                  <a:schemeClr val="bg1"/>
                </a:solidFill>
              </a:rPr>
              <a:t> и </a:t>
            </a:r>
            <a:r>
              <a:rPr lang="ru-RU" sz="1800" b="1" dirty="0" smtClean="0">
                <a:solidFill>
                  <a:srgbClr val="FFFF00"/>
                </a:solidFill>
              </a:rPr>
              <a:t>ошибки сложения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endParaRPr lang="en-US" sz="1800" b="1" dirty="0" smtClean="0">
              <a:solidFill>
                <a:srgbClr val="FFFF00"/>
              </a:solidFill>
            </a:endParaRP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216000" y="4428000"/>
            <a:ext cx="4248000" cy="216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Ошибка разделения</a:t>
            </a:r>
            <a:r>
              <a:rPr lang="ru-RU" sz="2000" dirty="0" smtClean="0">
                <a:cs typeface="Arial" charset="0"/>
              </a:rPr>
              <a:t> </a:t>
            </a:r>
            <a:r>
              <a:rPr lang="ru-RU" sz="2000" dirty="0"/>
              <a:t>– </a:t>
            </a:r>
            <a:br>
              <a:rPr lang="ru-RU" sz="2000" dirty="0"/>
            </a:br>
            <a:r>
              <a:rPr lang="ru-RU" dirty="0" smtClean="0"/>
              <a:t>неформальная логическая ошибка в силлогистике, происходящая вследствие того, что средний термин в б</a:t>
            </a:r>
            <a:r>
              <a:rPr lang="fr-FR" dirty="0" smtClean="0"/>
              <a:t>ó</a:t>
            </a:r>
            <a:r>
              <a:rPr lang="ru-RU" dirty="0" smtClean="0"/>
              <a:t>льшей посылке берётся в </a:t>
            </a:r>
            <a:r>
              <a:rPr lang="ru-RU" dirty="0" smtClean="0">
                <a:solidFill>
                  <a:srgbClr val="00FFFF"/>
                </a:solidFill>
              </a:rPr>
              <a:t>собирательном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а в меньшей – в </a:t>
            </a:r>
            <a:r>
              <a:rPr lang="ru-RU" dirty="0" smtClean="0">
                <a:solidFill>
                  <a:srgbClr val="00FFFF"/>
                </a:solidFill>
              </a:rPr>
              <a:t>общем</a:t>
            </a:r>
            <a:r>
              <a:rPr lang="ru-RU" dirty="0" smtClean="0"/>
              <a:t> смысле.</a:t>
            </a:r>
            <a:endParaRPr lang="ru-RU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4680000" y="4428000"/>
            <a:ext cx="4248000" cy="216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Ошибка сложения</a:t>
            </a:r>
            <a:r>
              <a:rPr lang="ru-RU" sz="2000" dirty="0" smtClean="0">
                <a:cs typeface="Arial" charset="0"/>
              </a:rPr>
              <a:t> </a:t>
            </a:r>
            <a:r>
              <a:rPr lang="ru-RU" sz="2000" dirty="0"/>
              <a:t>– </a:t>
            </a:r>
            <a:br>
              <a:rPr lang="ru-RU" sz="2000" dirty="0"/>
            </a:br>
            <a:r>
              <a:rPr lang="ru-RU" dirty="0" smtClean="0"/>
              <a:t>неформальная логическая ошибка, обусловленная неправомерным приписыванием </a:t>
            </a:r>
            <a:r>
              <a:rPr lang="ru-RU" dirty="0" smtClean="0">
                <a:solidFill>
                  <a:srgbClr val="00FFFF"/>
                </a:solidFill>
              </a:rPr>
              <a:t>общего</a:t>
            </a:r>
            <a:r>
              <a:rPr lang="ru-RU" dirty="0" smtClean="0"/>
              <a:t> признака элементов класса </a:t>
            </a:r>
            <a:r>
              <a:rPr lang="ru-RU" dirty="0" smtClean="0">
                <a:solidFill>
                  <a:srgbClr val="00FFFF"/>
                </a:solidFill>
              </a:rPr>
              <a:t>конкретной совокупности</a:t>
            </a:r>
            <a:r>
              <a:rPr lang="ru-RU" dirty="0" smtClean="0"/>
              <a:t> предметов, входящих в этот класс.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6" grpId="0" animBg="1"/>
      <p:bldP spid="9" grpId="0" animBg="1"/>
    </p:bldLst>
  </p:timing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Скругленный прямоугольник 18"/>
          <p:cNvSpPr>
            <a:spLocks noChangeArrowheads="1"/>
          </p:cNvSpPr>
          <p:nvPr/>
        </p:nvSpPr>
        <p:spPr bwMode="auto">
          <a:xfrm>
            <a:off x="3888000" y="1764000"/>
            <a:ext cx="5040000" cy="2196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sz="1600" b="1" dirty="0"/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4068000" y="1944000"/>
            <a:ext cx="4680000" cy="432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FF0000"/>
                </a:solidFill>
              </a:rPr>
              <a:t>Все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углы треугольника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CC00CC"/>
                </a:solidFill>
              </a:rPr>
              <a:t>равны двум прямым.</a:t>
            </a:r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4788000" y="2448000"/>
            <a:ext cx="3240000" cy="432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lvl="0"/>
            <a:r>
              <a:rPr lang="ru-RU" sz="1600" b="1" dirty="0" smtClean="0">
                <a:solidFill>
                  <a:srgbClr val="A50021"/>
                </a:solidFill>
              </a:rPr>
              <a:t>Угол </a:t>
            </a:r>
            <a:r>
              <a:rPr lang="en-US" sz="1600" b="1" dirty="0" smtClean="0">
                <a:solidFill>
                  <a:srgbClr val="A50021"/>
                </a:solidFill>
              </a:rPr>
              <a:t>ABC </a:t>
            </a:r>
            <a:r>
              <a:rPr lang="ru-RU" sz="1600" b="1" dirty="0" smtClean="0">
                <a:solidFill>
                  <a:srgbClr val="0000FF"/>
                </a:solidFill>
              </a:rPr>
              <a:t>–</a:t>
            </a:r>
            <a:r>
              <a:rPr lang="ru-RU" sz="1600" b="1" dirty="0" smtClean="0">
                <a:solidFill>
                  <a:srgbClr val="A50021"/>
                </a:solidFill>
              </a:rPr>
              <a:t> </a:t>
            </a:r>
            <a:r>
              <a:rPr lang="ru-RU" sz="1600" b="1" dirty="0" smtClean="0">
                <a:solidFill>
                  <a:srgbClr val="006600"/>
                </a:solidFill>
              </a:rPr>
              <a:t>угол треугольника</a:t>
            </a:r>
            <a:r>
              <a:rPr lang="ru-RU" sz="1600" dirty="0" smtClean="0">
                <a:solidFill>
                  <a:srgbClr val="CC00CC"/>
                </a:solidFill>
              </a:rPr>
              <a:t>.</a:t>
            </a:r>
            <a:endParaRPr lang="ru-RU" sz="1600" b="1" dirty="0">
              <a:solidFill>
                <a:srgbClr val="A50021"/>
              </a:solidFill>
            </a:endParaRP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5508000" y="2952000"/>
            <a:ext cx="1800000" cy="36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</a:rPr>
              <a:t>Следовательно,</a:t>
            </a:r>
            <a:endParaRPr lang="ru-RU" sz="1600" b="1" dirty="0">
              <a:solidFill>
                <a:srgbClr val="0000FF"/>
              </a:solidFill>
            </a:endParaRP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4428000" y="3384000"/>
            <a:ext cx="3960000" cy="432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A50021"/>
                </a:solidFill>
              </a:rPr>
              <a:t>Угол </a:t>
            </a:r>
            <a:r>
              <a:rPr lang="en-US" sz="1600" dirty="0" smtClean="0">
                <a:solidFill>
                  <a:srgbClr val="A50021"/>
                </a:solidFill>
              </a:rPr>
              <a:t>ABC </a:t>
            </a:r>
            <a:r>
              <a:rPr lang="ru-RU" sz="1600" dirty="0" smtClean="0">
                <a:solidFill>
                  <a:srgbClr val="CC00CC"/>
                </a:solidFill>
              </a:rPr>
              <a:t>равен двум прямым углам.</a:t>
            </a:r>
            <a:endParaRPr lang="ru-RU" sz="1600" dirty="0">
              <a:solidFill>
                <a:srgbClr val="CC00CC"/>
              </a:solidFill>
            </a:endParaRPr>
          </a:p>
        </p:txBody>
      </p:sp>
      <p:sp>
        <p:nvSpPr>
          <p:cNvPr id="2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936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2800" b="1" dirty="0" smtClean="0">
                <a:solidFill>
                  <a:schemeClr val="bg1"/>
                </a:solidFill>
              </a:rPr>
              <a:t>Употребление квантора общности </a:t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в собирательном смысле</a:t>
            </a:r>
            <a:endParaRPr lang="ru-RU" sz="2800" b="1" spc="-10" dirty="0" smtClean="0">
              <a:solidFill>
                <a:schemeClr val="bg1"/>
              </a:solidFill>
            </a:endParaRPr>
          </a:p>
        </p:txBody>
      </p:sp>
      <p:sp>
        <p:nvSpPr>
          <p:cNvPr id="22" name="Скругленный прямоугольник 21"/>
          <p:cNvSpPr>
            <a:spLocks noChangeArrowheads="1"/>
          </p:cNvSpPr>
          <p:nvPr/>
        </p:nvSpPr>
        <p:spPr bwMode="auto">
          <a:xfrm>
            <a:off x="3888000" y="4536000"/>
            <a:ext cx="5040000" cy="2196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sz="1600" b="1" dirty="0"/>
          </a:p>
        </p:txBody>
      </p:sp>
      <p:sp>
        <p:nvSpPr>
          <p:cNvPr id="28" name="Rectangle 7"/>
          <p:cNvSpPr>
            <a:spLocks noChangeArrowheads="1"/>
          </p:cNvSpPr>
          <p:nvPr/>
        </p:nvSpPr>
        <p:spPr bwMode="auto">
          <a:xfrm>
            <a:off x="4032000" y="4716000"/>
            <a:ext cx="4752000" cy="432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Все </a:t>
            </a:r>
            <a:r>
              <a:rPr lang="ru-RU" sz="1600" dirty="0" smtClean="0">
                <a:solidFill>
                  <a:srgbClr val="006600"/>
                </a:solidFill>
              </a:rPr>
              <a:t>углы треугольника</a:t>
            </a:r>
            <a:r>
              <a:rPr lang="ru-RU" sz="1600" dirty="0" smtClean="0">
                <a:solidFill>
                  <a:srgbClr val="0000FF"/>
                </a:solidFill>
              </a:rPr>
              <a:t> </a:t>
            </a:r>
            <a:r>
              <a:rPr lang="ru-RU" sz="1600" dirty="0" smtClean="0">
                <a:solidFill>
                  <a:srgbClr val="CC00CC"/>
                </a:solidFill>
              </a:rPr>
              <a:t>меньше двух прямых.</a:t>
            </a:r>
          </a:p>
        </p:txBody>
      </p:sp>
      <p:sp>
        <p:nvSpPr>
          <p:cNvPr id="29" name="Rectangle 7"/>
          <p:cNvSpPr>
            <a:spLocks noChangeArrowheads="1"/>
          </p:cNvSpPr>
          <p:nvPr/>
        </p:nvSpPr>
        <p:spPr bwMode="auto">
          <a:xfrm>
            <a:off x="4392000" y="5220000"/>
            <a:ext cx="4032000" cy="432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lvl="0"/>
            <a:r>
              <a:rPr lang="en-US" sz="1600" b="1" dirty="0" smtClean="0">
                <a:solidFill>
                  <a:srgbClr val="A50021"/>
                </a:solidFill>
              </a:rPr>
              <a:t>ABC, BAC </a:t>
            </a:r>
            <a:r>
              <a:rPr lang="ru-RU" sz="1600" b="1" dirty="0" smtClean="0">
                <a:solidFill>
                  <a:srgbClr val="A50021"/>
                </a:solidFill>
              </a:rPr>
              <a:t>и </a:t>
            </a:r>
            <a:r>
              <a:rPr lang="en-US" sz="1600" b="1" dirty="0" smtClean="0">
                <a:solidFill>
                  <a:srgbClr val="A50021"/>
                </a:solidFill>
              </a:rPr>
              <a:t>ACB </a:t>
            </a:r>
            <a:r>
              <a:rPr lang="ru-RU" sz="1600" b="1" dirty="0" smtClean="0">
                <a:solidFill>
                  <a:srgbClr val="0000FF"/>
                </a:solidFill>
              </a:rPr>
              <a:t>–</a:t>
            </a:r>
            <a:r>
              <a:rPr lang="ru-RU" sz="1600" b="1" dirty="0" smtClean="0">
                <a:solidFill>
                  <a:srgbClr val="A50021"/>
                </a:solidFill>
              </a:rPr>
              <a:t> </a:t>
            </a:r>
            <a:r>
              <a:rPr lang="ru-RU" sz="1600" b="1" dirty="0" smtClean="0">
                <a:solidFill>
                  <a:srgbClr val="006600"/>
                </a:solidFill>
              </a:rPr>
              <a:t>углы треугольника</a:t>
            </a:r>
            <a:r>
              <a:rPr lang="ru-RU" sz="1600" dirty="0" smtClean="0">
                <a:solidFill>
                  <a:srgbClr val="CC00CC"/>
                </a:solidFill>
              </a:rPr>
              <a:t>.</a:t>
            </a:r>
            <a:endParaRPr lang="ru-RU" sz="1600" dirty="0">
              <a:solidFill>
                <a:srgbClr val="CC00CC"/>
              </a:solidFill>
            </a:endParaRPr>
          </a:p>
        </p:txBody>
      </p:sp>
      <p:sp>
        <p:nvSpPr>
          <p:cNvPr id="30" name="Rectangle 7"/>
          <p:cNvSpPr>
            <a:spLocks noChangeArrowheads="1"/>
          </p:cNvSpPr>
          <p:nvPr/>
        </p:nvSpPr>
        <p:spPr bwMode="auto">
          <a:xfrm>
            <a:off x="5508000" y="5724000"/>
            <a:ext cx="1800000" cy="36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</a:rPr>
              <a:t>Следовательно,</a:t>
            </a:r>
            <a:endParaRPr lang="ru-RU" sz="1600" b="1" dirty="0">
              <a:solidFill>
                <a:srgbClr val="0000FF"/>
              </a:solidFill>
            </a:endParaRPr>
          </a:p>
        </p:txBody>
      </p:sp>
      <p:sp>
        <p:nvSpPr>
          <p:cNvPr id="31" name="Rectangle 7"/>
          <p:cNvSpPr>
            <a:spLocks noChangeArrowheads="1"/>
          </p:cNvSpPr>
          <p:nvPr/>
        </p:nvSpPr>
        <p:spPr bwMode="auto">
          <a:xfrm>
            <a:off x="4032000" y="6156000"/>
            <a:ext cx="4752000" cy="432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en-US" sz="1600" dirty="0" smtClean="0">
                <a:solidFill>
                  <a:srgbClr val="A50021"/>
                </a:solidFill>
              </a:rPr>
              <a:t>ABC, BAC </a:t>
            </a:r>
            <a:r>
              <a:rPr lang="ru-RU" sz="1600" dirty="0" smtClean="0">
                <a:solidFill>
                  <a:srgbClr val="A50021"/>
                </a:solidFill>
              </a:rPr>
              <a:t>и </a:t>
            </a:r>
            <a:r>
              <a:rPr lang="en-US" sz="1600" dirty="0" smtClean="0">
                <a:solidFill>
                  <a:srgbClr val="A50021"/>
                </a:solidFill>
              </a:rPr>
              <a:t>ACB </a:t>
            </a:r>
            <a:r>
              <a:rPr lang="ru-RU" sz="1600" dirty="0" smtClean="0">
                <a:solidFill>
                  <a:srgbClr val="CC00CC"/>
                </a:solidFill>
              </a:rPr>
              <a:t>меньше двух прямых углов.</a:t>
            </a:r>
            <a:endParaRPr lang="ru-RU" sz="1600" dirty="0">
              <a:solidFill>
                <a:srgbClr val="CC00CC"/>
              </a:solidFill>
            </a:endParaRPr>
          </a:p>
        </p:txBody>
      </p:sp>
      <p:sp>
        <p:nvSpPr>
          <p:cNvPr id="32" name="Text Box 17"/>
          <p:cNvSpPr txBox="1">
            <a:spLocks noChangeArrowheads="1"/>
          </p:cNvSpPr>
          <p:nvPr/>
        </p:nvSpPr>
        <p:spPr bwMode="auto">
          <a:xfrm>
            <a:off x="432000" y="1332000"/>
            <a:ext cx="2880000" cy="360000"/>
          </a:xfrm>
          <a:prstGeom prst="roundRect">
            <a:avLst/>
          </a:prstGeom>
          <a:noFill/>
          <a:ln w="9525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>
            <a:noAutofit/>
          </a:bodyPr>
          <a:lstStyle/>
          <a:p>
            <a:r>
              <a:rPr lang="ru-RU" dirty="0" smtClean="0">
                <a:solidFill>
                  <a:srgbClr val="FF66FF"/>
                </a:solidFill>
              </a:rPr>
              <a:t>Ошибка разделения</a:t>
            </a:r>
            <a:endParaRPr lang="ru-RU" dirty="0"/>
          </a:p>
        </p:txBody>
      </p:sp>
      <p:sp>
        <p:nvSpPr>
          <p:cNvPr id="33" name="Text Box 17"/>
          <p:cNvSpPr txBox="1">
            <a:spLocks noChangeArrowheads="1"/>
          </p:cNvSpPr>
          <p:nvPr/>
        </p:nvSpPr>
        <p:spPr bwMode="auto">
          <a:xfrm>
            <a:off x="432000" y="4104000"/>
            <a:ext cx="2880000" cy="360000"/>
          </a:xfrm>
          <a:prstGeom prst="roundRect">
            <a:avLst/>
          </a:prstGeom>
          <a:noFill/>
          <a:ln w="9525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>
            <a:noAutofit/>
          </a:bodyPr>
          <a:lstStyle/>
          <a:p>
            <a:r>
              <a:rPr lang="ru-RU" dirty="0" smtClean="0">
                <a:solidFill>
                  <a:srgbClr val="FF66FF"/>
                </a:solidFill>
              </a:rPr>
              <a:t>Ошибка сложения</a:t>
            </a:r>
            <a:endParaRPr lang="ru-RU" dirty="0"/>
          </a:p>
        </p:txBody>
      </p:sp>
      <p:sp>
        <p:nvSpPr>
          <p:cNvPr id="34" name="Содержимое 2"/>
          <p:cNvSpPr>
            <a:spLocks noGrp="1"/>
          </p:cNvSpPr>
          <p:nvPr>
            <p:ph sz="half" idx="1"/>
          </p:nvPr>
        </p:nvSpPr>
        <p:spPr>
          <a:xfrm>
            <a:off x="0" y="1764000"/>
            <a:ext cx="3888000" cy="2196000"/>
          </a:xfrm>
        </p:spPr>
        <p:txBody>
          <a:bodyPr anchor="ctr" anchorCtr="0"/>
          <a:lstStyle/>
          <a:p>
            <a:pPr indent="-252000">
              <a:spcBef>
                <a:spcPts val="0"/>
              </a:spcBef>
            </a:pPr>
            <a:r>
              <a:rPr lang="ru-RU" sz="1600" b="1" dirty="0" smtClean="0">
                <a:solidFill>
                  <a:schemeClr val="bg1"/>
                </a:solidFill>
              </a:rPr>
              <a:t>В б</a:t>
            </a:r>
            <a:r>
              <a:rPr lang="fr-FR" sz="1600" b="1" dirty="0" smtClean="0">
                <a:solidFill>
                  <a:schemeClr val="bg1"/>
                </a:solidFill>
              </a:rPr>
              <a:t>ó</a:t>
            </a:r>
            <a:r>
              <a:rPr lang="ru-RU" sz="1600" b="1" dirty="0" smtClean="0">
                <a:solidFill>
                  <a:schemeClr val="bg1"/>
                </a:solidFill>
              </a:rPr>
              <a:t>льшей посылке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средний термин взят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в </a:t>
            </a:r>
            <a:r>
              <a:rPr lang="ru-RU" sz="1600" b="1" dirty="0" smtClean="0">
                <a:solidFill>
                  <a:srgbClr val="00FFFF"/>
                </a:solidFill>
              </a:rPr>
              <a:t>собирательном</a:t>
            </a:r>
            <a:r>
              <a:rPr lang="ru-RU" sz="1600" b="1" dirty="0" smtClean="0">
                <a:solidFill>
                  <a:schemeClr val="bg1"/>
                </a:solidFill>
              </a:rPr>
              <a:t> смысле.</a:t>
            </a:r>
          </a:p>
          <a:p>
            <a:pPr indent="-252000">
              <a:spcBef>
                <a:spcPts val="0"/>
              </a:spcBef>
            </a:pPr>
            <a:r>
              <a:rPr lang="ru-RU" sz="1600" b="1" dirty="0" smtClean="0">
                <a:solidFill>
                  <a:schemeClr val="bg1"/>
                </a:solidFill>
              </a:rPr>
              <a:t>В меньшей посылке средний термин взят в </a:t>
            </a:r>
            <a:r>
              <a:rPr lang="ru-RU" sz="1600" b="1" dirty="0" smtClean="0">
                <a:solidFill>
                  <a:srgbClr val="00FFFF"/>
                </a:solidFill>
              </a:rPr>
              <a:t>общем</a:t>
            </a:r>
            <a:r>
              <a:rPr lang="ru-RU" sz="1600" b="1" dirty="0" smtClean="0">
                <a:solidFill>
                  <a:schemeClr val="bg1"/>
                </a:solidFill>
              </a:rPr>
              <a:t> смысле.</a:t>
            </a:r>
          </a:p>
          <a:p>
            <a:pPr indent="-252000">
              <a:spcBef>
                <a:spcPts val="0"/>
              </a:spcBef>
            </a:pPr>
            <a:r>
              <a:rPr lang="ru-RU" sz="1600" b="1" dirty="0" smtClean="0">
                <a:solidFill>
                  <a:schemeClr val="bg1"/>
                </a:solidFill>
              </a:rPr>
              <a:t>В выводе признак </a:t>
            </a:r>
            <a:r>
              <a:rPr lang="ru-RU" sz="1600" b="1" dirty="0" smtClean="0">
                <a:solidFill>
                  <a:srgbClr val="00FF00"/>
                </a:solidFill>
              </a:rPr>
              <a:t>совокупности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элементов</a:t>
            </a:r>
            <a:r>
              <a:rPr lang="ru-RU" sz="1600" b="1" dirty="0" smtClean="0">
                <a:solidFill>
                  <a:schemeClr val="bg1"/>
                </a:solidFill>
              </a:rPr>
              <a:t> класса среднего термина </a:t>
            </a:r>
            <a:r>
              <a:rPr lang="ru-RU" sz="1600" b="1" dirty="0" smtClean="0">
                <a:solidFill>
                  <a:srgbClr val="FF66FF"/>
                </a:solidFill>
              </a:rPr>
              <a:t>переносится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на </a:t>
            </a:r>
            <a:r>
              <a:rPr lang="ru-RU" sz="1600" b="1" dirty="0" smtClean="0">
                <a:solidFill>
                  <a:srgbClr val="00FF00"/>
                </a:solidFill>
              </a:rPr>
              <a:t>отдельный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элемент</a:t>
            </a:r>
            <a:r>
              <a:rPr lang="ru-RU" sz="1600" b="1" dirty="0" smtClean="0">
                <a:solidFill>
                  <a:schemeClr val="bg1"/>
                </a:solidFill>
              </a:rPr>
              <a:t> класса.</a:t>
            </a:r>
          </a:p>
        </p:txBody>
      </p:sp>
      <p:sp>
        <p:nvSpPr>
          <p:cNvPr id="35" name="Содержимое 2"/>
          <p:cNvSpPr txBox="1">
            <a:spLocks/>
          </p:cNvSpPr>
          <p:nvPr/>
        </p:nvSpPr>
        <p:spPr bwMode="auto">
          <a:xfrm>
            <a:off x="0" y="4536000"/>
            <a:ext cx="3888000" cy="219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342900" marR="0" lvl="0" indent="-25200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 б</a:t>
            </a:r>
            <a:r>
              <a:rPr kumimoji="0" lang="fr-FR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ó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льшей посылке средний термин взят в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общем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смысле.</a:t>
            </a:r>
          </a:p>
          <a:p>
            <a:pPr marL="342900" marR="0" lvl="0" indent="-25200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 меньшей посылке меньший термин обозначает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совокупность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элементов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b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класса среднего признака.</a:t>
            </a:r>
          </a:p>
          <a:p>
            <a:pPr marL="342900" marR="0" lvl="0" indent="-25200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 заключении признак </a:t>
            </a:r>
            <a:b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элемента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класса переносится на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совокупность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элементов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класса.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5" grpId="0" animBg="1"/>
      <p:bldP spid="26" grpId="0" animBg="1"/>
      <p:bldP spid="27" grpId="0" animBg="1"/>
      <p:bldP spid="22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build="p"/>
      <p:bldP spid="35" grpId="0" build="p"/>
    </p:bldLst>
  </p:timing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Содержимое 2"/>
          <p:cNvSpPr>
            <a:spLocks noGrp="1"/>
          </p:cNvSpPr>
          <p:nvPr>
            <p:ph sz="half" idx="1"/>
          </p:nvPr>
        </p:nvSpPr>
        <p:spPr>
          <a:xfrm>
            <a:off x="216000" y="4860000"/>
            <a:ext cx="4428000" cy="1908000"/>
          </a:xfrm>
        </p:spPr>
        <p:txBody>
          <a:bodyPr anchor="b" anchorCtr="0"/>
          <a:lstStyle/>
          <a:p>
            <a:pPr indent="-252000">
              <a:spcBef>
                <a:spcPts val="0"/>
              </a:spcBef>
            </a:pPr>
            <a:r>
              <a:rPr lang="ru-RU" sz="1600" b="1" dirty="0" smtClean="0">
                <a:solidFill>
                  <a:schemeClr val="bg1"/>
                </a:solidFill>
              </a:rPr>
              <a:t>Средний термин </a:t>
            </a:r>
            <a:r>
              <a:rPr lang="ru-RU" sz="1600" b="1" dirty="0" smtClean="0">
                <a:solidFill>
                  <a:srgbClr val="FF66FF"/>
                </a:solidFill>
              </a:rPr>
              <a:t>не распределён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ни в одной из посылок: </a:t>
            </a:r>
          </a:p>
          <a:p>
            <a:pPr indent="-252000">
              <a:spcBef>
                <a:spcPts val="0"/>
              </a:spcBef>
            </a:pPr>
            <a:r>
              <a:rPr lang="ru-RU" sz="1600" b="1" dirty="0" smtClean="0">
                <a:solidFill>
                  <a:schemeClr val="bg1"/>
                </a:solidFill>
              </a:rPr>
              <a:t>в б</a:t>
            </a:r>
            <a:r>
              <a:rPr lang="fr-FR" sz="1600" b="1" dirty="0" smtClean="0">
                <a:solidFill>
                  <a:schemeClr val="bg1"/>
                </a:solidFill>
              </a:rPr>
              <a:t>ó</a:t>
            </a:r>
            <a:r>
              <a:rPr lang="ru-RU" sz="1600" b="1" dirty="0" smtClean="0">
                <a:solidFill>
                  <a:schemeClr val="bg1"/>
                </a:solidFill>
              </a:rPr>
              <a:t>льшей – как субъект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rgbClr val="00FFFF"/>
                </a:solidFill>
              </a:rPr>
              <a:t>частного</a:t>
            </a:r>
            <a:r>
              <a:rPr lang="ru-RU" sz="1600" b="1" dirty="0" smtClean="0">
                <a:solidFill>
                  <a:schemeClr val="bg1"/>
                </a:solidFill>
              </a:rPr>
              <a:t> суждения;</a:t>
            </a:r>
          </a:p>
          <a:p>
            <a:pPr indent="-252000">
              <a:spcBef>
                <a:spcPts val="0"/>
              </a:spcBef>
            </a:pPr>
            <a:r>
              <a:rPr lang="ru-RU" sz="1600" b="1" dirty="0" smtClean="0">
                <a:solidFill>
                  <a:schemeClr val="bg1"/>
                </a:solidFill>
              </a:rPr>
              <a:t>в меньшей – как предикат </a:t>
            </a:r>
            <a:r>
              <a:rPr lang="ru-RU" sz="1600" b="1" dirty="0" smtClean="0">
                <a:solidFill>
                  <a:srgbClr val="00FFFF"/>
                </a:solidFill>
              </a:rPr>
              <a:t>утвердительного</a:t>
            </a:r>
            <a:r>
              <a:rPr lang="ru-RU" sz="1600" b="1" dirty="0" smtClean="0">
                <a:solidFill>
                  <a:schemeClr val="bg1"/>
                </a:solidFill>
              </a:rPr>
              <a:t> суждения.</a:t>
            </a:r>
          </a:p>
        </p:txBody>
      </p:sp>
      <p:sp>
        <p:nvSpPr>
          <p:cNvPr id="32" name="Rectangle 2"/>
          <p:cNvSpPr>
            <a:spLocks noChangeArrowheads="1"/>
          </p:cNvSpPr>
          <p:nvPr/>
        </p:nvSpPr>
        <p:spPr bwMode="auto">
          <a:xfrm rot="1200000">
            <a:off x="5868000" y="5022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BBE0E3"/>
                </a:solidFill>
              </a:rPr>
              <a:t>есть?</a:t>
            </a:r>
            <a:endParaRPr lang="ru-RU" sz="1600" b="1" baseline="0" dirty="0">
              <a:solidFill>
                <a:srgbClr val="BBE0E3"/>
              </a:solidFill>
            </a:endParaRPr>
          </a:p>
        </p:txBody>
      </p:sp>
      <p:sp>
        <p:nvSpPr>
          <p:cNvPr id="29" name="Rectangle 3"/>
          <p:cNvSpPr>
            <a:spLocks noChangeArrowheads="1"/>
          </p:cNvSpPr>
          <p:nvPr/>
        </p:nvSpPr>
        <p:spPr bwMode="auto">
          <a:xfrm rot="1200000">
            <a:off x="5868000" y="5022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/>
          <a:lstStyle/>
          <a:p>
            <a:pPr algn="ctr"/>
            <a:r>
              <a:rPr lang="ru-RU" sz="1600" b="1" baseline="0" dirty="0">
                <a:solidFill>
                  <a:srgbClr val="0000FF"/>
                </a:solidFill>
              </a:rPr>
              <a:t>средний </a:t>
            </a:r>
            <a:r>
              <a:rPr lang="ru-RU" sz="1600" b="1" baseline="0" dirty="0" smtClean="0">
                <a:solidFill>
                  <a:srgbClr val="0000FF"/>
                </a:solidFill>
              </a:rPr>
              <a:t>термин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479239" name="AutoShape 7"/>
          <p:cNvSpPr>
            <a:spLocks noChangeArrowheads="1"/>
          </p:cNvSpPr>
          <p:nvPr/>
        </p:nvSpPr>
        <p:spPr bwMode="auto">
          <a:xfrm>
            <a:off x="6083300" y="4320000"/>
            <a:ext cx="1420813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суть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4000" y="55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79250" name="Oval 18"/>
          <p:cNvSpPr>
            <a:spLocks noChangeAspect="1" noChangeArrowheads="1"/>
          </p:cNvSpPr>
          <p:nvPr/>
        </p:nvSpPr>
        <p:spPr bwMode="auto">
          <a:xfrm>
            <a:off x="5004000" y="4032000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Некоторые</a:t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sz="1700" dirty="0" smtClean="0">
                <a:solidFill>
                  <a:srgbClr val="0000FF"/>
                </a:solidFill>
              </a:rPr>
              <a:t>растения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479251" name="Oval 19"/>
          <p:cNvSpPr>
            <a:spLocks noChangeAspect="1" noChangeArrowheads="1"/>
          </p:cNvSpPr>
          <p:nvPr/>
        </p:nvSpPr>
        <p:spPr bwMode="auto">
          <a:xfrm>
            <a:off x="7524000" y="4032000"/>
            <a:ext cx="1080001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1700" dirty="0" smtClean="0">
                <a:solidFill>
                  <a:srgbClr val="0000FF"/>
                </a:solidFill>
              </a:rPr>
              <a:t>деревья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5004000" y="5256000"/>
            <a:ext cx="1080000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24000" y="5256000"/>
            <a:ext cx="1080001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1700" dirty="0" smtClean="0">
                <a:solidFill>
                  <a:srgbClr val="0000FF"/>
                </a:solidFill>
              </a:rPr>
              <a:t>растение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479259" name="Rectangle 27"/>
          <p:cNvSpPr>
            <a:spLocks noChangeArrowheads="1"/>
          </p:cNvSpPr>
          <p:nvPr/>
        </p:nvSpPr>
        <p:spPr bwMode="auto">
          <a:xfrm>
            <a:off x="5004000" y="6480000"/>
            <a:ext cx="360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FF0000"/>
                </a:solidFill>
              </a:rPr>
              <a:t>Ничего из посылок не следует</a:t>
            </a:r>
            <a:endParaRPr lang="ru-RU" dirty="0">
              <a:solidFill>
                <a:srgbClr val="FF0000"/>
              </a:solidFill>
            </a:endParaRPr>
          </a:p>
        </p:txBody>
      </p: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 rot="-4500000"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1" name="Rectangle 2"/>
          <p:cNvSpPr>
            <a:spLocks noGrp="1" noChangeArrowheads="1"/>
          </p:cNvSpPr>
          <p:nvPr>
            <p:ph type="title"/>
          </p:nvPr>
        </p:nvSpPr>
        <p:spPr>
          <a:xfrm>
            <a:off x="252000" y="273600"/>
            <a:ext cx="8640000" cy="1143000"/>
          </a:xfrm>
          <a:noFill/>
        </p:spPr>
        <p:txBody>
          <a:bodyPr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нераспределённого среднего термина</a:t>
            </a:r>
            <a:endParaRPr lang="ru-RU" b="1" dirty="0" smtClean="0">
              <a:solidFill>
                <a:schemeClr val="bg1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252000" y="2556000"/>
            <a:ext cx="8856504" cy="147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l">
              <a:lnSpc>
                <a:spcPct val="95000"/>
              </a:lnSpc>
            </a:pPr>
            <a:r>
              <a:rPr lang="ru-RU" sz="1600" dirty="0" smtClean="0"/>
              <a:t>Ошибка </a:t>
            </a:r>
            <a:r>
              <a:rPr lang="ru-RU" sz="1600" dirty="0" smtClean="0">
                <a:solidFill>
                  <a:srgbClr val="FF66FF"/>
                </a:solidFill>
              </a:rPr>
              <a:t>нераспределённого среднего термина</a:t>
            </a:r>
            <a:r>
              <a:rPr lang="ru-RU" sz="1600" dirty="0" smtClean="0"/>
              <a:t> возникает в силлогистике, если</a:t>
            </a:r>
          </a:p>
          <a:p>
            <a:pPr marL="342900" indent="-342900" algn="l">
              <a:lnSpc>
                <a:spcPct val="95000"/>
              </a:lnSpc>
            </a:pPr>
            <a:r>
              <a:rPr lang="ru-RU" sz="1600" dirty="0" smtClean="0"/>
              <a:t>1) в 1-й фигуре б</a:t>
            </a:r>
            <a:r>
              <a:rPr lang="fr-FR" sz="1600" dirty="0" smtClean="0"/>
              <a:t>ó</a:t>
            </a:r>
            <a:r>
              <a:rPr lang="ru-RU" sz="1600" dirty="0" smtClean="0"/>
              <a:t>льшая посылка – частное суждение; </a:t>
            </a:r>
          </a:p>
          <a:p>
            <a:pPr marL="342900" indent="-342900" algn="l">
              <a:lnSpc>
                <a:spcPct val="95000"/>
              </a:lnSpc>
            </a:pPr>
            <a:r>
              <a:rPr lang="ru-RU" sz="1600" dirty="0" smtClean="0"/>
              <a:t>2) во 2-й фигуре обе посылки – утвердительные суждения;</a:t>
            </a:r>
          </a:p>
          <a:p>
            <a:pPr marL="342900" indent="-342900" algn="l">
              <a:lnSpc>
                <a:spcPct val="95000"/>
              </a:lnSpc>
            </a:pPr>
            <a:r>
              <a:rPr lang="ru-RU" sz="1600" dirty="0" smtClean="0"/>
              <a:t>3) в 3-й фигуре обе посылки – частные суждения;</a:t>
            </a:r>
          </a:p>
          <a:p>
            <a:pPr marL="342900" indent="-342900" algn="l">
              <a:lnSpc>
                <a:spcPct val="95000"/>
              </a:lnSpc>
            </a:pPr>
            <a:r>
              <a:rPr lang="ru-RU" sz="1600" dirty="0" smtClean="0"/>
              <a:t>4) в 4-й фигуре при утвердительной б</a:t>
            </a:r>
            <a:r>
              <a:rPr lang="fr-FR" sz="1600" dirty="0" smtClean="0"/>
              <a:t>ó</a:t>
            </a:r>
            <a:r>
              <a:rPr lang="ru-RU" sz="1600" dirty="0" smtClean="0"/>
              <a:t>льшей посылке меньшая – частное суждение.</a:t>
            </a:r>
            <a:endParaRPr lang="ru-RU" sz="1600" dirty="0"/>
          </a:p>
        </p:txBody>
      </p:sp>
      <p:sp>
        <p:nvSpPr>
          <p:cNvPr id="44" name="Rectangle 16"/>
          <p:cNvSpPr txBox="1">
            <a:spLocks noChangeArrowheads="1"/>
          </p:cNvSpPr>
          <p:nvPr/>
        </p:nvSpPr>
        <p:spPr bwMode="auto">
          <a:xfrm>
            <a:off x="216000" y="4032000"/>
            <a:ext cx="3744000" cy="86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простой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Фигура</a:t>
            </a:r>
            <a:r>
              <a:rPr lang="en-US" sz="1600" b="1" kern="0" dirty="0" smtClean="0">
                <a:latin typeface="+mn-lt"/>
              </a:rPr>
              <a:t>: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первая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</p:txBody>
      </p:sp>
      <p:sp>
        <p:nvSpPr>
          <p:cNvPr id="18" name="Text Box 5"/>
          <p:cNvSpPr txBox="1">
            <a:spLocks noChangeArrowheads="1"/>
          </p:cNvSpPr>
          <p:nvPr/>
        </p:nvSpPr>
        <p:spPr bwMode="auto">
          <a:xfrm>
            <a:off x="432000" y="1476000"/>
            <a:ext cx="8280000" cy="1080000"/>
          </a:xfrm>
          <a:prstGeom prst="rect">
            <a:avLst/>
          </a:prstGeom>
          <a:noFill/>
          <a:ln w="9525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FFFF00"/>
                </a:solidFill>
                <a:cs typeface="Arial" charset="0"/>
              </a:rPr>
              <a:t>Нераспределённость среднего термина </a:t>
            </a:r>
            <a:r>
              <a:rPr lang="en-US" dirty="0" smtClean="0">
                <a:solidFill>
                  <a:srgbClr val="FFFF00"/>
                </a:solidFill>
                <a:cs typeface="Arial" charset="0"/>
              </a:rPr>
              <a:t/>
            </a:r>
            <a:br>
              <a:rPr lang="en-US" dirty="0" smtClean="0">
                <a:solidFill>
                  <a:srgbClr val="FFFF00"/>
                </a:solidFill>
                <a:cs typeface="Arial" charset="0"/>
              </a:rPr>
            </a:br>
            <a:r>
              <a:rPr lang="ru-RU" sz="1600" dirty="0" smtClean="0"/>
              <a:t>логически равнозначна ошибке </a:t>
            </a:r>
            <a:r>
              <a:rPr lang="ru-RU" sz="1600" dirty="0" smtClean="0">
                <a:solidFill>
                  <a:srgbClr val="FF66FF"/>
                </a:solidFill>
              </a:rPr>
              <a:t>учетверения терминов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r>
              <a:rPr lang="ru-RU" sz="1600" dirty="0" smtClean="0"/>
              <a:t>поскольку в этом случае крайние термины могут оказаться связанными с частями объёма среднего термина, не имеющими общих элементов, т. е. </a:t>
            </a:r>
            <a:r>
              <a:rPr lang="ru-RU" sz="1600" dirty="0" smtClean="0">
                <a:solidFill>
                  <a:srgbClr val="00FFFF"/>
                </a:solidFill>
              </a:rPr>
              <a:t>с разными понятиями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30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0" dur="1000"/>
                                        <p:tgtEl>
                                          <p:spTgt spid="47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79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1000"/>
                                        <p:tgtEl>
                                          <p:spTgt spid="47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500"/>
                            </p:stCondLst>
                            <p:childTnLst>
                              <p:par>
                                <p:cTn id="7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5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3500"/>
                            </p:stCondLst>
                            <p:childTnLst>
                              <p:par>
                                <p:cTn id="7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4000"/>
                            </p:stCondLst>
                            <p:childTnLst>
                              <p:par>
                                <p:cTn id="8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6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0"/>
                            </p:stCondLst>
                            <p:childTnLst>
                              <p:par>
                                <p:cTn id="88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400000">
                                      <p:cBhvr>
                                        <p:cTn id="10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00"/>
                            </p:stCondLst>
                            <p:childTnLst>
                              <p:par>
                                <p:cTn id="102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30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30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build="p"/>
      <p:bldP spid="32" grpId="0" animBg="1"/>
      <p:bldP spid="32" grpId="1" animBg="1"/>
      <p:bldP spid="32" grpId="2" animBg="1"/>
      <p:bldP spid="29" grpId="0" animBg="1"/>
      <p:bldP spid="29" grpId="1" animBg="1"/>
      <p:bldP spid="479239" grpId="0" animBg="1"/>
      <p:bldP spid="479237" grpId="0" animBg="1"/>
      <p:bldP spid="479250" grpId="0" animBg="1"/>
      <p:bldP spid="479251" grpId="0" animBg="1"/>
      <p:bldP spid="479252" grpId="0" animBg="1"/>
      <p:bldP spid="479253" grpId="0" animBg="1"/>
      <p:bldP spid="479259" grpId="0" animBg="1"/>
      <p:bldP spid="43" grpId="0" build="p"/>
      <p:bldP spid="44" grpId="0" build="p"/>
      <p:bldP spid="18" grpId="0" animBg="1"/>
    </p:bldLst>
  </p:timing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9" name="AutoShape 7"/>
          <p:cNvSpPr>
            <a:spLocks noChangeArrowheads="1"/>
          </p:cNvSpPr>
          <p:nvPr/>
        </p:nvSpPr>
        <p:spPr bwMode="auto">
          <a:xfrm>
            <a:off x="6083300" y="4320000"/>
            <a:ext cx="1420813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4000" y="55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79250" name="Oval 18"/>
          <p:cNvSpPr>
            <a:spLocks noChangeAspect="1" noChangeArrowheads="1"/>
          </p:cNvSpPr>
          <p:nvPr/>
        </p:nvSpPr>
        <p:spPr bwMode="auto">
          <a:xfrm>
            <a:off x="5004000" y="4032000"/>
            <a:ext cx="1080000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москвич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51" name="Oval 19"/>
          <p:cNvSpPr>
            <a:spLocks noChangeAspect="1" noChangeArrowheads="1"/>
          </p:cNvSpPr>
          <p:nvPr/>
        </p:nvSpPr>
        <p:spPr bwMode="auto">
          <a:xfrm>
            <a:off x="7524000" y="4032000"/>
            <a:ext cx="1080001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5004000" y="5256000"/>
            <a:ext cx="1080000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sz="1600" spc="-40" dirty="0" smtClean="0">
                <a:solidFill>
                  <a:srgbClr val="0000FF"/>
                </a:solidFill>
              </a:rPr>
              <a:t>парижанин</a:t>
            </a:r>
            <a:endParaRPr lang="ru-RU" sz="1700" spc="-40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24000" y="5256000"/>
            <a:ext cx="1080001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479259" name="Rectangle 27"/>
          <p:cNvSpPr>
            <a:spLocks noChangeArrowheads="1"/>
          </p:cNvSpPr>
          <p:nvPr/>
        </p:nvSpPr>
        <p:spPr bwMode="auto">
          <a:xfrm>
            <a:off x="5004000" y="6480000"/>
            <a:ext cx="360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FF0000"/>
                </a:solidFill>
              </a:rPr>
              <a:t>Ничего из посылок не следует</a:t>
            </a:r>
            <a:endParaRPr lang="ru-RU" dirty="0">
              <a:solidFill>
                <a:srgbClr val="FF0000"/>
              </a:solidFill>
            </a:endParaRPr>
          </a:p>
        </p:txBody>
      </p: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 rot="-4500000"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1" name="Rectangle 2"/>
          <p:cNvSpPr>
            <a:spLocks noGrp="1" noChangeArrowheads="1"/>
          </p:cNvSpPr>
          <p:nvPr>
            <p:ph type="title"/>
          </p:nvPr>
        </p:nvSpPr>
        <p:spPr>
          <a:xfrm>
            <a:off x="252000" y="273600"/>
            <a:ext cx="8640000" cy="1143000"/>
          </a:xfrm>
          <a:noFill/>
        </p:spPr>
        <p:txBody>
          <a:bodyPr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нераспределённого среднего термина</a:t>
            </a:r>
            <a:endParaRPr lang="ru-RU" b="1" dirty="0" smtClean="0">
              <a:solidFill>
                <a:schemeClr val="bg1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216000" y="2556000"/>
            <a:ext cx="8928000" cy="147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l">
              <a:lnSpc>
                <a:spcPct val="95000"/>
              </a:lnSpc>
            </a:pPr>
            <a:r>
              <a:rPr lang="ru-RU" sz="1600" dirty="0" smtClean="0"/>
              <a:t>Ошибка </a:t>
            </a:r>
            <a:r>
              <a:rPr lang="ru-RU" sz="1600" dirty="0" smtClean="0">
                <a:solidFill>
                  <a:srgbClr val="FF66FF"/>
                </a:solidFill>
              </a:rPr>
              <a:t>нераспределённого среднего термина</a:t>
            </a:r>
            <a:r>
              <a:rPr lang="ru-RU" sz="1600" dirty="0" smtClean="0"/>
              <a:t> возникает в силлогистике, если</a:t>
            </a:r>
          </a:p>
          <a:p>
            <a:pPr marL="342900" indent="-342900" algn="l">
              <a:lnSpc>
                <a:spcPct val="95000"/>
              </a:lnSpc>
            </a:pPr>
            <a:r>
              <a:rPr lang="ru-RU" sz="1600" dirty="0" smtClean="0"/>
              <a:t>1) в 1-й фигуре б</a:t>
            </a:r>
            <a:r>
              <a:rPr lang="fr-FR" sz="1600" dirty="0" smtClean="0"/>
              <a:t>ó</a:t>
            </a:r>
            <a:r>
              <a:rPr lang="ru-RU" sz="1600" dirty="0" smtClean="0"/>
              <a:t>льшая посылка – частное суждение; </a:t>
            </a:r>
          </a:p>
          <a:p>
            <a:pPr marL="342900" indent="-342900" algn="l">
              <a:lnSpc>
                <a:spcPct val="95000"/>
              </a:lnSpc>
            </a:pPr>
            <a:r>
              <a:rPr lang="ru-RU" sz="1600" dirty="0" smtClean="0"/>
              <a:t>2) во 2-й фигуре обе посылки – утвердительные суждения;</a:t>
            </a:r>
          </a:p>
          <a:p>
            <a:pPr marL="342900" indent="-342900" algn="l">
              <a:lnSpc>
                <a:spcPct val="95000"/>
              </a:lnSpc>
            </a:pPr>
            <a:r>
              <a:rPr lang="ru-RU" sz="1600" dirty="0" smtClean="0"/>
              <a:t>3) в 3-й фигуре обе посылки – частные суждения;</a:t>
            </a:r>
          </a:p>
          <a:p>
            <a:pPr marL="342900" indent="-342900" algn="l">
              <a:lnSpc>
                <a:spcPct val="95000"/>
              </a:lnSpc>
            </a:pPr>
            <a:r>
              <a:rPr lang="ru-RU" sz="1600" dirty="0" smtClean="0"/>
              <a:t>4) в 4-й фигуре при утвердительной б</a:t>
            </a:r>
            <a:r>
              <a:rPr lang="fr-FR" sz="1600" dirty="0" smtClean="0"/>
              <a:t>ó</a:t>
            </a:r>
            <a:r>
              <a:rPr lang="ru-RU" sz="1600" dirty="0" smtClean="0"/>
              <a:t>льшей посылке меньшая – частное суждение.</a:t>
            </a:r>
            <a:endParaRPr lang="ru-RU" sz="1600" dirty="0"/>
          </a:p>
        </p:txBody>
      </p:sp>
      <p:sp>
        <p:nvSpPr>
          <p:cNvPr id="44" name="Rectangle 16"/>
          <p:cNvSpPr txBox="1">
            <a:spLocks noChangeArrowheads="1"/>
          </p:cNvSpPr>
          <p:nvPr/>
        </p:nvSpPr>
        <p:spPr bwMode="auto">
          <a:xfrm>
            <a:off x="216000" y="4032000"/>
            <a:ext cx="3744000" cy="86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простой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Фигура</a:t>
            </a:r>
            <a:r>
              <a:rPr lang="en-US" sz="1600" b="1" kern="0" dirty="0" smtClean="0">
                <a:latin typeface="+mn-lt"/>
              </a:rPr>
              <a:t>: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вторая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</p:txBody>
      </p:sp>
      <p:sp>
        <p:nvSpPr>
          <p:cNvPr id="17" name="Rectangle 14"/>
          <p:cNvSpPr>
            <a:spLocks noChangeArrowheads="1"/>
          </p:cNvSpPr>
          <p:nvPr/>
        </p:nvSpPr>
        <p:spPr bwMode="auto">
          <a:xfrm rot="5400000">
            <a:off x="7632000" y="4968000"/>
            <a:ext cx="792000" cy="432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b" anchorCtr="0"/>
          <a:lstStyle/>
          <a:p>
            <a:pPr algn="ctr">
              <a:lnSpc>
                <a:spcPct val="75000"/>
              </a:lnSpc>
            </a:pPr>
            <a:r>
              <a:rPr lang="ru-RU" sz="1400" dirty="0">
                <a:solidFill>
                  <a:srgbClr val="0000FF"/>
                </a:solidFill>
              </a:rPr>
              <a:t>средний</a:t>
            </a:r>
            <a:br>
              <a:rPr lang="ru-RU" sz="1400" dirty="0">
                <a:solidFill>
                  <a:srgbClr val="0000FF"/>
                </a:solidFill>
              </a:rPr>
            </a:br>
            <a:r>
              <a:rPr lang="ru-RU" sz="14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18" name="Rectangle 15"/>
          <p:cNvSpPr>
            <a:spLocks noChangeArrowheads="1"/>
          </p:cNvSpPr>
          <p:nvPr/>
        </p:nvSpPr>
        <p:spPr bwMode="auto">
          <a:xfrm rot="-5400000">
            <a:off x="5148000" y="4968000"/>
            <a:ext cx="792000" cy="432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400" dirty="0" smtClean="0">
                <a:solidFill>
                  <a:srgbClr val="FF0000"/>
                </a:solidFill>
              </a:rPr>
              <a:t>есть?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19" name="Содержимое 2"/>
          <p:cNvSpPr>
            <a:spLocks noGrp="1"/>
          </p:cNvSpPr>
          <p:nvPr>
            <p:ph sz="half" idx="1"/>
          </p:nvPr>
        </p:nvSpPr>
        <p:spPr>
          <a:xfrm>
            <a:off x="216000" y="4896000"/>
            <a:ext cx="4428000" cy="1872000"/>
          </a:xfrm>
        </p:spPr>
        <p:txBody>
          <a:bodyPr anchor="b" anchorCtr="0"/>
          <a:lstStyle/>
          <a:p>
            <a:pPr indent="-252000">
              <a:spcBef>
                <a:spcPts val="0"/>
              </a:spcBef>
            </a:pPr>
            <a:r>
              <a:rPr lang="ru-RU" sz="1600" b="1" dirty="0" smtClean="0">
                <a:solidFill>
                  <a:schemeClr val="bg1"/>
                </a:solidFill>
              </a:rPr>
              <a:t>Средний термин </a:t>
            </a:r>
            <a:r>
              <a:rPr lang="ru-RU" sz="1600" b="1" dirty="0" smtClean="0">
                <a:solidFill>
                  <a:srgbClr val="FF66FF"/>
                </a:solidFill>
              </a:rPr>
              <a:t>не распределён</a:t>
            </a:r>
            <a:r>
              <a:rPr lang="ru-RU" sz="1600" b="1" dirty="0" smtClean="0">
                <a:solidFill>
                  <a:schemeClr val="bg1"/>
                </a:solidFill>
              </a:rPr>
              <a:t> ни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в одной из </a:t>
            </a:r>
            <a:r>
              <a:rPr lang="ru-RU" sz="1600" b="1" dirty="0" smtClean="0">
                <a:solidFill>
                  <a:srgbClr val="00FFFF"/>
                </a:solidFill>
              </a:rPr>
              <a:t>утвердительных</a:t>
            </a:r>
            <a:r>
              <a:rPr lang="ru-RU" sz="1600" b="1" dirty="0" smtClean="0">
                <a:solidFill>
                  <a:schemeClr val="bg1"/>
                </a:solidFill>
              </a:rPr>
              <a:t> посылок.</a:t>
            </a:r>
          </a:p>
        </p:txBody>
      </p:sp>
      <p:sp>
        <p:nvSpPr>
          <p:cNvPr id="20" name="Text Box 5"/>
          <p:cNvSpPr txBox="1">
            <a:spLocks noChangeArrowheads="1"/>
          </p:cNvSpPr>
          <p:nvPr/>
        </p:nvSpPr>
        <p:spPr bwMode="auto">
          <a:xfrm>
            <a:off x="432000" y="1476000"/>
            <a:ext cx="8280000" cy="1080000"/>
          </a:xfrm>
          <a:prstGeom prst="rect">
            <a:avLst/>
          </a:prstGeom>
          <a:noFill/>
          <a:ln w="9525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FFFF00"/>
                </a:solidFill>
                <a:cs typeface="Arial" charset="0"/>
              </a:rPr>
              <a:t>Нераспределённость среднего термина </a:t>
            </a:r>
            <a:r>
              <a:rPr lang="en-US" dirty="0" smtClean="0">
                <a:solidFill>
                  <a:srgbClr val="FFFF00"/>
                </a:solidFill>
                <a:cs typeface="Arial" charset="0"/>
              </a:rPr>
              <a:t/>
            </a:r>
            <a:br>
              <a:rPr lang="en-US" dirty="0" smtClean="0">
                <a:solidFill>
                  <a:srgbClr val="FFFF00"/>
                </a:solidFill>
                <a:cs typeface="Arial" charset="0"/>
              </a:rPr>
            </a:br>
            <a:r>
              <a:rPr lang="ru-RU" sz="1600" dirty="0" smtClean="0"/>
              <a:t>логически равнозначна ошибке </a:t>
            </a:r>
            <a:r>
              <a:rPr lang="ru-RU" sz="1600" dirty="0" smtClean="0">
                <a:solidFill>
                  <a:srgbClr val="FF66FF"/>
                </a:solidFill>
              </a:rPr>
              <a:t>учетверения терминов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FF66FF"/>
                </a:solidFill>
              </a:rPr>
              <a:t> </a:t>
            </a:r>
            <a:r>
              <a:rPr lang="ru-RU" sz="1600" dirty="0" smtClean="0"/>
              <a:t>поскольку в этом случае крайние термины могут оказаться связанными с частями объёма среднего термина, не имеющими общих элементов, т. е. </a:t>
            </a:r>
            <a:r>
              <a:rPr lang="ru-RU" sz="1600" dirty="0" smtClean="0">
                <a:solidFill>
                  <a:srgbClr val="00FFFF"/>
                </a:solidFill>
              </a:rPr>
              <a:t>с разными понятиями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0" fill="hold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0" fill="hold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47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79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47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8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26771 0 " pathEditMode="relative" ptsTypes="AA">
                                      <p:cBhvr>
                                        <p:cTn id="57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000"/>
                            </p:stCondLst>
                            <p:childTnLst>
                              <p:par>
                                <p:cTn id="59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30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0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9239" grpId="0" animBg="1"/>
      <p:bldP spid="479237" grpId="0" animBg="1"/>
      <p:bldP spid="479250" grpId="0" animBg="1"/>
      <p:bldP spid="479251" grpId="0" animBg="1"/>
      <p:bldP spid="479252" grpId="0" animBg="1"/>
      <p:bldP spid="479253" grpId="0" animBg="1"/>
      <p:bldP spid="479259" grpId="0" animBg="1"/>
      <p:bldP spid="44" grpId="0" build="p"/>
      <p:bldP spid="17" grpId="0" animBg="1"/>
      <p:bldP spid="17" grpId="1" animBg="1"/>
      <p:bldP spid="17" grpId="2" animBg="1"/>
      <p:bldP spid="19" grpId="0" build="p"/>
    </p:bldLst>
  </p:timing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9" name="AutoShape 7"/>
          <p:cNvSpPr>
            <a:spLocks noChangeArrowheads="1"/>
          </p:cNvSpPr>
          <p:nvPr/>
        </p:nvSpPr>
        <p:spPr bwMode="auto">
          <a:xfrm>
            <a:off x="6083300" y="4320000"/>
            <a:ext cx="1420813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суть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4000" y="55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суть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79250" name="Oval 18"/>
          <p:cNvSpPr>
            <a:spLocks noChangeAspect="1" noChangeArrowheads="1"/>
          </p:cNvSpPr>
          <p:nvPr/>
        </p:nvSpPr>
        <p:spPr bwMode="auto">
          <a:xfrm>
            <a:off x="5004000" y="4032000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Некоторые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51" name="Oval 19"/>
          <p:cNvSpPr>
            <a:spLocks noChangeAspect="1" noChangeArrowheads="1"/>
          </p:cNvSpPr>
          <p:nvPr/>
        </p:nvSpPr>
        <p:spPr bwMode="auto">
          <a:xfrm>
            <a:off x="7524000" y="4032000"/>
            <a:ext cx="1080001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москвичи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5004000" y="5256000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600" dirty="0" smtClean="0">
                <a:solidFill>
                  <a:srgbClr val="0000FF"/>
                </a:solidFill>
              </a:rPr>
              <a:t/>
            </a:r>
            <a:br>
              <a:rPr lang="ru-RU" sz="600" dirty="0" smtClean="0">
                <a:solidFill>
                  <a:srgbClr val="0000FF"/>
                </a:solidFill>
              </a:rPr>
            </a:br>
            <a:r>
              <a:rPr lang="ru-RU" sz="1400" dirty="0" smtClean="0">
                <a:solidFill>
                  <a:srgbClr val="0000FF"/>
                </a:solidFill>
              </a:rPr>
              <a:t>Некоторые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24000" y="5256000"/>
            <a:ext cx="1080001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парижане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59" name="Rectangle 27"/>
          <p:cNvSpPr>
            <a:spLocks noChangeArrowheads="1"/>
          </p:cNvSpPr>
          <p:nvPr/>
        </p:nvSpPr>
        <p:spPr bwMode="auto">
          <a:xfrm>
            <a:off x="5004000" y="6480000"/>
            <a:ext cx="360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FF0000"/>
                </a:solidFill>
              </a:rPr>
              <a:t>Ничего из посылок не следует</a:t>
            </a:r>
            <a:endParaRPr lang="ru-RU" dirty="0">
              <a:solidFill>
                <a:srgbClr val="FF0000"/>
              </a:solidFill>
            </a:endParaRPr>
          </a:p>
        </p:txBody>
      </p: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 rot="-4500000"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1" name="Rectangle 2"/>
          <p:cNvSpPr>
            <a:spLocks noGrp="1" noChangeArrowheads="1"/>
          </p:cNvSpPr>
          <p:nvPr>
            <p:ph type="title"/>
          </p:nvPr>
        </p:nvSpPr>
        <p:spPr>
          <a:xfrm>
            <a:off x="252000" y="273600"/>
            <a:ext cx="8640000" cy="1143000"/>
          </a:xfrm>
          <a:noFill/>
        </p:spPr>
        <p:txBody>
          <a:bodyPr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нераспределённого среднего термина</a:t>
            </a:r>
            <a:endParaRPr lang="ru-RU" b="1" dirty="0" smtClean="0">
              <a:solidFill>
                <a:schemeClr val="bg1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216000" y="2556000"/>
            <a:ext cx="8928000" cy="147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l">
              <a:lnSpc>
                <a:spcPct val="95000"/>
              </a:lnSpc>
            </a:pPr>
            <a:r>
              <a:rPr lang="ru-RU" sz="1600" dirty="0" smtClean="0"/>
              <a:t>Ошибка </a:t>
            </a:r>
            <a:r>
              <a:rPr lang="ru-RU" sz="1600" dirty="0" smtClean="0">
                <a:solidFill>
                  <a:srgbClr val="FF66FF"/>
                </a:solidFill>
              </a:rPr>
              <a:t>нераспределённого среднего термина</a:t>
            </a:r>
            <a:r>
              <a:rPr lang="ru-RU" sz="1600" dirty="0" smtClean="0"/>
              <a:t> возникает в силлогистике, если</a:t>
            </a:r>
          </a:p>
          <a:p>
            <a:pPr marL="342900" indent="-342900" algn="l">
              <a:lnSpc>
                <a:spcPct val="95000"/>
              </a:lnSpc>
            </a:pPr>
            <a:r>
              <a:rPr lang="ru-RU" sz="1600" dirty="0" smtClean="0"/>
              <a:t>1) в 1-й фигуре б</a:t>
            </a:r>
            <a:r>
              <a:rPr lang="fr-FR" sz="1600" dirty="0" smtClean="0"/>
              <a:t>ó</a:t>
            </a:r>
            <a:r>
              <a:rPr lang="ru-RU" sz="1600" dirty="0" smtClean="0"/>
              <a:t>льшая посылка – частное суждение; </a:t>
            </a:r>
          </a:p>
          <a:p>
            <a:pPr marL="342900" indent="-342900" algn="l">
              <a:lnSpc>
                <a:spcPct val="95000"/>
              </a:lnSpc>
            </a:pPr>
            <a:r>
              <a:rPr lang="ru-RU" sz="1600" dirty="0" smtClean="0"/>
              <a:t>2) во 2-й фигуре обе посылки – утвердительные суждения;</a:t>
            </a:r>
          </a:p>
          <a:p>
            <a:pPr marL="342900" indent="-342900" algn="l">
              <a:lnSpc>
                <a:spcPct val="95000"/>
              </a:lnSpc>
            </a:pPr>
            <a:r>
              <a:rPr lang="ru-RU" sz="1600" dirty="0" smtClean="0"/>
              <a:t>3) в 3-й фигуре обе посылки – частные суждения;</a:t>
            </a:r>
          </a:p>
          <a:p>
            <a:pPr marL="342900" indent="-342900" algn="l">
              <a:lnSpc>
                <a:spcPct val="95000"/>
              </a:lnSpc>
            </a:pPr>
            <a:r>
              <a:rPr lang="ru-RU" sz="1600" dirty="0" smtClean="0"/>
              <a:t>4) в 4-й фигуре при утвердительной б</a:t>
            </a:r>
            <a:r>
              <a:rPr lang="fr-FR" sz="1600" dirty="0" smtClean="0"/>
              <a:t>ó</a:t>
            </a:r>
            <a:r>
              <a:rPr lang="ru-RU" sz="1600" dirty="0" smtClean="0"/>
              <a:t>льшей посылке меньшая – частное суждение.</a:t>
            </a:r>
            <a:endParaRPr lang="ru-RU" sz="1600" dirty="0"/>
          </a:p>
        </p:txBody>
      </p:sp>
      <p:sp>
        <p:nvSpPr>
          <p:cNvPr id="44" name="Rectangle 16"/>
          <p:cNvSpPr txBox="1">
            <a:spLocks noChangeArrowheads="1"/>
          </p:cNvSpPr>
          <p:nvPr/>
        </p:nvSpPr>
        <p:spPr bwMode="auto">
          <a:xfrm>
            <a:off x="216000" y="4032000"/>
            <a:ext cx="3744000" cy="86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простой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Фигура</a:t>
            </a:r>
            <a:r>
              <a:rPr lang="en-US" sz="1600" b="1" kern="0" dirty="0" smtClean="0">
                <a:latin typeface="+mn-lt"/>
              </a:rPr>
              <a:t>: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третья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</p:txBody>
      </p:sp>
      <p:sp>
        <p:nvSpPr>
          <p:cNvPr id="17" name="Rectangle 14"/>
          <p:cNvSpPr>
            <a:spLocks noChangeArrowheads="1"/>
          </p:cNvSpPr>
          <p:nvPr/>
        </p:nvSpPr>
        <p:spPr bwMode="auto">
          <a:xfrm rot="-5400000">
            <a:off x="5148000" y="4968000"/>
            <a:ext cx="792000" cy="432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b" anchorCtr="0"/>
          <a:lstStyle/>
          <a:p>
            <a:pPr algn="ctr">
              <a:lnSpc>
                <a:spcPct val="75000"/>
              </a:lnSpc>
            </a:pPr>
            <a:r>
              <a:rPr lang="ru-RU" sz="1400" dirty="0">
                <a:solidFill>
                  <a:srgbClr val="0000FF"/>
                </a:solidFill>
              </a:rPr>
              <a:t>средний</a:t>
            </a:r>
            <a:br>
              <a:rPr lang="ru-RU" sz="1400" dirty="0">
                <a:solidFill>
                  <a:srgbClr val="0000FF"/>
                </a:solidFill>
              </a:rPr>
            </a:br>
            <a:r>
              <a:rPr lang="ru-RU" sz="14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18" name="Rectangle 15"/>
          <p:cNvSpPr>
            <a:spLocks noChangeArrowheads="1"/>
          </p:cNvSpPr>
          <p:nvPr/>
        </p:nvSpPr>
        <p:spPr bwMode="auto">
          <a:xfrm rot="5400000">
            <a:off x="7632000" y="4968000"/>
            <a:ext cx="792000" cy="432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400" dirty="0" smtClean="0">
                <a:solidFill>
                  <a:srgbClr val="FF0000"/>
                </a:solidFill>
              </a:rPr>
              <a:t>суть?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19" name="Содержимое 2"/>
          <p:cNvSpPr>
            <a:spLocks noGrp="1"/>
          </p:cNvSpPr>
          <p:nvPr>
            <p:ph sz="half" idx="1"/>
          </p:nvPr>
        </p:nvSpPr>
        <p:spPr>
          <a:xfrm>
            <a:off x="216000" y="4896000"/>
            <a:ext cx="4428000" cy="1872000"/>
          </a:xfrm>
        </p:spPr>
        <p:txBody>
          <a:bodyPr anchor="b" anchorCtr="0"/>
          <a:lstStyle/>
          <a:p>
            <a:pPr indent="-252000">
              <a:spcBef>
                <a:spcPts val="0"/>
              </a:spcBef>
            </a:pPr>
            <a:r>
              <a:rPr lang="ru-RU" sz="1600" b="1" dirty="0" smtClean="0">
                <a:solidFill>
                  <a:schemeClr val="bg1"/>
                </a:solidFill>
              </a:rPr>
              <a:t>Средний термин </a:t>
            </a:r>
            <a:r>
              <a:rPr lang="ru-RU" sz="1600" b="1" dirty="0" smtClean="0">
                <a:solidFill>
                  <a:srgbClr val="FF66FF"/>
                </a:solidFill>
              </a:rPr>
              <a:t>не распределён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ни в одной из </a:t>
            </a:r>
            <a:r>
              <a:rPr lang="ru-RU" sz="1600" b="1" dirty="0" smtClean="0">
                <a:solidFill>
                  <a:srgbClr val="00FFFF"/>
                </a:solidFill>
              </a:rPr>
              <a:t>частных</a:t>
            </a:r>
            <a:r>
              <a:rPr lang="ru-RU" sz="1600" b="1" dirty="0" smtClean="0">
                <a:solidFill>
                  <a:schemeClr val="bg1"/>
                </a:solidFill>
              </a:rPr>
              <a:t> посылок.</a:t>
            </a:r>
          </a:p>
        </p:txBody>
      </p:sp>
      <p:sp>
        <p:nvSpPr>
          <p:cNvPr id="20" name="Text Box 5"/>
          <p:cNvSpPr txBox="1">
            <a:spLocks noChangeArrowheads="1"/>
          </p:cNvSpPr>
          <p:nvPr/>
        </p:nvSpPr>
        <p:spPr bwMode="auto">
          <a:xfrm>
            <a:off x="432000" y="1476000"/>
            <a:ext cx="8280000" cy="1080000"/>
          </a:xfrm>
          <a:prstGeom prst="rect">
            <a:avLst/>
          </a:prstGeom>
          <a:noFill/>
          <a:ln w="9525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FFFF00"/>
                </a:solidFill>
                <a:cs typeface="Arial" charset="0"/>
              </a:rPr>
              <a:t>Нераспределённость среднего термина </a:t>
            </a:r>
            <a:r>
              <a:rPr lang="en-US" dirty="0" smtClean="0">
                <a:solidFill>
                  <a:srgbClr val="FFFF00"/>
                </a:solidFill>
                <a:cs typeface="Arial" charset="0"/>
              </a:rPr>
              <a:t/>
            </a:r>
            <a:br>
              <a:rPr lang="en-US" dirty="0" smtClean="0">
                <a:solidFill>
                  <a:srgbClr val="FFFF00"/>
                </a:solidFill>
                <a:cs typeface="Arial" charset="0"/>
              </a:rPr>
            </a:br>
            <a:r>
              <a:rPr lang="ru-RU" sz="1600" dirty="0" smtClean="0"/>
              <a:t>логически равнозначна ошибке </a:t>
            </a:r>
            <a:r>
              <a:rPr lang="ru-RU" sz="1600" dirty="0" smtClean="0">
                <a:solidFill>
                  <a:srgbClr val="FF66FF"/>
                </a:solidFill>
              </a:rPr>
              <a:t>учетверения терминов</a:t>
            </a:r>
            <a:r>
              <a:rPr lang="ru-RU" sz="1600" dirty="0" smtClean="0"/>
              <a:t>, поскольку в этом случае крайние термины могут оказаться связанными с частями объёма среднего термина, не имеющими общих элементов, т. е. </a:t>
            </a:r>
            <a:r>
              <a:rPr lang="ru-RU" sz="1600" dirty="0" smtClean="0">
                <a:solidFill>
                  <a:srgbClr val="00FFFF"/>
                </a:solidFill>
              </a:rPr>
              <a:t>с разными понятиями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0" fill="hold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0" fill="hold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47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79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47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8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17 -4.55933E-6 L 0.00399 -4.55933E-6 " pathEditMode="relative" rAng="0" ptsTypes="AA">
                                      <p:cBhvr>
                                        <p:cTn id="57" dur="200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000"/>
                            </p:stCondLst>
                            <p:childTnLst>
                              <p:par>
                                <p:cTn id="59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30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0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9239" grpId="0" animBg="1"/>
      <p:bldP spid="479237" grpId="0" animBg="1"/>
      <p:bldP spid="479250" grpId="0" animBg="1"/>
      <p:bldP spid="479251" grpId="0" animBg="1"/>
      <p:bldP spid="479252" grpId="0" animBg="1"/>
      <p:bldP spid="479253" grpId="0" animBg="1"/>
      <p:bldP spid="479259" grpId="0" animBg="1"/>
      <p:bldP spid="44" grpId="0" build="p"/>
      <p:bldP spid="17" grpId="0" animBg="1"/>
      <p:bldP spid="17" grpId="1" animBg="1"/>
      <p:bldP spid="17" grpId="2" animBg="1"/>
      <p:bldP spid="19" grpId="0" build="p"/>
    </p:bldLst>
  </p:timing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2"/>
          <p:cNvSpPr>
            <a:spLocks noChangeArrowheads="1"/>
          </p:cNvSpPr>
          <p:nvPr/>
        </p:nvSpPr>
        <p:spPr bwMode="auto">
          <a:xfrm rot="-1200000">
            <a:off x="5868000" y="5022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BBE0E3"/>
                </a:solidFill>
              </a:rPr>
              <a:t>суть?</a:t>
            </a:r>
            <a:endParaRPr lang="ru-RU" sz="1600" b="1" baseline="0" dirty="0">
              <a:solidFill>
                <a:srgbClr val="BBE0E3"/>
              </a:solidFill>
            </a:endParaRPr>
          </a:p>
        </p:txBody>
      </p:sp>
      <p:sp>
        <p:nvSpPr>
          <p:cNvPr id="29" name="Rectangle 3"/>
          <p:cNvSpPr>
            <a:spLocks noChangeArrowheads="1"/>
          </p:cNvSpPr>
          <p:nvPr/>
        </p:nvSpPr>
        <p:spPr bwMode="auto">
          <a:xfrm rot="-1200000">
            <a:off x="5868000" y="5022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/>
          <a:lstStyle/>
          <a:p>
            <a:pPr algn="ctr"/>
            <a:r>
              <a:rPr lang="ru-RU" sz="1600" b="1" baseline="0" dirty="0">
                <a:solidFill>
                  <a:srgbClr val="0000FF"/>
                </a:solidFill>
              </a:rPr>
              <a:t>средний </a:t>
            </a:r>
            <a:r>
              <a:rPr lang="ru-RU" sz="1600" b="1" baseline="0" dirty="0" smtClean="0">
                <a:solidFill>
                  <a:srgbClr val="0000FF"/>
                </a:solidFill>
              </a:rPr>
              <a:t>термин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479239" name="AutoShape 7"/>
          <p:cNvSpPr>
            <a:spLocks noChangeArrowheads="1"/>
          </p:cNvSpPr>
          <p:nvPr/>
        </p:nvSpPr>
        <p:spPr bwMode="auto">
          <a:xfrm>
            <a:off x="6083300" y="4320000"/>
            <a:ext cx="1420813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4000" y="55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суть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79250" name="Oval 18"/>
          <p:cNvSpPr>
            <a:spLocks noChangeAspect="1" noChangeArrowheads="1"/>
          </p:cNvSpPr>
          <p:nvPr/>
        </p:nvSpPr>
        <p:spPr bwMode="auto">
          <a:xfrm>
            <a:off x="5004000" y="4032000"/>
            <a:ext cx="1080000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479251" name="Oval 19"/>
          <p:cNvSpPr>
            <a:spLocks noChangeAspect="1" noChangeArrowheads="1"/>
          </p:cNvSpPr>
          <p:nvPr/>
        </p:nvSpPr>
        <p:spPr bwMode="auto">
          <a:xfrm>
            <a:off x="7524000" y="4032000"/>
            <a:ext cx="1080001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5004000" y="5256000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Некоторые</a:t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24000" y="5256000"/>
            <a:ext cx="1080001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немцы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479259" name="Rectangle 27"/>
          <p:cNvSpPr>
            <a:spLocks noChangeArrowheads="1"/>
          </p:cNvSpPr>
          <p:nvPr/>
        </p:nvSpPr>
        <p:spPr bwMode="auto">
          <a:xfrm>
            <a:off x="5004000" y="6480000"/>
            <a:ext cx="360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FF0000"/>
                </a:solidFill>
              </a:rPr>
              <a:t>Ничего из посылок не следует</a:t>
            </a:r>
            <a:endParaRPr lang="ru-RU" dirty="0">
              <a:solidFill>
                <a:srgbClr val="FF0000"/>
              </a:solidFill>
            </a:endParaRPr>
          </a:p>
        </p:txBody>
      </p: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 rot="-4500000"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1" name="Rectangle 2"/>
          <p:cNvSpPr>
            <a:spLocks noGrp="1" noChangeArrowheads="1"/>
          </p:cNvSpPr>
          <p:nvPr>
            <p:ph type="title"/>
          </p:nvPr>
        </p:nvSpPr>
        <p:spPr>
          <a:xfrm>
            <a:off x="252000" y="273600"/>
            <a:ext cx="8640000" cy="1143000"/>
          </a:xfrm>
          <a:noFill/>
        </p:spPr>
        <p:txBody>
          <a:bodyPr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нераспределённого среднего термина</a:t>
            </a:r>
            <a:endParaRPr lang="ru-RU" b="1" dirty="0" smtClean="0">
              <a:solidFill>
                <a:schemeClr val="bg1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216000" y="2556000"/>
            <a:ext cx="8928000" cy="1476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l">
              <a:lnSpc>
                <a:spcPct val="95000"/>
              </a:lnSpc>
            </a:pPr>
            <a:r>
              <a:rPr lang="ru-RU" sz="1600" dirty="0" smtClean="0"/>
              <a:t>Ошибка </a:t>
            </a:r>
            <a:r>
              <a:rPr lang="ru-RU" sz="1600" dirty="0" smtClean="0">
                <a:solidFill>
                  <a:srgbClr val="FF66FF"/>
                </a:solidFill>
              </a:rPr>
              <a:t>нераспределённого среднего термина</a:t>
            </a:r>
            <a:r>
              <a:rPr lang="ru-RU" sz="1600" dirty="0" smtClean="0"/>
              <a:t> возникает в силлогистике, если</a:t>
            </a:r>
          </a:p>
          <a:p>
            <a:pPr marL="342900" indent="-342900" algn="l">
              <a:lnSpc>
                <a:spcPct val="95000"/>
              </a:lnSpc>
            </a:pPr>
            <a:r>
              <a:rPr lang="ru-RU" sz="1600" dirty="0" smtClean="0"/>
              <a:t>1) в 1-й фигуре б</a:t>
            </a:r>
            <a:r>
              <a:rPr lang="fr-FR" sz="1600" dirty="0" smtClean="0"/>
              <a:t>ó</a:t>
            </a:r>
            <a:r>
              <a:rPr lang="ru-RU" sz="1600" dirty="0" smtClean="0"/>
              <a:t>льшая посылка – частное суждение; </a:t>
            </a:r>
          </a:p>
          <a:p>
            <a:pPr marL="342900" indent="-342900" algn="l">
              <a:lnSpc>
                <a:spcPct val="95000"/>
              </a:lnSpc>
            </a:pPr>
            <a:r>
              <a:rPr lang="ru-RU" sz="1600" dirty="0" smtClean="0"/>
              <a:t>2) во 2-й фигуре обе посылки – утвердительные суждения;</a:t>
            </a:r>
          </a:p>
          <a:p>
            <a:pPr marL="342900" indent="-342900" algn="l">
              <a:lnSpc>
                <a:spcPct val="95000"/>
              </a:lnSpc>
            </a:pPr>
            <a:r>
              <a:rPr lang="ru-RU" sz="1600" dirty="0" smtClean="0"/>
              <a:t>3) в 3-й фигуре обе посылки – частные суждения;</a:t>
            </a:r>
          </a:p>
          <a:p>
            <a:pPr marL="342900" indent="-342900" algn="l">
              <a:lnSpc>
                <a:spcPct val="95000"/>
              </a:lnSpc>
            </a:pPr>
            <a:r>
              <a:rPr lang="ru-RU" sz="1600" dirty="0" smtClean="0"/>
              <a:t>4) в 4-й фигуре при утвердительной б</a:t>
            </a:r>
            <a:r>
              <a:rPr lang="fr-FR" sz="1600" dirty="0" smtClean="0"/>
              <a:t>ó</a:t>
            </a:r>
            <a:r>
              <a:rPr lang="ru-RU" sz="1600" dirty="0" smtClean="0"/>
              <a:t>льшей посылке меньшая – частное суждение.</a:t>
            </a:r>
            <a:endParaRPr lang="ru-RU" sz="1600" dirty="0"/>
          </a:p>
        </p:txBody>
      </p:sp>
      <p:sp>
        <p:nvSpPr>
          <p:cNvPr id="44" name="Rectangle 16"/>
          <p:cNvSpPr txBox="1">
            <a:spLocks noChangeArrowheads="1"/>
          </p:cNvSpPr>
          <p:nvPr/>
        </p:nvSpPr>
        <p:spPr bwMode="auto">
          <a:xfrm>
            <a:off x="216000" y="4032000"/>
            <a:ext cx="3744000" cy="9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простой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Фигура</a:t>
            </a:r>
            <a:r>
              <a:rPr lang="en-US" sz="1600" b="1" kern="0" dirty="0" smtClean="0">
                <a:latin typeface="+mn-lt"/>
              </a:rPr>
              <a:t>: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четвёртая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</p:txBody>
      </p:sp>
      <p:sp>
        <p:nvSpPr>
          <p:cNvPr id="17" name="Содержимое 2"/>
          <p:cNvSpPr>
            <a:spLocks noGrp="1"/>
          </p:cNvSpPr>
          <p:nvPr>
            <p:ph sz="half" idx="1"/>
          </p:nvPr>
        </p:nvSpPr>
        <p:spPr>
          <a:xfrm>
            <a:off x="216000" y="4896000"/>
            <a:ext cx="4428000" cy="1908000"/>
          </a:xfrm>
        </p:spPr>
        <p:txBody>
          <a:bodyPr anchor="b" anchorCtr="0"/>
          <a:lstStyle/>
          <a:p>
            <a:pPr indent="-252000">
              <a:spcBef>
                <a:spcPts val="0"/>
              </a:spcBef>
            </a:pPr>
            <a:r>
              <a:rPr lang="ru-RU" sz="1600" b="1" dirty="0" smtClean="0">
                <a:solidFill>
                  <a:schemeClr val="bg1"/>
                </a:solidFill>
              </a:rPr>
              <a:t>Средний термин </a:t>
            </a:r>
            <a:r>
              <a:rPr lang="ru-RU" sz="1600" b="1" dirty="0" smtClean="0">
                <a:solidFill>
                  <a:srgbClr val="FF66FF"/>
                </a:solidFill>
              </a:rPr>
              <a:t>не распределён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ни в одной из посылок: </a:t>
            </a:r>
          </a:p>
          <a:p>
            <a:pPr indent="-252000">
              <a:spcBef>
                <a:spcPts val="0"/>
              </a:spcBef>
            </a:pPr>
            <a:r>
              <a:rPr lang="ru-RU" sz="1600" b="1" dirty="0" smtClean="0">
                <a:solidFill>
                  <a:schemeClr val="bg1"/>
                </a:solidFill>
              </a:rPr>
              <a:t>в б</a:t>
            </a:r>
            <a:r>
              <a:rPr lang="fr-FR" sz="1600" b="1" dirty="0" smtClean="0">
                <a:solidFill>
                  <a:schemeClr val="bg1"/>
                </a:solidFill>
              </a:rPr>
              <a:t>ó</a:t>
            </a:r>
            <a:r>
              <a:rPr lang="ru-RU" sz="1600" b="1" dirty="0" smtClean="0">
                <a:solidFill>
                  <a:schemeClr val="bg1"/>
                </a:solidFill>
              </a:rPr>
              <a:t>льшей – как предикат </a:t>
            </a:r>
            <a:r>
              <a:rPr lang="ru-RU" sz="1600" b="1" dirty="0" smtClean="0">
                <a:solidFill>
                  <a:srgbClr val="00FFFF"/>
                </a:solidFill>
              </a:rPr>
              <a:t>утвердительного</a:t>
            </a:r>
            <a:r>
              <a:rPr lang="ru-RU" sz="1600" b="1" dirty="0" smtClean="0">
                <a:solidFill>
                  <a:schemeClr val="bg1"/>
                </a:solidFill>
              </a:rPr>
              <a:t> суждения;</a:t>
            </a:r>
          </a:p>
          <a:p>
            <a:pPr indent="-252000">
              <a:spcBef>
                <a:spcPts val="0"/>
              </a:spcBef>
            </a:pPr>
            <a:r>
              <a:rPr lang="ru-RU" sz="1600" b="1" dirty="0" smtClean="0">
                <a:solidFill>
                  <a:schemeClr val="bg1"/>
                </a:solidFill>
              </a:rPr>
              <a:t>в меньшей – как субъект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rgbClr val="00FFFF"/>
                </a:solidFill>
              </a:rPr>
              <a:t>частного</a:t>
            </a:r>
            <a:r>
              <a:rPr lang="ru-RU" sz="1600" b="1" dirty="0" smtClean="0">
                <a:solidFill>
                  <a:schemeClr val="bg1"/>
                </a:solidFill>
              </a:rPr>
              <a:t> суждения.</a:t>
            </a:r>
          </a:p>
        </p:txBody>
      </p:sp>
      <p:sp>
        <p:nvSpPr>
          <p:cNvPr id="18" name="Text Box 5"/>
          <p:cNvSpPr txBox="1">
            <a:spLocks noChangeArrowheads="1"/>
          </p:cNvSpPr>
          <p:nvPr/>
        </p:nvSpPr>
        <p:spPr bwMode="auto">
          <a:xfrm>
            <a:off x="432000" y="1476000"/>
            <a:ext cx="8280000" cy="1080000"/>
          </a:xfrm>
          <a:prstGeom prst="rect">
            <a:avLst/>
          </a:prstGeom>
          <a:noFill/>
          <a:ln w="9525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FFFF00"/>
                </a:solidFill>
                <a:cs typeface="Arial" charset="0"/>
              </a:rPr>
              <a:t>Нераспределённость среднего термина </a:t>
            </a:r>
            <a:r>
              <a:rPr lang="en-US" dirty="0" smtClean="0">
                <a:solidFill>
                  <a:srgbClr val="FFFF00"/>
                </a:solidFill>
                <a:cs typeface="Arial" charset="0"/>
              </a:rPr>
              <a:t/>
            </a:r>
            <a:br>
              <a:rPr lang="en-US" dirty="0" smtClean="0">
                <a:solidFill>
                  <a:srgbClr val="FFFF00"/>
                </a:solidFill>
                <a:cs typeface="Arial" charset="0"/>
              </a:rPr>
            </a:br>
            <a:r>
              <a:rPr lang="ru-RU" sz="1600" dirty="0" smtClean="0"/>
              <a:t>логически равнозначна ошибке </a:t>
            </a:r>
            <a:r>
              <a:rPr lang="ru-RU" sz="1600" dirty="0" smtClean="0">
                <a:solidFill>
                  <a:srgbClr val="FF66FF"/>
                </a:solidFill>
              </a:rPr>
              <a:t>учетверения терминов</a:t>
            </a:r>
            <a:r>
              <a:rPr lang="ru-RU" sz="1600" dirty="0" smtClean="0"/>
              <a:t>, поскольку в этом случае крайние термины могут оказаться связанными с частями объёма среднего термина, не имеющими общих элементов, т. е. </a:t>
            </a:r>
            <a:r>
              <a:rPr lang="ru-RU" sz="1600" dirty="0" smtClean="0">
                <a:solidFill>
                  <a:srgbClr val="00FFFF"/>
                </a:solidFill>
              </a:rPr>
              <a:t>с разными понятиями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0" fill="hold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0" fill="hold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47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79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47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8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400000">
                                      <p:cBhvr>
                                        <p:cTn id="6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30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"/>
                            </p:stCondLst>
                            <p:childTnLst>
                              <p:par>
                                <p:cTn id="9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2" grpId="1" animBg="1"/>
      <p:bldP spid="32" grpId="2" animBg="1"/>
      <p:bldP spid="29" grpId="0" animBg="1"/>
      <p:bldP spid="29" grpId="1" animBg="1"/>
      <p:bldP spid="479239" grpId="0" animBg="1"/>
      <p:bldP spid="479237" grpId="0" animBg="1"/>
      <p:bldP spid="479250" grpId="0" animBg="1"/>
      <p:bldP spid="479251" grpId="0" animBg="1"/>
      <p:bldP spid="479252" grpId="0" animBg="1"/>
      <p:bldP spid="479253" grpId="0" animBg="1"/>
      <p:bldP spid="479259" grpId="0" animBg="1"/>
      <p:bldP spid="44" grpId="0" build="allAtOnce"/>
      <p:bldP spid="17" grpId="0" build="p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rgbClr val="FFFF00"/>
                </a:solidFill>
              </a:rPr>
              <a:t>Определение понятий</a:t>
            </a:r>
            <a:br>
              <a:rPr lang="ru-RU" sz="3200" b="1" dirty="0" smtClean="0">
                <a:solidFill>
                  <a:srgbClr val="FFFF00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Понятие логического определения</a:t>
            </a:r>
            <a:endParaRPr lang="ru-RU" sz="2800" dirty="0">
              <a:solidFill>
                <a:schemeClr val="accent3"/>
              </a:solidFill>
            </a:endParaRPr>
          </a:p>
        </p:txBody>
      </p:sp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900000" y="1548000"/>
            <a:ext cx="7344000" cy="324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Определение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>
                <a:solidFill>
                  <a:srgbClr val="FFFF00"/>
                </a:solidFill>
              </a:rPr>
              <a:t>дефиниция</a:t>
            </a:r>
            <a:r>
              <a:rPr lang="ru-RU" dirty="0" smtClean="0"/>
              <a:t> (от </a:t>
            </a:r>
            <a:r>
              <a:rPr lang="ru-RU" i="1" dirty="0" smtClean="0"/>
              <a:t>лат</a:t>
            </a:r>
            <a:r>
              <a:rPr lang="ru-RU" dirty="0" smtClean="0"/>
              <a:t>. </a:t>
            </a:r>
            <a:r>
              <a:rPr lang="la-Latn" dirty="0" smtClean="0">
                <a:solidFill>
                  <a:srgbClr val="00FF00"/>
                </a:solidFill>
              </a:rPr>
              <a:t>definitio</a:t>
            </a:r>
            <a:r>
              <a:rPr lang="ru-RU" dirty="0" smtClean="0"/>
              <a:t>, предел, граница) </a:t>
            </a:r>
            <a:r>
              <a:rPr lang="ru-RU" dirty="0"/>
              <a:t>– </a:t>
            </a:r>
            <a:br>
              <a:rPr lang="ru-RU" dirty="0"/>
            </a:br>
            <a:r>
              <a:rPr lang="ru-RU" dirty="0" smtClean="0">
                <a:solidFill>
                  <a:srgbClr val="00FFFF"/>
                </a:solidFill>
              </a:rPr>
              <a:t>логическая процедура придания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строго фиксированного смысла терминам языка</a:t>
            </a:r>
            <a:r>
              <a:rPr lang="ru-RU" dirty="0" smtClean="0"/>
              <a:t>. </a:t>
            </a:r>
          </a:p>
          <a:p>
            <a:endParaRPr lang="ru-RU" sz="1100" dirty="0" smtClean="0"/>
          </a:p>
          <a:p>
            <a:r>
              <a:rPr lang="ru-RU" sz="1600" dirty="0" smtClean="0"/>
              <a:t>Так как </a:t>
            </a:r>
            <a:r>
              <a:rPr lang="ru-RU" sz="1600" dirty="0" smtClean="0">
                <a:solidFill>
                  <a:srgbClr val="00FF00"/>
                </a:solidFill>
              </a:rPr>
              <a:t>значения</a:t>
            </a:r>
            <a:r>
              <a:rPr lang="ru-RU" sz="1600" dirty="0" smtClean="0"/>
              <a:t> терминов зависят от их </a:t>
            </a:r>
            <a:r>
              <a:rPr lang="ru-RU" sz="1600" dirty="0" smtClean="0">
                <a:solidFill>
                  <a:srgbClr val="00FF00"/>
                </a:solidFill>
              </a:rPr>
              <a:t>смыслов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/>
              <a:t>то всякий раз, придавая через определение какой-либо смысл (содержание) </a:t>
            </a:r>
            <a:br>
              <a:rPr lang="ru-RU" sz="1600" dirty="0" smtClean="0"/>
            </a:br>
            <a:r>
              <a:rPr lang="ru-RU" sz="1600" dirty="0" smtClean="0"/>
              <a:t>языковому выражению, одновременно с этим указывают и его значение (экстенсионал), т.</a:t>
            </a:r>
            <a:r>
              <a:rPr lang="en-US" sz="1600" dirty="0" smtClean="0"/>
              <a:t> </a:t>
            </a:r>
            <a:r>
              <a:rPr lang="ru-RU" sz="1600" dirty="0" smtClean="0"/>
              <a:t>е. в некотором универсуме очерчивается </a:t>
            </a:r>
            <a:br>
              <a:rPr lang="ru-RU" sz="1600" dirty="0" smtClean="0"/>
            </a:br>
            <a:r>
              <a:rPr lang="ru-RU" sz="1600" dirty="0" smtClean="0"/>
              <a:t>(определяется) граница того класса предметов, которые подпадут под него. Иначе говоря, каждое </a:t>
            </a:r>
            <a:r>
              <a:rPr lang="ru-RU" sz="1600" dirty="0" smtClean="0">
                <a:solidFill>
                  <a:srgbClr val="00FFFF"/>
                </a:solidFill>
              </a:rPr>
              <a:t>определение задаёт </a:t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не только смысл термина, но и его значение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720000" y="4968000"/>
            <a:ext cx="7704000" cy="36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noAutofit/>
          </a:bodyPr>
          <a:lstStyle/>
          <a:p>
            <a:r>
              <a:rPr lang="ru-RU" dirty="0" smtClean="0"/>
              <a:t>В. А. Бочаров</a:t>
            </a:r>
            <a:r>
              <a:rPr lang="ru-RU" sz="1800" b="1" dirty="0" smtClean="0">
                <a:solidFill>
                  <a:srgbClr val="FFFFFF"/>
                </a:solidFill>
              </a:rPr>
              <a:t>. Определение </a:t>
            </a:r>
            <a:r>
              <a:rPr lang="ru-RU" sz="1800" b="1" dirty="0">
                <a:solidFill>
                  <a:srgbClr val="FFFFFF"/>
                </a:solidFill>
              </a:rPr>
              <a:t>// Новая философская энциклопедия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900000" y="5580000"/>
            <a:ext cx="3240000" cy="100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Дефиниендум</a:t>
            </a:r>
            <a:r>
              <a:rPr lang="ru-RU" sz="2000" dirty="0" smtClean="0">
                <a:cs typeface="Arial" charset="0"/>
              </a:rPr>
              <a:t> –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/>
            </a:r>
            <a:br>
              <a:rPr lang="ru-RU" sz="2000" dirty="0" smtClean="0">
                <a:solidFill>
                  <a:srgbClr val="FFFF00"/>
                </a:solidFill>
                <a:cs typeface="Arial" charset="0"/>
              </a:rPr>
            </a:br>
            <a:r>
              <a:rPr lang="ru-RU" dirty="0" smtClean="0"/>
              <a:t>то, что определяется.</a:t>
            </a:r>
            <a:endParaRPr lang="en-GB" dirty="0">
              <a:solidFill>
                <a:srgbClr val="FF66FF"/>
              </a:solidFill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004000" y="5580000"/>
            <a:ext cx="3240000" cy="100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Дефиниенс</a:t>
            </a:r>
            <a:r>
              <a:rPr lang="ru-RU" sz="2000" dirty="0" smtClean="0">
                <a:cs typeface="Arial" charset="0"/>
              </a:rPr>
              <a:t> –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/>
            </a:r>
            <a:br>
              <a:rPr lang="ru-RU" sz="2000" dirty="0" smtClean="0">
                <a:solidFill>
                  <a:srgbClr val="FFFF00"/>
                </a:solidFill>
                <a:cs typeface="Arial" charset="0"/>
              </a:rPr>
            </a:br>
            <a:r>
              <a:rPr lang="ru-RU" dirty="0" smtClean="0"/>
              <a:t>то, посредством чего </a:t>
            </a:r>
            <a:br>
              <a:rPr lang="ru-RU" dirty="0" smtClean="0"/>
            </a:br>
            <a:r>
              <a:rPr lang="ru-RU" dirty="0" smtClean="0"/>
              <a:t>что-либо определяется.</a:t>
            </a:r>
            <a:endParaRPr lang="en-GB" dirty="0">
              <a:solidFill>
                <a:srgbClr val="FF66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animBg="1"/>
      <p:bldP spid="5" grpId="0"/>
      <p:bldP spid="6" grpId="0" build="p" animBg="1"/>
      <p:bldP spid="7" grpId="0" build="p" animBg="1"/>
    </p:bldLst>
  </p:timing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Содержимое 2"/>
          <p:cNvSpPr>
            <a:spLocks noGrp="1"/>
          </p:cNvSpPr>
          <p:nvPr>
            <p:ph sz="half" idx="1"/>
          </p:nvPr>
        </p:nvSpPr>
        <p:spPr>
          <a:xfrm>
            <a:off x="216000" y="4896000"/>
            <a:ext cx="4428000" cy="1908000"/>
          </a:xfrm>
        </p:spPr>
        <p:txBody>
          <a:bodyPr anchor="b" anchorCtr="0"/>
          <a:lstStyle/>
          <a:p>
            <a:pPr indent="-252000">
              <a:spcBef>
                <a:spcPts val="0"/>
              </a:spcBef>
              <a:buClr>
                <a:schemeClr val="bg1"/>
              </a:buClr>
            </a:pPr>
            <a:r>
              <a:rPr lang="ru-RU" sz="1600" b="1" dirty="0" smtClean="0">
                <a:solidFill>
                  <a:schemeClr val="bg1"/>
                </a:solidFill>
              </a:rPr>
              <a:t>Б</a:t>
            </a:r>
            <a:r>
              <a:rPr lang="fr-FR" sz="1600" b="1" dirty="0" smtClean="0">
                <a:solidFill>
                  <a:schemeClr val="bg1"/>
                </a:solidFill>
              </a:rPr>
              <a:t>ó</a:t>
            </a:r>
            <a:r>
              <a:rPr lang="ru-RU" sz="1600" b="1" dirty="0" smtClean="0">
                <a:solidFill>
                  <a:schemeClr val="bg1"/>
                </a:solidFill>
              </a:rPr>
              <a:t>льший термин как предикат </a:t>
            </a:r>
            <a:r>
              <a:rPr lang="ru-RU" sz="1600" b="1" dirty="0" smtClean="0">
                <a:solidFill>
                  <a:srgbClr val="00FFFF"/>
                </a:solidFill>
              </a:rPr>
              <a:t>утвердительного</a:t>
            </a:r>
            <a:r>
              <a:rPr lang="ru-RU" sz="1600" b="1" dirty="0" smtClean="0">
                <a:solidFill>
                  <a:srgbClr val="CCFFCC"/>
                </a:solidFill>
              </a:rPr>
              <a:t> суждения </a:t>
            </a:r>
            <a:br>
              <a:rPr lang="ru-RU" sz="1600" b="1" dirty="0" smtClean="0">
                <a:solidFill>
                  <a:srgbClr val="CCFFCC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в посылке </a:t>
            </a:r>
            <a:r>
              <a:rPr lang="ru-RU" sz="1600" b="1" dirty="0" smtClean="0">
                <a:solidFill>
                  <a:srgbClr val="FF66FF"/>
                </a:solidFill>
              </a:rPr>
              <a:t>не распределён</a:t>
            </a:r>
            <a:r>
              <a:rPr lang="ru-RU" sz="1600" b="1" dirty="0" smtClean="0">
                <a:solidFill>
                  <a:schemeClr val="bg1"/>
                </a:solidFill>
              </a:rPr>
              <a:t>,</a:t>
            </a:r>
            <a:r>
              <a:rPr lang="ru-RU" sz="1600" b="1" dirty="0" smtClean="0"/>
              <a:t> </a:t>
            </a:r>
          </a:p>
          <a:p>
            <a:pPr indent="-252000">
              <a:spcBef>
                <a:spcPts val="0"/>
              </a:spcBef>
              <a:buClr>
                <a:schemeClr val="bg1"/>
              </a:buClr>
            </a:pPr>
            <a:r>
              <a:rPr lang="ru-RU" sz="1600" b="1" dirty="0" smtClean="0">
                <a:solidFill>
                  <a:schemeClr val="bg1"/>
                </a:solidFill>
              </a:rPr>
              <a:t>но как предикат вывода –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rgbClr val="00FFFF"/>
                </a:solidFill>
              </a:rPr>
              <a:t>отрицательного</a:t>
            </a:r>
            <a:r>
              <a:rPr lang="ru-RU" sz="1600" b="1" dirty="0" smtClean="0">
                <a:solidFill>
                  <a:srgbClr val="CCFFCC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вследствие</a:t>
            </a:r>
            <a:r>
              <a:rPr lang="ru-RU" sz="1600" b="1" dirty="0" smtClean="0">
                <a:solidFill>
                  <a:srgbClr val="CCFFCC"/>
                </a:solidFill>
              </a:rPr>
              <a:t> </a:t>
            </a:r>
            <a:br>
              <a:rPr lang="ru-RU" sz="1600" b="1" dirty="0" smtClean="0">
                <a:solidFill>
                  <a:srgbClr val="CCFFCC"/>
                </a:solidFill>
              </a:rPr>
            </a:br>
            <a:r>
              <a:rPr lang="ru-RU" sz="1600" b="1" dirty="0" smtClean="0">
                <a:solidFill>
                  <a:srgbClr val="00FFFF"/>
                </a:solidFill>
              </a:rPr>
              <a:t>отрицательности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меньшей посылки –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оказался бы </a:t>
            </a:r>
            <a:r>
              <a:rPr lang="ru-RU" sz="1600" b="1" dirty="0" smtClean="0">
                <a:solidFill>
                  <a:srgbClr val="00FF00"/>
                </a:solidFill>
              </a:rPr>
              <a:t>распределён</a:t>
            </a:r>
            <a:r>
              <a:rPr lang="ru-RU" sz="1600" b="1" dirty="0" smtClean="0">
                <a:solidFill>
                  <a:srgbClr val="CCFFCC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в выводе.</a:t>
            </a:r>
          </a:p>
        </p:txBody>
      </p:sp>
      <p:sp>
        <p:nvSpPr>
          <p:cNvPr id="32" name="Rectangle 2"/>
          <p:cNvSpPr>
            <a:spLocks noChangeArrowheads="1"/>
          </p:cNvSpPr>
          <p:nvPr/>
        </p:nvSpPr>
        <p:spPr bwMode="auto">
          <a:xfrm rot="1200000">
            <a:off x="5868000" y="5022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BBE0E3"/>
                </a:solidFill>
              </a:rPr>
              <a:t>не ест</a:t>
            </a:r>
            <a:r>
              <a:rPr lang="ru-RU" sz="1600" dirty="0" smtClean="0">
                <a:solidFill>
                  <a:srgbClr val="BBE0E3"/>
                </a:solidFill>
              </a:rPr>
              <a:t>ь</a:t>
            </a:r>
            <a:r>
              <a:rPr lang="ru-RU" sz="1600" b="1" baseline="0" dirty="0" smtClean="0">
                <a:solidFill>
                  <a:srgbClr val="BBE0E3"/>
                </a:solidFill>
              </a:rPr>
              <a:t>?</a:t>
            </a:r>
            <a:endParaRPr lang="ru-RU" sz="1600" b="1" baseline="0" dirty="0">
              <a:solidFill>
                <a:srgbClr val="BBE0E3"/>
              </a:solidFill>
            </a:endParaRPr>
          </a:p>
        </p:txBody>
      </p:sp>
      <p:sp>
        <p:nvSpPr>
          <p:cNvPr id="29" name="Rectangle 3"/>
          <p:cNvSpPr>
            <a:spLocks noChangeArrowheads="1"/>
          </p:cNvSpPr>
          <p:nvPr/>
        </p:nvSpPr>
        <p:spPr bwMode="auto">
          <a:xfrm rot="1200000">
            <a:off x="5868000" y="5022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/>
          <a:lstStyle/>
          <a:p>
            <a:pPr algn="ctr"/>
            <a:r>
              <a:rPr lang="ru-RU" sz="1600" b="1" baseline="0" dirty="0">
                <a:solidFill>
                  <a:srgbClr val="0000FF"/>
                </a:solidFill>
              </a:rPr>
              <a:t>средний </a:t>
            </a:r>
            <a:r>
              <a:rPr lang="ru-RU" sz="1600" b="1" baseline="0" dirty="0" smtClean="0">
                <a:solidFill>
                  <a:srgbClr val="0000FF"/>
                </a:solidFill>
              </a:rPr>
              <a:t>термин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479239" name="AutoShape 7"/>
          <p:cNvSpPr>
            <a:spLocks noChangeArrowheads="1"/>
          </p:cNvSpPr>
          <p:nvPr/>
        </p:nvSpPr>
        <p:spPr bwMode="auto">
          <a:xfrm>
            <a:off x="6083300" y="4320000"/>
            <a:ext cx="1420813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4000" y="55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не есть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79250" name="Oval 18"/>
          <p:cNvSpPr>
            <a:spLocks noChangeAspect="1" noChangeArrowheads="1"/>
          </p:cNvSpPr>
          <p:nvPr/>
        </p:nvSpPr>
        <p:spPr bwMode="auto">
          <a:xfrm>
            <a:off x="5004000" y="4032000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немец</a:t>
            </a:r>
          </a:p>
        </p:txBody>
      </p:sp>
      <p:sp>
        <p:nvSpPr>
          <p:cNvPr id="479251" name="Oval 19"/>
          <p:cNvSpPr>
            <a:spLocks noChangeAspect="1" noChangeArrowheads="1"/>
          </p:cNvSpPr>
          <p:nvPr/>
        </p:nvSpPr>
        <p:spPr bwMode="auto">
          <a:xfrm>
            <a:off x="7524000" y="4032000"/>
            <a:ext cx="1080001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5004000" y="5256000"/>
            <a:ext cx="1080000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24000" y="5256000"/>
            <a:ext cx="1080001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немец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479259" name="Rectangle 27"/>
          <p:cNvSpPr>
            <a:spLocks noChangeArrowheads="1"/>
          </p:cNvSpPr>
          <p:nvPr/>
        </p:nvSpPr>
        <p:spPr bwMode="auto">
          <a:xfrm>
            <a:off x="5004000" y="6480000"/>
            <a:ext cx="360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FF0000"/>
                </a:solidFill>
              </a:rPr>
              <a:t>Ничего из посылок не следует</a:t>
            </a:r>
            <a:endParaRPr lang="ru-RU" dirty="0">
              <a:solidFill>
                <a:srgbClr val="FF0000"/>
              </a:solidFill>
            </a:endParaRPr>
          </a:p>
        </p:txBody>
      </p: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 rot="-4500000"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3" name="TextBox 42"/>
          <p:cNvSpPr txBox="1"/>
          <p:nvPr/>
        </p:nvSpPr>
        <p:spPr>
          <a:xfrm>
            <a:off x="0" y="2412000"/>
            <a:ext cx="9144000" cy="1620000"/>
          </a:xfrm>
          <a:prstGeom prst="rect">
            <a:avLst/>
          </a:prstGeom>
          <a:noFill/>
        </p:spPr>
        <p:txBody>
          <a:bodyPr wrap="square" lIns="36000" rIns="36000" rtlCol="0" anchor="ctr" anchorCtr="1">
            <a:noAutofit/>
          </a:bodyPr>
          <a:lstStyle/>
          <a:p>
            <a:pPr algn="l"/>
            <a:r>
              <a:rPr lang="ru-RU" sz="1600" spc="-40" dirty="0" smtClean="0"/>
              <a:t>Ошибка </a:t>
            </a:r>
            <a:r>
              <a:rPr lang="ru-RU" sz="1600" spc="-40" dirty="0" smtClean="0">
                <a:solidFill>
                  <a:srgbClr val="FF66FF"/>
                </a:solidFill>
              </a:rPr>
              <a:t>недозволительного расширения б</a:t>
            </a:r>
            <a:r>
              <a:rPr lang="fr-FR" sz="1600" spc="-40" dirty="0" smtClean="0">
                <a:solidFill>
                  <a:srgbClr val="FF66FF"/>
                </a:solidFill>
              </a:rPr>
              <a:t>ó</a:t>
            </a:r>
            <a:r>
              <a:rPr lang="ru-RU" sz="1600" spc="-40" dirty="0" smtClean="0">
                <a:solidFill>
                  <a:srgbClr val="FF66FF"/>
                </a:solidFill>
              </a:rPr>
              <a:t>льшего термина</a:t>
            </a:r>
            <a:r>
              <a:rPr lang="ru-RU" sz="1600" spc="-40" dirty="0" smtClean="0"/>
              <a:t> возникает в силлогистике, если</a:t>
            </a:r>
          </a:p>
          <a:p>
            <a:pPr marL="342900" indent="-342900" algn="l"/>
            <a:r>
              <a:rPr lang="ru-RU" sz="1600" dirty="0" smtClean="0"/>
              <a:t>1) в 1-й фигуре меньшая посылка, а значит, и вывод – отрицательные суждения; </a:t>
            </a:r>
          </a:p>
          <a:p>
            <a:pPr marL="342900" indent="-342900" algn="l"/>
            <a:r>
              <a:rPr lang="ru-RU" sz="1600" dirty="0" smtClean="0"/>
              <a:t>2) во 2-й фигуре б</a:t>
            </a:r>
            <a:r>
              <a:rPr lang="fr-FR" sz="1600" dirty="0" smtClean="0"/>
              <a:t>ó</a:t>
            </a:r>
            <a:r>
              <a:rPr lang="ru-RU" sz="1600" dirty="0" smtClean="0"/>
              <a:t>льшая посылка – частное суждение; </a:t>
            </a:r>
          </a:p>
          <a:p>
            <a:pPr marL="342900" indent="-342900" algn="l"/>
            <a:r>
              <a:rPr lang="ru-RU" sz="1600" dirty="0" smtClean="0"/>
              <a:t>3) в 3-й фигуре меньшая посылка, а значит, и вывод – отрицательные суждения;</a:t>
            </a:r>
          </a:p>
          <a:p>
            <a:pPr marL="342900" indent="-342900" algn="l"/>
            <a:r>
              <a:rPr lang="ru-RU" sz="1600" dirty="0" smtClean="0"/>
              <a:t>4) в 4-й фигуре при наличии отрицательной посылки б</a:t>
            </a:r>
            <a:r>
              <a:rPr lang="fr-FR" sz="1600" dirty="0" smtClean="0"/>
              <a:t>ó</a:t>
            </a:r>
            <a:r>
              <a:rPr lang="ru-RU" sz="1600" dirty="0" smtClean="0"/>
              <a:t>льшая – частное суждение.</a:t>
            </a:r>
            <a:endParaRPr lang="ru-RU" sz="1600" dirty="0"/>
          </a:p>
        </p:txBody>
      </p:sp>
      <p:sp>
        <p:nvSpPr>
          <p:cNvPr id="44" name="Rectangle 16"/>
          <p:cNvSpPr txBox="1">
            <a:spLocks noChangeArrowheads="1"/>
          </p:cNvSpPr>
          <p:nvPr/>
        </p:nvSpPr>
        <p:spPr bwMode="auto">
          <a:xfrm>
            <a:off x="216000" y="4032000"/>
            <a:ext cx="3744000" cy="9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простой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Фигура</a:t>
            </a:r>
            <a:r>
              <a:rPr lang="en-US" sz="1600" b="1" kern="0" dirty="0" smtClean="0">
                <a:latin typeface="+mn-lt"/>
              </a:rPr>
              <a:t>: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первая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</p:txBody>
      </p:sp>
      <p:sp>
        <p:nvSpPr>
          <p:cNvPr id="1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spc="-10" dirty="0" smtClean="0">
                <a:solidFill>
                  <a:schemeClr val="bg1"/>
                </a:solidFill>
              </a:rPr>
              <a:t>Недозволительное расширение б</a:t>
            </a:r>
            <a:r>
              <a:rPr lang="en-US" sz="2800" b="1" spc="-10" dirty="0" smtClean="0">
                <a:solidFill>
                  <a:schemeClr val="bg1"/>
                </a:solidFill>
              </a:rPr>
              <a:t>ó</a:t>
            </a:r>
            <a:r>
              <a:rPr lang="ru-RU" sz="2800" b="1" spc="-10" dirty="0" smtClean="0">
                <a:solidFill>
                  <a:schemeClr val="bg1"/>
                </a:solidFill>
              </a:rPr>
              <a:t>льшего термина</a:t>
            </a:r>
          </a:p>
        </p:txBody>
      </p:sp>
      <p:sp>
        <p:nvSpPr>
          <p:cNvPr id="19" name="Text Box 5"/>
          <p:cNvSpPr txBox="1">
            <a:spLocks noChangeArrowheads="1"/>
          </p:cNvSpPr>
          <p:nvPr/>
        </p:nvSpPr>
        <p:spPr bwMode="auto">
          <a:xfrm>
            <a:off x="360000" y="1512000"/>
            <a:ext cx="8424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Недозволительное расширение </a:t>
            </a:r>
            <a:r>
              <a:rPr lang="ru-RU" dirty="0" smtClean="0">
                <a:solidFill>
                  <a:srgbClr val="FFFF00"/>
                </a:solidFill>
                <a:latin typeface="+mj-lt"/>
                <a:cs typeface="Arial" charset="0"/>
              </a:rPr>
              <a:t>б</a:t>
            </a:r>
            <a:r>
              <a:rPr lang="fr-FR" dirty="0" smtClean="0">
                <a:solidFill>
                  <a:srgbClr val="FFFF00"/>
                </a:solidFill>
                <a:latin typeface="+mj-lt"/>
                <a:cs typeface="Times New Roman"/>
              </a:rPr>
              <a:t>ó</a:t>
            </a:r>
            <a:r>
              <a:rPr lang="ru-RU" dirty="0" smtClean="0">
                <a:solidFill>
                  <a:srgbClr val="FFFF00"/>
                </a:solidFill>
                <a:latin typeface="+mj-lt"/>
                <a:cs typeface="Arial" charset="0"/>
              </a:rPr>
              <a:t>ль</a:t>
            </a:r>
            <a:r>
              <a:rPr lang="ru-RU" dirty="0" smtClean="0">
                <a:solidFill>
                  <a:srgbClr val="FFFF00"/>
                </a:solidFill>
                <a:cs typeface="Arial" charset="0"/>
              </a:rPr>
              <a:t>шего термина </a:t>
            </a:r>
            <a:r>
              <a:rPr lang="ru-RU" dirty="0" smtClean="0">
                <a:cs typeface="Arial" charset="0"/>
              </a:rPr>
              <a:t>–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логическая ошибка в силлогистике, заключающаяся в том, что б</a:t>
            </a:r>
            <a:r>
              <a:rPr lang="fr-FR" sz="1600" dirty="0" smtClean="0">
                <a:latin typeface="Arial" pitchFamily="34" charset="0"/>
                <a:cs typeface="Arial" pitchFamily="34" charset="0"/>
              </a:rPr>
              <a:t>ó</a:t>
            </a:r>
            <a:r>
              <a:rPr lang="ru-RU" sz="1600" dirty="0" smtClean="0"/>
              <a:t>льший термин, </a:t>
            </a:r>
            <a:r>
              <a:rPr lang="ru-RU" sz="1600" dirty="0" smtClean="0">
                <a:solidFill>
                  <a:srgbClr val="FF66FF"/>
                </a:solidFill>
              </a:rPr>
              <a:t>не распределённый</a:t>
            </a:r>
            <a:r>
              <a:rPr lang="ru-RU" sz="1600" dirty="0" smtClean="0"/>
              <a:t> в посылке, оказывается </a:t>
            </a:r>
            <a:r>
              <a:rPr lang="ru-RU" sz="1600" dirty="0" smtClean="0">
                <a:solidFill>
                  <a:srgbClr val="00FF00"/>
                </a:solidFill>
              </a:rPr>
              <a:t>распределённым</a:t>
            </a:r>
            <a:r>
              <a:rPr lang="ru-RU" sz="1600" dirty="0" smtClean="0"/>
              <a:t> в выводе</a:t>
            </a:r>
            <a:r>
              <a:rPr lang="en-US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30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2" dur="1000"/>
                                        <p:tgtEl>
                                          <p:spTgt spid="47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79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500"/>
                            </p:stCondLst>
                            <p:childTnLst>
                              <p:par>
                                <p:cTn id="71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3" dur="1000"/>
                                        <p:tgtEl>
                                          <p:spTgt spid="47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2500"/>
                            </p:stCondLst>
                            <p:childTnLst>
                              <p:par>
                                <p:cTn id="7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7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4000"/>
                            </p:stCondLst>
                            <p:childTnLst>
                              <p:par>
                                <p:cTn id="8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8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0"/>
                            </p:stCondLst>
                            <p:childTnLst>
                              <p:par>
                                <p:cTn id="9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400000">
                                      <p:cBhvr>
                                        <p:cTn id="10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000"/>
                            </p:stCondLst>
                            <p:childTnLst>
                              <p:par>
                                <p:cTn id="104" presetID="3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30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build="p"/>
      <p:bldP spid="43" grpId="0" build="p"/>
      <p:bldP spid="44" grpId="0" build="p"/>
      <p:bldP spid="19" grpId="0" animBg="1"/>
    </p:bldLst>
  </p:timing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9" name="AutoShape 7"/>
          <p:cNvSpPr>
            <a:spLocks noChangeArrowheads="1"/>
          </p:cNvSpPr>
          <p:nvPr/>
        </p:nvSpPr>
        <p:spPr bwMode="auto">
          <a:xfrm>
            <a:off x="6083300" y="4320000"/>
            <a:ext cx="1420813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не суть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4000" y="55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79250" name="Oval 18"/>
          <p:cNvSpPr>
            <a:spLocks noChangeAspect="1" noChangeArrowheads="1"/>
          </p:cNvSpPr>
          <p:nvPr/>
        </p:nvSpPr>
        <p:spPr bwMode="auto">
          <a:xfrm>
            <a:off x="5004000" y="4032000"/>
            <a:ext cx="1080000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Некоторые</a:t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москвичи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479251" name="Oval 19"/>
          <p:cNvSpPr>
            <a:spLocks noChangeAspect="1" noChangeArrowheads="1"/>
          </p:cNvSpPr>
          <p:nvPr/>
        </p:nvSpPr>
        <p:spPr bwMode="auto">
          <a:xfrm>
            <a:off x="7524000" y="4032000"/>
            <a:ext cx="1080001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изучающие</a:t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логику</a:t>
            </a:r>
            <a:br>
              <a:rPr lang="ru-RU" sz="1600" dirty="0" smtClean="0">
                <a:solidFill>
                  <a:srgbClr val="0000FF"/>
                </a:solidFill>
              </a:rPr>
            </a:br>
            <a:endParaRPr lang="ru-RU" sz="10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5004000" y="5256000"/>
            <a:ext cx="1080000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050" dirty="0" smtClean="0">
                <a:solidFill>
                  <a:srgbClr val="0000FF"/>
                </a:solidFill>
              </a:rPr>
              <a:t/>
            </a:r>
            <a:br>
              <a:rPr lang="ru-RU" sz="105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студент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24000" y="5256000"/>
            <a:ext cx="1080001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800" dirty="0" smtClean="0">
                <a:solidFill>
                  <a:srgbClr val="0000FF"/>
                </a:solidFill>
              </a:rPr>
              <a:t/>
            </a:r>
            <a:br>
              <a:rPr lang="ru-RU" sz="800" dirty="0" smtClean="0">
                <a:solidFill>
                  <a:srgbClr val="0000FF"/>
                </a:solidFill>
              </a:rPr>
            </a:br>
            <a:r>
              <a:rPr lang="ru-RU" sz="1400" dirty="0" smtClean="0">
                <a:solidFill>
                  <a:srgbClr val="0000FF"/>
                </a:solidFill>
              </a:rPr>
              <a:t>изучающий</a:t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логику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79259" name="Rectangle 27"/>
          <p:cNvSpPr>
            <a:spLocks noChangeArrowheads="1"/>
          </p:cNvSpPr>
          <p:nvPr/>
        </p:nvSpPr>
        <p:spPr bwMode="auto">
          <a:xfrm>
            <a:off x="5004000" y="6480000"/>
            <a:ext cx="360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FF0000"/>
                </a:solidFill>
              </a:rPr>
              <a:t>Ничего из посылок не следует</a:t>
            </a:r>
            <a:endParaRPr lang="ru-RU" dirty="0">
              <a:solidFill>
                <a:srgbClr val="FF0000"/>
              </a:solidFill>
            </a:endParaRPr>
          </a:p>
        </p:txBody>
      </p: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 rot="-4500000"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Rectangle 16"/>
          <p:cNvSpPr txBox="1">
            <a:spLocks noChangeArrowheads="1"/>
          </p:cNvSpPr>
          <p:nvPr/>
        </p:nvSpPr>
        <p:spPr bwMode="auto">
          <a:xfrm>
            <a:off x="216000" y="4032000"/>
            <a:ext cx="3744000" cy="9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простой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Фигура</a:t>
            </a:r>
            <a:r>
              <a:rPr lang="en-US" sz="1600" b="1" kern="0" dirty="0" smtClean="0">
                <a:latin typeface="+mn-lt"/>
              </a:rPr>
              <a:t>: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вторая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</p:txBody>
      </p:sp>
      <p:sp>
        <p:nvSpPr>
          <p:cNvPr id="17" name="Rectangle 14"/>
          <p:cNvSpPr>
            <a:spLocks noChangeArrowheads="1"/>
          </p:cNvSpPr>
          <p:nvPr/>
        </p:nvSpPr>
        <p:spPr bwMode="auto">
          <a:xfrm rot="5400000">
            <a:off x="7632000" y="4968000"/>
            <a:ext cx="792000" cy="432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b" anchorCtr="0"/>
          <a:lstStyle/>
          <a:p>
            <a:pPr algn="ctr">
              <a:lnSpc>
                <a:spcPct val="75000"/>
              </a:lnSpc>
            </a:pPr>
            <a:r>
              <a:rPr lang="ru-RU" sz="1400" dirty="0">
                <a:solidFill>
                  <a:srgbClr val="0000FF"/>
                </a:solidFill>
              </a:rPr>
              <a:t>средний</a:t>
            </a:r>
            <a:br>
              <a:rPr lang="ru-RU" sz="1400" dirty="0">
                <a:solidFill>
                  <a:srgbClr val="0000FF"/>
                </a:solidFill>
              </a:rPr>
            </a:br>
            <a:r>
              <a:rPr lang="ru-RU" sz="14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18" name="Rectangle 15"/>
          <p:cNvSpPr>
            <a:spLocks noChangeArrowheads="1"/>
          </p:cNvSpPr>
          <p:nvPr/>
        </p:nvSpPr>
        <p:spPr bwMode="auto">
          <a:xfrm rot="-5400000">
            <a:off x="5148000" y="4968000"/>
            <a:ext cx="792000" cy="432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400" dirty="0">
                <a:solidFill>
                  <a:srgbClr val="FF0000"/>
                </a:solidFill>
              </a:rPr>
              <a:t>не </a:t>
            </a:r>
            <a:r>
              <a:rPr lang="ru-RU" sz="1400" dirty="0" smtClean="0">
                <a:solidFill>
                  <a:srgbClr val="FF0000"/>
                </a:solidFill>
              </a:rPr>
              <a:t>есть?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19" name="Содержимое 2"/>
          <p:cNvSpPr>
            <a:spLocks noGrp="1"/>
          </p:cNvSpPr>
          <p:nvPr>
            <p:ph sz="half" idx="1"/>
          </p:nvPr>
        </p:nvSpPr>
        <p:spPr>
          <a:xfrm>
            <a:off x="216000" y="4896000"/>
            <a:ext cx="4428000" cy="1908000"/>
          </a:xfrm>
        </p:spPr>
        <p:txBody>
          <a:bodyPr anchor="b" anchorCtr="0"/>
          <a:lstStyle/>
          <a:p>
            <a:pPr indent="-252000">
              <a:spcBef>
                <a:spcPts val="0"/>
              </a:spcBef>
              <a:buClr>
                <a:schemeClr val="bg1"/>
              </a:buClr>
            </a:pPr>
            <a:r>
              <a:rPr lang="ru-RU" sz="1600" b="1" dirty="0" smtClean="0">
                <a:solidFill>
                  <a:schemeClr val="bg1"/>
                </a:solidFill>
              </a:rPr>
              <a:t>Б</a:t>
            </a:r>
            <a:r>
              <a:rPr lang="fr-FR" sz="1600" b="1" dirty="0" smtClean="0">
                <a:solidFill>
                  <a:schemeClr val="bg1"/>
                </a:solidFill>
              </a:rPr>
              <a:t>ó</a:t>
            </a:r>
            <a:r>
              <a:rPr lang="ru-RU" sz="1600" b="1" dirty="0" smtClean="0">
                <a:solidFill>
                  <a:schemeClr val="bg1"/>
                </a:solidFill>
              </a:rPr>
              <a:t>льший термин как субъект </a:t>
            </a:r>
            <a:r>
              <a:rPr lang="ru-RU" sz="1600" b="1" dirty="0" smtClean="0">
                <a:solidFill>
                  <a:srgbClr val="00FFFF"/>
                </a:solidFill>
              </a:rPr>
              <a:t>частного</a:t>
            </a:r>
            <a:r>
              <a:rPr lang="ru-RU" sz="1600" b="1" dirty="0" smtClean="0">
                <a:solidFill>
                  <a:srgbClr val="CCFFCC"/>
                </a:solidFill>
              </a:rPr>
              <a:t> суждения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CCFFCC"/>
                </a:solidFill>
              </a:rPr>
              <a:t/>
            </a:r>
            <a:br>
              <a:rPr lang="ru-RU" sz="1600" b="1" dirty="0" smtClean="0">
                <a:solidFill>
                  <a:srgbClr val="CCFFCC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в посылке </a:t>
            </a:r>
            <a:r>
              <a:rPr lang="ru-RU" sz="1600" b="1" dirty="0" smtClean="0">
                <a:solidFill>
                  <a:srgbClr val="FF66FF"/>
                </a:solidFill>
              </a:rPr>
              <a:t>не распределён</a:t>
            </a:r>
            <a:r>
              <a:rPr lang="ru-RU" sz="1600" b="1" dirty="0" smtClean="0">
                <a:solidFill>
                  <a:schemeClr val="bg1"/>
                </a:solidFill>
              </a:rPr>
              <a:t>,</a:t>
            </a:r>
            <a:r>
              <a:rPr lang="ru-RU" sz="1600" b="1" dirty="0" smtClean="0"/>
              <a:t> </a:t>
            </a:r>
          </a:p>
          <a:p>
            <a:pPr indent="-252000">
              <a:spcBef>
                <a:spcPts val="0"/>
              </a:spcBef>
              <a:buClr>
                <a:schemeClr val="bg1"/>
              </a:buClr>
            </a:pPr>
            <a:r>
              <a:rPr lang="ru-RU" sz="1600" b="1" dirty="0" smtClean="0">
                <a:solidFill>
                  <a:schemeClr val="bg1"/>
                </a:solidFill>
              </a:rPr>
              <a:t>но как предикат вывода –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rgbClr val="00FFFF"/>
                </a:solidFill>
              </a:rPr>
              <a:t>отрицательного</a:t>
            </a:r>
            <a:r>
              <a:rPr lang="ru-RU" sz="1600" b="1" dirty="0" smtClean="0">
                <a:solidFill>
                  <a:srgbClr val="CCFFCC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вследствие</a:t>
            </a:r>
            <a:r>
              <a:rPr lang="ru-RU" sz="1600" b="1" dirty="0" smtClean="0">
                <a:solidFill>
                  <a:srgbClr val="CCFFCC"/>
                </a:solidFill>
              </a:rPr>
              <a:t> </a:t>
            </a:r>
            <a:br>
              <a:rPr lang="ru-RU" sz="1600" b="1" dirty="0" smtClean="0">
                <a:solidFill>
                  <a:srgbClr val="CCFFCC"/>
                </a:solidFill>
              </a:rPr>
            </a:br>
            <a:r>
              <a:rPr lang="ru-RU" sz="1600" b="1" dirty="0" smtClean="0">
                <a:solidFill>
                  <a:srgbClr val="00FFFF"/>
                </a:solidFill>
              </a:rPr>
              <a:t>отрицательности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одной из посылок –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оказался бы </a:t>
            </a:r>
            <a:r>
              <a:rPr lang="ru-RU" sz="1600" b="1" dirty="0" smtClean="0">
                <a:solidFill>
                  <a:srgbClr val="00FF00"/>
                </a:solidFill>
              </a:rPr>
              <a:t>распределён</a:t>
            </a:r>
            <a:r>
              <a:rPr lang="ru-RU" sz="1600" b="1" dirty="0" smtClean="0">
                <a:solidFill>
                  <a:srgbClr val="CCFFCC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в выводе.</a:t>
            </a:r>
          </a:p>
        </p:txBody>
      </p:sp>
      <p:sp>
        <p:nvSpPr>
          <p:cNvPr id="20" name="Text Box 5"/>
          <p:cNvSpPr txBox="1">
            <a:spLocks noChangeArrowheads="1"/>
          </p:cNvSpPr>
          <p:nvPr/>
        </p:nvSpPr>
        <p:spPr bwMode="auto">
          <a:xfrm>
            <a:off x="360000" y="1512000"/>
            <a:ext cx="8424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Недозволительное расширение </a:t>
            </a:r>
            <a:r>
              <a:rPr lang="ru-RU" dirty="0" smtClean="0">
                <a:solidFill>
                  <a:srgbClr val="FFFF00"/>
                </a:solidFill>
                <a:latin typeface="+mj-lt"/>
                <a:cs typeface="Arial" charset="0"/>
              </a:rPr>
              <a:t>б</a:t>
            </a:r>
            <a:r>
              <a:rPr lang="fr-FR" dirty="0" smtClean="0">
                <a:solidFill>
                  <a:srgbClr val="FFFF00"/>
                </a:solidFill>
                <a:latin typeface="+mj-lt"/>
                <a:cs typeface="Times New Roman"/>
              </a:rPr>
              <a:t>ó</a:t>
            </a:r>
            <a:r>
              <a:rPr lang="ru-RU" dirty="0" smtClean="0">
                <a:solidFill>
                  <a:srgbClr val="FFFF00"/>
                </a:solidFill>
                <a:latin typeface="+mj-lt"/>
                <a:cs typeface="Arial" charset="0"/>
              </a:rPr>
              <a:t>ль</a:t>
            </a:r>
            <a:r>
              <a:rPr lang="ru-RU" dirty="0" smtClean="0">
                <a:solidFill>
                  <a:srgbClr val="FFFF00"/>
                </a:solidFill>
                <a:cs typeface="Arial" charset="0"/>
              </a:rPr>
              <a:t>шего термина </a:t>
            </a:r>
            <a:r>
              <a:rPr lang="ru-RU" dirty="0" smtClean="0">
                <a:cs typeface="Arial" charset="0"/>
              </a:rPr>
              <a:t>–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логическая ошибка в силлогистике, заключающаяся в том, что б</a:t>
            </a:r>
            <a:r>
              <a:rPr lang="fr-FR" sz="1600" dirty="0" smtClean="0">
                <a:latin typeface="Arial" pitchFamily="34" charset="0"/>
                <a:cs typeface="Arial" pitchFamily="34" charset="0"/>
              </a:rPr>
              <a:t>ó</a:t>
            </a:r>
            <a:r>
              <a:rPr lang="ru-RU" sz="1600" dirty="0" smtClean="0"/>
              <a:t>льший термин, </a:t>
            </a:r>
            <a:r>
              <a:rPr lang="ru-RU" sz="1600" dirty="0" smtClean="0">
                <a:solidFill>
                  <a:srgbClr val="FF66FF"/>
                </a:solidFill>
              </a:rPr>
              <a:t>не распределённый</a:t>
            </a:r>
            <a:r>
              <a:rPr lang="ru-RU" sz="1600" dirty="0" smtClean="0"/>
              <a:t> в посылке, оказывается </a:t>
            </a:r>
            <a:r>
              <a:rPr lang="ru-RU" sz="1600" dirty="0" smtClean="0">
                <a:solidFill>
                  <a:srgbClr val="00FF00"/>
                </a:solidFill>
              </a:rPr>
              <a:t>распределённым</a:t>
            </a:r>
            <a:r>
              <a:rPr lang="ru-RU" sz="1600" dirty="0" smtClean="0"/>
              <a:t> в выводе</a:t>
            </a:r>
            <a:r>
              <a:rPr lang="en-US" sz="1600" dirty="0" smtClean="0"/>
              <a:t>.</a:t>
            </a:r>
            <a:endParaRPr lang="ru-RU" sz="1600" dirty="0"/>
          </a:p>
        </p:txBody>
      </p:sp>
      <p:sp>
        <p:nvSpPr>
          <p:cNvPr id="23" name="TextBox 22"/>
          <p:cNvSpPr txBox="1"/>
          <p:nvPr/>
        </p:nvSpPr>
        <p:spPr>
          <a:xfrm>
            <a:off x="0" y="2412000"/>
            <a:ext cx="9144000" cy="1620000"/>
          </a:xfrm>
          <a:prstGeom prst="rect">
            <a:avLst/>
          </a:prstGeom>
          <a:noFill/>
        </p:spPr>
        <p:txBody>
          <a:bodyPr wrap="square" lIns="36000" rIns="36000" rtlCol="0" anchor="ctr" anchorCtr="1">
            <a:noAutofit/>
          </a:bodyPr>
          <a:lstStyle/>
          <a:p>
            <a:pPr algn="l"/>
            <a:r>
              <a:rPr lang="ru-RU" sz="1600" spc="-40" dirty="0" smtClean="0"/>
              <a:t>Ошибка </a:t>
            </a:r>
            <a:r>
              <a:rPr lang="ru-RU" sz="1600" spc="-40" dirty="0" smtClean="0">
                <a:solidFill>
                  <a:srgbClr val="FF66FF"/>
                </a:solidFill>
              </a:rPr>
              <a:t>недозволительного расширения б</a:t>
            </a:r>
            <a:r>
              <a:rPr lang="fr-FR" sz="1600" spc="-40" dirty="0" smtClean="0">
                <a:solidFill>
                  <a:srgbClr val="FF66FF"/>
                </a:solidFill>
              </a:rPr>
              <a:t>ó</a:t>
            </a:r>
            <a:r>
              <a:rPr lang="ru-RU" sz="1600" spc="-40" dirty="0" smtClean="0">
                <a:solidFill>
                  <a:srgbClr val="FF66FF"/>
                </a:solidFill>
              </a:rPr>
              <a:t>льшего термина</a:t>
            </a:r>
            <a:r>
              <a:rPr lang="ru-RU" sz="1600" spc="-40" dirty="0" smtClean="0"/>
              <a:t> возникает в силлогистике, если</a:t>
            </a:r>
          </a:p>
          <a:p>
            <a:pPr marL="342900" indent="-342900" algn="l"/>
            <a:r>
              <a:rPr lang="ru-RU" sz="1600" dirty="0" smtClean="0"/>
              <a:t>1) в 1-й фигуре меньшая посылка, а значит, и вывод – отрицательные суждения; </a:t>
            </a:r>
          </a:p>
          <a:p>
            <a:pPr marL="342900" indent="-342900" algn="l"/>
            <a:r>
              <a:rPr lang="ru-RU" sz="1600" dirty="0" smtClean="0"/>
              <a:t>2) во 2-й фигуре б</a:t>
            </a:r>
            <a:r>
              <a:rPr lang="fr-FR" sz="1600" dirty="0" smtClean="0"/>
              <a:t>ó</a:t>
            </a:r>
            <a:r>
              <a:rPr lang="ru-RU" sz="1600" dirty="0" smtClean="0"/>
              <a:t>льшая посылка – частное суждение;</a:t>
            </a:r>
          </a:p>
          <a:p>
            <a:pPr marL="342900" indent="-342900" algn="l"/>
            <a:r>
              <a:rPr lang="ru-RU" sz="1600" dirty="0" smtClean="0"/>
              <a:t>3) в 3-й фигуре меньшая посылка, а значит, и вывод – отрицательные суждения; </a:t>
            </a:r>
          </a:p>
          <a:p>
            <a:pPr marL="342900" indent="-342900" algn="l"/>
            <a:r>
              <a:rPr lang="ru-RU" sz="1600" dirty="0" smtClean="0"/>
              <a:t>4) в 4-й фигуре при наличии отрицательной посылки б</a:t>
            </a:r>
            <a:r>
              <a:rPr lang="fr-FR" sz="1600" dirty="0" smtClean="0"/>
              <a:t>ó</a:t>
            </a:r>
            <a:r>
              <a:rPr lang="ru-RU" sz="1600" dirty="0" smtClean="0"/>
              <a:t>льшая – частное суждение.</a:t>
            </a:r>
            <a:endParaRPr lang="ru-RU" sz="1600" dirty="0"/>
          </a:p>
        </p:txBody>
      </p:sp>
      <p:sp>
        <p:nvSpPr>
          <p:cNvPr id="2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spc="-10" dirty="0" smtClean="0">
                <a:solidFill>
                  <a:schemeClr val="bg1"/>
                </a:solidFill>
              </a:rPr>
              <a:t>Недозволительное расширение б</a:t>
            </a:r>
            <a:r>
              <a:rPr lang="en-US" sz="2800" b="1" spc="-10" dirty="0" smtClean="0">
                <a:solidFill>
                  <a:schemeClr val="bg1"/>
                </a:solidFill>
              </a:rPr>
              <a:t>ó</a:t>
            </a:r>
            <a:r>
              <a:rPr lang="ru-RU" sz="2800" b="1" spc="-10" dirty="0" smtClean="0">
                <a:solidFill>
                  <a:schemeClr val="bg1"/>
                </a:solidFill>
              </a:rPr>
              <a:t>льшего термина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47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79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47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8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26771 0 " pathEditMode="relative" ptsTypes="AA">
                                      <p:cBhvr>
                                        <p:cTn id="57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000"/>
                            </p:stCondLst>
                            <p:childTnLst>
                              <p:par>
                                <p:cTn id="59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9239" grpId="0" animBg="1"/>
      <p:bldP spid="479237" grpId="0" animBg="1"/>
      <p:bldP spid="479250" grpId="0" animBg="1"/>
      <p:bldP spid="479251" grpId="0" animBg="1"/>
      <p:bldP spid="479252" grpId="0" animBg="1"/>
      <p:bldP spid="479253" grpId="0" animBg="1"/>
      <p:bldP spid="479259" grpId="0" animBg="1"/>
      <p:bldP spid="44" grpId="0" build="p"/>
      <p:bldP spid="17" grpId="0" animBg="1"/>
      <p:bldP spid="17" grpId="1" animBg="1"/>
      <p:bldP spid="17" grpId="2" animBg="1"/>
      <p:bldP spid="19" grpId="0" build="p"/>
    </p:bldLst>
  </p:timing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9" name="AutoShape 7"/>
          <p:cNvSpPr>
            <a:spLocks noChangeArrowheads="1"/>
          </p:cNvSpPr>
          <p:nvPr/>
        </p:nvSpPr>
        <p:spPr bwMode="auto">
          <a:xfrm>
            <a:off x="6083300" y="4320000"/>
            <a:ext cx="1420813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4000" y="55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не есть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79250" name="Oval 18"/>
          <p:cNvSpPr>
            <a:spLocks noChangeAspect="1" noChangeArrowheads="1"/>
          </p:cNvSpPr>
          <p:nvPr/>
        </p:nvSpPr>
        <p:spPr bwMode="auto">
          <a:xfrm>
            <a:off x="5004000" y="4032000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br>
              <a:rPr lang="ru-RU" dirty="0" smtClean="0">
                <a:solidFill>
                  <a:srgbClr val="0000FF"/>
                </a:solidFill>
              </a:rPr>
            </a:br>
            <a:endParaRPr lang="ru-RU" sz="1100" dirty="0">
              <a:solidFill>
                <a:srgbClr val="0000FF"/>
              </a:solidFill>
            </a:endParaRPr>
          </a:p>
        </p:txBody>
      </p:sp>
      <p:sp>
        <p:nvSpPr>
          <p:cNvPr id="479251" name="Oval 19"/>
          <p:cNvSpPr>
            <a:spLocks noChangeAspect="1" noChangeArrowheads="1"/>
          </p:cNvSpPr>
          <p:nvPr/>
        </p:nvSpPr>
        <p:spPr bwMode="auto">
          <a:xfrm>
            <a:off x="7524000" y="4032000"/>
            <a:ext cx="1080001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5004000" y="5256000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200" dirty="0" smtClean="0">
                <a:solidFill>
                  <a:srgbClr val="0000FF"/>
                </a:solidFill>
              </a:rPr>
              <a:t/>
            </a:r>
            <a:br>
              <a:rPr lang="ru-RU" sz="12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24000" y="5256000"/>
            <a:ext cx="1080001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турок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59" name="Rectangle 27"/>
          <p:cNvSpPr>
            <a:spLocks noChangeArrowheads="1"/>
          </p:cNvSpPr>
          <p:nvPr/>
        </p:nvSpPr>
        <p:spPr bwMode="auto">
          <a:xfrm>
            <a:off x="5004000" y="6480000"/>
            <a:ext cx="360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FF0000"/>
                </a:solidFill>
              </a:rPr>
              <a:t>Ничего из посылок не следует</a:t>
            </a:r>
            <a:endParaRPr lang="ru-RU" dirty="0">
              <a:solidFill>
                <a:srgbClr val="FF0000"/>
              </a:solidFill>
            </a:endParaRPr>
          </a:p>
        </p:txBody>
      </p: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 rot="-4500000"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Rectangle 16"/>
          <p:cNvSpPr txBox="1">
            <a:spLocks noChangeArrowheads="1"/>
          </p:cNvSpPr>
          <p:nvPr/>
        </p:nvSpPr>
        <p:spPr bwMode="auto">
          <a:xfrm>
            <a:off x="216000" y="4032000"/>
            <a:ext cx="3744000" cy="86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простой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Фигура</a:t>
            </a:r>
            <a:r>
              <a:rPr lang="en-US" sz="1600" b="1" kern="0" dirty="0" smtClean="0">
                <a:latin typeface="+mn-lt"/>
              </a:rPr>
              <a:t>: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третья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</p:txBody>
      </p:sp>
      <p:sp>
        <p:nvSpPr>
          <p:cNvPr id="17" name="Rectangle 14"/>
          <p:cNvSpPr>
            <a:spLocks noChangeArrowheads="1"/>
          </p:cNvSpPr>
          <p:nvPr/>
        </p:nvSpPr>
        <p:spPr bwMode="auto">
          <a:xfrm rot="-5400000">
            <a:off x="5148000" y="4968000"/>
            <a:ext cx="792000" cy="432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b" anchorCtr="0"/>
          <a:lstStyle/>
          <a:p>
            <a:pPr algn="ctr">
              <a:lnSpc>
                <a:spcPct val="75000"/>
              </a:lnSpc>
            </a:pPr>
            <a:r>
              <a:rPr lang="ru-RU" sz="1400" dirty="0">
                <a:solidFill>
                  <a:srgbClr val="0000FF"/>
                </a:solidFill>
              </a:rPr>
              <a:t>средний</a:t>
            </a:r>
            <a:br>
              <a:rPr lang="ru-RU" sz="1400" dirty="0">
                <a:solidFill>
                  <a:srgbClr val="0000FF"/>
                </a:solidFill>
              </a:rPr>
            </a:br>
            <a:r>
              <a:rPr lang="ru-RU" sz="14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18" name="Rectangle 15"/>
          <p:cNvSpPr>
            <a:spLocks noChangeArrowheads="1"/>
          </p:cNvSpPr>
          <p:nvPr/>
        </p:nvSpPr>
        <p:spPr bwMode="auto">
          <a:xfrm rot="-5400000">
            <a:off x="7632000" y="4968000"/>
            <a:ext cx="792000" cy="432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400" dirty="0" smtClean="0">
                <a:solidFill>
                  <a:srgbClr val="FF0000"/>
                </a:solidFill>
              </a:rPr>
              <a:t>не есть?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21" name="Text Box 5"/>
          <p:cNvSpPr txBox="1">
            <a:spLocks noChangeArrowheads="1"/>
          </p:cNvSpPr>
          <p:nvPr/>
        </p:nvSpPr>
        <p:spPr bwMode="auto">
          <a:xfrm>
            <a:off x="360000" y="1512000"/>
            <a:ext cx="8424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Недозволительное расширение </a:t>
            </a:r>
            <a:r>
              <a:rPr lang="ru-RU" dirty="0" smtClean="0">
                <a:solidFill>
                  <a:srgbClr val="FFFF00"/>
                </a:solidFill>
                <a:latin typeface="+mj-lt"/>
                <a:cs typeface="Arial" charset="0"/>
              </a:rPr>
              <a:t>б</a:t>
            </a:r>
            <a:r>
              <a:rPr lang="fr-FR" dirty="0" smtClean="0">
                <a:solidFill>
                  <a:srgbClr val="FFFF00"/>
                </a:solidFill>
                <a:latin typeface="+mj-lt"/>
                <a:cs typeface="Times New Roman"/>
              </a:rPr>
              <a:t>ó</a:t>
            </a:r>
            <a:r>
              <a:rPr lang="ru-RU" dirty="0" smtClean="0">
                <a:solidFill>
                  <a:srgbClr val="FFFF00"/>
                </a:solidFill>
                <a:latin typeface="+mj-lt"/>
                <a:cs typeface="Arial" charset="0"/>
              </a:rPr>
              <a:t>ль</a:t>
            </a:r>
            <a:r>
              <a:rPr lang="ru-RU" dirty="0" smtClean="0">
                <a:solidFill>
                  <a:srgbClr val="FFFF00"/>
                </a:solidFill>
                <a:cs typeface="Arial" charset="0"/>
              </a:rPr>
              <a:t>шего термина</a:t>
            </a:r>
            <a:r>
              <a:rPr lang="ru-RU" dirty="0" smtClean="0">
                <a:cs typeface="Arial" charset="0"/>
              </a:rPr>
              <a:t> –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логическая ошибка в силлогистике, заключающаяся в том, что б</a:t>
            </a:r>
            <a:r>
              <a:rPr lang="fr-FR" sz="1600" dirty="0" smtClean="0">
                <a:latin typeface="Arial" pitchFamily="34" charset="0"/>
                <a:cs typeface="Arial" pitchFamily="34" charset="0"/>
              </a:rPr>
              <a:t>ó</a:t>
            </a:r>
            <a:r>
              <a:rPr lang="ru-RU" sz="1600" dirty="0" smtClean="0"/>
              <a:t>льший термин, </a:t>
            </a:r>
            <a:r>
              <a:rPr lang="ru-RU" sz="1600" dirty="0" smtClean="0">
                <a:solidFill>
                  <a:srgbClr val="FF66FF"/>
                </a:solidFill>
              </a:rPr>
              <a:t>не распределённый</a:t>
            </a:r>
            <a:r>
              <a:rPr lang="ru-RU" sz="1600" dirty="0" smtClean="0"/>
              <a:t> в посылке, оказывается </a:t>
            </a:r>
            <a:r>
              <a:rPr lang="ru-RU" sz="1600" dirty="0" smtClean="0">
                <a:solidFill>
                  <a:srgbClr val="00FF00"/>
                </a:solidFill>
              </a:rPr>
              <a:t>распределённым</a:t>
            </a:r>
            <a:r>
              <a:rPr lang="ru-RU" sz="1600" dirty="0" smtClean="0"/>
              <a:t> в выводе</a:t>
            </a:r>
            <a:r>
              <a:rPr lang="en-US" sz="1600" dirty="0" smtClean="0"/>
              <a:t>.</a:t>
            </a:r>
            <a:endParaRPr lang="ru-RU" sz="1600" dirty="0"/>
          </a:p>
        </p:txBody>
      </p:sp>
      <p:sp>
        <p:nvSpPr>
          <p:cNvPr id="22" name="TextBox 21"/>
          <p:cNvSpPr txBox="1"/>
          <p:nvPr/>
        </p:nvSpPr>
        <p:spPr>
          <a:xfrm>
            <a:off x="0" y="2412000"/>
            <a:ext cx="9144000" cy="1620000"/>
          </a:xfrm>
          <a:prstGeom prst="rect">
            <a:avLst/>
          </a:prstGeom>
          <a:noFill/>
        </p:spPr>
        <p:txBody>
          <a:bodyPr wrap="square" lIns="36000" rIns="36000" rtlCol="0" anchor="ctr" anchorCtr="1">
            <a:noAutofit/>
          </a:bodyPr>
          <a:lstStyle/>
          <a:p>
            <a:pPr algn="l"/>
            <a:r>
              <a:rPr lang="ru-RU" sz="1600" spc="-40" dirty="0" smtClean="0"/>
              <a:t>Ошибка </a:t>
            </a:r>
            <a:r>
              <a:rPr lang="ru-RU" sz="1600" spc="-40" dirty="0" smtClean="0">
                <a:solidFill>
                  <a:srgbClr val="FF66FF"/>
                </a:solidFill>
              </a:rPr>
              <a:t>недозволительного расширения б</a:t>
            </a:r>
            <a:r>
              <a:rPr lang="fr-FR" sz="1600" spc="-40" dirty="0" smtClean="0">
                <a:solidFill>
                  <a:srgbClr val="FF66FF"/>
                </a:solidFill>
              </a:rPr>
              <a:t>ó</a:t>
            </a:r>
            <a:r>
              <a:rPr lang="ru-RU" sz="1600" spc="-40" dirty="0" smtClean="0">
                <a:solidFill>
                  <a:srgbClr val="FF66FF"/>
                </a:solidFill>
              </a:rPr>
              <a:t>льшего термина</a:t>
            </a:r>
            <a:r>
              <a:rPr lang="ru-RU" sz="1600" spc="-40" dirty="0" smtClean="0"/>
              <a:t> возникает в силлогистике, если</a:t>
            </a:r>
          </a:p>
          <a:p>
            <a:pPr marL="342900" indent="-342900" algn="l"/>
            <a:r>
              <a:rPr lang="ru-RU" sz="1600" dirty="0" smtClean="0"/>
              <a:t>1) в 1-й фигуре меньшая посылка, а значит, и вывод – отрицательные суждения; </a:t>
            </a:r>
          </a:p>
          <a:p>
            <a:pPr marL="342900" indent="-342900" algn="l"/>
            <a:r>
              <a:rPr lang="ru-RU" sz="1600" dirty="0" smtClean="0"/>
              <a:t>2) во 2-й фигуре б</a:t>
            </a:r>
            <a:r>
              <a:rPr lang="fr-FR" sz="1600" dirty="0" smtClean="0"/>
              <a:t>ó</a:t>
            </a:r>
            <a:r>
              <a:rPr lang="ru-RU" sz="1600" dirty="0" smtClean="0"/>
              <a:t>льшая посылка – частное суждение;</a:t>
            </a:r>
          </a:p>
          <a:p>
            <a:pPr marL="342900" indent="-342900" algn="l"/>
            <a:r>
              <a:rPr lang="ru-RU" sz="1600" dirty="0" smtClean="0"/>
              <a:t>3) в 3-й фигуре меньшая посылка, а значит, и вывод – отрицательные суждения; </a:t>
            </a:r>
          </a:p>
          <a:p>
            <a:pPr marL="342900" indent="-342900" algn="l"/>
            <a:r>
              <a:rPr lang="ru-RU" sz="1600" dirty="0" smtClean="0"/>
              <a:t>4) в 4-й фигуре при наличии отрицательной посылки б</a:t>
            </a:r>
            <a:r>
              <a:rPr lang="fr-FR" sz="1600" dirty="0" smtClean="0"/>
              <a:t>ó</a:t>
            </a:r>
            <a:r>
              <a:rPr lang="ru-RU" sz="1600" dirty="0" smtClean="0"/>
              <a:t>льшая – частное суждение.</a:t>
            </a:r>
            <a:endParaRPr lang="ru-RU" sz="1600" dirty="0"/>
          </a:p>
        </p:txBody>
      </p:sp>
      <p:sp>
        <p:nvSpPr>
          <p:cNvPr id="24" name="Содержимое 2"/>
          <p:cNvSpPr>
            <a:spLocks noGrp="1"/>
          </p:cNvSpPr>
          <p:nvPr>
            <p:ph sz="half" idx="1"/>
          </p:nvPr>
        </p:nvSpPr>
        <p:spPr>
          <a:xfrm>
            <a:off x="216000" y="4896000"/>
            <a:ext cx="4428000" cy="1908000"/>
          </a:xfrm>
        </p:spPr>
        <p:txBody>
          <a:bodyPr anchor="b" anchorCtr="0"/>
          <a:lstStyle/>
          <a:p>
            <a:pPr indent="-252000">
              <a:spcBef>
                <a:spcPts val="0"/>
              </a:spcBef>
              <a:buClr>
                <a:schemeClr val="bg1"/>
              </a:buClr>
            </a:pPr>
            <a:r>
              <a:rPr lang="ru-RU" sz="1600" b="1" dirty="0" smtClean="0">
                <a:solidFill>
                  <a:schemeClr val="bg1"/>
                </a:solidFill>
              </a:rPr>
              <a:t>Б</a:t>
            </a:r>
            <a:r>
              <a:rPr lang="fr-FR" sz="1600" b="1" dirty="0" smtClean="0">
                <a:solidFill>
                  <a:schemeClr val="bg1"/>
                </a:solidFill>
              </a:rPr>
              <a:t>ó</a:t>
            </a:r>
            <a:r>
              <a:rPr lang="ru-RU" sz="1600" b="1" dirty="0" smtClean="0">
                <a:solidFill>
                  <a:schemeClr val="bg1"/>
                </a:solidFill>
              </a:rPr>
              <a:t>льший термин как предикат </a:t>
            </a:r>
            <a:r>
              <a:rPr lang="ru-RU" sz="1600" b="1" dirty="0" smtClean="0">
                <a:solidFill>
                  <a:srgbClr val="00FFFF"/>
                </a:solidFill>
              </a:rPr>
              <a:t>утвердительного</a:t>
            </a:r>
            <a:r>
              <a:rPr lang="ru-RU" sz="1600" b="1" dirty="0" smtClean="0">
                <a:solidFill>
                  <a:srgbClr val="CCFFCC"/>
                </a:solidFill>
              </a:rPr>
              <a:t> суждения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CCFFCC"/>
                </a:solidFill>
              </a:rPr>
              <a:t/>
            </a:r>
            <a:br>
              <a:rPr lang="ru-RU" sz="1600" b="1" dirty="0" smtClean="0">
                <a:solidFill>
                  <a:srgbClr val="CCFFCC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в посылке </a:t>
            </a:r>
            <a:r>
              <a:rPr lang="ru-RU" sz="1600" b="1" dirty="0" smtClean="0">
                <a:solidFill>
                  <a:srgbClr val="FF66FF"/>
                </a:solidFill>
              </a:rPr>
              <a:t>не распределён</a:t>
            </a:r>
            <a:r>
              <a:rPr lang="ru-RU" sz="1600" b="1" dirty="0" smtClean="0">
                <a:solidFill>
                  <a:schemeClr val="bg1"/>
                </a:solidFill>
              </a:rPr>
              <a:t>,</a:t>
            </a:r>
            <a:r>
              <a:rPr lang="ru-RU" sz="1600" b="1" dirty="0" smtClean="0"/>
              <a:t> </a:t>
            </a:r>
          </a:p>
          <a:p>
            <a:pPr indent="-252000">
              <a:spcBef>
                <a:spcPts val="0"/>
              </a:spcBef>
              <a:buClr>
                <a:schemeClr val="bg1"/>
              </a:buClr>
            </a:pPr>
            <a:r>
              <a:rPr lang="ru-RU" sz="1600" b="1" dirty="0" smtClean="0">
                <a:solidFill>
                  <a:schemeClr val="bg1"/>
                </a:solidFill>
              </a:rPr>
              <a:t>но как предикат вывода – </a:t>
            </a:r>
            <a:r>
              <a:rPr lang="ru-RU" sz="1600" b="1" dirty="0" smtClean="0">
                <a:solidFill>
                  <a:srgbClr val="00FFFF"/>
                </a:solidFill>
              </a:rPr>
              <a:t/>
            </a:r>
            <a:br>
              <a:rPr lang="ru-RU" sz="1600" b="1" dirty="0" smtClean="0">
                <a:solidFill>
                  <a:srgbClr val="00FFFF"/>
                </a:solidFill>
              </a:rPr>
            </a:br>
            <a:r>
              <a:rPr lang="ru-RU" sz="1600" b="1" dirty="0" smtClean="0">
                <a:solidFill>
                  <a:srgbClr val="00FFFF"/>
                </a:solidFill>
              </a:rPr>
              <a:t>отрицательного</a:t>
            </a:r>
            <a:r>
              <a:rPr lang="ru-RU" sz="1600" b="1" dirty="0" smtClean="0">
                <a:solidFill>
                  <a:srgbClr val="CCFFCC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вследствие</a:t>
            </a:r>
            <a:r>
              <a:rPr lang="ru-RU" sz="1600" b="1" dirty="0" smtClean="0">
                <a:solidFill>
                  <a:srgbClr val="CCFFCC"/>
                </a:solidFill>
              </a:rPr>
              <a:t> </a:t>
            </a:r>
            <a:br>
              <a:rPr lang="ru-RU" sz="1600" b="1" dirty="0" smtClean="0">
                <a:solidFill>
                  <a:srgbClr val="CCFFCC"/>
                </a:solidFill>
              </a:rPr>
            </a:br>
            <a:r>
              <a:rPr lang="ru-RU" sz="1600" b="1" dirty="0" smtClean="0">
                <a:solidFill>
                  <a:srgbClr val="00FFFF"/>
                </a:solidFill>
              </a:rPr>
              <a:t>отрицательности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меньшей посылки – оказался бы </a:t>
            </a:r>
            <a:r>
              <a:rPr lang="ru-RU" sz="1600" b="1" dirty="0" smtClean="0">
                <a:solidFill>
                  <a:srgbClr val="00FF00"/>
                </a:solidFill>
              </a:rPr>
              <a:t>распределён</a:t>
            </a:r>
            <a:r>
              <a:rPr lang="ru-RU" sz="1600" b="1" dirty="0" smtClean="0">
                <a:solidFill>
                  <a:srgbClr val="CCFFCC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в выводе.</a:t>
            </a:r>
          </a:p>
        </p:txBody>
      </p:sp>
      <p:sp>
        <p:nvSpPr>
          <p:cNvPr id="2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spc="-10" dirty="0" smtClean="0">
                <a:solidFill>
                  <a:schemeClr val="bg1"/>
                </a:solidFill>
              </a:rPr>
              <a:t>Недозволительное расширение б</a:t>
            </a:r>
            <a:r>
              <a:rPr lang="en-US" sz="2800" b="1" spc="-10" dirty="0" smtClean="0">
                <a:solidFill>
                  <a:schemeClr val="bg1"/>
                </a:solidFill>
              </a:rPr>
              <a:t>ó</a:t>
            </a:r>
            <a:r>
              <a:rPr lang="ru-RU" sz="2800" b="1" spc="-10" dirty="0" smtClean="0">
                <a:solidFill>
                  <a:schemeClr val="bg1"/>
                </a:solidFill>
              </a:rPr>
              <a:t>льшего термина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47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79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47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8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17 -4.55933E-6 L 0.00399 -4.55933E-6 " pathEditMode="relative" rAng="0" ptsTypes="AA">
                                      <p:cBhvr>
                                        <p:cTn id="57" dur="200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000"/>
                            </p:stCondLst>
                            <p:childTnLst>
                              <p:par>
                                <p:cTn id="59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30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0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9239" grpId="0" animBg="1"/>
      <p:bldP spid="479237" grpId="0" animBg="1"/>
      <p:bldP spid="479250" grpId="0" animBg="1"/>
      <p:bldP spid="479251" grpId="0" animBg="1"/>
      <p:bldP spid="479252" grpId="0" animBg="1"/>
      <p:bldP spid="479253" grpId="0" animBg="1"/>
      <p:bldP spid="479259" grpId="0" animBg="1"/>
      <p:bldP spid="44" grpId="0" build="p"/>
      <p:bldP spid="17" grpId="0" animBg="1"/>
      <p:bldP spid="17" grpId="1" animBg="1"/>
      <p:bldP spid="17" grpId="2" animBg="1"/>
      <p:bldP spid="24" grpId="0" build="p"/>
    </p:bldLst>
  </p:timing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2"/>
          <p:cNvSpPr>
            <a:spLocks noChangeArrowheads="1"/>
          </p:cNvSpPr>
          <p:nvPr/>
        </p:nvSpPr>
        <p:spPr bwMode="auto">
          <a:xfrm rot="-1200000">
            <a:off x="5868000" y="5022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BBE0E3"/>
                </a:solidFill>
              </a:rPr>
              <a:t>не есть?</a:t>
            </a:r>
            <a:endParaRPr lang="ru-RU" sz="1600" b="1" baseline="0" dirty="0">
              <a:solidFill>
                <a:srgbClr val="BBE0E3"/>
              </a:solidFill>
            </a:endParaRPr>
          </a:p>
        </p:txBody>
      </p:sp>
      <p:sp>
        <p:nvSpPr>
          <p:cNvPr id="29" name="Rectangle 3"/>
          <p:cNvSpPr>
            <a:spLocks noChangeArrowheads="1"/>
          </p:cNvSpPr>
          <p:nvPr/>
        </p:nvSpPr>
        <p:spPr bwMode="auto">
          <a:xfrm rot="-1200000">
            <a:off x="5868000" y="5022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/>
          <a:lstStyle/>
          <a:p>
            <a:pPr algn="ctr"/>
            <a:r>
              <a:rPr lang="ru-RU" sz="1600" b="1" baseline="0" dirty="0">
                <a:solidFill>
                  <a:srgbClr val="0000FF"/>
                </a:solidFill>
              </a:rPr>
              <a:t>средний </a:t>
            </a:r>
            <a:r>
              <a:rPr lang="ru-RU" sz="1600" b="1" baseline="0" dirty="0" smtClean="0">
                <a:solidFill>
                  <a:srgbClr val="0000FF"/>
                </a:solidFill>
              </a:rPr>
              <a:t>термин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479239" name="AutoShape 7"/>
          <p:cNvSpPr>
            <a:spLocks noChangeArrowheads="1"/>
          </p:cNvSpPr>
          <p:nvPr/>
        </p:nvSpPr>
        <p:spPr bwMode="auto">
          <a:xfrm>
            <a:off x="6083300" y="4320000"/>
            <a:ext cx="1420813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суть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4000" y="55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не есть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79250" name="Oval 18"/>
          <p:cNvSpPr>
            <a:spLocks noChangeAspect="1" noChangeArrowheads="1"/>
          </p:cNvSpPr>
          <p:nvPr/>
        </p:nvSpPr>
        <p:spPr bwMode="auto">
          <a:xfrm>
            <a:off x="5004000" y="4032000"/>
            <a:ext cx="1080000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Некоторые</a:t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киты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479251" name="Oval 19"/>
          <p:cNvSpPr>
            <a:spLocks noChangeAspect="1" noChangeArrowheads="1"/>
          </p:cNvSpPr>
          <p:nvPr/>
        </p:nvSpPr>
        <p:spPr bwMode="auto">
          <a:xfrm>
            <a:off x="7524000" y="4032000"/>
            <a:ext cx="1080001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самки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5004000" y="5256000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самка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24000" y="5256000"/>
            <a:ext cx="1080001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самец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479259" name="Rectangle 27"/>
          <p:cNvSpPr>
            <a:spLocks noChangeArrowheads="1"/>
          </p:cNvSpPr>
          <p:nvPr/>
        </p:nvSpPr>
        <p:spPr bwMode="auto">
          <a:xfrm>
            <a:off x="5004000" y="6480000"/>
            <a:ext cx="360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FF0000"/>
                </a:solidFill>
              </a:rPr>
              <a:t>Ничего из посылок не следует</a:t>
            </a:r>
            <a:endParaRPr lang="ru-RU" dirty="0">
              <a:solidFill>
                <a:srgbClr val="FF0000"/>
              </a:solidFill>
            </a:endParaRPr>
          </a:p>
        </p:txBody>
      </p: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 rot="-4500000"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Rectangle 16"/>
          <p:cNvSpPr txBox="1">
            <a:spLocks noChangeArrowheads="1"/>
          </p:cNvSpPr>
          <p:nvPr/>
        </p:nvSpPr>
        <p:spPr bwMode="auto">
          <a:xfrm>
            <a:off x="216000" y="4032000"/>
            <a:ext cx="3744000" cy="9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простой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Фигура</a:t>
            </a:r>
            <a:r>
              <a:rPr lang="en-US" sz="1600" b="1" kern="0" dirty="0" smtClean="0">
                <a:latin typeface="+mn-lt"/>
              </a:rPr>
              <a:t>: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четвёртая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</p:txBody>
      </p:sp>
      <p:sp>
        <p:nvSpPr>
          <p:cNvPr id="2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spc="-10" dirty="0" smtClean="0">
                <a:solidFill>
                  <a:schemeClr val="bg1"/>
                </a:solidFill>
              </a:rPr>
              <a:t>Недозволительное расширение б</a:t>
            </a:r>
            <a:r>
              <a:rPr lang="en-US" sz="2800" b="1" spc="-10" dirty="0" smtClean="0">
                <a:solidFill>
                  <a:schemeClr val="bg1"/>
                </a:solidFill>
              </a:rPr>
              <a:t>ó</a:t>
            </a:r>
            <a:r>
              <a:rPr lang="ru-RU" sz="2800" b="1" spc="-10" dirty="0" smtClean="0">
                <a:solidFill>
                  <a:schemeClr val="bg1"/>
                </a:solidFill>
              </a:rPr>
              <a:t>льшего термина</a:t>
            </a:r>
          </a:p>
        </p:txBody>
      </p:sp>
      <p:sp>
        <p:nvSpPr>
          <p:cNvPr id="22" name="Text Box 5"/>
          <p:cNvSpPr txBox="1">
            <a:spLocks noChangeArrowheads="1"/>
          </p:cNvSpPr>
          <p:nvPr/>
        </p:nvSpPr>
        <p:spPr bwMode="auto">
          <a:xfrm>
            <a:off x="360000" y="1512000"/>
            <a:ext cx="8424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Недозволительное расширение </a:t>
            </a:r>
            <a:r>
              <a:rPr lang="ru-RU" dirty="0" smtClean="0">
                <a:solidFill>
                  <a:srgbClr val="FFFF00"/>
                </a:solidFill>
                <a:latin typeface="+mj-lt"/>
                <a:cs typeface="Arial" charset="0"/>
              </a:rPr>
              <a:t>б</a:t>
            </a:r>
            <a:r>
              <a:rPr lang="fr-FR" dirty="0" smtClean="0">
                <a:solidFill>
                  <a:srgbClr val="FFFF00"/>
                </a:solidFill>
                <a:latin typeface="+mj-lt"/>
                <a:cs typeface="Times New Roman"/>
              </a:rPr>
              <a:t>ó</a:t>
            </a:r>
            <a:r>
              <a:rPr lang="ru-RU" dirty="0" smtClean="0">
                <a:solidFill>
                  <a:srgbClr val="FFFF00"/>
                </a:solidFill>
                <a:latin typeface="+mj-lt"/>
                <a:cs typeface="Arial" charset="0"/>
              </a:rPr>
              <a:t>ль</a:t>
            </a:r>
            <a:r>
              <a:rPr lang="ru-RU" dirty="0" smtClean="0">
                <a:solidFill>
                  <a:srgbClr val="FFFF00"/>
                </a:solidFill>
                <a:cs typeface="Arial" charset="0"/>
              </a:rPr>
              <a:t>шего термина </a:t>
            </a:r>
            <a:r>
              <a:rPr lang="ru-RU" dirty="0" smtClean="0">
                <a:cs typeface="Arial" charset="0"/>
              </a:rPr>
              <a:t>–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логическая ошибка в силлогистике, заключающаяся в том, что б</a:t>
            </a:r>
            <a:r>
              <a:rPr lang="fr-FR" sz="1600" dirty="0" smtClean="0">
                <a:latin typeface="Arial" pitchFamily="34" charset="0"/>
                <a:cs typeface="Arial" pitchFamily="34" charset="0"/>
              </a:rPr>
              <a:t>ó</a:t>
            </a:r>
            <a:r>
              <a:rPr lang="ru-RU" sz="1600" dirty="0" smtClean="0"/>
              <a:t>льший термин, </a:t>
            </a:r>
            <a:r>
              <a:rPr lang="ru-RU" sz="1600" dirty="0" smtClean="0">
                <a:solidFill>
                  <a:srgbClr val="FF66FF"/>
                </a:solidFill>
              </a:rPr>
              <a:t>не распределённый</a:t>
            </a:r>
            <a:r>
              <a:rPr lang="ru-RU" sz="1600" dirty="0" smtClean="0"/>
              <a:t> в посылке, оказывается </a:t>
            </a:r>
            <a:r>
              <a:rPr lang="ru-RU" sz="1600" dirty="0" smtClean="0">
                <a:solidFill>
                  <a:srgbClr val="00FF00"/>
                </a:solidFill>
              </a:rPr>
              <a:t>распределённым</a:t>
            </a:r>
            <a:r>
              <a:rPr lang="ru-RU" sz="1600" dirty="0" smtClean="0"/>
              <a:t> в выводе</a:t>
            </a:r>
            <a:r>
              <a:rPr lang="en-US" sz="1600" dirty="0" smtClean="0"/>
              <a:t>.</a:t>
            </a:r>
            <a:endParaRPr lang="ru-RU" sz="1600" dirty="0"/>
          </a:p>
        </p:txBody>
      </p:sp>
      <p:sp>
        <p:nvSpPr>
          <p:cNvPr id="23" name="TextBox 22"/>
          <p:cNvSpPr txBox="1"/>
          <p:nvPr/>
        </p:nvSpPr>
        <p:spPr>
          <a:xfrm>
            <a:off x="0" y="2412000"/>
            <a:ext cx="9144000" cy="1620000"/>
          </a:xfrm>
          <a:prstGeom prst="rect">
            <a:avLst/>
          </a:prstGeom>
          <a:noFill/>
        </p:spPr>
        <p:txBody>
          <a:bodyPr wrap="square" lIns="36000" rIns="36000" rtlCol="0" anchor="ctr" anchorCtr="1">
            <a:noAutofit/>
          </a:bodyPr>
          <a:lstStyle/>
          <a:p>
            <a:pPr algn="l"/>
            <a:r>
              <a:rPr lang="ru-RU" sz="1600" spc="-40" dirty="0" smtClean="0"/>
              <a:t>Ошибка </a:t>
            </a:r>
            <a:r>
              <a:rPr lang="ru-RU" sz="1600" spc="-40" dirty="0" smtClean="0">
                <a:solidFill>
                  <a:srgbClr val="FF66FF"/>
                </a:solidFill>
              </a:rPr>
              <a:t>недозволительного расширения б</a:t>
            </a:r>
            <a:r>
              <a:rPr lang="fr-FR" sz="1600" spc="-40" dirty="0" smtClean="0">
                <a:solidFill>
                  <a:srgbClr val="FF66FF"/>
                </a:solidFill>
              </a:rPr>
              <a:t>ó</a:t>
            </a:r>
            <a:r>
              <a:rPr lang="ru-RU" sz="1600" spc="-40" dirty="0" smtClean="0">
                <a:solidFill>
                  <a:srgbClr val="FF66FF"/>
                </a:solidFill>
              </a:rPr>
              <a:t>льшего термина</a:t>
            </a:r>
            <a:r>
              <a:rPr lang="ru-RU" sz="1600" spc="-40" dirty="0" smtClean="0"/>
              <a:t> возникает в силлогистике, если</a:t>
            </a:r>
          </a:p>
          <a:p>
            <a:pPr marL="342900" indent="-342900" algn="l"/>
            <a:r>
              <a:rPr lang="ru-RU" sz="1600" dirty="0" smtClean="0"/>
              <a:t>1) в 1-й фигуре меньшая посылка, а значит, и вывод – отрицательные суждения; </a:t>
            </a:r>
          </a:p>
          <a:p>
            <a:pPr marL="342900" indent="-342900" algn="l"/>
            <a:r>
              <a:rPr lang="ru-RU" sz="1600" dirty="0" smtClean="0"/>
              <a:t>2) во 2-й фигуре б</a:t>
            </a:r>
            <a:r>
              <a:rPr lang="fr-FR" sz="1600" dirty="0" smtClean="0"/>
              <a:t>ó</a:t>
            </a:r>
            <a:r>
              <a:rPr lang="ru-RU" sz="1600" dirty="0" smtClean="0"/>
              <a:t>льшая посылка – частное суждение;</a:t>
            </a:r>
          </a:p>
          <a:p>
            <a:pPr marL="342900" indent="-342900" algn="l"/>
            <a:r>
              <a:rPr lang="ru-RU" sz="1600" dirty="0" smtClean="0"/>
              <a:t>3) в 3-й фигуре меньшая посылка, а значит, и вывод – отрицательные суждения; </a:t>
            </a:r>
          </a:p>
          <a:p>
            <a:pPr marL="342900" indent="-342900" algn="l"/>
            <a:r>
              <a:rPr lang="ru-RU" sz="1600" dirty="0" smtClean="0"/>
              <a:t>4) в 4-й фигуре при наличии отрицательной посылки б</a:t>
            </a:r>
            <a:r>
              <a:rPr lang="fr-FR" sz="1600" dirty="0" smtClean="0"/>
              <a:t>ó</a:t>
            </a:r>
            <a:r>
              <a:rPr lang="ru-RU" sz="1600" dirty="0" smtClean="0"/>
              <a:t>льшая – частное суждение.</a:t>
            </a:r>
            <a:endParaRPr lang="ru-RU" sz="1600" dirty="0"/>
          </a:p>
        </p:txBody>
      </p:sp>
      <p:sp>
        <p:nvSpPr>
          <p:cNvPr id="25" name="Содержимое 2"/>
          <p:cNvSpPr>
            <a:spLocks noGrp="1"/>
          </p:cNvSpPr>
          <p:nvPr>
            <p:ph sz="half" idx="1"/>
          </p:nvPr>
        </p:nvSpPr>
        <p:spPr>
          <a:xfrm>
            <a:off x="216000" y="4896000"/>
            <a:ext cx="4428000" cy="1908000"/>
          </a:xfrm>
        </p:spPr>
        <p:txBody>
          <a:bodyPr anchor="b" anchorCtr="0"/>
          <a:lstStyle/>
          <a:p>
            <a:pPr indent="-252000">
              <a:spcBef>
                <a:spcPts val="0"/>
              </a:spcBef>
              <a:buClr>
                <a:schemeClr val="bg1"/>
              </a:buClr>
            </a:pPr>
            <a:r>
              <a:rPr lang="ru-RU" sz="1600" b="1" dirty="0" smtClean="0">
                <a:solidFill>
                  <a:schemeClr val="bg1"/>
                </a:solidFill>
              </a:rPr>
              <a:t>Б</a:t>
            </a:r>
            <a:r>
              <a:rPr lang="fr-FR" sz="1600" b="1" dirty="0" smtClean="0">
                <a:solidFill>
                  <a:schemeClr val="bg1"/>
                </a:solidFill>
              </a:rPr>
              <a:t>ó</a:t>
            </a:r>
            <a:r>
              <a:rPr lang="ru-RU" sz="1600" b="1" dirty="0" smtClean="0">
                <a:solidFill>
                  <a:schemeClr val="bg1"/>
                </a:solidFill>
              </a:rPr>
              <a:t>льший термин как субъект </a:t>
            </a:r>
            <a:r>
              <a:rPr lang="ru-RU" sz="1600" b="1" dirty="0" smtClean="0">
                <a:solidFill>
                  <a:srgbClr val="00FFFF"/>
                </a:solidFill>
              </a:rPr>
              <a:t>частного</a:t>
            </a:r>
            <a:r>
              <a:rPr lang="ru-RU" sz="1600" b="1" dirty="0" smtClean="0">
                <a:solidFill>
                  <a:srgbClr val="CCFFCC"/>
                </a:solidFill>
              </a:rPr>
              <a:t> суждения </a:t>
            </a:r>
            <a:r>
              <a:rPr lang="ru-RU" sz="1600" b="1" dirty="0" smtClean="0">
                <a:solidFill>
                  <a:schemeClr val="bg1"/>
                </a:solidFill>
              </a:rPr>
              <a:t>в посылке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rgbClr val="FF66FF"/>
                </a:solidFill>
              </a:rPr>
              <a:t>не распределён</a:t>
            </a:r>
            <a:r>
              <a:rPr lang="ru-RU" sz="1600" b="1" dirty="0" smtClean="0">
                <a:solidFill>
                  <a:schemeClr val="bg1"/>
                </a:solidFill>
              </a:rPr>
              <a:t>, </a:t>
            </a:r>
          </a:p>
          <a:p>
            <a:pPr indent="-252000">
              <a:spcBef>
                <a:spcPts val="0"/>
              </a:spcBef>
              <a:buClr>
                <a:schemeClr val="bg1"/>
              </a:buClr>
            </a:pPr>
            <a:r>
              <a:rPr lang="ru-RU" sz="1600" b="1" dirty="0" smtClean="0">
                <a:solidFill>
                  <a:schemeClr val="bg1"/>
                </a:solidFill>
              </a:rPr>
              <a:t>но как предикат вывода – </a:t>
            </a:r>
            <a:r>
              <a:rPr lang="ru-RU" sz="1600" b="1" dirty="0" smtClean="0">
                <a:solidFill>
                  <a:srgbClr val="00FFFF"/>
                </a:solidFill>
              </a:rPr>
              <a:t>отрицательного</a:t>
            </a:r>
            <a:r>
              <a:rPr lang="ru-RU" sz="1600" b="1" dirty="0" smtClean="0">
                <a:solidFill>
                  <a:srgbClr val="CCFFCC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вследствие</a:t>
            </a:r>
            <a:r>
              <a:rPr lang="ru-RU" sz="1600" b="1" dirty="0" smtClean="0">
                <a:solidFill>
                  <a:srgbClr val="CCFFCC"/>
                </a:solidFill>
              </a:rPr>
              <a:t> </a:t>
            </a:r>
            <a:br>
              <a:rPr lang="ru-RU" sz="1600" b="1" dirty="0" smtClean="0">
                <a:solidFill>
                  <a:srgbClr val="CCFFCC"/>
                </a:solidFill>
              </a:rPr>
            </a:br>
            <a:r>
              <a:rPr lang="ru-RU" sz="1600" b="1" dirty="0" smtClean="0">
                <a:solidFill>
                  <a:srgbClr val="00FFFF"/>
                </a:solidFill>
              </a:rPr>
              <a:t>отрицательности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одной из посылок – </a:t>
            </a:r>
            <a:r>
              <a:rPr lang="ru-RU" sz="1600" b="1" dirty="0" smtClean="0">
                <a:solidFill>
                  <a:srgbClr val="00FF00"/>
                </a:solidFill>
              </a:rPr>
              <a:t/>
            </a:r>
            <a:br>
              <a:rPr lang="ru-RU" sz="1600" b="1" dirty="0" smtClean="0">
                <a:solidFill>
                  <a:srgbClr val="00FF00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оказался бы </a:t>
            </a:r>
            <a:r>
              <a:rPr lang="ru-RU" sz="1600" b="1" dirty="0" smtClean="0">
                <a:solidFill>
                  <a:srgbClr val="00FF00"/>
                </a:solidFill>
              </a:rPr>
              <a:t>распределён</a:t>
            </a:r>
            <a:r>
              <a:rPr lang="ru-RU" sz="1600" b="1" dirty="0" smtClean="0">
                <a:solidFill>
                  <a:srgbClr val="CCFFCC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в выводе.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0" fill="hold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0" fill="hold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1000"/>
                                        <p:tgtEl>
                                          <p:spTgt spid="47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79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1000"/>
                                        <p:tgtEl>
                                          <p:spTgt spid="47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8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400000">
                                      <p:cBhvr>
                                        <p:cTn id="6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30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2" grpId="1" animBg="1"/>
      <p:bldP spid="32" grpId="2" animBg="1"/>
      <p:bldP spid="29" grpId="0" animBg="1"/>
      <p:bldP spid="29" grpId="1" animBg="1"/>
      <p:bldP spid="479239" grpId="0" animBg="1"/>
      <p:bldP spid="479237" grpId="0" animBg="1"/>
      <p:bldP spid="479250" grpId="0" animBg="1"/>
      <p:bldP spid="479251" grpId="0" animBg="1"/>
      <p:bldP spid="479252" grpId="0" animBg="1"/>
      <p:bldP spid="479253" grpId="0" animBg="1"/>
      <p:bldP spid="479259" grpId="0" animBg="1"/>
      <p:bldP spid="44" grpId="0" build="allAtOnce"/>
      <p:bldP spid="25" grpId="0" build="p"/>
    </p:bldLst>
  </p:timing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9" name="AutoShape 7"/>
          <p:cNvSpPr>
            <a:spLocks noChangeArrowheads="1"/>
          </p:cNvSpPr>
          <p:nvPr/>
        </p:nvSpPr>
        <p:spPr bwMode="auto">
          <a:xfrm>
            <a:off x="6083300" y="4320000"/>
            <a:ext cx="1420813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4000" y="55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79250" name="Oval 18"/>
          <p:cNvSpPr>
            <a:spLocks noChangeAspect="1" noChangeArrowheads="1"/>
          </p:cNvSpPr>
          <p:nvPr/>
        </p:nvSpPr>
        <p:spPr bwMode="auto">
          <a:xfrm>
            <a:off x="5004000" y="4032000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br>
              <a:rPr lang="ru-RU" dirty="0" smtClean="0">
                <a:solidFill>
                  <a:srgbClr val="0000FF"/>
                </a:solidFill>
              </a:rPr>
            </a:br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479251" name="Oval 19"/>
          <p:cNvSpPr>
            <a:spLocks noChangeAspect="1" noChangeArrowheads="1"/>
          </p:cNvSpPr>
          <p:nvPr/>
        </p:nvSpPr>
        <p:spPr bwMode="auto">
          <a:xfrm>
            <a:off x="7524000" y="4032000"/>
            <a:ext cx="1080001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5004000" y="5256000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200" dirty="0" smtClean="0">
                <a:solidFill>
                  <a:srgbClr val="0000FF"/>
                </a:solidFill>
              </a:rPr>
              <a:t/>
            </a:r>
            <a:br>
              <a:rPr lang="ru-RU" sz="12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24000" y="5256000"/>
            <a:ext cx="1080001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смертный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59" name="Rectangle 27"/>
          <p:cNvSpPr>
            <a:spLocks noChangeArrowheads="1"/>
          </p:cNvSpPr>
          <p:nvPr/>
        </p:nvSpPr>
        <p:spPr bwMode="auto">
          <a:xfrm>
            <a:off x="4824000" y="6480000"/>
            <a:ext cx="396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FF0000"/>
                </a:solidFill>
              </a:rPr>
              <a:t>Общий вывод из посылок не следует</a:t>
            </a:r>
            <a:endParaRPr lang="ru-RU" dirty="0">
              <a:solidFill>
                <a:srgbClr val="FF0000"/>
              </a:solidFill>
            </a:endParaRPr>
          </a:p>
        </p:txBody>
      </p: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 rot="-4500000"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Rectangle 16"/>
          <p:cNvSpPr txBox="1">
            <a:spLocks noChangeArrowheads="1"/>
          </p:cNvSpPr>
          <p:nvPr/>
        </p:nvSpPr>
        <p:spPr bwMode="auto">
          <a:xfrm>
            <a:off x="216000" y="4032000"/>
            <a:ext cx="3744000" cy="118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простой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Фигура</a:t>
            </a:r>
            <a:r>
              <a:rPr lang="en-US" sz="1600" b="1" kern="0" dirty="0" smtClean="0">
                <a:latin typeface="+mn-lt"/>
              </a:rPr>
              <a:t>: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третья</a:t>
            </a:r>
          </a:p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>
                <a:latin typeface="+mn-lt"/>
              </a:rPr>
              <a:t>Правильный модус: 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Darapti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</p:txBody>
      </p:sp>
      <p:sp>
        <p:nvSpPr>
          <p:cNvPr id="17" name="Rectangle 14"/>
          <p:cNvSpPr>
            <a:spLocks noChangeArrowheads="1"/>
          </p:cNvSpPr>
          <p:nvPr/>
        </p:nvSpPr>
        <p:spPr bwMode="auto">
          <a:xfrm rot="-5400000">
            <a:off x="5148000" y="4968000"/>
            <a:ext cx="792000" cy="432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b" anchorCtr="0"/>
          <a:lstStyle/>
          <a:p>
            <a:pPr algn="ctr">
              <a:lnSpc>
                <a:spcPct val="75000"/>
              </a:lnSpc>
            </a:pPr>
            <a:r>
              <a:rPr lang="ru-RU" sz="1400" dirty="0">
                <a:solidFill>
                  <a:srgbClr val="0000FF"/>
                </a:solidFill>
              </a:rPr>
              <a:t>средний</a:t>
            </a:r>
            <a:br>
              <a:rPr lang="ru-RU" sz="1400" dirty="0">
                <a:solidFill>
                  <a:srgbClr val="0000FF"/>
                </a:solidFill>
              </a:rPr>
            </a:br>
            <a:r>
              <a:rPr lang="ru-RU" sz="14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18" name="Rectangle 15"/>
          <p:cNvSpPr>
            <a:spLocks noChangeArrowheads="1"/>
          </p:cNvSpPr>
          <p:nvPr/>
        </p:nvSpPr>
        <p:spPr bwMode="auto">
          <a:xfrm rot="-5400000">
            <a:off x="7632000" y="4968000"/>
            <a:ext cx="792000" cy="432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400" dirty="0" smtClean="0">
                <a:solidFill>
                  <a:srgbClr val="FF0000"/>
                </a:solidFill>
              </a:rPr>
              <a:t>есть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2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spc="-10" dirty="0" smtClean="0">
                <a:solidFill>
                  <a:schemeClr val="bg1"/>
                </a:solidFill>
              </a:rPr>
              <a:t>Недозволительное расширение меньшего термина</a:t>
            </a:r>
          </a:p>
        </p:txBody>
      </p:sp>
      <p:sp>
        <p:nvSpPr>
          <p:cNvPr id="23" name="Text Box 5"/>
          <p:cNvSpPr txBox="1">
            <a:spLocks noChangeArrowheads="1"/>
          </p:cNvSpPr>
          <p:nvPr/>
        </p:nvSpPr>
        <p:spPr bwMode="auto">
          <a:xfrm>
            <a:off x="360000" y="1512000"/>
            <a:ext cx="8424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Недозволительное расширение меньшего термина </a:t>
            </a:r>
            <a:r>
              <a:rPr lang="ru-RU" dirty="0" smtClean="0">
                <a:cs typeface="Arial" charset="0"/>
              </a:rPr>
              <a:t>–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sz="1600" dirty="0" smtClean="0"/>
              <a:t>логическая ошибка в силлогистике, заключающаяся в том, что меньший термин, </a:t>
            </a:r>
            <a:r>
              <a:rPr lang="ru-RU" sz="1600" dirty="0" smtClean="0">
                <a:solidFill>
                  <a:srgbClr val="FF66FF"/>
                </a:solidFill>
              </a:rPr>
              <a:t>не распределённый</a:t>
            </a:r>
            <a:r>
              <a:rPr lang="ru-RU" sz="1600" dirty="0" smtClean="0"/>
              <a:t> в посылке, оказывается </a:t>
            </a:r>
            <a:r>
              <a:rPr lang="ru-RU" sz="1600" dirty="0" smtClean="0">
                <a:solidFill>
                  <a:srgbClr val="00FF00"/>
                </a:solidFill>
              </a:rPr>
              <a:t>распределённым</a:t>
            </a:r>
            <a:r>
              <a:rPr lang="ru-RU" sz="1600" dirty="0" smtClean="0"/>
              <a:t> в выводе</a:t>
            </a:r>
            <a:r>
              <a:rPr lang="en-US" sz="1600" dirty="0" smtClean="0"/>
              <a:t>.</a:t>
            </a:r>
            <a:endParaRPr lang="ru-RU" sz="1600" dirty="0"/>
          </a:p>
        </p:txBody>
      </p:sp>
      <p:sp>
        <p:nvSpPr>
          <p:cNvPr id="26" name="Содержимое 2"/>
          <p:cNvSpPr>
            <a:spLocks noGrp="1"/>
          </p:cNvSpPr>
          <p:nvPr>
            <p:ph sz="half" idx="1"/>
          </p:nvPr>
        </p:nvSpPr>
        <p:spPr>
          <a:xfrm>
            <a:off x="216000" y="5292000"/>
            <a:ext cx="4428000" cy="1512000"/>
          </a:xfrm>
        </p:spPr>
        <p:txBody>
          <a:bodyPr anchor="b" anchorCtr="0"/>
          <a:lstStyle/>
          <a:p>
            <a:pPr indent="-252000">
              <a:spcBef>
                <a:spcPts val="0"/>
              </a:spcBef>
              <a:buClr>
                <a:schemeClr val="bg1"/>
              </a:buClr>
            </a:pPr>
            <a:r>
              <a:rPr lang="ru-RU" sz="1600" b="1" dirty="0" smtClean="0">
                <a:solidFill>
                  <a:schemeClr val="bg1"/>
                </a:solidFill>
              </a:rPr>
              <a:t>Меньший термин как предикат </a:t>
            </a:r>
            <a:r>
              <a:rPr lang="ru-RU" sz="1600" b="1" dirty="0" smtClean="0">
                <a:solidFill>
                  <a:srgbClr val="00FFFF"/>
                </a:solidFill>
              </a:rPr>
              <a:t>утвердительного</a:t>
            </a:r>
            <a:r>
              <a:rPr lang="ru-RU" sz="1600" b="1" dirty="0" smtClean="0">
                <a:solidFill>
                  <a:srgbClr val="CCFFCC"/>
                </a:solidFill>
              </a:rPr>
              <a:t> суждения </a:t>
            </a:r>
            <a:br>
              <a:rPr lang="ru-RU" sz="1600" b="1" dirty="0" smtClean="0">
                <a:solidFill>
                  <a:srgbClr val="CCFFCC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в посылке </a:t>
            </a:r>
            <a:r>
              <a:rPr lang="ru-RU" sz="1600" b="1" dirty="0" smtClean="0">
                <a:solidFill>
                  <a:srgbClr val="FF66FF"/>
                </a:solidFill>
              </a:rPr>
              <a:t>не распределён</a:t>
            </a:r>
            <a:r>
              <a:rPr lang="ru-RU" sz="1600" b="1" dirty="0" smtClean="0">
                <a:solidFill>
                  <a:schemeClr val="bg1"/>
                </a:solidFill>
              </a:rPr>
              <a:t>, </a:t>
            </a:r>
          </a:p>
          <a:p>
            <a:pPr indent="-252000">
              <a:spcBef>
                <a:spcPts val="0"/>
              </a:spcBef>
              <a:buClr>
                <a:schemeClr val="bg1"/>
              </a:buClr>
            </a:pPr>
            <a:r>
              <a:rPr lang="ru-RU" sz="1600" b="1" dirty="0" smtClean="0">
                <a:solidFill>
                  <a:schemeClr val="bg1"/>
                </a:solidFill>
              </a:rPr>
              <a:t>но будет </a:t>
            </a:r>
            <a:r>
              <a:rPr lang="ru-RU" sz="1600" b="1" dirty="0" smtClean="0">
                <a:solidFill>
                  <a:srgbClr val="00FF00"/>
                </a:solidFill>
              </a:rPr>
              <a:t>распределён</a:t>
            </a:r>
            <a:r>
              <a:rPr lang="ru-RU" sz="1600" b="1" dirty="0" smtClean="0">
                <a:solidFill>
                  <a:schemeClr val="bg1"/>
                </a:solidFill>
              </a:rPr>
              <a:t> в выводе,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если из посылок будет сделан </a:t>
            </a:r>
            <a:r>
              <a:rPr lang="ru-RU" sz="1600" b="1" dirty="0" smtClean="0">
                <a:solidFill>
                  <a:srgbClr val="FF66FF"/>
                </a:solidFill>
              </a:rPr>
              <a:t>неправомерный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FF"/>
                </a:solidFill>
              </a:rPr>
              <a:t>общий</a:t>
            </a:r>
            <a:r>
              <a:rPr lang="ru-RU" sz="1600" b="1" dirty="0" smtClean="0">
                <a:solidFill>
                  <a:schemeClr val="bg1"/>
                </a:solidFill>
              </a:rPr>
              <a:t> вывод.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0" y="2412000"/>
            <a:ext cx="9144000" cy="1620000"/>
          </a:xfrm>
          <a:prstGeom prst="rect">
            <a:avLst/>
          </a:prstGeom>
          <a:noFill/>
        </p:spPr>
        <p:txBody>
          <a:bodyPr wrap="square" lIns="36000" rIns="36000" rtlCol="0" anchor="ctr" anchorCtr="1">
            <a:noAutofit/>
          </a:bodyPr>
          <a:lstStyle/>
          <a:p>
            <a:pPr>
              <a:lnSpc>
                <a:spcPct val="95000"/>
              </a:lnSpc>
            </a:pPr>
            <a:r>
              <a:rPr lang="ru-RU" sz="1600" dirty="0" smtClean="0"/>
              <a:t>Ошибка </a:t>
            </a:r>
            <a:r>
              <a:rPr lang="ru-RU" sz="1600" dirty="0" smtClean="0">
                <a:solidFill>
                  <a:srgbClr val="FF66FF"/>
                </a:solidFill>
              </a:rPr>
              <a:t>недозволительного расширения меньшего термина</a:t>
            </a:r>
            <a:r>
              <a:rPr lang="ru-RU" sz="1600" dirty="0" smtClean="0"/>
              <a:t> возникает в силлогистике, </a:t>
            </a:r>
            <a:br>
              <a:rPr lang="ru-RU" sz="1600" dirty="0" smtClean="0"/>
            </a:br>
            <a:r>
              <a:rPr lang="ru-RU" sz="1600" dirty="0" smtClean="0"/>
              <a:t>если рассуждающий руководствуется </a:t>
            </a:r>
            <a:r>
              <a:rPr lang="ru-RU" sz="1600" dirty="0" smtClean="0">
                <a:solidFill>
                  <a:srgbClr val="FF66FF"/>
                </a:solidFill>
              </a:rPr>
              <a:t>ошибочным</a:t>
            </a:r>
            <a:r>
              <a:rPr lang="ru-RU" sz="1600" dirty="0" smtClean="0"/>
              <a:t> мнением, что </a:t>
            </a:r>
            <a:r>
              <a:rPr lang="ru-RU" sz="1600" dirty="0" smtClean="0">
                <a:solidFill>
                  <a:srgbClr val="00FFFF"/>
                </a:solidFill>
              </a:rPr>
              <a:t>вывод из двух общих посылок непременно должен быть общим суждением</a:t>
            </a:r>
            <a:r>
              <a:rPr lang="ru-RU" sz="1600" dirty="0" smtClean="0"/>
              <a:t>. На практике такое маловероятно </a:t>
            </a:r>
            <a:br>
              <a:rPr lang="ru-RU" sz="1600" dirty="0" smtClean="0"/>
            </a:br>
            <a:r>
              <a:rPr lang="ru-RU" sz="1600" dirty="0" smtClean="0"/>
              <a:t>при умозаключениях по 1-й и 2-й фигурам, где нераспределённость меньшего термина </a:t>
            </a:r>
            <a:br>
              <a:rPr lang="ru-RU" sz="1600" dirty="0" smtClean="0"/>
            </a:br>
            <a:r>
              <a:rPr lang="ru-RU" sz="1600" dirty="0" smtClean="0"/>
              <a:t>в посылке подчёркнута кванторным оператором, но случается при умозаключениях </a:t>
            </a:r>
          </a:p>
          <a:p>
            <a:pPr>
              <a:lnSpc>
                <a:spcPct val="95000"/>
              </a:lnSpc>
            </a:pPr>
            <a:r>
              <a:rPr lang="ru-RU" sz="1600" dirty="0" smtClean="0"/>
              <a:t>по 3-й и 4-й фигурам, в которых меньший термин занимает позицию предиката.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30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0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30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0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6000"/>
                            </p:stCondLst>
                            <p:childTnLst>
                              <p:par>
                                <p:cTn id="39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000" fill="hold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47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79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"/>
                            </p:stCondLst>
                            <p:childTnLst>
                              <p:par>
                                <p:cTn id="5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8" dur="1000"/>
                                        <p:tgtEl>
                                          <p:spTgt spid="47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500"/>
                            </p:stCondLst>
                            <p:childTnLst>
                              <p:par>
                                <p:cTn id="6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2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500"/>
                            </p:stCondLst>
                            <p:childTnLst>
                              <p:par>
                                <p:cTn id="6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000"/>
                            </p:stCondLst>
                            <p:childTnLst>
                              <p:par>
                                <p:cTn id="7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3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0"/>
                            </p:stCondLst>
                            <p:childTnLst>
                              <p:par>
                                <p:cTn id="75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17 -4.55933E-6 L 0.00399 -4.55933E-6 " pathEditMode="relative" rAng="0" ptsTypes="AA">
                                      <p:cBhvr>
                                        <p:cTn id="82" dur="200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000"/>
                            </p:stCondLst>
                            <p:childTnLst>
                              <p:par>
                                <p:cTn id="84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30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30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9239" grpId="0" animBg="1"/>
      <p:bldP spid="479237" grpId="0" animBg="1"/>
      <p:bldP spid="479250" grpId="0" animBg="1"/>
      <p:bldP spid="479251" grpId="0" animBg="1"/>
      <p:bldP spid="479252" grpId="0" animBg="1"/>
      <p:bldP spid="479253" grpId="0" animBg="1"/>
      <p:bldP spid="479259" grpId="0" animBg="1"/>
      <p:bldP spid="44" grpId="0" build="allAtOnce"/>
      <p:bldP spid="17" grpId="0" animBg="1"/>
      <p:bldP spid="17" grpId="1" animBg="1"/>
      <p:bldP spid="17" grpId="2" animBg="1"/>
      <p:bldP spid="23" grpId="0" animBg="1"/>
      <p:bldP spid="26" grpId="0" build="p"/>
      <p:bldP spid="19" grpId="0" build="allAtOnce"/>
    </p:bldLst>
  </p:timing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4824000" y="6480000"/>
            <a:ext cx="396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FF0000"/>
                </a:solidFill>
              </a:rPr>
              <a:t>Общий вывод из посылок не следует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479239" name="AutoShape 7"/>
          <p:cNvSpPr>
            <a:spLocks noChangeArrowheads="1"/>
          </p:cNvSpPr>
          <p:nvPr/>
        </p:nvSpPr>
        <p:spPr bwMode="auto">
          <a:xfrm>
            <a:off x="6083300" y="4320000"/>
            <a:ext cx="1420813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не есть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4000" y="55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79250" name="Oval 18"/>
          <p:cNvSpPr>
            <a:spLocks noChangeAspect="1" noChangeArrowheads="1"/>
          </p:cNvSpPr>
          <p:nvPr/>
        </p:nvSpPr>
        <p:spPr bwMode="auto">
          <a:xfrm>
            <a:off x="5004000" y="4032000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одна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br>
              <a:rPr lang="ru-RU" dirty="0" smtClean="0">
                <a:solidFill>
                  <a:srgbClr val="0000FF"/>
                </a:solidFill>
              </a:rPr>
            </a:br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479251" name="Oval 19"/>
          <p:cNvSpPr>
            <a:spLocks noChangeAspect="1" noChangeArrowheads="1"/>
          </p:cNvSpPr>
          <p:nvPr/>
        </p:nvSpPr>
        <p:spPr bwMode="auto">
          <a:xfrm>
            <a:off x="7524000" y="4032000"/>
            <a:ext cx="1080001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лютик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5004000" y="5256000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200" dirty="0" smtClean="0">
                <a:solidFill>
                  <a:srgbClr val="0000FF"/>
                </a:solidFill>
              </a:rPr>
              <a:t/>
            </a:r>
            <a:br>
              <a:rPr lang="ru-RU" sz="12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Всякая</a:t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роза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24000" y="5256000"/>
            <a:ext cx="1080001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цветок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 rot="-4500000"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4" name="Rectangle 16"/>
          <p:cNvSpPr txBox="1">
            <a:spLocks noChangeArrowheads="1"/>
          </p:cNvSpPr>
          <p:nvPr/>
        </p:nvSpPr>
        <p:spPr bwMode="auto">
          <a:xfrm>
            <a:off x="216000" y="4032000"/>
            <a:ext cx="3744000" cy="118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простой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Фигура</a:t>
            </a:r>
            <a:r>
              <a:rPr lang="en-US" sz="1600" b="1" kern="0" dirty="0" smtClean="0">
                <a:latin typeface="+mn-lt"/>
              </a:rPr>
              <a:t>: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третья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Правильный модус: </a:t>
            </a:r>
            <a:r>
              <a:rPr lang="en-US" sz="1600" b="1" kern="0" dirty="0" smtClean="0">
                <a:solidFill>
                  <a:srgbClr val="00FFFF"/>
                </a:solidFill>
                <a:latin typeface="+mn-lt"/>
              </a:rPr>
              <a:t>Felapton</a:t>
            </a:r>
          </a:p>
        </p:txBody>
      </p:sp>
      <p:sp>
        <p:nvSpPr>
          <p:cNvPr id="17" name="Rectangle 14"/>
          <p:cNvSpPr>
            <a:spLocks noChangeArrowheads="1"/>
          </p:cNvSpPr>
          <p:nvPr/>
        </p:nvSpPr>
        <p:spPr bwMode="auto">
          <a:xfrm rot="-5400000">
            <a:off x="5148000" y="4968000"/>
            <a:ext cx="792000" cy="432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b" anchorCtr="0"/>
          <a:lstStyle/>
          <a:p>
            <a:pPr algn="ctr">
              <a:lnSpc>
                <a:spcPct val="75000"/>
              </a:lnSpc>
            </a:pPr>
            <a:r>
              <a:rPr lang="ru-RU" sz="1400" dirty="0">
                <a:solidFill>
                  <a:srgbClr val="0000FF"/>
                </a:solidFill>
              </a:rPr>
              <a:t>средний</a:t>
            </a:r>
            <a:br>
              <a:rPr lang="ru-RU" sz="1400" dirty="0">
                <a:solidFill>
                  <a:srgbClr val="0000FF"/>
                </a:solidFill>
              </a:rPr>
            </a:br>
            <a:r>
              <a:rPr lang="ru-RU" sz="14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18" name="Rectangle 15"/>
          <p:cNvSpPr>
            <a:spLocks noChangeArrowheads="1"/>
          </p:cNvSpPr>
          <p:nvPr/>
        </p:nvSpPr>
        <p:spPr bwMode="auto">
          <a:xfrm rot="-5400000">
            <a:off x="7632000" y="4968000"/>
            <a:ext cx="792000" cy="432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400" dirty="0" smtClean="0">
                <a:solidFill>
                  <a:srgbClr val="FF0000"/>
                </a:solidFill>
              </a:rPr>
              <a:t>не есть?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2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spc="-10" dirty="0" smtClean="0">
                <a:solidFill>
                  <a:schemeClr val="bg1"/>
                </a:solidFill>
              </a:rPr>
              <a:t>Недозволительное расширение меньшего термина</a:t>
            </a:r>
          </a:p>
        </p:txBody>
      </p:sp>
      <p:sp>
        <p:nvSpPr>
          <p:cNvPr id="23" name="Text Box 5"/>
          <p:cNvSpPr txBox="1">
            <a:spLocks noChangeArrowheads="1"/>
          </p:cNvSpPr>
          <p:nvPr/>
        </p:nvSpPr>
        <p:spPr bwMode="auto">
          <a:xfrm>
            <a:off x="360000" y="1512000"/>
            <a:ext cx="8424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Недозволительное расширение меньшего термина </a:t>
            </a:r>
            <a:r>
              <a:rPr lang="ru-RU" dirty="0" smtClean="0">
                <a:cs typeface="Arial" charset="0"/>
              </a:rPr>
              <a:t>–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sz="1600" dirty="0" smtClean="0"/>
              <a:t>логическая ошибка в силлогистике, заключающаяся в том, что меньший термин, </a:t>
            </a:r>
            <a:r>
              <a:rPr lang="ru-RU" sz="1600" dirty="0" smtClean="0">
                <a:solidFill>
                  <a:srgbClr val="FF66FF"/>
                </a:solidFill>
              </a:rPr>
              <a:t>не распределённый</a:t>
            </a:r>
            <a:r>
              <a:rPr lang="ru-RU" sz="1600" dirty="0" smtClean="0"/>
              <a:t> в посылке, оказывается </a:t>
            </a:r>
            <a:r>
              <a:rPr lang="ru-RU" sz="1600" dirty="0" smtClean="0">
                <a:solidFill>
                  <a:srgbClr val="00FF00"/>
                </a:solidFill>
              </a:rPr>
              <a:t>распределённым</a:t>
            </a:r>
            <a:r>
              <a:rPr lang="ru-RU" sz="1600" dirty="0" smtClean="0"/>
              <a:t> в выводе</a:t>
            </a:r>
            <a:r>
              <a:rPr lang="en-US" sz="1600" dirty="0" smtClean="0"/>
              <a:t>.</a:t>
            </a:r>
            <a:endParaRPr lang="ru-RU" sz="1600" dirty="0"/>
          </a:p>
        </p:txBody>
      </p:sp>
      <p:sp>
        <p:nvSpPr>
          <p:cNvPr id="26" name="Содержимое 2"/>
          <p:cNvSpPr>
            <a:spLocks noGrp="1"/>
          </p:cNvSpPr>
          <p:nvPr>
            <p:ph sz="half" idx="1"/>
          </p:nvPr>
        </p:nvSpPr>
        <p:spPr>
          <a:xfrm>
            <a:off x="216000" y="5292000"/>
            <a:ext cx="4428000" cy="1512000"/>
          </a:xfrm>
        </p:spPr>
        <p:txBody>
          <a:bodyPr anchor="b" anchorCtr="0"/>
          <a:lstStyle/>
          <a:p>
            <a:pPr indent="-252000">
              <a:spcBef>
                <a:spcPts val="0"/>
              </a:spcBef>
              <a:buClr>
                <a:schemeClr val="bg1"/>
              </a:buClr>
            </a:pPr>
            <a:r>
              <a:rPr lang="ru-RU" sz="1600" b="1" dirty="0" smtClean="0">
                <a:solidFill>
                  <a:schemeClr val="bg1"/>
                </a:solidFill>
              </a:rPr>
              <a:t>Меньший термин как предикат </a:t>
            </a:r>
            <a:r>
              <a:rPr lang="ru-RU" sz="1600" b="1" dirty="0" smtClean="0">
                <a:solidFill>
                  <a:srgbClr val="00FFFF"/>
                </a:solidFill>
              </a:rPr>
              <a:t>утвердительного</a:t>
            </a:r>
            <a:r>
              <a:rPr lang="ru-RU" sz="1600" b="1" dirty="0" smtClean="0">
                <a:solidFill>
                  <a:srgbClr val="CCFFCC"/>
                </a:solidFill>
              </a:rPr>
              <a:t> суждения </a:t>
            </a:r>
            <a:br>
              <a:rPr lang="ru-RU" sz="1600" b="1" dirty="0" smtClean="0">
                <a:solidFill>
                  <a:srgbClr val="CCFFCC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в посылке </a:t>
            </a:r>
            <a:r>
              <a:rPr lang="ru-RU" sz="1600" b="1" dirty="0" smtClean="0">
                <a:solidFill>
                  <a:srgbClr val="FF66FF"/>
                </a:solidFill>
              </a:rPr>
              <a:t>не распределён</a:t>
            </a:r>
            <a:r>
              <a:rPr lang="ru-RU" sz="1600" b="1" dirty="0" smtClean="0">
                <a:solidFill>
                  <a:schemeClr val="bg1"/>
                </a:solidFill>
              </a:rPr>
              <a:t>, </a:t>
            </a:r>
          </a:p>
          <a:p>
            <a:pPr indent="-252000">
              <a:spcBef>
                <a:spcPts val="0"/>
              </a:spcBef>
              <a:buClr>
                <a:schemeClr val="bg1"/>
              </a:buClr>
            </a:pPr>
            <a:r>
              <a:rPr lang="ru-RU" sz="1600" b="1" dirty="0" smtClean="0">
                <a:solidFill>
                  <a:schemeClr val="bg1"/>
                </a:solidFill>
              </a:rPr>
              <a:t>но будет </a:t>
            </a:r>
            <a:r>
              <a:rPr lang="ru-RU" sz="1600" b="1" dirty="0" smtClean="0">
                <a:solidFill>
                  <a:srgbClr val="00FF00"/>
                </a:solidFill>
              </a:rPr>
              <a:t>распределён</a:t>
            </a:r>
            <a:r>
              <a:rPr lang="ru-RU" sz="1600" b="1" dirty="0" smtClean="0">
                <a:solidFill>
                  <a:schemeClr val="bg1"/>
                </a:solidFill>
              </a:rPr>
              <a:t> в выводе,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если из посылок будет сделан </a:t>
            </a:r>
            <a:r>
              <a:rPr lang="ru-RU" sz="1600" b="1" dirty="0" smtClean="0">
                <a:solidFill>
                  <a:srgbClr val="FF66FF"/>
                </a:solidFill>
              </a:rPr>
              <a:t>неправомерный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FF"/>
                </a:solidFill>
              </a:rPr>
              <a:t>общий</a:t>
            </a:r>
            <a:r>
              <a:rPr lang="ru-RU" sz="1600" b="1" dirty="0" smtClean="0">
                <a:solidFill>
                  <a:schemeClr val="bg1"/>
                </a:solidFill>
              </a:rPr>
              <a:t> вывод.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0" y="2412000"/>
            <a:ext cx="9144000" cy="1620000"/>
          </a:xfrm>
          <a:prstGeom prst="rect">
            <a:avLst/>
          </a:prstGeom>
          <a:noFill/>
        </p:spPr>
        <p:txBody>
          <a:bodyPr wrap="square" lIns="36000" rIns="36000" rtlCol="0" anchor="ctr" anchorCtr="1">
            <a:noAutofit/>
          </a:bodyPr>
          <a:lstStyle/>
          <a:p>
            <a:pPr>
              <a:lnSpc>
                <a:spcPct val="95000"/>
              </a:lnSpc>
            </a:pPr>
            <a:r>
              <a:rPr lang="ru-RU" sz="1600" dirty="0" smtClean="0"/>
              <a:t>Ошибка </a:t>
            </a:r>
            <a:r>
              <a:rPr lang="ru-RU" sz="1600" dirty="0" smtClean="0">
                <a:solidFill>
                  <a:srgbClr val="FF66FF"/>
                </a:solidFill>
              </a:rPr>
              <a:t>недозволительного расширения меньшего термина</a:t>
            </a:r>
            <a:r>
              <a:rPr lang="ru-RU" sz="1600" dirty="0" smtClean="0"/>
              <a:t> возникает в силлогистике, </a:t>
            </a:r>
            <a:br>
              <a:rPr lang="ru-RU" sz="1600" dirty="0" smtClean="0"/>
            </a:br>
            <a:r>
              <a:rPr lang="ru-RU" sz="1600" dirty="0" smtClean="0"/>
              <a:t>если рассуждающий руководствуется </a:t>
            </a:r>
            <a:r>
              <a:rPr lang="ru-RU" sz="1600" dirty="0" smtClean="0">
                <a:solidFill>
                  <a:srgbClr val="FF66FF"/>
                </a:solidFill>
              </a:rPr>
              <a:t>ошибочным</a:t>
            </a:r>
            <a:r>
              <a:rPr lang="ru-RU" sz="1600" dirty="0" smtClean="0"/>
              <a:t> мнением, что </a:t>
            </a:r>
            <a:r>
              <a:rPr lang="ru-RU" sz="1600" dirty="0" smtClean="0">
                <a:solidFill>
                  <a:srgbClr val="00FFFF"/>
                </a:solidFill>
              </a:rPr>
              <a:t>вывод из двух общих посылок непременно должен быть общим суждением</a:t>
            </a:r>
            <a:r>
              <a:rPr lang="ru-RU" sz="1600" dirty="0" smtClean="0"/>
              <a:t>. На практике такое маловероятно </a:t>
            </a:r>
            <a:br>
              <a:rPr lang="ru-RU" sz="1600" dirty="0" smtClean="0"/>
            </a:br>
            <a:r>
              <a:rPr lang="ru-RU" sz="1600" dirty="0" smtClean="0"/>
              <a:t>при умозаключениях по 1-й и 2-й фигурам, где нераспределённость меньшего термина </a:t>
            </a:r>
            <a:br>
              <a:rPr lang="ru-RU" sz="1600" dirty="0" smtClean="0"/>
            </a:br>
            <a:r>
              <a:rPr lang="ru-RU" sz="1600" dirty="0" smtClean="0"/>
              <a:t>в посылке подчёркнута кванторным оператором, но случается при умозаключениях </a:t>
            </a:r>
          </a:p>
          <a:p>
            <a:pPr>
              <a:lnSpc>
                <a:spcPct val="95000"/>
              </a:lnSpc>
            </a:pPr>
            <a:r>
              <a:rPr lang="ru-RU" sz="1600" dirty="0" smtClean="0"/>
              <a:t>по 3-й и 4-й фигурам, в которых меньший термин занимает позицию предиката.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6000"/>
                            </p:stCondLst>
                            <p:childTnLst>
                              <p:par>
                                <p:cTn id="19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3000" fill="hold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000" fill="hold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7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79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7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3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17 -4.55933E-6 L 0.00399 -4.55933E-6 " pathEditMode="relative" rAng="0" ptsTypes="AA">
                                      <p:cBhvr>
                                        <p:cTn id="62" dur="200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000"/>
                            </p:stCondLst>
                            <p:childTnLst>
                              <p:par>
                                <p:cTn id="64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479239" grpId="0" animBg="1"/>
      <p:bldP spid="479237" grpId="0" animBg="1"/>
      <p:bldP spid="479250" grpId="0" animBg="1"/>
      <p:bldP spid="479251" grpId="0" animBg="1"/>
      <p:bldP spid="479252" grpId="0" animBg="1"/>
      <p:bldP spid="479253" grpId="0" animBg="1"/>
      <p:bldP spid="44" grpId="0" build="p"/>
      <p:bldP spid="17" grpId="0" animBg="1"/>
      <p:bldP spid="17" grpId="1" animBg="1"/>
      <p:bldP spid="17" grpId="2" animBg="1"/>
      <p:bldP spid="26" grpId="0" build="p"/>
    </p:bldLst>
  </p:timing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7"/>
          <p:cNvSpPr>
            <a:spLocks noChangeArrowheads="1"/>
          </p:cNvSpPr>
          <p:nvPr/>
        </p:nvSpPr>
        <p:spPr bwMode="auto">
          <a:xfrm>
            <a:off x="4824000" y="6480000"/>
            <a:ext cx="396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FF0000"/>
                </a:solidFill>
              </a:rPr>
              <a:t>Общий вывод из посылок не следует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32" name="Rectangle 2"/>
          <p:cNvSpPr>
            <a:spLocks noChangeArrowheads="1"/>
          </p:cNvSpPr>
          <p:nvPr/>
        </p:nvSpPr>
        <p:spPr bwMode="auto">
          <a:xfrm rot="-1200000">
            <a:off x="5868000" y="5022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BBE0E3"/>
                </a:solidFill>
              </a:rPr>
              <a:t>есть?</a:t>
            </a:r>
            <a:endParaRPr lang="ru-RU" sz="1600" b="1" baseline="0" dirty="0">
              <a:solidFill>
                <a:srgbClr val="BBE0E3"/>
              </a:solidFill>
            </a:endParaRPr>
          </a:p>
        </p:txBody>
      </p:sp>
      <p:sp>
        <p:nvSpPr>
          <p:cNvPr id="29" name="Rectangle 3"/>
          <p:cNvSpPr>
            <a:spLocks noChangeArrowheads="1"/>
          </p:cNvSpPr>
          <p:nvPr/>
        </p:nvSpPr>
        <p:spPr bwMode="auto">
          <a:xfrm rot="-1200000">
            <a:off x="5868000" y="5022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/>
          <a:lstStyle/>
          <a:p>
            <a:pPr algn="ctr"/>
            <a:r>
              <a:rPr lang="ru-RU" sz="1600" b="1" baseline="0" dirty="0">
                <a:solidFill>
                  <a:srgbClr val="0000FF"/>
                </a:solidFill>
              </a:rPr>
              <a:t>средний </a:t>
            </a:r>
            <a:r>
              <a:rPr lang="ru-RU" sz="1600" b="1" baseline="0" dirty="0" smtClean="0">
                <a:solidFill>
                  <a:srgbClr val="0000FF"/>
                </a:solidFill>
              </a:rPr>
              <a:t>термин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479239" name="AutoShape 7"/>
          <p:cNvSpPr>
            <a:spLocks noChangeArrowheads="1"/>
          </p:cNvSpPr>
          <p:nvPr/>
        </p:nvSpPr>
        <p:spPr bwMode="auto">
          <a:xfrm>
            <a:off x="6083300" y="4320000"/>
            <a:ext cx="1420813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4000" y="55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50" name="Oval 18"/>
          <p:cNvSpPr>
            <a:spLocks noChangeAspect="1" noChangeArrowheads="1"/>
          </p:cNvSpPr>
          <p:nvPr/>
        </p:nvSpPr>
        <p:spPr bwMode="auto">
          <a:xfrm>
            <a:off x="5004000" y="4032000"/>
            <a:ext cx="1080000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грек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479251" name="Oval 19"/>
          <p:cNvSpPr>
            <a:spLocks noChangeAspect="1" noChangeArrowheads="1"/>
          </p:cNvSpPr>
          <p:nvPr/>
        </p:nvSpPr>
        <p:spPr bwMode="auto">
          <a:xfrm>
            <a:off x="7524000" y="4032000"/>
            <a:ext cx="1080001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5004000" y="5256000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человек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24000" y="5256000"/>
            <a:ext cx="1080001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смертный</a:t>
            </a:r>
            <a:endParaRPr lang="ru-RU" sz="1700" dirty="0">
              <a:solidFill>
                <a:srgbClr val="0000FF"/>
              </a:solidFill>
            </a:endParaRPr>
          </a:p>
        </p:txBody>
      </p: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 rot="-4500000"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0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spc="-10" dirty="0" smtClean="0">
                <a:solidFill>
                  <a:schemeClr val="bg1"/>
                </a:solidFill>
              </a:rPr>
              <a:t>Недозволительное расширение меньшего термина</a:t>
            </a:r>
          </a:p>
        </p:txBody>
      </p:sp>
      <p:sp>
        <p:nvSpPr>
          <p:cNvPr id="21" name="Text Box 5"/>
          <p:cNvSpPr txBox="1">
            <a:spLocks noChangeArrowheads="1"/>
          </p:cNvSpPr>
          <p:nvPr/>
        </p:nvSpPr>
        <p:spPr bwMode="auto">
          <a:xfrm>
            <a:off x="360000" y="1512000"/>
            <a:ext cx="8424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Недозволительное расширение меньшего термина</a:t>
            </a:r>
            <a:r>
              <a:rPr lang="ru-RU" dirty="0" smtClean="0">
                <a:cs typeface="Arial" charset="0"/>
              </a:rPr>
              <a:t> –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sz="1600" dirty="0" smtClean="0"/>
              <a:t>логическая ошибка в силлогистике, заключающаяся в том, что меньший термин, </a:t>
            </a:r>
            <a:r>
              <a:rPr lang="ru-RU" sz="1600" dirty="0" smtClean="0">
                <a:solidFill>
                  <a:srgbClr val="FF66FF"/>
                </a:solidFill>
              </a:rPr>
              <a:t>не распределённый</a:t>
            </a:r>
            <a:r>
              <a:rPr lang="ru-RU" sz="1600" dirty="0" smtClean="0"/>
              <a:t> в посылке, оказывается </a:t>
            </a:r>
            <a:r>
              <a:rPr lang="ru-RU" sz="1600" dirty="0" smtClean="0">
                <a:solidFill>
                  <a:srgbClr val="00FF00"/>
                </a:solidFill>
              </a:rPr>
              <a:t>распределённым</a:t>
            </a:r>
            <a:r>
              <a:rPr lang="ru-RU" sz="1600" dirty="0" smtClean="0"/>
              <a:t> в выводе</a:t>
            </a:r>
            <a:r>
              <a:rPr lang="en-US" sz="1600" dirty="0" smtClean="0"/>
              <a:t>.</a:t>
            </a:r>
            <a:endParaRPr lang="ru-RU" sz="1600" dirty="0"/>
          </a:p>
        </p:txBody>
      </p:sp>
      <p:sp>
        <p:nvSpPr>
          <p:cNvPr id="26" name="Rectangle 16"/>
          <p:cNvSpPr txBox="1">
            <a:spLocks noChangeArrowheads="1"/>
          </p:cNvSpPr>
          <p:nvPr/>
        </p:nvSpPr>
        <p:spPr bwMode="auto">
          <a:xfrm>
            <a:off x="216000" y="4032000"/>
            <a:ext cx="3744000" cy="118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простой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Фигура</a:t>
            </a:r>
            <a:r>
              <a:rPr lang="en-US" sz="1600" b="1" kern="0" dirty="0" smtClean="0">
                <a:latin typeface="+mn-lt"/>
              </a:rPr>
              <a:t>: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четвёртая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Правильный модус: </a:t>
            </a:r>
            <a:r>
              <a:rPr lang="en-US" sz="1600" b="1" kern="0" dirty="0" smtClean="0">
                <a:solidFill>
                  <a:srgbClr val="00FFFF"/>
                </a:solidFill>
                <a:latin typeface="+mn-lt"/>
              </a:rPr>
              <a:t>Bramantip</a:t>
            </a:r>
          </a:p>
        </p:txBody>
      </p:sp>
      <p:sp>
        <p:nvSpPr>
          <p:cNvPr id="27" name="Содержимое 2"/>
          <p:cNvSpPr>
            <a:spLocks noGrp="1"/>
          </p:cNvSpPr>
          <p:nvPr>
            <p:ph sz="half" idx="1"/>
          </p:nvPr>
        </p:nvSpPr>
        <p:spPr>
          <a:xfrm>
            <a:off x="216000" y="5292000"/>
            <a:ext cx="4428000" cy="1512000"/>
          </a:xfrm>
        </p:spPr>
        <p:txBody>
          <a:bodyPr anchor="b" anchorCtr="0"/>
          <a:lstStyle/>
          <a:p>
            <a:pPr indent="-252000">
              <a:spcBef>
                <a:spcPts val="0"/>
              </a:spcBef>
              <a:buClr>
                <a:schemeClr val="bg1"/>
              </a:buClr>
            </a:pPr>
            <a:r>
              <a:rPr lang="ru-RU" sz="1600" b="1" dirty="0" smtClean="0">
                <a:solidFill>
                  <a:schemeClr val="bg1"/>
                </a:solidFill>
              </a:rPr>
              <a:t>Меньший термин как предикат </a:t>
            </a:r>
            <a:r>
              <a:rPr lang="ru-RU" sz="1600" b="1" dirty="0" smtClean="0">
                <a:solidFill>
                  <a:srgbClr val="00FFFF"/>
                </a:solidFill>
              </a:rPr>
              <a:t>утвердительного</a:t>
            </a:r>
            <a:r>
              <a:rPr lang="ru-RU" sz="1600" b="1" dirty="0" smtClean="0">
                <a:solidFill>
                  <a:srgbClr val="CCFFCC"/>
                </a:solidFill>
              </a:rPr>
              <a:t> суждения </a:t>
            </a:r>
            <a:br>
              <a:rPr lang="ru-RU" sz="1600" b="1" dirty="0" smtClean="0">
                <a:solidFill>
                  <a:srgbClr val="CCFFCC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в посылке </a:t>
            </a:r>
            <a:r>
              <a:rPr lang="ru-RU" sz="1600" b="1" dirty="0" smtClean="0">
                <a:solidFill>
                  <a:srgbClr val="FF66FF"/>
                </a:solidFill>
              </a:rPr>
              <a:t>не распределён</a:t>
            </a:r>
            <a:r>
              <a:rPr lang="ru-RU" sz="1600" b="1" dirty="0" smtClean="0">
                <a:solidFill>
                  <a:schemeClr val="bg1"/>
                </a:solidFill>
              </a:rPr>
              <a:t>,</a:t>
            </a:r>
            <a:r>
              <a:rPr lang="ru-RU" sz="1600" b="1" dirty="0" smtClean="0"/>
              <a:t> </a:t>
            </a:r>
          </a:p>
          <a:p>
            <a:pPr indent="-252000">
              <a:spcBef>
                <a:spcPts val="0"/>
              </a:spcBef>
              <a:buClr>
                <a:schemeClr val="bg1"/>
              </a:buClr>
            </a:pPr>
            <a:r>
              <a:rPr lang="ru-RU" sz="1600" b="1" dirty="0" smtClean="0">
                <a:solidFill>
                  <a:schemeClr val="bg1"/>
                </a:solidFill>
              </a:rPr>
              <a:t>но будет </a:t>
            </a:r>
            <a:r>
              <a:rPr lang="ru-RU" sz="1600" b="1" dirty="0" smtClean="0">
                <a:solidFill>
                  <a:srgbClr val="00FF00"/>
                </a:solidFill>
              </a:rPr>
              <a:t>распределён</a:t>
            </a:r>
            <a:r>
              <a:rPr lang="ru-RU" sz="1600" b="1" dirty="0" smtClean="0">
                <a:solidFill>
                  <a:schemeClr val="bg1"/>
                </a:solidFill>
              </a:rPr>
              <a:t> в выводе,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если из посылок будет сделан </a:t>
            </a:r>
            <a:r>
              <a:rPr lang="ru-RU" sz="1600" b="1" dirty="0" smtClean="0">
                <a:solidFill>
                  <a:srgbClr val="FF66FF"/>
                </a:solidFill>
              </a:rPr>
              <a:t>неправомерный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FF"/>
                </a:solidFill>
              </a:rPr>
              <a:t>общий</a:t>
            </a:r>
            <a:r>
              <a:rPr lang="ru-RU" sz="1600" b="1" dirty="0" smtClean="0">
                <a:solidFill>
                  <a:schemeClr val="bg1"/>
                </a:solidFill>
              </a:rPr>
              <a:t> вывод.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0" y="2412000"/>
            <a:ext cx="9144000" cy="1620000"/>
          </a:xfrm>
          <a:prstGeom prst="rect">
            <a:avLst/>
          </a:prstGeom>
          <a:noFill/>
        </p:spPr>
        <p:txBody>
          <a:bodyPr wrap="square" lIns="36000" rIns="36000" rtlCol="0" anchor="ctr" anchorCtr="1">
            <a:noAutofit/>
          </a:bodyPr>
          <a:lstStyle/>
          <a:p>
            <a:pPr>
              <a:lnSpc>
                <a:spcPct val="95000"/>
              </a:lnSpc>
            </a:pPr>
            <a:r>
              <a:rPr lang="ru-RU" sz="1600" dirty="0" smtClean="0"/>
              <a:t>Ошибка </a:t>
            </a:r>
            <a:r>
              <a:rPr lang="ru-RU" sz="1600" dirty="0" smtClean="0">
                <a:solidFill>
                  <a:srgbClr val="FF66FF"/>
                </a:solidFill>
              </a:rPr>
              <a:t>недозволительного расширения меньшего термина</a:t>
            </a:r>
            <a:r>
              <a:rPr lang="ru-RU" sz="1600" dirty="0" smtClean="0"/>
              <a:t> возникает в силлогистике, </a:t>
            </a:r>
            <a:br>
              <a:rPr lang="ru-RU" sz="1600" dirty="0" smtClean="0"/>
            </a:br>
            <a:r>
              <a:rPr lang="ru-RU" sz="1600" dirty="0" smtClean="0"/>
              <a:t>если рассуждающий руководствуется </a:t>
            </a:r>
            <a:r>
              <a:rPr lang="ru-RU" sz="1600" dirty="0" smtClean="0">
                <a:solidFill>
                  <a:srgbClr val="FF66FF"/>
                </a:solidFill>
              </a:rPr>
              <a:t>ошибочным</a:t>
            </a:r>
            <a:r>
              <a:rPr lang="ru-RU" sz="1600" dirty="0" smtClean="0"/>
              <a:t> мнением, что </a:t>
            </a:r>
            <a:r>
              <a:rPr lang="ru-RU" sz="1600" dirty="0" smtClean="0">
                <a:solidFill>
                  <a:srgbClr val="00FFFF"/>
                </a:solidFill>
              </a:rPr>
              <a:t>вывод из двух общих посылок непременно должен быть общим суждением</a:t>
            </a:r>
            <a:r>
              <a:rPr lang="ru-RU" sz="1600" dirty="0" smtClean="0"/>
              <a:t>. На практике такое маловероятно </a:t>
            </a:r>
            <a:br>
              <a:rPr lang="ru-RU" sz="1600" dirty="0" smtClean="0"/>
            </a:br>
            <a:r>
              <a:rPr lang="ru-RU" sz="1600" dirty="0" smtClean="0"/>
              <a:t>при умозаключениях по 1-й и 2-й фигурам, где нераспределённость меньшего термина </a:t>
            </a:r>
            <a:br>
              <a:rPr lang="ru-RU" sz="1600" dirty="0" smtClean="0"/>
            </a:br>
            <a:r>
              <a:rPr lang="ru-RU" sz="1600" dirty="0" smtClean="0"/>
              <a:t>в посылке подчёркнута кванторным оператором, но случается при умозаключениях </a:t>
            </a:r>
          </a:p>
          <a:p>
            <a:pPr>
              <a:lnSpc>
                <a:spcPct val="95000"/>
              </a:lnSpc>
            </a:pPr>
            <a:r>
              <a:rPr lang="ru-RU" sz="1600" dirty="0" smtClean="0"/>
              <a:t>по 3-й и 4-й фигурам, в которых меньший термин занимает позицию предиката.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6000"/>
                            </p:stCondLst>
                            <p:childTnLst>
                              <p:par>
                                <p:cTn id="19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30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0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7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79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7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3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400000">
                                      <p:cBhvr>
                                        <p:cTn id="6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32" grpId="0" animBg="1"/>
      <p:bldP spid="32" grpId="1" animBg="1"/>
      <p:bldP spid="32" grpId="2" animBg="1"/>
      <p:bldP spid="29" grpId="0" animBg="1"/>
      <p:bldP spid="29" grpId="1" animBg="1"/>
      <p:bldP spid="479239" grpId="0" animBg="1"/>
      <p:bldP spid="479237" grpId="0" animBg="1"/>
      <p:bldP spid="479250" grpId="0" animBg="1"/>
      <p:bldP spid="479251" grpId="0" animBg="1"/>
      <p:bldP spid="479253" grpId="0" animBg="1"/>
      <p:bldP spid="26" grpId="0" build="p"/>
      <p:bldP spid="27" grpId="0" build="p"/>
    </p:bldLst>
  </p:timing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7"/>
          <p:cNvSpPr>
            <a:spLocks noChangeArrowheads="1"/>
          </p:cNvSpPr>
          <p:nvPr/>
        </p:nvSpPr>
        <p:spPr bwMode="auto">
          <a:xfrm>
            <a:off x="4824000" y="6480000"/>
            <a:ext cx="3960000" cy="288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FF0000"/>
                </a:solidFill>
              </a:rPr>
              <a:t>Общий вывод из посылок не следует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32" name="Rectangle 2"/>
          <p:cNvSpPr>
            <a:spLocks noChangeArrowheads="1"/>
          </p:cNvSpPr>
          <p:nvPr/>
        </p:nvSpPr>
        <p:spPr bwMode="auto">
          <a:xfrm rot="-1200000">
            <a:off x="5868000" y="5022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600" b="1" baseline="0" dirty="0" smtClean="0">
                <a:solidFill>
                  <a:srgbClr val="BBE0E3"/>
                </a:solidFill>
              </a:rPr>
              <a:t>не есть?</a:t>
            </a:r>
            <a:endParaRPr lang="ru-RU" sz="1600" b="1" baseline="0" dirty="0">
              <a:solidFill>
                <a:srgbClr val="BBE0E3"/>
              </a:solidFill>
            </a:endParaRPr>
          </a:p>
        </p:txBody>
      </p:sp>
      <p:sp>
        <p:nvSpPr>
          <p:cNvPr id="29" name="Rectangle 3"/>
          <p:cNvSpPr>
            <a:spLocks noChangeArrowheads="1"/>
          </p:cNvSpPr>
          <p:nvPr/>
        </p:nvSpPr>
        <p:spPr bwMode="auto">
          <a:xfrm rot="-1200000">
            <a:off x="5868000" y="5022000"/>
            <a:ext cx="1908000" cy="2873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/>
          <a:lstStyle/>
          <a:p>
            <a:pPr algn="ctr"/>
            <a:r>
              <a:rPr lang="ru-RU" sz="1600" b="1" baseline="0" dirty="0">
                <a:solidFill>
                  <a:srgbClr val="0000FF"/>
                </a:solidFill>
              </a:rPr>
              <a:t>средний </a:t>
            </a:r>
            <a:r>
              <a:rPr lang="ru-RU" sz="1600" b="1" baseline="0" dirty="0" smtClean="0">
                <a:solidFill>
                  <a:srgbClr val="0000FF"/>
                </a:solidFill>
              </a:rPr>
              <a:t>термин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479239" name="AutoShape 7"/>
          <p:cNvSpPr>
            <a:spLocks noChangeArrowheads="1"/>
          </p:cNvSpPr>
          <p:nvPr/>
        </p:nvSpPr>
        <p:spPr bwMode="auto">
          <a:xfrm>
            <a:off x="6083300" y="4320000"/>
            <a:ext cx="1420813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не есть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6084000" y="5544000"/>
            <a:ext cx="1420812" cy="504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79250" name="Oval 18"/>
          <p:cNvSpPr>
            <a:spLocks noChangeAspect="1" noChangeArrowheads="1"/>
          </p:cNvSpPr>
          <p:nvPr/>
        </p:nvSpPr>
        <p:spPr bwMode="auto">
          <a:xfrm>
            <a:off x="5004000" y="4032000"/>
            <a:ext cx="1080000" cy="108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Ни один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араб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479251" name="Oval 19"/>
          <p:cNvSpPr>
            <a:spLocks noChangeAspect="1" noChangeArrowheads="1"/>
          </p:cNvSpPr>
          <p:nvPr/>
        </p:nvSpPr>
        <p:spPr bwMode="auto">
          <a:xfrm>
            <a:off x="7524000" y="4032000"/>
            <a:ext cx="1080001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японец</a:t>
            </a:r>
            <a:endParaRPr lang="ru-RU" sz="170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5004000" y="5256000"/>
            <a:ext cx="1080000" cy="1080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Всякий</a:t>
            </a: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японец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524000" y="5256000"/>
            <a:ext cx="1080001" cy="108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азиат</a:t>
            </a:r>
            <a:endParaRPr lang="ru-RU" sz="1700" dirty="0">
              <a:solidFill>
                <a:srgbClr val="0000FF"/>
              </a:solidFill>
            </a:endParaRPr>
          </a:p>
        </p:txBody>
      </p: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 rot="-4500000">
            <a:off x="5004000" y="4032000"/>
            <a:ext cx="3600000" cy="2736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0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spc="-10" dirty="0" smtClean="0">
                <a:solidFill>
                  <a:schemeClr val="bg1"/>
                </a:solidFill>
              </a:rPr>
              <a:t>Недозволительное расширение меньшего термина</a:t>
            </a:r>
          </a:p>
        </p:txBody>
      </p:sp>
      <p:sp>
        <p:nvSpPr>
          <p:cNvPr id="21" name="Text Box 5"/>
          <p:cNvSpPr txBox="1">
            <a:spLocks noChangeArrowheads="1"/>
          </p:cNvSpPr>
          <p:nvPr/>
        </p:nvSpPr>
        <p:spPr bwMode="auto">
          <a:xfrm>
            <a:off x="360000" y="1512000"/>
            <a:ext cx="8424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Недозволительное расширение меньшего термина </a:t>
            </a:r>
            <a:r>
              <a:rPr lang="ru-RU" dirty="0" smtClean="0">
                <a:cs typeface="Arial" charset="0"/>
              </a:rPr>
              <a:t>–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sz="1600" dirty="0" smtClean="0"/>
              <a:t>логическая ошибка в силлогистике, заключающаяся в том, что меньший термин, </a:t>
            </a:r>
            <a:r>
              <a:rPr lang="ru-RU" sz="1600" dirty="0" smtClean="0">
                <a:solidFill>
                  <a:srgbClr val="FF66FF"/>
                </a:solidFill>
              </a:rPr>
              <a:t>не распределённый</a:t>
            </a:r>
            <a:r>
              <a:rPr lang="ru-RU" sz="1600" dirty="0" smtClean="0"/>
              <a:t> в посылке, оказывается </a:t>
            </a:r>
            <a:r>
              <a:rPr lang="ru-RU" sz="1600" dirty="0" smtClean="0">
                <a:solidFill>
                  <a:srgbClr val="00FF00"/>
                </a:solidFill>
              </a:rPr>
              <a:t>распределённым</a:t>
            </a:r>
            <a:r>
              <a:rPr lang="ru-RU" sz="1600" dirty="0" smtClean="0"/>
              <a:t> в выводе</a:t>
            </a:r>
            <a:r>
              <a:rPr lang="en-US" sz="1600" dirty="0" smtClean="0"/>
              <a:t>.</a:t>
            </a:r>
            <a:endParaRPr lang="ru-RU" sz="1600" dirty="0"/>
          </a:p>
        </p:txBody>
      </p:sp>
      <p:sp>
        <p:nvSpPr>
          <p:cNvPr id="24" name="TextBox 23"/>
          <p:cNvSpPr txBox="1"/>
          <p:nvPr/>
        </p:nvSpPr>
        <p:spPr>
          <a:xfrm>
            <a:off x="0" y="2412000"/>
            <a:ext cx="9144000" cy="1620000"/>
          </a:xfrm>
          <a:prstGeom prst="rect">
            <a:avLst/>
          </a:prstGeom>
          <a:noFill/>
        </p:spPr>
        <p:txBody>
          <a:bodyPr wrap="square" lIns="36000" rIns="36000" rtlCol="0" anchor="ctr" anchorCtr="1">
            <a:noAutofit/>
          </a:bodyPr>
          <a:lstStyle/>
          <a:p>
            <a:pPr>
              <a:lnSpc>
                <a:spcPct val="95000"/>
              </a:lnSpc>
            </a:pPr>
            <a:r>
              <a:rPr lang="ru-RU" sz="1600" dirty="0" smtClean="0"/>
              <a:t>Ошибка </a:t>
            </a:r>
            <a:r>
              <a:rPr lang="ru-RU" sz="1600" dirty="0" smtClean="0">
                <a:solidFill>
                  <a:srgbClr val="FF66FF"/>
                </a:solidFill>
              </a:rPr>
              <a:t>недозволительного расширения меньшего термина</a:t>
            </a:r>
            <a:r>
              <a:rPr lang="ru-RU" sz="1600" dirty="0" smtClean="0"/>
              <a:t> возникает в силлогистике, </a:t>
            </a:r>
            <a:br>
              <a:rPr lang="ru-RU" sz="1600" dirty="0" smtClean="0"/>
            </a:br>
            <a:r>
              <a:rPr lang="ru-RU" sz="1600" dirty="0" smtClean="0"/>
              <a:t>если рассуждающий руководствуется </a:t>
            </a:r>
            <a:r>
              <a:rPr lang="ru-RU" sz="1600" dirty="0" smtClean="0">
                <a:solidFill>
                  <a:srgbClr val="FF66FF"/>
                </a:solidFill>
              </a:rPr>
              <a:t>ошибочным</a:t>
            </a:r>
            <a:r>
              <a:rPr lang="ru-RU" sz="1600" dirty="0" smtClean="0"/>
              <a:t> мнением, что </a:t>
            </a:r>
            <a:r>
              <a:rPr lang="ru-RU" sz="1600" dirty="0" smtClean="0">
                <a:solidFill>
                  <a:srgbClr val="00FFFF"/>
                </a:solidFill>
              </a:rPr>
              <a:t>вывод из двух общих посылок непременно должен быть общим суждением</a:t>
            </a:r>
            <a:r>
              <a:rPr lang="ru-RU" sz="1600" dirty="0" smtClean="0"/>
              <a:t>. На практике такое маловероятно </a:t>
            </a:r>
            <a:br>
              <a:rPr lang="ru-RU" sz="1600" dirty="0" smtClean="0"/>
            </a:br>
            <a:r>
              <a:rPr lang="ru-RU" sz="1600" dirty="0" smtClean="0"/>
              <a:t>при умозаключениях по 1-й и 2-й фигурам, где нераспределённость меньшего термина </a:t>
            </a:r>
            <a:br>
              <a:rPr lang="ru-RU" sz="1600" dirty="0" smtClean="0"/>
            </a:br>
            <a:r>
              <a:rPr lang="ru-RU" sz="1600" dirty="0" smtClean="0"/>
              <a:t>в посылке подчёркнута кванторным оператором, но случается при умозаключениях </a:t>
            </a:r>
          </a:p>
          <a:p>
            <a:pPr>
              <a:lnSpc>
                <a:spcPct val="95000"/>
              </a:lnSpc>
            </a:pPr>
            <a:r>
              <a:rPr lang="ru-RU" sz="1600" dirty="0" smtClean="0"/>
              <a:t>по 3-й и 4-й фигурам, в которых меньший термин занимает позицию предиката.</a:t>
            </a:r>
          </a:p>
        </p:txBody>
      </p:sp>
      <p:sp>
        <p:nvSpPr>
          <p:cNvPr id="26" name="Rectangle 16"/>
          <p:cNvSpPr txBox="1">
            <a:spLocks noChangeArrowheads="1"/>
          </p:cNvSpPr>
          <p:nvPr/>
        </p:nvSpPr>
        <p:spPr bwMode="auto">
          <a:xfrm>
            <a:off x="216000" y="4032000"/>
            <a:ext cx="3744000" cy="118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простой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Фигура</a:t>
            </a:r>
            <a:r>
              <a:rPr lang="en-US" sz="1600" b="1" kern="0" dirty="0" smtClean="0">
                <a:latin typeface="+mn-lt"/>
              </a:rPr>
              <a:t>: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четвёртая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Правильный модус: </a:t>
            </a:r>
            <a:r>
              <a:rPr lang="en-US" sz="1600" b="1" kern="0" dirty="0" smtClean="0">
                <a:solidFill>
                  <a:srgbClr val="00FFFF"/>
                </a:solidFill>
                <a:latin typeface="+mn-lt"/>
              </a:rPr>
              <a:t>Fesapo</a:t>
            </a:r>
          </a:p>
        </p:txBody>
      </p:sp>
      <p:sp>
        <p:nvSpPr>
          <p:cNvPr id="27" name="Содержимое 2"/>
          <p:cNvSpPr>
            <a:spLocks noGrp="1"/>
          </p:cNvSpPr>
          <p:nvPr>
            <p:ph sz="half" idx="1"/>
          </p:nvPr>
        </p:nvSpPr>
        <p:spPr>
          <a:xfrm>
            <a:off x="216000" y="5292000"/>
            <a:ext cx="4428000" cy="1512000"/>
          </a:xfrm>
        </p:spPr>
        <p:txBody>
          <a:bodyPr anchor="b" anchorCtr="0"/>
          <a:lstStyle/>
          <a:p>
            <a:pPr indent="-252000">
              <a:spcBef>
                <a:spcPts val="0"/>
              </a:spcBef>
              <a:buClr>
                <a:schemeClr val="bg1"/>
              </a:buClr>
            </a:pPr>
            <a:r>
              <a:rPr lang="ru-RU" sz="1600" b="1" dirty="0" smtClean="0">
                <a:solidFill>
                  <a:schemeClr val="bg1"/>
                </a:solidFill>
              </a:rPr>
              <a:t>Меньший термин как предикат </a:t>
            </a:r>
            <a:r>
              <a:rPr lang="ru-RU" sz="1600" b="1" dirty="0" smtClean="0">
                <a:solidFill>
                  <a:srgbClr val="00FFFF"/>
                </a:solidFill>
              </a:rPr>
              <a:t>утвердительного</a:t>
            </a:r>
            <a:r>
              <a:rPr lang="ru-RU" sz="1600" b="1" dirty="0" smtClean="0">
                <a:solidFill>
                  <a:srgbClr val="CCFFCC"/>
                </a:solidFill>
              </a:rPr>
              <a:t> суждения </a:t>
            </a:r>
            <a:br>
              <a:rPr lang="ru-RU" sz="1600" b="1" dirty="0" smtClean="0">
                <a:solidFill>
                  <a:srgbClr val="CCFFCC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в посылке </a:t>
            </a:r>
            <a:r>
              <a:rPr lang="ru-RU" sz="1600" b="1" dirty="0" smtClean="0">
                <a:solidFill>
                  <a:srgbClr val="FF66FF"/>
                </a:solidFill>
              </a:rPr>
              <a:t>не распределён</a:t>
            </a:r>
            <a:r>
              <a:rPr lang="ru-RU" sz="1600" b="1" dirty="0" smtClean="0">
                <a:solidFill>
                  <a:schemeClr val="bg1"/>
                </a:solidFill>
              </a:rPr>
              <a:t>,</a:t>
            </a:r>
            <a:r>
              <a:rPr lang="ru-RU" sz="1600" b="1" dirty="0" smtClean="0"/>
              <a:t> </a:t>
            </a:r>
          </a:p>
          <a:p>
            <a:pPr indent="-252000">
              <a:spcBef>
                <a:spcPts val="0"/>
              </a:spcBef>
              <a:buClr>
                <a:schemeClr val="bg1"/>
              </a:buClr>
            </a:pPr>
            <a:r>
              <a:rPr lang="ru-RU" sz="1600" b="1" dirty="0" smtClean="0">
                <a:solidFill>
                  <a:schemeClr val="bg1"/>
                </a:solidFill>
              </a:rPr>
              <a:t>но будет </a:t>
            </a:r>
            <a:r>
              <a:rPr lang="ru-RU" sz="1600" b="1" dirty="0" smtClean="0">
                <a:solidFill>
                  <a:srgbClr val="00FF00"/>
                </a:solidFill>
              </a:rPr>
              <a:t>распределён</a:t>
            </a:r>
            <a:r>
              <a:rPr lang="ru-RU" sz="1600" b="1" dirty="0" smtClean="0">
                <a:solidFill>
                  <a:schemeClr val="bg1"/>
                </a:solidFill>
              </a:rPr>
              <a:t> в выводе,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если из посылок будет сделан </a:t>
            </a:r>
            <a:r>
              <a:rPr lang="ru-RU" sz="1600" b="1" dirty="0" smtClean="0">
                <a:solidFill>
                  <a:srgbClr val="FF66FF"/>
                </a:solidFill>
              </a:rPr>
              <a:t>неправомерный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FF"/>
                </a:solidFill>
              </a:rPr>
              <a:t>общий</a:t>
            </a:r>
            <a:r>
              <a:rPr lang="ru-RU" sz="1600" b="1" dirty="0" smtClean="0">
                <a:solidFill>
                  <a:schemeClr val="bg1"/>
                </a:solidFill>
              </a:rPr>
              <a:t> вывод.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6000"/>
                            </p:stCondLst>
                            <p:childTnLst>
                              <p:par>
                                <p:cTn id="19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30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0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47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79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47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3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400000">
                                      <p:cBhvr>
                                        <p:cTn id="6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32" grpId="0" animBg="1"/>
      <p:bldP spid="32" grpId="1" animBg="1"/>
      <p:bldP spid="32" grpId="2" animBg="1"/>
      <p:bldP spid="29" grpId="0" animBg="1"/>
      <p:bldP spid="29" grpId="1" animBg="1"/>
      <p:bldP spid="479239" grpId="0" animBg="1"/>
      <p:bldP spid="479237" grpId="0" animBg="1"/>
      <p:bldP spid="479250" grpId="0" animBg="1"/>
      <p:bldP spid="479251" grpId="0" animBg="1"/>
      <p:bldP spid="479252" grpId="0" animBg="1"/>
      <p:bldP spid="479253" grpId="0" animBg="1"/>
      <p:bldP spid="26" grpId="0" build="p"/>
      <p:bldP spid="27" grpId="0" build="p"/>
    </p:bldLst>
  </p:timing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Rectangle 2"/>
          <p:cNvSpPr>
            <a:spLocks noChangeArrowheads="1"/>
          </p:cNvSpPr>
          <p:nvPr/>
        </p:nvSpPr>
        <p:spPr bwMode="auto">
          <a:xfrm rot="1200000">
            <a:off x="1728000" y="5256000"/>
            <a:ext cx="1656000" cy="21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b="1" baseline="0" dirty="0" smtClean="0">
                <a:solidFill>
                  <a:srgbClr val="BBE0E3"/>
                </a:solidFill>
              </a:rPr>
              <a:t>есть</a:t>
            </a:r>
            <a:r>
              <a:rPr lang="en-US" sz="1400" dirty="0" smtClean="0">
                <a:solidFill>
                  <a:srgbClr val="BBE0E3"/>
                </a:solidFill>
              </a:rPr>
              <a:t>?</a:t>
            </a:r>
            <a:endParaRPr lang="ru-RU" sz="1400" b="1" baseline="0" dirty="0">
              <a:solidFill>
                <a:srgbClr val="BBE0E3"/>
              </a:solidFill>
            </a:endParaRPr>
          </a:p>
        </p:txBody>
      </p:sp>
      <p:sp>
        <p:nvSpPr>
          <p:cNvPr id="28" name="Rectangle 3"/>
          <p:cNvSpPr>
            <a:spLocks noChangeArrowheads="1"/>
          </p:cNvSpPr>
          <p:nvPr/>
        </p:nvSpPr>
        <p:spPr bwMode="auto">
          <a:xfrm rot="1200000">
            <a:off x="1728000" y="5256000"/>
            <a:ext cx="1692000" cy="21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400" b="1" baseline="0" dirty="0">
                <a:solidFill>
                  <a:srgbClr val="0000FF"/>
                </a:solidFill>
              </a:rPr>
              <a:t>средний </a:t>
            </a:r>
            <a:r>
              <a:rPr lang="ru-RU" sz="1400" b="1" baseline="0" dirty="0" smtClean="0">
                <a:solidFill>
                  <a:srgbClr val="0000FF"/>
                </a:solidFill>
              </a:rPr>
              <a:t>термин</a:t>
            </a:r>
            <a:endParaRPr lang="ru-RU" sz="1400" b="1" baseline="0" dirty="0">
              <a:solidFill>
                <a:srgbClr val="0000FF"/>
              </a:solidFill>
            </a:endParaRPr>
          </a:p>
        </p:txBody>
      </p:sp>
      <p:sp>
        <p:nvSpPr>
          <p:cNvPr id="32" name="Rectangle 2"/>
          <p:cNvSpPr>
            <a:spLocks noChangeArrowheads="1"/>
          </p:cNvSpPr>
          <p:nvPr/>
        </p:nvSpPr>
        <p:spPr bwMode="auto">
          <a:xfrm rot="1200000">
            <a:off x="5760000" y="5256000"/>
            <a:ext cx="1692000" cy="21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b="1" baseline="0" dirty="0" smtClean="0">
                <a:solidFill>
                  <a:srgbClr val="BBE0E3"/>
                </a:solidFill>
              </a:rPr>
              <a:t>не есть</a:t>
            </a:r>
            <a:r>
              <a:rPr lang="en-US" sz="1400" b="1" baseline="0" dirty="0" smtClean="0">
                <a:solidFill>
                  <a:srgbClr val="BBE0E3"/>
                </a:solidFill>
              </a:rPr>
              <a:t>?</a:t>
            </a:r>
            <a:endParaRPr lang="ru-RU" sz="1400" b="1" baseline="0" dirty="0">
              <a:solidFill>
                <a:srgbClr val="BBE0E3"/>
              </a:solidFill>
            </a:endParaRPr>
          </a:p>
        </p:txBody>
      </p:sp>
      <p:sp>
        <p:nvSpPr>
          <p:cNvPr id="29" name="Rectangle 3"/>
          <p:cNvSpPr>
            <a:spLocks noChangeArrowheads="1"/>
          </p:cNvSpPr>
          <p:nvPr/>
        </p:nvSpPr>
        <p:spPr bwMode="auto">
          <a:xfrm rot="1200000">
            <a:off x="5760000" y="5256000"/>
            <a:ext cx="1692000" cy="21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/>
          <a:lstStyle/>
          <a:p>
            <a:pPr algn="ctr"/>
            <a:r>
              <a:rPr lang="ru-RU" sz="1400" b="1" baseline="0" dirty="0">
                <a:solidFill>
                  <a:srgbClr val="0000FF"/>
                </a:solidFill>
              </a:rPr>
              <a:t>средний </a:t>
            </a:r>
            <a:r>
              <a:rPr lang="ru-RU" sz="1400" b="1" baseline="0" dirty="0" smtClean="0">
                <a:solidFill>
                  <a:srgbClr val="0000FF"/>
                </a:solidFill>
              </a:rPr>
              <a:t>термин</a:t>
            </a:r>
            <a:endParaRPr lang="ru-RU" sz="1400" b="1" baseline="0" dirty="0">
              <a:solidFill>
                <a:srgbClr val="0000FF"/>
              </a:solidFill>
            </a:endParaRPr>
          </a:p>
        </p:txBody>
      </p:sp>
      <p:sp>
        <p:nvSpPr>
          <p:cNvPr id="479239" name="AutoShape 7"/>
          <p:cNvSpPr>
            <a:spLocks noChangeArrowheads="1"/>
          </p:cNvSpPr>
          <p:nvPr/>
        </p:nvSpPr>
        <p:spPr bwMode="auto">
          <a:xfrm>
            <a:off x="5904000" y="4644000"/>
            <a:ext cx="1332000" cy="432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79237" name="AutoShape 5"/>
          <p:cNvSpPr>
            <a:spLocks noChangeArrowheads="1"/>
          </p:cNvSpPr>
          <p:nvPr/>
        </p:nvSpPr>
        <p:spPr bwMode="auto">
          <a:xfrm>
            <a:off x="5904000" y="5652000"/>
            <a:ext cx="1332000" cy="432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dirty="0" smtClean="0">
                <a:solidFill>
                  <a:srgbClr val="0000FF"/>
                </a:solidFill>
              </a:rPr>
              <a:t>н</a:t>
            </a:r>
            <a:r>
              <a:rPr lang="ru-RU" sz="1400" b="1" baseline="0" dirty="0" smtClean="0">
                <a:solidFill>
                  <a:srgbClr val="0000FF"/>
                </a:solidFill>
              </a:rPr>
              <a:t>е есть</a:t>
            </a:r>
            <a:endParaRPr lang="ru-RU" b="1" baseline="0" dirty="0">
              <a:solidFill>
                <a:srgbClr val="0000FF"/>
              </a:solidFill>
            </a:endParaRPr>
          </a:p>
        </p:txBody>
      </p:sp>
      <p:sp>
        <p:nvSpPr>
          <p:cNvPr id="7176" name="AutoShape 8"/>
          <p:cNvSpPr>
            <a:spLocks noChangeArrowheads="1"/>
          </p:cNvSpPr>
          <p:nvPr/>
        </p:nvSpPr>
        <p:spPr bwMode="auto">
          <a:xfrm>
            <a:off x="1872000" y="5652000"/>
            <a:ext cx="1332000" cy="432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b="1" baseline="0" dirty="0" smtClean="0">
                <a:solidFill>
                  <a:srgbClr val="0000FF"/>
                </a:solidFill>
              </a:rPr>
              <a:t>не есть</a:t>
            </a:r>
            <a:endParaRPr lang="ru-RU" b="1" baseline="0" dirty="0">
              <a:solidFill>
                <a:srgbClr val="0000FF"/>
              </a:solidFill>
            </a:endParaRPr>
          </a:p>
        </p:txBody>
      </p:sp>
      <p:sp>
        <p:nvSpPr>
          <p:cNvPr id="7180" name="Oval 12"/>
          <p:cNvSpPr>
            <a:spLocks noChangeAspect="1" noChangeArrowheads="1"/>
          </p:cNvSpPr>
          <p:nvPr/>
        </p:nvSpPr>
        <p:spPr bwMode="auto">
          <a:xfrm>
            <a:off x="3240000" y="4428000"/>
            <a:ext cx="864001" cy="864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b="1" baseline="0" dirty="0" smtClean="0">
                <a:solidFill>
                  <a:srgbClr val="0000FF"/>
                </a:solidFill>
              </a:rPr>
              <a:t>4</a:t>
            </a:r>
            <a:endParaRPr lang="ru-RU" sz="3600" b="1" baseline="0" dirty="0">
              <a:solidFill>
                <a:srgbClr val="0000FF"/>
              </a:solidFill>
            </a:endParaRPr>
          </a:p>
        </p:txBody>
      </p:sp>
      <p:sp>
        <p:nvSpPr>
          <p:cNvPr id="7181" name="Oval 13"/>
          <p:cNvSpPr>
            <a:spLocks noChangeAspect="1" noChangeArrowheads="1"/>
          </p:cNvSpPr>
          <p:nvPr/>
        </p:nvSpPr>
        <p:spPr bwMode="auto">
          <a:xfrm>
            <a:off x="1008000" y="5436000"/>
            <a:ext cx="864000" cy="864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b="1" baseline="0" dirty="0" smtClean="0">
                <a:solidFill>
                  <a:srgbClr val="0000FF"/>
                </a:solidFill>
              </a:rPr>
              <a:t>3</a:t>
            </a:r>
            <a:endParaRPr lang="ru-RU" sz="3200" b="1" baseline="0" dirty="0">
              <a:solidFill>
                <a:srgbClr val="0000FF"/>
              </a:solidFill>
            </a:endParaRPr>
          </a:p>
        </p:txBody>
      </p:sp>
      <p:sp>
        <p:nvSpPr>
          <p:cNvPr id="7182" name="Oval 14"/>
          <p:cNvSpPr>
            <a:spLocks noChangeAspect="1" noChangeArrowheads="1"/>
          </p:cNvSpPr>
          <p:nvPr/>
        </p:nvSpPr>
        <p:spPr bwMode="auto">
          <a:xfrm>
            <a:off x="3240000" y="5436000"/>
            <a:ext cx="864001" cy="864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b="1" baseline="0" dirty="0" smtClean="0">
                <a:solidFill>
                  <a:srgbClr val="0000FF"/>
                </a:solidFill>
              </a:rPr>
              <a:t>5</a:t>
            </a:r>
            <a:endParaRPr lang="ru-RU" sz="3200" b="1" baseline="0" dirty="0">
              <a:solidFill>
                <a:srgbClr val="0000FF"/>
              </a:solidFill>
            </a:endParaRPr>
          </a:p>
        </p:txBody>
      </p:sp>
      <p:sp>
        <p:nvSpPr>
          <p:cNvPr id="7183" name="Rectangle 15"/>
          <p:cNvSpPr>
            <a:spLocks noChangeArrowheads="1"/>
          </p:cNvSpPr>
          <p:nvPr/>
        </p:nvSpPr>
        <p:spPr bwMode="auto">
          <a:xfrm>
            <a:off x="1008000" y="6444000"/>
            <a:ext cx="3096000" cy="21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/>
          <a:lstStyle/>
          <a:p>
            <a:r>
              <a:rPr lang="ru-RU" sz="1400" dirty="0" smtClean="0">
                <a:solidFill>
                  <a:srgbClr val="FF0000"/>
                </a:solidFill>
              </a:rPr>
              <a:t>Ничего из посылок не следует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479251" name="Oval 19"/>
          <p:cNvSpPr>
            <a:spLocks noChangeAspect="1" noChangeArrowheads="1"/>
          </p:cNvSpPr>
          <p:nvPr/>
        </p:nvSpPr>
        <p:spPr bwMode="auto">
          <a:xfrm>
            <a:off x="7272000" y="4428000"/>
            <a:ext cx="864001" cy="864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800" b="1" baseline="0" dirty="0" smtClean="0">
                <a:solidFill>
                  <a:srgbClr val="0000FF"/>
                </a:solidFill>
              </a:rPr>
              <a:t>2+2</a:t>
            </a:r>
            <a:endParaRPr lang="ru-RU" sz="3200" b="1" baseline="0" dirty="0">
              <a:solidFill>
                <a:srgbClr val="0000FF"/>
              </a:solidFill>
            </a:endParaRPr>
          </a:p>
        </p:txBody>
      </p:sp>
      <p:sp>
        <p:nvSpPr>
          <p:cNvPr id="479252" name="Oval 20"/>
          <p:cNvSpPr>
            <a:spLocks noChangeAspect="1" noChangeArrowheads="1"/>
          </p:cNvSpPr>
          <p:nvPr/>
        </p:nvSpPr>
        <p:spPr bwMode="auto">
          <a:xfrm>
            <a:off x="5040000" y="5436000"/>
            <a:ext cx="864000" cy="864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2800" dirty="0" smtClean="0">
                <a:solidFill>
                  <a:srgbClr val="0000FF"/>
                </a:solidFill>
              </a:rPr>
              <a:t>7−3</a:t>
            </a:r>
            <a:endParaRPr lang="ru-RU" sz="2800" dirty="0">
              <a:solidFill>
                <a:srgbClr val="0000FF"/>
              </a:solidFill>
            </a:endParaRPr>
          </a:p>
        </p:txBody>
      </p:sp>
      <p:sp>
        <p:nvSpPr>
          <p:cNvPr id="479253" name="Oval 21"/>
          <p:cNvSpPr>
            <a:spLocks noChangeAspect="1" noChangeArrowheads="1"/>
          </p:cNvSpPr>
          <p:nvPr/>
        </p:nvSpPr>
        <p:spPr bwMode="auto">
          <a:xfrm>
            <a:off x="7272000" y="5436000"/>
            <a:ext cx="864001" cy="864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b="1" baseline="0" dirty="0" smtClean="0">
                <a:solidFill>
                  <a:srgbClr val="0000FF"/>
                </a:solidFill>
              </a:rPr>
              <a:t>5</a:t>
            </a:r>
            <a:endParaRPr lang="ru-RU" sz="3600" b="1" baseline="0" dirty="0">
              <a:solidFill>
                <a:srgbClr val="0000FF"/>
              </a:solidFill>
            </a:endParaRPr>
          </a:p>
        </p:txBody>
      </p:sp>
      <p:sp>
        <p:nvSpPr>
          <p:cNvPr id="479259" name="Rectangle 27"/>
          <p:cNvSpPr>
            <a:spLocks noChangeArrowheads="1"/>
          </p:cNvSpPr>
          <p:nvPr/>
        </p:nvSpPr>
        <p:spPr bwMode="auto">
          <a:xfrm>
            <a:off x="5040000" y="6444000"/>
            <a:ext cx="3096000" cy="21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400" dirty="0" smtClean="0">
                <a:solidFill>
                  <a:srgbClr val="FF0000"/>
                </a:solidFill>
              </a:rPr>
              <a:t>Ничего из посылок не следует</a:t>
            </a:r>
            <a:endParaRPr lang="ru-RU" sz="1400" dirty="0">
              <a:solidFill>
                <a:srgbClr val="FF0000"/>
              </a:solidFill>
            </a:endParaRPr>
          </a:p>
        </p:txBody>
      </p:sp>
      <p:cxnSp>
        <p:nvCxnSpPr>
          <p:cNvPr id="31" name="Прямая соединительная линия 30"/>
          <p:cNvCxnSpPr>
            <a:cxnSpLocks noChangeShapeType="1"/>
          </p:cNvCxnSpPr>
          <p:nvPr/>
        </p:nvCxnSpPr>
        <p:spPr bwMode="auto">
          <a:xfrm rot="-4260000">
            <a:off x="1008000" y="4464000"/>
            <a:ext cx="3096000" cy="2232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8" name="Прямая соединительная линия 37"/>
          <p:cNvCxnSpPr>
            <a:cxnSpLocks noChangeShapeType="1"/>
          </p:cNvCxnSpPr>
          <p:nvPr/>
        </p:nvCxnSpPr>
        <p:spPr bwMode="auto">
          <a:xfrm rot="-4260000">
            <a:off x="5040000" y="4428000"/>
            <a:ext cx="3096000" cy="2232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двух отрицательных посылок</a:t>
            </a:r>
            <a:endParaRPr lang="ru-RU" sz="2800" b="1" spc="-10" dirty="0" smtClean="0">
              <a:solidFill>
                <a:schemeClr val="bg1"/>
              </a:solidFill>
            </a:endParaRPr>
          </a:p>
        </p:txBody>
      </p:sp>
      <p:sp>
        <p:nvSpPr>
          <p:cNvPr id="25" name="Text Box 5"/>
          <p:cNvSpPr txBox="1">
            <a:spLocks noChangeArrowheads="1"/>
          </p:cNvSpPr>
          <p:nvPr/>
        </p:nvSpPr>
        <p:spPr bwMode="auto">
          <a:xfrm>
            <a:off x="576000" y="1476000"/>
            <a:ext cx="7992000" cy="1404000"/>
          </a:xfrm>
          <a:prstGeom prst="rect">
            <a:avLst/>
          </a:prstGeom>
          <a:noFill/>
          <a:ln w="9525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FFFF00"/>
                </a:solidFill>
                <a:cs typeface="Arial" charset="0"/>
              </a:rPr>
              <a:t>Ошибка двух отрицательных посылок </a:t>
            </a:r>
            <a:r>
              <a:rPr lang="en-US" dirty="0" smtClean="0">
                <a:solidFill>
                  <a:srgbClr val="FFFF00"/>
                </a:solidFill>
                <a:cs typeface="Arial" charset="0"/>
              </a:rPr>
              <a:t/>
            </a:r>
            <a:br>
              <a:rPr lang="en-US" dirty="0" smtClean="0">
                <a:solidFill>
                  <a:srgbClr val="FFFF00"/>
                </a:solidFill>
                <a:cs typeface="Arial" charset="0"/>
              </a:rPr>
            </a:br>
            <a:r>
              <a:rPr lang="ru-RU" sz="1600" dirty="0" smtClean="0">
                <a:solidFill>
                  <a:schemeClr val="accent3"/>
                </a:solidFill>
                <a:cs typeface="Arial" charset="0"/>
              </a:rPr>
              <a:t>имеет своим следствием фактическое</a:t>
            </a:r>
            <a:r>
              <a:rPr lang="ru-RU" sz="1600" dirty="0" smtClean="0">
                <a:solidFill>
                  <a:srgbClr val="FF66FF"/>
                </a:solidFill>
                <a:cs typeface="Arial" charset="0"/>
              </a:rPr>
              <a:t> отсутствие среднего термина </a:t>
            </a:r>
            <a:br>
              <a:rPr lang="ru-RU" sz="1600" dirty="0" smtClean="0">
                <a:solidFill>
                  <a:srgbClr val="FF66FF"/>
                </a:solidFill>
                <a:cs typeface="Arial" charset="0"/>
              </a:rPr>
            </a:br>
            <a:r>
              <a:rPr lang="ru-RU" sz="1600" dirty="0" smtClean="0">
                <a:cs typeface="Arial" charset="0"/>
              </a:rPr>
              <a:t>и, стало быть, </a:t>
            </a:r>
            <a:r>
              <a:rPr lang="ru-RU" sz="1600" dirty="0" smtClean="0">
                <a:solidFill>
                  <a:srgbClr val="FF66FF"/>
                </a:solidFill>
                <a:cs typeface="Arial" charset="0"/>
              </a:rPr>
              <a:t>отсутствие оснований для силлогистического вывода</a:t>
            </a:r>
            <a:r>
              <a:rPr lang="ru-RU" sz="1600" dirty="0" smtClean="0">
                <a:cs typeface="Arial" charset="0"/>
              </a:rPr>
              <a:t>: </a:t>
            </a:r>
            <a:br>
              <a:rPr lang="ru-RU" sz="1600" dirty="0" smtClean="0">
                <a:cs typeface="Arial" charset="0"/>
              </a:rPr>
            </a:br>
            <a:r>
              <a:rPr lang="ru-RU" sz="1600" dirty="0" smtClean="0">
                <a:solidFill>
                  <a:schemeClr val="accent3"/>
                </a:solidFill>
                <a:cs typeface="Arial" charset="0"/>
              </a:rPr>
              <a:t>средний термин, связь которого с обоими крайними терминами отрицается, </a:t>
            </a:r>
            <a:br>
              <a:rPr lang="ru-RU" sz="1600" dirty="0" smtClean="0">
                <a:solidFill>
                  <a:schemeClr val="accent3"/>
                </a:solidFill>
                <a:cs typeface="Arial" charset="0"/>
              </a:rPr>
            </a:br>
            <a:r>
              <a:rPr lang="ru-RU" sz="1600" dirty="0" smtClean="0">
                <a:solidFill>
                  <a:schemeClr val="accent3"/>
                </a:solidFill>
                <a:cs typeface="Arial" charset="0"/>
              </a:rPr>
              <a:t>не может связать их друг с другом каким-то определённым образом</a:t>
            </a:r>
            <a:r>
              <a:rPr lang="ru-RU" sz="1600" dirty="0" smtClean="0">
                <a:solidFill>
                  <a:schemeClr val="accent3"/>
                </a:solidFill>
              </a:rPr>
              <a:t>.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0" y="2880000"/>
            <a:ext cx="9144000" cy="1440000"/>
          </a:xfrm>
          <a:prstGeom prst="rect">
            <a:avLst/>
          </a:prstGeom>
          <a:noFill/>
        </p:spPr>
        <p:txBody>
          <a:bodyPr wrap="square" lIns="90000" rIns="90000" rtlCol="0" anchor="ctr" anchorCtr="1">
            <a:noAutofit/>
          </a:bodyPr>
          <a:lstStyle/>
          <a:p>
            <a:r>
              <a:rPr lang="ru-RU" sz="1600" dirty="0" smtClean="0"/>
              <a:t>Ошибка </a:t>
            </a:r>
            <a:r>
              <a:rPr lang="ru-RU" sz="1600" dirty="0" smtClean="0">
                <a:solidFill>
                  <a:srgbClr val="FF66FF"/>
                </a:solidFill>
              </a:rPr>
              <a:t>двух отрицательных посылок</a:t>
            </a:r>
            <a:r>
              <a:rPr lang="ru-RU" sz="1600" dirty="0" smtClean="0"/>
              <a:t> возникает в силлогистике, если рассуждающий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FF66FF"/>
                </a:solidFill>
              </a:rPr>
              <a:t>по недоразумению</a:t>
            </a:r>
            <a:r>
              <a:rPr lang="ru-RU" sz="1600" dirty="0" smtClean="0"/>
              <a:t> считает логическую операцию двойного отрицания </a:t>
            </a:r>
            <a:r>
              <a:rPr lang="ru-RU" sz="1600" dirty="0" smtClean="0">
                <a:solidFill>
                  <a:srgbClr val="00FFFF"/>
                </a:solidFill>
              </a:rPr>
              <a:t>(отрицание отрицания тезиса равнозначно утверждению тезиса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FF"/>
                </a:solidFill>
              </a:rPr>
              <a:t> </a:t>
            </a:r>
            <a:r>
              <a:rPr lang="ru-RU" sz="1600" dirty="0" smtClean="0"/>
              <a:t>т. е. </a:t>
            </a:r>
            <a:r>
              <a:rPr lang="ru-RU" sz="1600" dirty="0" smtClean="0">
                <a:solidFill>
                  <a:srgbClr val="00FFFF"/>
                </a:solidFill>
              </a:rPr>
              <a:t>два отрицания логически равнозначны утверждению</a:t>
            </a:r>
            <a:r>
              <a:rPr lang="ru-RU" sz="1600" dirty="0">
                <a:solidFill>
                  <a:srgbClr val="00FFFF"/>
                </a:solidFill>
              </a:rPr>
              <a:t>)</a:t>
            </a:r>
            <a:r>
              <a:rPr lang="ru-RU" sz="1600" dirty="0" smtClean="0"/>
              <a:t> равно применимой к отрицанию разных тезисов, </a:t>
            </a:r>
            <a:br>
              <a:rPr lang="ru-RU" sz="1600" dirty="0" smtClean="0"/>
            </a:br>
            <a:r>
              <a:rPr lang="ru-RU" sz="1600" dirty="0" smtClean="0"/>
              <a:t>хотя отрицание обоих, разумеется, не делает их равнозначными. </a:t>
            </a:r>
          </a:p>
        </p:txBody>
      </p:sp>
      <p:sp>
        <p:nvSpPr>
          <p:cNvPr id="7177" name="AutoShape 9"/>
          <p:cNvSpPr>
            <a:spLocks noChangeArrowheads="1"/>
          </p:cNvSpPr>
          <p:nvPr/>
        </p:nvSpPr>
        <p:spPr bwMode="auto">
          <a:xfrm>
            <a:off x="1872000" y="4644000"/>
            <a:ext cx="1332000" cy="432000"/>
          </a:xfrm>
          <a:prstGeom prst="rightArrow">
            <a:avLst>
              <a:gd name="adj1" fmla="val 50000"/>
              <a:gd name="adj2" fmla="val 49393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7179" name="Oval 11"/>
          <p:cNvSpPr>
            <a:spLocks noChangeAspect="1" noChangeArrowheads="1"/>
          </p:cNvSpPr>
          <p:nvPr/>
        </p:nvSpPr>
        <p:spPr bwMode="auto">
          <a:xfrm>
            <a:off x="1008000" y="4428000"/>
            <a:ext cx="864000" cy="864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b="1" baseline="0" dirty="0" smtClean="0">
                <a:solidFill>
                  <a:srgbClr val="0000FF"/>
                </a:solidFill>
              </a:rPr>
              <a:t>5</a:t>
            </a:r>
            <a:endParaRPr lang="ru-RU" sz="3600" b="1" baseline="0" dirty="0">
              <a:solidFill>
                <a:srgbClr val="0000FF"/>
              </a:solidFill>
            </a:endParaRPr>
          </a:p>
        </p:txBody>
      </p:sp>
      <p:cxnSp>
        <p:nvCxnSpPr>
          <p:cNvPr id="30" name="Прямая соединительная линия 29"/>
          <p:cNvCxnSpPr>
            <a:cxnSpLocks noChangeShapeType="1"/>
          </p:cNvCxnSpPr>
          <p:nvPr/>
        </p:nvCxnSpPr>
        <p:spPr bwMode="auto">
          <a:xfrm>
            <a:off x="1008000" y="4428000"/>
            <a:ext cx="3096000" cy="2232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479250" name="Oval 18"/>
          <p:cNvSpPr>
            <a:spLocks noChangeAspect="1" noChangeArrowheads="1"/>
          </p:cNvSpPr>
          <p:nvPr/>
        </p:nvSpPr>
        <p:spPr bwMode="auto">
          <a:xfrm>
            <a:off x="5040000" y="4428000"/>
            <a:ext cx="864000" cy="864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3200" dirty="0" smtClean="0">
                <a:solidFill>
                  <a:srgbClr val="0000FF"/>
                </a:solidFill>
              </a:rPr>
              <a:t>5</a:t>
            </a:r>
            <a:endParaRPr lang="ru-RU" sz="3200" dirty="0">
              <a:solidFill>
                <a:srgbClr val="0000FF"/>
              </a:solidFill>
            </a:endParaRPr>
          </a:p>
        </p:txBody>
      </p:sp>
      <p:cxnSp>
        <p:nvCxnSpPr>
          <p:cNvPr id="36" name="Прямая соединительная линия 35"/>
          <p:cNvCxnSpPr>
            <a:cxnSpLocks noChangeShapeType="1"/>
          </p:cNvCxnSpPr>
          <p:nvPr/>
        </p:nvCxnSpPr>
        <p:spPr bwMode="auto">
          <a:xfrm>
            <a:off x="5040000" y="4428000"/>
            <a:ext cx="3096000" cy="2232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7" name="TextBox 26"/>
          <p:cNvSpPr txBox="1"/>
          <p:nvPr/>
        </p:nvSpPr>
        <p:spPr>
          <a:xfrm rot="16200000">
            <a:off x="-612000" y="5328000"/>
            <a:ext cx="2232000" cy="468000"/>
          </a:xfrm>
          <a:prstGeom prst="rect">
            <a:avLst/>
          </a:prstGeom>
          <a:noFill/>
          <a:ln w="9525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 algn="ctr">
              <a:lnSpc>
                <a:spcPct val="80000"/>
              </a:lnSpc>
              <a:defRPr/>
            </a:pPr>
            <a:r>
              <a:rPr lang="ru-RU" sz="1100" dirty="0" smtClean="0"/>
              <a:t>Из посылок не следует </a:t>
            </a:r>
            <a:br>
              <a:rPr lang="ru-RU" sz="1100" dirty="0" smtClean="0"/>
            </a:br>
            <a:r>
              <a:rPr lang="ru-RU" sz="1100" dirty="0" smtClean="0"/>
              <a:t>ни утвердительный, </a:t>
            </a:r>
            <a:br>
              <a:rPr lang="ru-RU" sz="1100" dirty="0" smtClean="0"/>
            </a:br>
            <a:r>
              <a:rPr lang="ru-RU" sz="1100" dirty="0" smtClean="0"/>
              <a:t>ни отрицательный вывод </a:t>
            </a:r>
            <a:endParaRPr lang="ru-RU" sz="1100" dirty="0">
              <a:solidFill>
                <a:srgbClr val="FFFF00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 rot="5400000">
            <a:off x="7560000" y="5328000"/>
            <a:ext cx="2232000" cy="468000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lIns="72000" rIns="72000" anchor="ctr" anchorCtr="1"/>
          <a:lstStyle/>
          <a:p>
            <a:pPr>
              <a:lnSpc>
                <a:spcPct val="80000"/>
              </a:lnSpc>
              <a:defRPr/>
            </a:pPr>
            <a:r>
              <a:rPr lang="ru-RU" sz="1100" dirty="0" smtClean="0"/>
              <a:t>Из посылок не следует </a:t>
            </a:r>
            <a:br>
              <a:rPr lang="ru-RU" sz="1100" dirty="0" smtClean="0"/>
            </a:br>
            <a:r>
              <a:rPr lang="ru-RU" sz="1100" dirty="0" smtClean="0"/>
              <a:t>ни утвердительный, </a:t>
            </a:r>
            <a:br>
              <a:rPr lang="ru-RU" sz="1100" dirty="0" smtClean="0"/>
            </a:br>
            <a:r>
              <a:rPr lang="ru-RU" sz="1100" dirty="0" smtClean="0"/>
              <a:t>ни отрицательный вывод </a:t>
            </a:r>
            <a:endParaRPr lang="ru-RU" sz="11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" dur="1000"/>
                                        <p:tgtEl>
                                          <p:spTgt spid="7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0" dur="1000"/>
                                        <p:tgtEl>
                                          <p:spTgt spid="7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" dur="1000"/>
                                        <p:tgtEl>
                                          <p:spTgt spid="7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5" dur="1000"/>
                                        <p:tgtEl>
                                          <p:spTgt spid="7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6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3000" fill="hold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0" fill="hold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2" dur="1000"/>
                                        <p:tgtEl>
                                          <p:spTgt spid="47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000"/>
                            </p:stCondLst>
                            <p:childTnLst>
                              <p:par>
                                <p:cTn id="8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79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500"/>
                            </p:stCondLst>
                            <p:childTnLst>
                              <p:par>
                                <p:cTn id="9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3" dur="1000"/>
                                        <p:tgtEl>
                                          <p:spTgt spid="47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500"/>
                            </p:stCondLst>
                            <p:childTnLst>
                              <p:par>
                                <p:cTn id="9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7" dur="1000"/>
                                        <p:tgtEl>
                                          <p:spTgt spid="47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3500"/>
                            </p:stCondLst>
                            <p:childTnLst>
                              <p:par>
                                <p:cTn id="9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4792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47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4000"/>
                            </p:stCondLst>
                            <p:childTnLst>
                              <p:par>
                                <p:cTn id="10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8" dur="1000"/>
                                        <p:tgtEl>
                                          <p:spTgt spid="47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5000"/>
                            </p:stCondLst>
                            <p:childTnLst>
                              <p:par>
                                <p:cTn id="110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12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000"/>
                            </p:stCondLst>
                            <p:childTnLst>
                              <p:par>
                                <p:cTn id="125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479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19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19" presetClass="entr" presetSubtype="5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7" grpId="1" animBg="1"/>
      <p:bldP spid="37" grpId="2" animBg="1"/>
      <p:bldP spid="32" grpId="0" animBg="1"/>
      <p:bldP spid="32" grpId="1" animBg="1"/>
      <p:bldP spid="32" grpId="2" animBg="1"/>
      <p:bldP spid="29" grpId="0" animBg="1"/>
      <p:bldP spid="29" grpId="1" animBg="1"/>
      <p:bldP spid="479239" grpId="0" animBg="1"/>
      <p:bldP spid="479237" grpId="0" animBg="1"/>
      <p:bldP spid="7176" grpId="0" animBg="1"/>
      <p:bldP spid="7180" grpId="0" animBg="1"/>
      <p:bldP spid="7181" grpId="0" animBg="1"/>
      <p:bldP spid="7182" grpId="0" animBg="1"/>
      <p:bldP spid="479251" grpId="0" animBg="1"/>
      <p:bldP spid="479252" grpId="0" animBg="1"/>
      <p:bldP spid="479253" grpId="0" animBg="1"/>
      <p:bldP spid="479259" grpId="0" animBg="1"/>
      <p:bldP spid="25" grpId="0" animBg="1"/>
      <p:bldP spid="26" grpId="0"/>
      <p:bldP spid="7177" grpId="0" animBg="1"/>
      <p:bldP spid="7179" grpId="0" animBg="1"/>
      <p:bldP spid="479250" grpId="0" animBg="1"/>
      <p:bldP spid="27" grpId="0" animBg="1"/>
      <p:bldP spid="33" grpId="0" animBg="1"/>
    </p:bldLst>
  </p:timing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неправомерного отрицательного вывода</a:t>
            </a:r>
            <a:endParaRPr lang="ru-RU" sz="2800" b="1" spc="-10" dirty="0" smtClean="0">
              <a:solidFill>
                <a:schemeClr val="bg1"/>
              </a:solidFill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864000" y="1512000"/>
            <a:ext cx="7416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</a:rPr>
              <a:t>Ошибка неправомерного отрицательного вывода</a:t>
            </a:r>
            <a:r>
              <a:rPr lang="ru-RU" dirty="0" smtClean="0"/>
              <a:t> –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 формальная логическая ошибка в силлогистике, заключающаяся в получении </a:t>
            </a:r>
            <a:r>
              <a:rPr lang="ru-RU" sz="1600" dirty="0" smtClean="0">
                <a:solidFill>
                  <a:srgbClr val="FF66FF"/>
                </a:solidFill>
              </a:rPr>
              <a:t>отрицательного</a:t>
            </a:r>
            <a:r>
              <a:rPr lang="ru-RU" sz="1600" dirty="0" smtClean="0"/>
              <a:t> вывода из двух </a:t>
            </a:r>
            <a:r>
              <a:rPr lang="ru-RU" sz="1600" dirty="0" smtClean="0">
                <a:solidFill>
                  <a:srgbClr val="00FF00"/>
                </a:solidFill>
              </a:rPr>
              <a:t>утвердительных</a:t>
            </a:r>
            <a:r>
              <a:rPr lang="ru-RU" sz="1600" dirty="0" smtClean="0"/>
              <a:t> посылок. 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4" name="Содержимое 2"/>
          <p:cNvSpPr>
            <a:spLocks noGrp="1"/>
          </p:cNvSpPr>
          <p:nvPr>
            <p:ph idx="1"/>
          </p:nvPr>
        </p:nvSpPr>
        <p:spPr>
          <a:xfrm>
            <a:off x="252000" y="2520000"/>
            <a:ext cx="8568000" cy="4248000"/>
          </a:xfrm>
        </p:spPr>
        <p:txBody>
          <a:bodyPr/>
          <a:lstStyle/>
          <a:p>
            <a:r>
              <a:rPr lang="ru-RU" sz="1600" b="1" dirty="0" smtClean="0">
                <a:solidFill>
                  <a:schemeClr val="bg1"/>
                </a:solidFill>
              </a:rPr>
              <a:t>Отрицательный вывод из двух утвердительных посылок получить, разумеется, нельзя, но если допустить недопустимое, а именно: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что обе посылки – суждения </a:t>
            </a:r>
            <a:r>
              <a:rPr lang="ru-RU" sz="1600" b="1" dirty="0" smtClean="0">
                <a:solidFill>
                  <a:srgbClr val="00FF00"/>
                </a:solidFill>
              </a:rPr>
              <a:t>утвердительные</a:t>
            </a:r>
            <a:r>
              <a:rPr lang="ru-RU" sz="1600" b="1" dirty="0" smtClean="0">
                <a:solidFill>
                  <a:schemeClr val="bg1"/>
                </a:solidFill>
              </a:rPr>
              <a:t>, а вывод – </a:t>
            </a:r>
            <a:r>
              <a:rPr lang="ru-RU" sz="1600" b="1" dirty="0" smtClean="0">
                <a:solidFill>
                  <a:srgbClr val="FF66FF"/>
                </a:solidFill>
              </a:rPr>
              <a:t>отрицательное</a:t>
            </a:r>
            <a:r>
              <a:rPr lang="ru-RU" sz="1600" b="1" dirty="0" smtClean="0">
                <a:solidFill>
                  <a:schemeClr val="bg1"/>
                </a:solidFill>
              </a:rPr>
              <a:t>, – </a:t>
            </a:r>
            <a:r>
              <a:rPr lang="ru-RU" sz="1600" b="1" dirty="0" smtClean="0">
                <a:solidFill>
                  <a:srgbClr val="FF66FF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придётся заключить, что обе посылки должны быть в этом случае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не просто </a:t>
            </a:r>
            <a:r>
              <a:rPr lang="ru-RU" sz="1600" b="1" dirty="0" smtClean="0">
                <a:solidFill>
                  <a:srgbClr val="00FF00"/>
                </a:solidFill>
              </a:rPr>
              <a:t>утвердительными</a:t>
            </a:r>
            <a:r>
              <a:rPr lang="ru-RU" sz="1600" b="1" dirty="0" smtClean="0">
                <a:solidFill>
                  <a:schemeClr val="bg1"/>
                </a:solidFill>
              </a:rPr>
              <a:t>, а </a:t>
            </a:r>
            <a:r>
              <a:rPr lang="ru-RU" sz="1600" b="1" dirty="0" smtClean="0">
                <a:solidFill>
                  <a:srgbClr val="00FF00"/>
                </a:solidFill>
              </a:rPr>
              <a:t>общеутвердительными </a:t>
            </a:r>
            <a:r>
              <a:rPr lang="ru-RU" sz="1600" b="1" dirty="0" smtClean="0">
                <a:solidFill>
                  <a:schemeClr val="bg1"/>
                </a:solidFill>
              </a:rPr>
              <a:t>суждениями.</a:t>
            </a:r>
          </a:p>
          <a:p>
            <a:pPr marL="342900" lvl="1" indent="-342900" eaLnBrk="1" hangingPunct="1"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Б</a:t>
            </a:r>
            <a:r>
              <a:rPr lang="en-US" sz="1600" b="1" dirty="0" smtClean="0">
                <a:solidFill>
                  <a:schemeClr val="bg1"/>
                </a:solidFill>
                <a:cs typeface="Arial" charset="0"/>
              </a:rPr>
              <a:t>ó</a:t>
            </a:r>
            <a:r>
              <a:rPr lang="ru-RU" sz="1600" b="1" dirty="0" smtClean="0">
                <a:solidFill>
                  <a:schemeClr val="bg1"/>
                </a:solidFill>
                <a:cs typeface="Arial" charset="0"/>
              </a:rPr>
              <a:t>льшая</a:t>
            </a:r>
            <a:r>
              <a:rPr lang="ru-RU" sz="1600" b="1" dirty="0" smtClean="0">
                <a:solidFill>
                  <a:schemeClr val="bg1"/>
                </a:solidFill>
              </a:rPr>
              <a:t> посылка должна быть </a:t>
            </a:r>
            <a:r>
              <a:rPr lang="ru-RU" sz="1600" b="1" dirty="0" smtClean="0">
                <a:solidFill>
                  <a:srgbClr val="00FF00"/>
                </a:solidFill>
              </a:rPr>
              <a:t>общим </a:t>
            </a:r>
            <a:r>
              <a:rPr lang="ru-RU" sz="1600" b="1" dirty="0" smtClean="0">
                <a:solidFill>
                  <a:schemeClr val="bg1"/>
                </a:solidFill>
              </a:rPr>
              <a:t>суждением. </a:t>
            </a:r>
          </a:p>
          <a:p>
            <a:pPr marL="742950" lvl="2" indent="-342900" eaLnBrk="1" hangingPunct="1"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Поскольку б</a:t>
            </a:r>
            <a:r>
              <a:rPr lang="en-US" sz="1600" b="1" dirty="0" smtClean="0">
                <a:solidFill>
                  <a:schemeClr val="bg1"/>
                </a:solidFill>
                <a:cs typeface="Arial" charset="0"/>
              </a:rPr>
              <a:t>ó</a:t>
            </a:r>
            <a:r>
              <a:rPr lang="ru-RU" sz="1600" b="1" dirty="0" smtClean="0">
                <a:solidFill>
                  <a:schemeClr val="bg1"/>
                </a:solidFill>
              </a:rPr>
              <a:t>льший термин распределён в </a:t>
            </a:r>
            <a:r>
              <a:rPr lang="ru-RU" sz="1600" b="1" dirty="0" smtClean="0">
                <a:solidFill>
                  <a:srgbClr val="FF66FF"/>
                </a:solidFill>
              </a:rPr>
              <a:t>отрицательном</a:t>
            </a:r>
            <a:r>
              <a:rPr lang="ru-RU" sz="1600" b="1" dirty="0" smtClean="0">
                <a:solidFill>
                  <a:schemeClr val="bg1"/>
                </a:solidFill>
              </a:rPr>
              <a:t> заключении, он должен быть (</a:t>
            </a:r>
            <a:r>
              <a:rPr lang="ru-RU" sz="1600" b="1" dirty="0" smtClean="0">
                <a:solidFill>
                  <a:srgbClr val="FFFF00"/>
                </a:solidFill>
              </a:rPr>
              <a:t>по правилу крайних терминов</a:t>
            </a:r>
            <a:r>
              <a:rPr lang="ru-RU" sz="1600" b="1" dirty="0" smtClean="0">
                <a:solidFill>
                  <a:schemeClr val="bg1"/>
                </a:solidFill>
              </a:rPr>
              <a:t>) распределён и в посылке. </a:t>
            </a:r>
          </a:p>
          <a:p>
            <a:pPr marL="742950" lvl="2" indent="-342900" eaLnBrk="1" hangingPunct="1"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При этом он не может быть </a:t>
            </a:r>
            <a:r>
              <a:rPr lang="ru-RU" sz="1600" b="1" dirty="0" smtClean="0">
                <a:solidFill>
                  <a:srgbClr val="00FF00"/>
                </a:solidFill>
              </a:rPr>
              <a:t>предикатом</a:t>
            </a:r>
            <a:r>
              <a:rPr lang="ru-RU" sz="1600" b="1" dirty="0" smtClean="0">
                <a:solidFill>
                  <a:schemeClr val="bg1"/>
                </a:solidFill>
              </a:rPr>
              <a:t> посылки (в таком случае посылка была бы </a:t>
            </a:r>
            <a:r>
              <a:rPr lang="ru-RU" sz="1600" b="1" dirty="0" smtClean="0">
                <a:solidFill>
                  <a:srgbClr val="FF66FF"/>
                </a:solidFill>
              </a:rPr>
              <a:t>отрицательной</a:t>
            </a:r>
            <a:r>
              <a:rPr lang="ru-RU" sz="1600" b="1" dirty="0" smtClean="0">
                <a:solidFill>
                  <a:schemeClr val="bg1"/>
                </a:solidFill>
              </a:rPr>
              <a:t>, что противоречило бы исходному допущению), а значит, является</a:t>
            </a:r>
            <a:r>
              <a:rPr lang="ru-RU" sz="1600" b="1" dirty="0" smtClean="0">
                <a:solidFill>
                  <a:srgbClr val="00FF00"/>
                </a:solidFill>
              </a:rPr>
              <a:t> субъектом</a:t>
            </a:r>
            <a:r>
              <a:rPr lang="ru-RU" sz="1600" b="1" dirty="0" smtClean="0">
                <a:solidFill>
                  <a:schemeClr val="bg1"/>
                </a:solidFill>
              </a:rPr>
              <a:t>. </a:t>
            </a:r>
          </a:p>
          <a:p>
            <a:pPr marL="742950" lvl="2" indent="-342900" eaLnBrk="1" hangingPunct="1"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Суждение же, субъект которого распределён, по определению </a:t>
            </a:r>
            <a:r>
              <a:rPr lang="ru-RU" sz="1600" b="1" dirty="0" smtClean="0">
                <a:solidFill>
                  <a:srgbClr val="00FF00"/>
                </a:solidFill>
              </a:rPr>
              <a:t>общее</a:t>
            </a:r>
            <a:r>
              <a:rPr lang="ru-RU" sz="1600" b="1" dirty="0" smtClean="0">
                <a:solidFill>
                  <a:schemeClr val="bg1"/>
                </a:solidFill>
              </a:rPr>
              <a:t>. </a:t>
            </a:r>
          </a:p>
          <a:p>
            <a:pPr marL="342900" lvl="1" indent="-342900" eaLnBrk="1" hangingPunct="1"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Заметим, что б</a:t>
            </a:r>
            <a:r>
              <a:rPr lang="en-US" sz="1600" b="1" dirty="0" smtClean="0">
                <a:solidFill>
                  <a:schemeClr val="bg1"/>
                </a:solidFill>
                <a:cs typeface="Arial" charset="0"/>
              </a:rPr>
              <a:t>ó</a:t>
            </a:r>
            <a:r>
              <a:rPr lang="ru-RU" sz="1600" b="1" dirty="0" smtClean="0">
                <a:solidFill>
                  <a:schemeClr val="bg1"/>
                </a:solidFill>
              </a:rPr>
              <a:t>льший термин стоит в позиции субъекта лишь в силлогизмах второй и четвёртой фигур (по определениям фигур). При этом исходное допущение в принципе не применимо ко второй фигуре, так как в ней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(по правилу фигуры) обе посылки не могут быть </a:t>
            </a:r>
            <a:r>
              <a:rPr lang="ru-RU" sz="1600" b="1" dirty="0" smtClean="0">
                <a:solidFill>
                  <a:srgbClr val="00FF00"/>
                </a:solidFill>
              </a:rPr>
              <a:t>утвердительными</a:t>
            </a:r>
            <a:r>
              <a:rPr lang="ru-RU" sz="1600" b="1" dirty="0" smtClean="0">
                <a:solidFill>
                  <a:schemeClr val="bg1"/>
                </a:solidFill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4" grpId="0" build="p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60000" y="1600199"/>
            <a:ext cx="8532000" cy="4824000"/>
          </a:xfrm>
        </p:spPr>
        <p:txBody>
          <a:bodyPr/>
          <a:lstStyle/>
          <a:p>
            <a:r>
              <a:rPr lang="ru-RU" sz="1800" b="1" dirty="0" smtClean="0">
                <a:solidFill>
                  <a:schemeClr val="bg1"/>
                </a:solidFill>
              </a:rPr>
              <a:t>В </a:t>
            </a:r>
            <a:r>
              <a:rPr lang="ru-RU" sz="1800" b="1" dirty="0" smtClean="0">
                <a:solidFill>
                  <a:srgbClr val="00FF00"/>
                </a:solidFill>
              </a:rPr>
              <a:t>широком</a:t>
            </a:r>
            <a:r>
              <a:rPr lang="ru-RU" sz="1800" b="1" dirty="0" smtClean="0">
                <a:solidFill>
                  <a:schemeClr val="bg1"/>
                </a:solidFill>
              </a:rPr>
              <a:t> (самом общем) смысле слова определение –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это логическая операция, посредством которой раскрывается </a:t>
            </a:r>
            <a:r>
              <a:rPr lang="ru-RU" sz="1800" b="1" dirty="0" smtClean="0">
                <a:solidFill>
                  <a:srgbClr val="00FFFF"/>
                </a:solidFill>
              </a:rPr>
              <a:t>содержание понятия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r>
              <a:rPr lang="ru-RU" sz="1800" b="1" dirty="0" smtClean="0">
                <a:solidFill>
                  <a:schemeClr val="bg1"/>
                </a:solidFill>
              </a:rPr>
              <a:t>В </a:t>
            </a:r>
            <a:r>
              <a:rPr lang="ru-RU" sz="1800" b="1" dirty="0" smtClean="0">
                <a:solidFill>
                  <a:srgbClr val="00FF00"/>
                </a:solidFill>
              </a:rPr>
              <a:t>узком</a:t>
            </a:r>
            <a:r>
              <a:rPr lang="ru-RU" sz="1800" b="1" dirty="0" smtClean="0">
                <a:solidFill>
                  <a:schemeClr val="bg1"/>
                </a:solidFill>
              </a:rPr>
              <a:t> (специально логическом) смысле слова определение –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это логическая операция, позволяющая однозначно установить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принадлежность либо непринадлежность того или иного предмета </a:t>
            </a:r>
            <a:r>
              <a:rPr lang="ru-RU" sz="1800" b="1" dirty="0" smtClean="0">
                <a:solidFill>
                  <a:srgbClr val="00FFFF"/>
                </a:solidFill>
              </a:rPr>
              <a:t>объёму определяемого понятия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r>
              <a:rPr lang="ru-RU" sz="1800" b="1" dirty="0" smtClean="0">
                <a:solidFill>
                  <a:schemeClr val="bg1">
                    <a:lumMod val="95000"/>
                  </a:schemeClr>
                </a:solidFill>
              </a:rPr>
              <a:t>Именно в этом последнем </a:t>
            </a: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rgbClr val="00FF00"/>
                </a:solidFill>
              </a:rPr>
              <a:t>«техническом»</a:t>
            </a:r>
            <a:r>
              <a:rPr lang="ru-RU" sz="1800" b="1" dirty="0" smtClean="0">
                <a:solidFill>
                  <a:schemeClr val="bg1"/>
                </a:solidFill>
              </a:rPr>
              <a:t>)</a:t>
            </a:r>
            <a:r>
              <a:rPr lang="ru-RU" sz="1800" b="1" dirty="0" smtClean="0">
                <a:solidFill>
                  <a:schemeClr val="bg1">
                    <a:lumMod val="95000"/>
                  </a:schemeClr>
                </a:solidFill>
              </a:rPr>
              <a:t> смысле слова </a:t>
            </a:r>
            <a:br>
              <a:rPr lang="ru-RU" sz="1800" b="1" dirty="0" smtClean="0">
                <a:solidFill>
                  <a:schemeClr val="bg1">
                    <a:lumMod val="95000"/>
                  </a:schemeClr>
                </a:solidFill>
              </a:rPr>
            </a:br>
            <a:r>
              <a:rPr lang="ru-RU" sz="1800" b="1" dirty="0" smtClean="0">
                <a:solidFill>
                  <a:schemeClr val="bg1">
                    <a:lumMod val="95000"/>
                  </a:schemeClr>
                </a:solidFill>
              </a:rPr>
              <a:t>логическое определение называется обычно </a:t>
            </a:r>
            <a:r>
              <a:rPr lang="ru-RU" sz="1800" b="1" dirty="0" smtClean="0">
                <a:solidFill>
                  <a:srgbClr val="FFFF00"/>
                </a:solidFill>
              </a:rPr>
              <a:t>дефиницией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>
              <a:buClr>
                <a:schemeClr val="bg1"/>
              </a:buClr>
            </a:pPr>
            <a:r>
              <a:rPr lang="ru-RU" sz="1800" b="1" dirty="0" smtClean="0">
                <a:solidFill>
                  <a:srgbClr val="FFFF00"/>
                </a:solidFill>
              </a:rPr>
              <a:t>Дефиниция</a:t>
            </a:r>
            <a:r>
              <a:rPr lang="ru-RU" sz="1800" b="1" dirty="0" smtClean="0">
                <a:solidFill>
                  <a:schemeClr val="bg1"/>
                </a:solidFill>
              </a:rPr>
              <a:t> осуществляется посредством указания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для определяемого понятия (</a:t>
            </a:r>
            <a:r>
              <a:rPr lang="ru-RU" sz="1800" b="1" dirty="0" smtClean="0">
                <a:solidFill>
                  <a:srgbClr val="FFFF00"/>
                </a:solidFill>
              </a:rPr>
              <a:t>дефиниендума</a:t>
            </a:r>
            <a:r>
              <a:rPr lang="ru-RU" sz="1800" b="1" dirty="0" smtClean="0">
                <a:solidFill>
                  <a:schemeClr val="bg1"/>
                </a:solidFill>
              </a:rPr>
              <a:t>):</a:t>
            </a:r>
          </a:p>
          <a:p>
            <a:pPr lvl="1">
              <a:buClr>
                <a:schemeClr val="bg1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rgbClr val="00FFFF"/>
                </a:solidFill>
              </a:rPr>
              <a:t>ближайшего рода</a:t>
            </a:r>
            <a:endParaRPr lang="ru-RU" sz="1800" b="1" dirty="0" smtClean="0"/>
          </a:p>
          <a:p>
            <a:pPr lvl="1">
              <a:buClr>
                <a:schemeClr val="bg1"/>
              </a:buClr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bg1"/>
                </a:solidFill>
              </a:rPr>
              <a:t>и </a:t>
            </a:r>
            <a:r>
              <a:rPr lang="ru-RU" sz="1800" b="1" dirty="0" smtClean="0">
                <a:solidFill>
                  <a:srgbClr val="00FFFF"/>
                </a:solidFill>
              </a:rPr>
              <a:t>видового отличия</a:t>
            </a:r>
            <a:r>
              <a:rPr lang="ru-RU" sz="1800" b="1" dirty="0" smtClean="0">
                <a:solidFill>
                  <a:schemeClr val="bg1"/>
                </a:solidFill>
              </a:rPr>
              <a:t> – признаков, имеющихся только у предметов данного (определяемого) вида и отсутствующих у предметов всякого другого вида, входящего в этот ближайший род.</a:t>
            </a:r>
          </a:p>
          <a:p>
            <a:pPr>
              <a:buClr>
                <a:schemeClr val="bg1"/>
              </a:buClr>
              <a:buFont typeface="Wingdings" pitchFamily="2" charset="2"/>
              <a:buChar char="Ø"/>
            </a:pPr>
            <a:endParaRPr lang="ru-RU" sz="1800" b="1" dirty="0" smtClean="0">
              <a:solidFill>
                <a:schemeClr val="bg1"/>
              </a:solidFill>
            </a:endParaRPr>
          </a:p>
          <a:p>
            <a:endParaRPr lang="ru-RU" sz="1800" b="1" dirty="0" smtClean="0">
              <a:solidFill>
                <a:srgbClr val="FFFF00"/>
              </a:solidFill>
            </a:endParaRPr>
          </a:p>
        </p:txBody>
      </p:sp>
      <p:sp>
        <p:nvSpPr>
          <p:cNvPr id="4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Определение понятий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Понятие логического определения</a:t>
            </a:r>
            <a:endParaRPr lang="ru-RU" sz="28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неправомерного отрицательного вывода</a:t>
            </a:r>
            <a:endParaRPr lang="ru-RU" sz="2800" b="1" spc="-10" dirty="0" smtClean="0">
              <a:solidFill>
                <a:schemeClr val="bg1"/>
              </a:solidFill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864000" y="1512000"/>
            <a:ext cx="7416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</a:rPr>
              <a:t>Ошибка неправомерного отрицательного вывода</a:t>
            </a:r>
            <a:r>
              <a:rPr lang="ru-RU" dirty="0" smtClean="0"/>
              <a:t> –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 формальная логическая ошибка в силлогистике, заключающаяся в получении </a:t>
            </a:r>
            <a:r>
              <a:rPr lang="ru-RU" sz="1600" dirty="0" smtClean="0">
                <a:solidFill>
                  <a:srgbClr val="FF66FF"/>
                </a:solidFill>
              </a:rPr>
              <a:t>отрицательного</a:t>
            </a:r>
            <a:r>
              <a:rPr lang="ru-RU" sz="1600" dirty="0" smtClean="0"/>
              <a:t> вывода из двух </a:t>
            </a:r>
            <a:r>
              <a:rPr lang="ru-RU" sz="1600" dirty="0" smtClean="0">
                <a:solidFill>
                  <a:srgbClr val="00FF00"/>
                </a:solidFill>
              </a:rPr>
              <a:t>утвердительных</a:t>
            </a:r>
            <a:r>
              <a:rPr lang="ru-RU" sz="1600" dirty="0" smtClean="0"/>
              <a:t> посылок. 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9" name="Содержимое 2"/>
          <p:cNvSpPr>
            <a:spLocks noGrp="1"/>
          </p:cNvSpPr>
          <p:nvPr>
            <p:ph idx="1"/>
          </p:nvPr>
        </p:nvSpPr>
        <p:spPr>
          <a:xfrm>
            <a:off x="252000" y="2520000"/>
            <a:ext cx="8568000" cy="4248000"/>
          </a:xfrm>
        </p:spPr>
        <p:txBody>
          <a:bodyPr/>
          <a:lstStyle/>
          <a:p>
            <a:r>
              <a:rPr lang="ru-RU" sz="1600" b="1" dirty="0" smtClean="0">
                <a:solidFill>
                  <a:schemeClr val="bg1"/>
                </a:solidFill>
              </a:rPr>
              <a:t>Отрицательный вывод из двух утвердительных посылок получить, разумеется, нельзя, но если допустить недопустимое, а именно: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что обе посылки – суждения </a:t>
            </a:r>
            <a:r>
              <a:rPr lang="ru-RU" sz="1600" b="1" dirty="0" smtClean="0">
                <a:solidFill>
                  <a:srgbClr val="00FF00"/>
                </a:solidFill>
              </a:rPr>
              <a:t>утвердительные</a:t>
            </a:r>
            <a:r>
              <a:rPr lang="ru-RU" sz="1600" b="1" dirty="0" smtClean="0">
                <a:solidFill>
                  <a:schemeClr val="bg1"/>
                </a:solidFill>
              </a:rPr>
              <a:t>, а вывод – </a:t>
            </a:r>
            <a:r>
              <a:rPr lang="ru-RU" sz="1600" b="1" dirty="0" smtClean="0">
                <a:solidFill>
                  <a:srgbClr val="FF66FF"/>
                </a:solidFill>
              </a:rPr>
              <a:t>отрицательное</a:t>
            </a:r>
            <a:r>
              <a:rPr lang="ru-RU" sz="1600" b="1" dirty="0" smtClean="0">
                <a:solidFill>
                  <a:schemeClr val="bg1"/>
                </a:solidFill>
              </a:rPr>
              <a:t>, –  придётся заключить, что обе посылки должны быть в этом случае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не просто </a:t>
            </a:r>
            <a:r>
              <a:rPr lang="ru-RU" sz="1600" b="1" dirty="0" smtClean="0">
                <a:solidFill>
                  <a:srgbClr val="00FF00"/>
                </a:solidFill>
              </a:rPr>
              <a:t>утвердительными</a:t>
            </a:r>
            <a:r>
              <a:rPr lang="ru-RU" sz="1600" b="1" dirty="0" smtClean="0">
                <a:solidFill>
                  <a:schemeClr val="bg1"/>
                </a:solidFill>
              </a:rPr>
              <a:t>, а </a:t>
            </a:r>
            <a:r>
              <a:rPr lang="ru-RU" sz="1600" b="1" dirty="0" smtClean="0">
                <a:solidFill>
                  <a:srgbClr val="00FF00"/>
                </a:solidFill>
              </a:rPr>
              <a:t>общеутвердительными </a:t>
            </a:r>
            <a:r>
              <a:rPr lang="ru-RU" sz="1600" b="1" dirty="0" smtClean="0">
                <a:solidFill>
                  <a:schemeClr val="bg1"/>
                </a:solidFill>
              </a:rPr>
              <a:t>суждениями.</a:t>
            </a:r>
          </a:p>
          <a:p>
            <a:pPr marL="342900" lvl="1" indent="-342900" eaLnBrk="1" hangingPunct="1"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Меньшая посылка также должна быть </a:t>
            </a:r>
            <a:r>
              <a:rPr lang="ru-RU" sz="1600" b="1" dirty="0" smtClean="0">
                <a:solidFill>
                  <a:srgbClr val="00FF00"/>
                </a:solidFill>
              </a:rPr>
              <a:t>общим суждением</a:t>
            </a:r>
            <a:r>
              <a:rPr lang="ru-RU" sz="1600" b="1" dirty="0" smtClean="0">
                <a:solidFill>
                  <a:schemeClr val="bg1"/>
                </a:solidFill>
              </a:rPr>
              <a:t>. </a:t>
            </a:r>
          </a:p>
          <a:p>
            <a:pPr marL="742950" lvl="2" indent="-342900" eaLnBrk="1" hangingPunct="1"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Поскольку </a:t>
            </a:r>
            <a:r>
              <a:rPr lang="ru-RU" sz="1600" b="1" dirty="0" smtClean="0">
                <a:solidFill>
                  <a:srgbClr val="00FF00"/>
                </a:solidFill>
              </a:rPr>
              <a:t>субъектом</a:t>
            </a:r>
            <a:r>
              <a:rPr lang="ru-RU" sz="1600" b="1" dirty="0" smtClean="0">
                <a:solidFill>
                  <a:schemeClr val="bg1"/>
                </a:solidFill>
              </a:rPr>
              <a:t> б</a:t>
            </a:r>
            <a:r>
              <a:rPr lang="en-US" sz="1600" b="1" dirty="0" smtClean="0">
                <a:solidFill>
                  <a:schemeClr val="bg1"/>
                </a:solidFill>
                <a:cs typeface="Arial" charset="0"/>
              </a:rPr>
              <a:t>ó</a:t>
            </a:r>
            <a:r>
              <a:rPr lang="ru-RU" sz="1600" b="1" dirty="0" smtClean="0">
                <a:solidFill>
                  <a:schemeClr val="bg1"/>
                </a:solidFill>
              </a:rPr>
              <a:t>льшей посылки является б</a:t>
            </a:r>
            <a:r>
              <a:rPr lang="en-US" sz="1600" b="1" dirty="0" smtClean="0">
                <a:solidFill>
                  <a:schemeClr val="bg1"/>
                </a:solidFill>
                <a:cs typeface="Arial" charset="0"/>
              </a:rPr>
              <a:t>ó</a:t>
            </a:r>
            <a:r>
              <a:rPr lang="ru-RU" sz="1600" b="1" dirty="0" smtClean="0">
                <a:solidFill>
                  <a:schemeClr val="bg1"/>
                </a:solidFill>
              </a:rPr>
              <a:t>льший термин, средний термин оказывается </a:t>
            </a:r>
            <a:r>
              <a:rPr lang="ru-RU" sz="1600" b="1" dirty="0" smtClean="0">
                <a:solidFill>
                  <a:srgbClr val="00FF00"/>
                </a:solidFill>
              </a:rPr>
              <a:t>предикатом</a:t>
            </a:r>
            <a:r>
              <a:rPr lang="ru-RU" sz="1600" b="1" dirty="0" smtClean="0">
                <a:solidFill>
                  <a:schemeClr val="bg1"/>
                </a:solidFill>
              </a:rPr>
              <a:t> и, стало быть, не распределён; в таком случае он должен быть (</a:t>
            </a:r>
            <a:r>
              <a:rPr lang="ru-RU" sz="1600" b="1" dirty="0" smtClean="0">
                <a:solidFill>
                  <a:srgbClr val="FFFF00"/>
                </a:solidFill>
              </a:rPr>
              <a:t>по правилу среднего термина</a:t>
            </a:r>
            <a:r>
              <a:rPr lang="ru-RU" sz="1600" b="1" dirty="0" smtClean="0">
                <a:solidFill>
                  <a:schemeClr val="bg1"/>
                </a:solidFill>
              </a:rPr>
              <a:t>) распределён в меньшей посылке. </a:t>
            </a:r>
          </a:p>
          <a:p>
            <a:pPr marL="742950" lvl="2" indent="-342900" eaLnBrk="1" hangingPunct="1"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Но в меньшей посылке он не может быть </a:t>
            </a:r>
            <a:r>
              <a:rPr lang="ru-RU" sz="1600" b="1" dirty="0" smtClean="0">
                <a:solidFill>
                  <a:srgbClr val="00FF00"/>
                </a:solidFill>
              </a:rPr>
              <a:t>предикатом</a:t>
            </a:r>
            <a:r>
              <a:rPr lang="ru-RU" sz="1600" b="1" dirty="0" smtClean="0">
                <a:solidFill>
                  <a:schemeClr val="bg1"/>
                </a:solidFill>
              </a:rPr>
              <a:t> (тогда посылка была бы </a:t>
            </a:r>
            <a:r>
              <a:rPr lang="ru-RU" sz="1600" b="1" dirty="0" smtClean="0">
                <a:solidFill>
                  <a:srgbClr val="FF66FF"/>
                </a:solidFill>
              </a:rPr>
              <a:t>отрицательной</a:t>
            </a:r>
            <a:r>
              <a:rPr lang="ru-RU" sz="1600" b="1" dirty="0" smtClean="0">
                <a:solidFill>
                  <a:schemeClr val="bg1"/>
                </a:solidFill>
              </a:rPr>
              <a:t>, что противоречило бы исходному допущению) и, значит, является</a:t>
            </a:r>
            <a:r>
              <a:rPr lang="ru-RU" sz="1600" b="1" dirty="0" smtClean="0">
                <a:solidFill>
                  <a:srgbClr val="00FF00"/>
                </a:solidFill>
              </a:rPr>
              <a:t> субъектом</a:t>
            </a:r>
            <a:r>
              <a:rPr lang="ru-RU" sz="1600" b="1" dirty="0" smtClean="0">
                <a:solidFill>
                  <a:schemeClr val="bg1"/>
                </a:solidFill>
              </a:rPr>
              <a:t>. </a:t>
            </a:r>
          </a:p>
          <a:p>
            <a:pPr marL="742950" lvl="2" indent="-342900" eaLnBrk="1" hangingPunct="1"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Суждение же, субъект которого распределён, по определению </a:t>
            </a:r>
            <a:r>
              <a:rPr lang="ru-RU" sz="1600" b="1" dirty="0" smtClean="0">
                <a:solidFill>
                  <a:srgbClr val="00FF00"/>
                </a:solidFill>
              </a:rPr>
              <a:t>общее</a:t>
            </a:r>
            <a:r>
              <a:rPr lang="ru-RU" sz="1600" b="1" dirty="0" smtClean="0">
                <a:solidFill>
                  <a:schemeClr val="bg1"/>
                </a:solidFill>
              </a:rPr>
              <a:t>.</a:t>
            </a:r>
          </a:p>
          <a:p>
            <a:pPr marL="342900" lvl="1" indent="-342900" eaLnBrk="1" hangingPunct="1"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Фигура, в которой средний термин является предикатом б</a:t>
            </a:r>
            <a:r>
              <a:rPr lang="fr-FR" sz="1600" b="1" dirty="0" smtClean="0">
                <a:solidFill>
                  <a:schemeClr val="bg1"/>
                </a:solidFill>
                <a:cs typeface="Times New Roman"/>
              </a:rPr>
              <a:t>ó</a:t>
            </a:r>
            <a:r>
              <a:rPr lang="ru-RU" sz="1600" b="1" dirty="0" smtClean="0">
                <a:solidFill>
                  <a:schemeClr val="bg1"/>
                </a:solidFill>
              </a:rPr>
              <a:t>льшей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и субъектом меньшей посылки, считается </a:t>
            </a:r>
            <a:r>
              <a:rPr lang="ru-RU" sz="1600" b="1" dirty="0" smtClean="0">
                <a:solidFill>
                  <a:srgbClr val="00FFFF"/>
                </a:solidFill>
              </a:rPr>
              <a:t>четвёртой</a:t>
            </a:r>
            <a:r>
              <a:rPr lang="ru-RU" sz="1600" b="1" dirty="0" smtClean="0">
                <a:solidFill>
                  <a:schemeClr val="bg1"/>
                </a:solidFill>
              </a:rPr>
              <a:t>. </a:t>
            </a:r>
          </a:p>
          <a:p>
            <a:endParaRPr lang="ru-RU" sz="16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uild="p"/>
    </p:bldLst>
  </p:timing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неправомерного отрицательного вывода</a:t>
            </a:r>
            <a:endParaRPr lang="ru-RU" sz="2800" b="1" spc="-10" dirty="0" smtClean="0">
              <a:solidFill>
                <a:schemeClr val="bg1"/>
              </a:solidFill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864000" y="1512000"/>
            <a:ext cx="7416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</a:rPr>
              <a:t>Ошибка неправомерного отрицательного вывода</a:t>
            </a:r>
            <a:r>
              <a:rPr lang="ru-RU" dirty="0" smtClean="0"/>
              <a:t> –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 формальная логическая ошибка в силлогистике, заключающаяся в получении </a:t>
            </a:r>
            <a:r>
              <a:rPr lang="ru-RU" sz="1600" dirty="0" smtClean="0">
                <a:solidFill>
                  <a:srgbClr val="FF66FF"/>
                </a:solidFill>
              </a:rPr>
              <a:t>отрицательного</a:t>
            </a:r>
            <a:r>
              <a:rPr lang="ru-RU" sz="1600" dirty="0" smtClean="0"/>
              <a:t> вывода из двух </a:t>
            </a:r>
            <a:r>
              <a:rPr lang="ru-RU" sz="1600" dirty="0" smtClean="0">
                <a:solidFill>
                  <a:srgbClr val="00FF00"/>
                </a:solidFill>
              </a:rPr>
              <a:t>утвердительных</a:t>
            </a:r>
            <a:r>
              <a:rPr lang="ru-RU" sz="1600" dirty="0" smtClean="0"/>
              <a:t> посылок. 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9" name="Содержимое 2"/>
          <p:cNvSpPr>
            <a:spLocks noGrp="1"/>
          </p:cNvSpPr>
          <p:nvPr>
            <p:ph idx="1"/>
          </p:nvPr>
        </p:nvSpPr>
        <p:spPr>
          <a:xfrm>
            <a:off x="252000" y="2520000"/>
            <a:ext cx="8568000" cy="4248000"/>
          </a:xfrm>
        </p:spPr>
        <p:txBody>
          <a:bodyPr/>
          <a:lstStyle/>
          <a:p>
            <a:r>
              <a:rPr lang="ru-RU" sz="1600" b="1" dirty="0" smtClean="0">
                <a:solidFill>
                  <a:schemeClr val="bg1"/>
                </a:solidFill>
              </a:rPr>
              <a:t>Отрицательный вывод из двух утвердительных посылок получить, разумеется, нельзя, но если допустить недопустимое, а именно: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что обе посылки – суждения </a:t>
            </a:r>
            <a:r>
              <a:rPr lang="ru-RU" sz="1600" b="1" dirty="0" smtClean="0">
                <a:solidFill>
                  <a:srgbClr val="00FF00"/>
                </a:solidFill>
              </a:rPr>
              <a:t>утвердительные</a:t>
            </a:r>
            <a:r>
              <a:rPr lang="ru-RU" sz="1600" b="1" dirty="0" smtClean="0">
                <a:solidFill>
                  <a:schemeClr val="bg1"/>
                </a:solidFill>
              </a:rPr>
              <a:t>, а вывод – </a:t>
            </a:r>
            <a:r>
              <a:rPr lang="ru-RU" sz="1600" b="1" dirty="0" smtClean="0">
                <a:solidFill>
                  <a:srgbClr val="FF66FF"/>
                </a:solidFill>
              </a:rPr>
              <a:t>отрицательное</a:t>
            </a:r>
            <a:r>
              <a:rPr lang="ru-RU" sz="1600" b="1" dirty="0" smtClean="0">
                <a:solidFill>
                  <a:schemeClr val="bg1"/>
                </a:solidFill>
              </a:rPr>
              <a:t>, –  придётся заключить, что обе посылки должны быть в этом случае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не просто </a:t>
            </a:r>
            <a:r>
              <a:rPr lang="ru-RU" sz="1600" b="1" dirty="0" smtClean="0">
                <a:solidFill>
                  <a:srgbClr val="00FF00"/>
                </a:solidFill>
              </a:rPr>
              <a:t>утвердительными</a:t>
            </a:r>
            <a:r>
              <a:rPr lang="ru-RU" sz="1600" b="1" dirty="0" smtClean="0">
                <a:solidFill>
                  <a:schemeClr val="bg1"/>
                </a:solidFill>
              </a:rPr>
              <a:t>, а </a:t>
            </a:r>
            <a:r>
              <a:rPr lang="ru-RU" sz="1600" b="1" dirty="0" smtClean="0">
                <a:solidFill>
                  <a:srgbClr val="00FF00"/>
                </a:solidFill>
              </a:rPr>
              <a:t>общеутвердительными </a:t>
            </a:r>
            <a:r>
              <a:rPr lang="ru-RU" sz="1600" b="1" dirty="0" smtClean="0">
                <a:solidFill>
                  <a:schemeClr val="bg1"/>
                </a:solidFill>
              </a:rPr>
              <a:t>суждениями.</a:t>
            </a:r>
          </a:p>
          <a:p>
            <a:pPr marL="342900" lvl="1" indent="-342900" eaLnBrk="1" hangingPunct="1">
              <a:buClr>
                <a:schemeClr val="bg1"/>
              </a:buClr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Вывод в таком случае будет </a:t>
            </a:r>
            <a:r>
              <a:rPr lang="ru-RU" sz="1600" b="1" dirty="0" smtClean="0">
                <a:solidFill>
                  <a:srgbClr val="FF66FF"/>
                </a:solidFill>
              </a:rPr>
              <a:t>частноотрицательным</a:t>
            </a:r>
            <a:r>
              <a:rPr lang="ru-RU" sz="1600" b="1" dirty="0" smtClean="0">
                <a:solidFill>
                  <a:schemeClr val="bg1"/>
                </a:solidFill>
              </a:rPr>
              <a:t> суждением:</a:t>
            </a:r>
            <a:r>
              <a:rPr lang="ru-RU" sz="1600" b="1" dirty="0" smtClean="0">
                <a:solidFill>
                  <a:srgbClr val="00FF00"/>
                </a:solidFill>
              </a:rPr>
              <a:t> </a:t>
            </a:r>
          </a:p>
          <a:p>
            <a:pPr marL="742950" lvl="2" indent="-342900" eaLnBrk="1" hangingPunct="1"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rgbClr val="FF66FF"/>
                </a:solidFill>
              </a:rPr>
              <a:t>отрицательным</a:t>
            </a:r>
            <a:r>
              <a:rPr lang="ru-RU" sz="1600" b="1" dirty="0" smtClean="0">
                <a:solidFill>
                  <a:schemeClr val="bg1"/>
                </a:solidFill>
              </a:rPr>
              <a:t> – </a:t>
            </a:r>
            <a:r>
              <a:rPr lang="ru-RU" sz="1600" b="1" dirty="0" smtClean="0">
                <a:solidFill>
                  <a:srgbClr val="FFFF00"/>
                </a:solidFill>
              </a:rPr>
              <a:t>по исходному допущению</a:t>
            </a:r>
            <a:r>
              <a:rPr lang="ru-RU" sz="1600" b="1" dirty="0" smtClean="0">
                <a:solidFill>
                  <a:schemeClr val="bg1"/>
                </a:solidFill>
              </a:rPr>
              <a:t>,</a:t>
            </a:r>
          </a:p>
          <a:p>
            <a:pPr marL="742950" lvl="2" indent="-342900" eaLnBrk="1" hangingPunct="1"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rgbClr val="00FFFF"/>
                </a:solidFill>
              </a:rPr>
              <a:t>частным</a:t>
            </a:r>
            <a:r>
              <a:rPr lang="ru-RU" sz="1600" b="1" dirty="0" smtClean="0">
                <a:solidFill>
                  <a:schemeClr val="bg1"/>
                </a:solidFill>
              </a:rPr>
              <a:t> – потому, что меньший термин, будучи предикатом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(субъектом, как установлено, является средний термин)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rgbClr val="00FF00"/>
                </a:solidFill>
              </a:rPr>
              <a:t>утвердительной</a:t>
            </a:r>
            <a:r>
              <a:rPr lang="ru-RU" sz="1600" b="1" dirty="0" smtClean="0">
                <a:solidFill>
                  <a:schemeClr val="bg1"/>
                </a:solidFill>
              </a:rPr>
              <a:t> (</a:t>
            </a:r>
            <a:r>
              <a:rPr lang="ru-RU" sz="1600" b="1" dirty="0" smtClean="0">
                <a:solidFill>
                  <a:srgbClr val="FFFF00"/>
                </a:solidFill>
              </a:rPr>
              <a:t>по допущению</a:t>
            </a:r>
            <a:r>
              <a:rPr lang="ru-RU" sz="1600" b="1" dirty="0" smtClean="0">
                <a:solidFill>
                  <a:schemeClr val="bg1"/>
                </a:solidFill>
              </a:rPr>
              <a:t>) меньшей посылки,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в посылке не распределён и, стало быть, не распределён и в выводе. </a:t>
            </a:r>
          </a:p>
          <a:p>
            <a:pPr marL="742950" lvl="2" indent="-342900" eaLnBrk="1" hangingPunct="1"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Суждение, субъект которого не распределён, </a:t>
            </a:r>
            <a:r>
              <a:rPr lang="ru-RU" sz="1600" b="1" dirty="0" smtClean="0">
                <a:solidFill>
                  <a:srgbClr val="00FFFF"/>
                </a:solidFill>
              </a:rPr>
              <a:t>частное</a:t>
            </a:r>
            <a:r>
              <a:rPr lang="ru-RU" sz="1600" b="1" dirty="0" smtClean="0">
                <a:solidFill>
                  <a:schemeClr val="bg1"/>
                </a:solidFill>
              </a:rPr>
              <a:t>. </a:t>
            </a:r>
          </a:p>
          <a:p>
            <a:pPr marL="342900" lvl="1" indent="-342900" eaLnBrk="1" hangingPunct="1">
              <a:buClr>
                <a:schemeClr val="bg1"/>
              </a:buClr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Но каким образом получается </a:t>
            </a:r>
            <a:r>
              <a:rPr lang="ru-RU" sz="1600" b="1" dirty="0" smtClean="0">
                <a:solidFill>
                  <a:srgbClr val="FF66FF"/>
                </a:solidFill>
              </a:rPr>
              <a:t>неправомерный отрицательный вывод</a:t>
            </a:r>
            <a:r>
              <a:rPr lang="ru-RU" sz="1600" b="1" dirty="0" smtClean="0">
                <a:solidFill>
                  <a:schemeClr val="bg1"/>
                </a:solidFill>
              </a:rPr>
              <a:t> из двух </a:t>
            </a:r>
            <a:r>
              <a:rPr lang="ru-RU" sz="1600" b="1" dirty="0" smtClean="0">
                <a:solidFill>
                  <a:srgbClr val="00FF00"/>
                </a:solidFill>
              </a:rPr>
              <a:t>утвердительных</a:t>
            </a:r>
            <a:r>
              <a:rPr lang="ru-RU" sz="1600" b="1" dirty="0" smtClean="0">
                <a:solidFill>
                  <a:schemeClr val="bg1"/>
                </a:solidFill>
              </a:rPr>
              <a:t> посылок? Не по капризу же рассуждающего! Не по капризу, </a:t>
            </a:r>
            <a:r>
              <a:rPr lang="ru-RU" sz="1600" b="1" dirty="0" smtClean="0">
                <a:solidFill>
                  <a:srgbClr val="FF66FF"/>
                </a:solidFill>
              </a:rPr>
              <a:t>по недоразумению</a:t>
            </a:r>
            <a:r>
              <a:rPr lang="ru-RU" sz="1600" b="1" dirty="0" smtClean="0">
                <a:solidFill>
                  <a:schemeClr val="bg1"/>
                </a:solidFill>
              </a:rPr>
              <a:t> – вследствие другой формальной логической ошибки,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но не в силлогистике, а в </a:t>
            </a:r>
            <a:r>
              <a:rPr lang="ru-RU" sz="1600" b="1" dirty="0" smtClean="0">
                <a:solidFill>
                  <a:srgbClr val="00FFFF"/>
                </a:solidFill>
              </a:rPr>
              <a:t>умозаключении субконтрарности</a:t>
            </a:r>
            <a:r>
              <a:rPr lang="ru-RU" sz="1600" b="1" dirty="0" smtClean="0">
                <a:solidFill>
                  <a:schemeClr val="bg1"/>
                </a:solidFill>
              </a:rPr>
              <a:t>. </a:t>
            </a:r>
          </a:p>
          <a:p>
            <a:endParaRPr lang="ru-RU" sz="16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uiExpand="1" build="p"/>
    </p:bldLst>
  </p:timing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неправомерного отрицательного вывода</a:t>
            </a:r>
            <a:endParaRPr lang="ru-RU" sz="2800" b="1" spc="-10" dirty="0" smtClean="0">
              <a:solidFill>
                <a:schemeClr val="bg1"/>
              </a:solidFill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864000" y="1512000"/>
            <a:ext cx="7416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</a:rPr>
              <a:t>Ошибка неправомерного отрицательного вывода</a:t>
            </a:r>
            <a:r>
              <a:rPr lang="ru-RU" dirty="0" smtClean="0"/>
              <a:t> –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 формальная логическая ошибка в силлогистике, заключающаяся в получении </a:t>
            </a:r>
            <a:r>
              <a:rPr lang="ru-RU" sz="1600" dirty="0" smtClean="0">
                <a:solidFill>
                  <a:srgbClr val="FF66FF"/>
                </a:solidFill>
              </a:rPr>
              <a:t>отрицательного</a:t>
            </a:r>
            <a:r>
              <a:rPr lang="ru-RU" sz="1600" dirty="0" smtClean="0"/>
              <a:t> вывода из двух </a:t>
            </a:r>
            <a:r>
              <a:rPr lang="ru-RU" sz="1600" dirty="0" smtClean="0">
                <a:solidFill>
                  <a:srgbClr val="00FF00"/>
                </a:solidFill>
              </a:rPr>
              <a:t>утвердительных</a:t>
            </a:r>
            <a:r>
              <a:rPr lang="ru-RU" sz="1600" dirty="0" smtClean="0"/>
              <a:t> посылок. 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9" name="Содержимое 2"/>
          <p:cNvSpPr>
            <a:spLocks noGrp="1"/>
          </p:cNvSpPr>
          <p:nvPr>
            <p:ph idx="1"/>
          </p:nvPr>
        </p:nvSpPr>
        <p:spPr>
          <a:xfrm>
            <a:off x="252000" y="2520000"/>
            <a:ext cx="8568000" cy="4248000"/>
          </a:xfrm>
        </p:spPr>
        <p:txBody>
          <a:bodyPr/>
          <a:lstStyle/>
          <a:p>
            <a:r>
              <a:rPr lang="ru-RU" sz="1600" b="1" dirty="0" smtClean="0">
                <a:solidFill>
                  <a:schemeClr val="bg1"/>
                </a:solidFill>
              </a:rPr>
              <a:t> </a:t>
            </a:r>
          </a:p>
          <a:p>
            <a:endParaRPr lang="ru-RU" sz="1600" b="1" dirty="0" smtClean="0">
              <a:solidFill>
                <a:schemeClr val="bg1"/>
              </a:solidFill>
            </a:endParaRPr>
          </a:p>
        </p:txBody>
      </p:sp>
      <p:sp>
        <p:nvSpPr>
          <p:cNvPr id="6" name="Содержимое 2"/>
          <p:cNvSpPr txBox="1">
            <a:spLocks/>
          </p:cNvSpPr>
          <p:nvPr/>
        </p:nvSpPr>
        <p:spPr bwMode="auto">
          <a:xfrm>
            <a:off x="252000" y="2520000"/>
            <a:ext cx="8568000" cy="424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1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1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Правильным выводом из силлогизма четвёртой фигуры с двумя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общеутвердительными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посылками был бы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частноутвердительный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вывод </a:t>
            </a:r>
            <a:b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по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модусу 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Bramantip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6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</a:endParaRPr>
          </a:p>
          <a:p>
            <a:pPr marL="342900" lvl="1" indent="-342900" algn="l">
              <a:spcBef>
                <a:spcPct val="20000"/>
              </a:spcBef>
              <a:buClr>
                <a:schemeClr val="bg1"/>
              </a:buClr>
              <a:buFont typeface="Arial" pitchFamily="34" charset="0"/>
              <a:buChar char="•"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Ч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астное суждение конвенционально – по умолчанию – считается 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</a:rPr>
              <a:t>неопределённым частным суждением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</a:rPr>
              <a:t>: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по</a:t>
            </a:r>
            <a:r>
              <a:rPr lang="ru-RU" sz="1600" dirty="0" smtClean="0">
                <a:solidFill>
                  <a:srgbClr val="00FFFF"/>
                </a:solidFill>
              </a:rPr>
              <a:t> крайней мере некоторые, </a:t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но, может быть, и все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en-US" sz="1600" dirty="0" smtClean="0">
                <a:solidFill>
                  <a:srgbClr val="FFC000"/>
                </a:solidFill>
              </a:rPr>
              <a:t>S</a:t>
            </a:r>
            <a:r>
              <a:rPr lang="ru-RU" sz="1600" dirty="0" smtClean="0">
                <a:solidFill>
                  <a:srgbClr val="FFC000"/>
                </a:solidFill>
              </a:rPr>
              <a:t> суть (не суть) </a:t>
            </a:r>
            <a:r>
              <a:rPr lang="en-US" sz="1600" dirty="0" smtClean="0">
                <a:solidFill>
                  <a:srgbClr val="FFC000"/>
                </a:solidFill>
              </a:rPr>
              <a:t>P</a:t>
            </a:r>
            <a:r>
              <a:rPr lang="ru-RU" sz="1600" dirty="0"/>
              <a:t>.</a:t>
            </a:r>
            <a:r>
              <a:rPr lang="ru-RU" sz="1600" dirty="0" smtClean="0">
                <a:solidFill>
                  <a:srgbClr val="00FFFF"/>
                </a:solidFill>
              </a:rPr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Однако оно может пониматься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и как </a:t>
            </a:r>
            <a:r>
              <a:rPr lang="ru-RU" sz="1600" dirty="0" smtClean="0">
                <a:solidFill>
                  <a:srgbClr val="FFFF00"/>
                </a:solidFill>
              </a:rPr>
              <a:t>определённое частное суждение</a:t>
            </a:r>
            <a:r>
              <a:rPr lang="ru-RU" sz="1600" dirty="0" smtClean="0"/>
              <a:t>:</a:t>
            </a:r>
            <a:r>
              <a:rPr lang="ru-RU" sz="1600" dirty="0" smtClean="0">
                <a:solidFill>
                  <a:srgbClr val="00FFFF"/>
                </a:solidFill>
              </a:rPr>
              <a:t> только некоторые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FF"/>
                </a:solidFill>
              </a:rPr>
              <a:t> </a:t>
            </a:r>
            <a:r>
              <a:rPr lang="ru-RU" sz="1600" dirty="0" smtClean="0"/>
              <a:t>т. е.</a:t>
            </a:r>
            <a:r>
              <a:rPr lang="ru-RU" sz="1600" dirty="0" smtClean="0">
                <a:solidFill>
                  <a:srgbClr val="00FFFF"/>
                </a:solidFill>
              </a:rPr>
              <a:t> не все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en-US" sz="1600" dirty="0" smtClean="0">
                <a:solidFill>
                  <a:srgbClr val="FFC000"/>
                </a:solidFill>
              </a:rPr>
              <a:t>S</a:t>
            </a:r>
            <a:r>
              <a:rPr lang="ru-RU" sz="1600" dirty="0" smtClean="0">
                <a:solidFill>
                  <a:srgbClr val="FFC000"/>
                </a:solidFill>
              </a:rPr>
              <a:t> суть (не суть) </a:t>
            </a:r>
            <a:r>
              <a:rPr lang="en-US" sz="1600" dirty="0" smtClean="0">
                <a:solidFill>
                  <a:srgbClr val="FFC000"/>
                </a:solidFill>
              </a:rPr>
              <a:t>P</a:t>
            </a:r>
            <a:r>
              <a:rPr lang="ru-RU" sz="1600" dirty="0" smtClean="0"/>
              <a:t>. П</a:t>
            </a:r>
            <a:r>
              <a:rPr lang="ru-RU" sz="1600" dirty="0" smtClean="0">
                <a:solidFill>
                  <a:schemeClr val="accent3"/>
                </a:solidFill>
              </a:rPr>
              <a:t>оследнее логически равнозначно частному суждению противоположного качества: </a:t>
            </a:r>
            <a:r>
              <a:rPr lang="ru-RU" sz="1600" kern="0" dirty="0" smtClean="0">
                <a:solidFill>
                  <a:srgbClr val="00FFFF"/>
                </a:solidFill>
              </a:rPr>
              <a:t>по</a:t>
            </a:r>
            <a:r>
              <a:rPr lang="ru-RU" sz="1600" dirty="0" smtClean="0">
                <a:solidFill>
                  <a:srgbClr val="00FFFF"/>
                </a:solidFill>
              </a:rPr>
              <a:t> крайней мере некоторые, но может быть, </a:t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и все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en-US" sz="1600" dirty="0" smtClean="0">
                <a:solidFill>
                  <a:srgbClr val="FFC000"/>
                </a:solidFill>
              </a:rPr>
              <a:t>S </a:t>
            </a:r>
            <a:r>
              <a:rPr lang="ru-RU" sz="1600" dirty="0" smtClean="0">
                <a:solidFill>
                  <a:srgbClr val="FFC000"/>
                </a:solidFill>
              </a:rPr>
              <a:t>не суть (суть) </a:t>
            </a:r>
            <a:r>
              <a:rPr lang="en-US" sz="1600" dirty="0" smtClean="0">
                <a:solidFill>
                  <a:srgbClr val="FFC000"/>
                </a:solidFill>
              </a:rPr>
              <a:t>P</a:t>
            </a:r>
            <a:r>
              <a:rPr lang="ru-RU" sz="1600" dirty="0" smtClean="0"/>
              <a:t>.</a:t>
            </a:r>
          </a:p>
          <a:p>
            <a:pPr marL="342900" lvl="1" indent="-342900" algn="l">
              <a:spcBef>
                <a:spcPct val="20000"/>
              </a:spcBef>
              <a:buClr>
                <a:schemeClr val="bg1"/>
              </a:buClr>
              <a:buFont typeface="Arial" pitchFamily="34" charset="0"/>
              <a:buChar char="•"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</a:rPr>
              <a:t>Именно во избежание двусмысленности и возможных недоразумений, собственно, и рекомендуется выражать свою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</a:rPr>
              <a:t> мысль не в форме 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</a:rPr>
              <a:t>определённого частного суждения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</a:rPr>
              <a:t>, а использовать 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</a:rPr>
              <a:t>противоположное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</a:rPr>
              <a:t> </a:t>
            </a:r>
            <a:br>
              <a:rPr kumimoji="0" lang="ru-RU" sz="16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</a:rPr>
            </a:b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</a:rPr>
              <a:t>по качеству 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</a:rPr>
              <a:t>неопределённое частное суждение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</a:rPr>
              <a:t> – с тем чтобы кванторный оператор 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«некоторые</a:t>
            </a:r>
            <a:r>
              <a:rPr lang="ru-RU" sz="1600" kern="0" dirty="0" smtClean="0">
                <a:solidFill>
                  <a:srgbClr val="00FFFF"/>
                </a:solidFill>
                <a:latin typeface="+mn-lt"/>
              </a:rPr>
              <a:t>»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</a:rPr>
              <a:t> </a:t>
            </a:r>
            <a:r>
              <a:rPr lang="ru-RU" sz="1600" kern="0" dirty="0" smtClean="0"/>
              <a:t>можно было трактовать </a:t>
            </a:r>
            <a:r>
              <a:rPr lang="ru-RU" sz="1600" kern="0" dirty="0" smtClean="0">
                <a:solidFill>
                  <a:srgbClr val="00FF00"/>
                </a:solidFill>
              </a:rPr>
              <a:t>однозначно</a:t>
            </a:r>
            <a:r>
              <a:rPr lang="ru-RU" sz="1600" kern="0" dirty="0" smtClean="0"/>
              <a:t> (по умолчанию) как </a:t>
            </a:r>
            <a:r>
              <a:rPr lang="ru-RU" sz="1600" kern="0" dirty="0" smtClean="0">
                <a:solidFill>
                  <a:srgbClr val="00FFFF"/>
                </a:solidFill>
              </a:rPr>
              <a:t>«по</a:t>
            </a:r>
            <a:r>
              <a:rPr lang="ru-RU" sz="1600" dirty="0" smtClean="0">
                <a:solidFill>
                  <a:srgbClr val="00FFFF"/>
                </a:solidFill>
              </a:rPr>
              <a:t> крайней мере некоторые, но, может быть, и все»</a:t>
            </a:r>
            <a:r>
              <a:rPr lang="ru-RU" sz="1600" dirty="0" smtClean="0"/>
              <a:t>.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</a:rPr>
              <a:t> </a:t>
            </a:r>
            <a:endParaRPr kumimoji="0" lang="ru-RU" sz="16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AutoShape 4"/>
          <p:cNvSpPr>
            <a:spLocks noChangeArrowheads="1"/>
          </p:cNvSpPr>
          <p:nvPr/>
        </p:nvSpPr>
        <p:spPr bwMode="auto">
          <a:xfrm>
            <a:off x="6084000" y="6156000"/>
            <a:ext cx="1476000" cy="432000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dirty="0" smtClean="0">
                <a:solidFill>
                  <a:srgbClr val="FF0000"/>
                </a:solidFill>
              </a:rPr>
              <a:t>не суть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6084000" y="4932000"/>
            <a:ext cx="1476000" cy="432000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dirty="0" smtClean="0">
                <a:solidFill>
                  <a:srgbClr val="0000FF"/>
                </a:solidFill>
              </a:rPr>
              <a:t>суть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6084000" y="3708000"/>
            <a:ext cx="1476000" cy="432000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-1320000">
            <a:off x="5976000" y="3348000"/>
            <a:ext cx="1728000" cy="21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400" dirty="0" smtClean="0">
                <a:solidFill>
                  <a:schemeClr val="accent1"/>
                </a:solidFill>
              </a:rPr>
              <a:t>есть</a:t>
            </a:r>
            <a:endParaRPr lang="ru-RU" sz="1400" dirty="0">
              <a:solidFill>
                <a:schemeClr val="accent1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5256000" y="4716000"/>
            <a:ext cx="864000" cy="864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200" spc="-30" dirty="0" smtClean="0">
                <a:solidFill>
                  <a:srgbClr val="0000FF"/>
                </a:solidFill>
              </a:rPr>
              <a:t>некоторые</a:t>
            </a:r>
            <a:br>
              <a:rPr lang="ru-RU" sz="1200" spc="-30" dirty="0" smtClean="0">
                <a:solidFill>
                  <a:srgbClr val="0000FF"/>
                </a:solidFill>
              </a:rPr>
            </a:br>
            <a:r>
              <a:rPr lang="ru-RU" sz="1400" spc="-90" dirty="0" smtClean="0">
                <a:solidFill>
                  <a:srgbClr val="0000FF"/>
                </a:solidFill>
              </a:rPr>
              <a:t>смертные</a:t>
            </a:r>
            <a:endParaRPr lang="ru-RU" sz="1400" spc="-9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560000" y="4716000"/>
            <a:ext cx="864000" cy="864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греки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5256000" y="4428000"/>
            <a:ext cx="3168000" cy="21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b" anchorCtr="0"/>
          <a:lstStyle/>
          <a:p>
            <a:pPr algn="ctr"/>
            <a:r>
              <a:rPr lang="ru-RU" sz="1400" dirty="0">
                <a:solidFill>
                  <a:srgbClr val="0000FF"/>
                </a:solidFill>
              </a:rPr>
              <a:t>Следовательно</a:t>
            </a:r>
            <a:r>
              <a:rPr lang="ru-RU" dirty="0">
                <a:solidFill>
                  <a:srgbClr val="0000FF"/>
                </a:solidFill>
              </a:rPr>
              <a:t>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20280000">
            <a:off x="5976000" y="3348000"/>
            <a:ext cx="1728000" cy="21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400" dirty="0" smtClean="0">
                <a:solidFill>
                  <a:srgbClr val="0000FF"/>
                </a:solidFill>
              </a:rPr>
              <a:t>средний </a:t>
            </a:r>
            <a:r>
              <a:rPr lang="ru-RU" sz="14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560000" y="2556000"/>
            <a:ext cx="864001" cy="864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человек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560000" y="3492000"/>
            <a:ext cx="864000" cy="863999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400" spc="-60" dirty="0" smtClean="0">
                <a:solidFill>
                  <a:srgbClr val="0000FF"/>
                </a:solidFill>
              </a:rPr>
              <a:t>смертный</a:t>
            </a:r>
            <a:endParaRPr lang="ru-RU" sz="1400" spc="-60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5256000" y="3492000"/>
            <a:ext cx="864001" cy="864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1600" spc="-20" dirty="0" smtClean="0">
                <a:solidFill>
                  <a:srgbClr val="0000FF"/>
                </a:solidFill>
              </a:rPr>
              <a:t>человек</a:t>
            </a:r>
            <a:endParaRPr lang="ru-RU" spc="-20" dirty="0">
              <a:solidFill>
                <a:srgbClr val="0000FF"/>
              </a:solidFill>
            </a:endParaRPr>
          </a:p>
        </p:txBody>
      </p:sp>
      <p:sp>
        <p:nvSpPr>
          <p:cNvPr id="20" name="Rectangle 9"/>
          <p:cNvSpPr>
            <a:spLocks noChangeArrowheads="1"/>
          </p:cNvSpPr>
          <p:nvPr/>
        </p:nvSpPr>
        <p:spPr bwMode="auto">
          <a:xfrm>
            <a:off x="5688000" y="5652000"/>
            <a:ext cx="2304000" cy="21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dirty="0" smtClean="0">
                <a:solidFill>
                  <a:srgbClr val="FF0000"/>
                </a:solidFill>
              </a:rPr>
              <a:t>Не следует, что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2" name="Oval 8"/>
          <p:cNvSpPr>
            <a:spLocks noChangeAspect="1" noChangeArrowheads="1"/>
          </p:cNvSpPr>
          <p:nvPr/>
        </p:nvSpPr>
        <p:spPr bwMode="auto">
          <a:xfrm>
            <a:off x="7560000" y="5940000"/>
            <a:ext cx="864000" cy="864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греки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6" name="Rectangle 16"/>
          <p:cNvSpPr txBox="1">
            <a:spLocks noChangeArrowheads="1"/>
          </p:cNvSpPr>
          <p:nvPr/>
        </p:nvSpPr>
        <p:spPr bwMode="auto">
          <a:xfrm>
            <a:off x="720000" y="2484000"/>
            <a:ext cx="3744000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0"/>
          <a:lstStyle/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простой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Фигура</a:t>
            </a:r>
            <a:r>
              <a:rPr lang="en-US" sz="1600" b="1" kern="0" dirty="0" smtClean="0">
                <a:latin typeface="+mn-lt"/>
              </a:rPr>
              <a:t>: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четвёртая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Правильный модус: </a:t>
            </a:r>
            <a:r>
              <a:rPr lang="en-US" sz="1600" b="1" kern="0" dirty="0" smtClean="0">
                <a:solidFill>
                  <a:srgbClr val="00FFFF"/>
                </a:solidFill>
                <a:latin typeface="+mn-lt"/>
              </a:rPr>
              <a:t>Bramantip</a:t>
            </a:r>
          </a:p>
        </p:txBody>
      </p:sp>
      <p:sp>
        <p:nvSpPr>
          <p:cNvPr id="27" name="TextBox 26"/>
          <p:cNvSpPr txBox="1">
            <a:spLocks noChangeArrowheads="1"/>
          </p:cNvSpPr>
          <p:nvPr/>
        </p:nvSpPr>
        <p:spPr bwMode="auto">
          <a:xfrm>
            <a:off x="720000" y="5796000"/>
            <a:ext cx="3816000" cy="900000"/>
          </a:xfrm>
          <a:prstGeom prst="roundRect">
            <a:avLst/>
          </a:prstGeom>
          <a:noFill/>
          <a:ln w="9525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pPr algn="ctr"/>
            <a:r>
              <a:rPr lang="ru-RU" sz="1600" dirty="0" smtClean="0"/>
              <a:t>Отсутствие противоречия </a:t>
            </a:r>
            <a:br>
              <a:rPr lang="ru-RU" sz="1600" dirty="0" smtClean="0"/>
            </a:br>
            <a:r>
              <a:rPr lang="ru-RU" sz="1600" dirty="0" smtClean="0"/>
              <a:t>между выводом и посылками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FF66FF"/>
                </a:solidFill>
              </a:rPr>
              <a:t>не доказывает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истинности </a:t>
            </a:r>
            <a:r>
              <a:rPr lang="ru-RU" sz="1600" dirty="0" smtClean="0"/>
              <a:t>вывода.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28" name="TextBox 27"/>
          <p:cNvSpPr txBox="1">
            <a:spLocks noChangeArrowheads="1"/>
          </p:cNvSpPr>
          <p:nvPr/>
        </p:nvSpPr>
        <p:spPr bwMode="auto">
          <a:xfrm>
            <a:off x="720000" y="3924000"/>
            <a:ext cx="3816000" cy="1692000"/>
          </a:xfrm>
          <a:prstGeom prst="roundRect">
            <a:avLst/>
          </a:prstGeom>
          <a:noFill/>
          <a:ln w="9525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r>
              <a:rPr lang="ru-RU" sz="1600" dirty="0" smtClean="0">
                <a:solidFill>
                  <a:srgbClr val="FFFF00"/>
                </a:solidFill>
              </a:rPr>
              <a:t>Корректное умозаключение </a:t>
            </a:r>
            <a:r>
              <a:rPr lang="ru-RU" sz="1600" dirty="0" smtClean="0">
                <a:solidFill>
                  <a:srgbClr val="00FFFF"/>
                </a:solidFill>
              </a:rPr>
              <a:t/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/>
              <a:t>есть построение такого суждения из материи других суждений, замена которого </a:t>
            </a:r>
            <a:r>
              <a:rPr lang="ru-RU" sz="1600" dirty="0" smtClean="0">
                <a:solidFill>
                  <a:srgbClr val="FF66FF"/>
                </a:solidFill>
              </a:rPr>
              <a:t>противоречащим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ему суждением приводит </a:t>
            </a:r>
            <a:br>
              <a:rPr lang="ru-RU" sz="1600" dirty="0" smtClean="0"/>
            </a:br>
            <a:r>
              <a:rPr lang="ru-RU" sz="1600" dirty="0" smtClean="0"/>
              <a:t>к </a:t>
            </a:r>
            <a:r>
              <a:rPr lang="ru-RU" sz="1600" dirty="0" smtClean="0">
                <a:solidFill>
                  <a:srgbClr val="FF66FF"/>
                </a:solidFill>
              </a:rPr>
              <a:t>противоречию</a:t>
            </a:r>
            <a:r>
              <a:rPr lang="ru-RU" sz="1600" dirty="0" smtClean="0"/>
              <a:t> с посылками.</a:t>
            </a: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6084000" y="2772000"/>
            <a:ext cx="1476000" cy="432000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18000" anchor="b" anchorCtr="1"/>
          <a:lstStyle/>
          <a:p>
            <a:r>
              <a:rPr lang="ru-RU" sz="1400" dirty="0" smtClean="0">
                <a:solidFill>
                  <a:srgbClr val="0000FF"/>
                </a:solidFill>
              </a:rPr>
              <a:t>есть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5256000" y="2556000"/>
            <a:ext cx="864000" cy="863999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Всякий</a:t>
            </a:r>
            <a:r>
              <a:rPr lang="ru-RU" sz="1600" dirty="0" smtClean="0">
                <a:solidFill>
                  <a:srgbClr val="0000FF"/>
                </a:solidFill>
              </a:rPr>
              <a:t/>
            </a:r>
            <a:br>
              <a:rPr lang="ru-RU" sz="16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грек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1" name="Oval 7"/>
          <p:cNvSpPr>
            <a:spLocks noChangeAspect="1" noChangeArrowheads="1"/>
          </p:cNvSpPr>
          <p:nvPr/>
        </p:nvSpPr>
        <p:spPr bwMode="auto">
          <a:xfrm>
            <a:off x="5256000" y="5940000"/>
            <a:ext cx="864000" cy="864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200" spc="-30" dirty="0" smtClean="0">
                <a:solidFill>
                  <a:srgbClr val="0000FF"/>
                </a:solidFill>
              </a:rPr>
              <a:t>некоторые</a:t>
            </a:r>
            <a:br>
              <a:rPr lang="ru-RU" sz="1200" spc="-30" dirty="0" smtClean="0">
                <a:solidFill>
                  <a:srgbClr val="0000FF"/>
                </a:solidFill>
              </a:rPr>
            </a:br>
            <a:r>
              <a:rPr lang="ru-RU" sz="1400" spc="-90" dirty="0" smtClean="0">
                <a:solidFill>
                  <a:srgbClr val="0000FF"/>
                </a:solidFill>
              </a:rPr>
              <a:t>смертные</a:t>
            </a:r>
            <a:endParaRPr lang="ru-RU" sz="1400" spc="-90" dirty="0">
              <a:solidFill>
                <a:srgbClr val="0000FF"/>
              </a:solidFill>
            </a:endParaRPr>
          </a:p>
        </p:txBody>
      </p:sp>
      <p:sp>
        <p:nvSpPr>
          <p:cNvPr id="30" name="Text Box 5"/>
          <p:cNvSpPr txBox="1">
            <a:spLocks noChangeArrowheads="1"/>
          </p:cNvSpPr>
          <p:nvPr/>
        </p:nvSpPr>
        <p:spPr bwMode="auto">
          <a:xfrm>
            <a:off x="864000" y="1512000"/>
            <a:ext cx="7416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</a:rPr>
              <a:t>Ошибка неправомерного отрицательного вывода</a:t>
            </a:r>
            <a:r>
              <a:rPr lang="ru-RU" dirty="0" smtClean="0"/>
              <a:t> –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 формальная логическая ошибка в силлогистике, заключающаяся в получении </a:t>
            </a:r>
            <a:r>
              <a:rPr lang="ru-RU" sz="1600" dirty="0" smtClean="0">
                <a:solidFill>
                  <a:srgbClr val="FF66FF"/>
                </a:solidFill>
              </a:rPr>
              <a:t>отрицательного</a:t>
            </a:r>
            <a:r>
              <a:rPr lang="ru-RU" sz="1600" dirty="0" smtClean="0"/>
              <a:t> вывода из двух </a:t>
            </a:r>
            <a:r>
              <a:rPr lang="ru-RU" sz="1600" dirty="0" smtClean="0">
                <a:solidFill>
                  <a:srgbClr val="00FF00"/>
                </a:solidFill>
              </a:rPr>
              <a:t>утвердительных</a:t>
            </a:r>
            <a:r>
              <a:rPr lang="ru-RU" sz="1600" dirty="0" smtClean="0"/>
              <a:t> посылок. 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неправомерного отрицательного вывода</a:t>
            </a:r>
            <a:endParaRPr lang="ru-RU" sz="2800" b="1" spc="-10" dirty="0" smtClean="0">
              <a:solidFill>
                <a:schemeClr val="bg1"/>
              </a:solidFill>
            </a:endParaRPr>
          </a:p>
        </p:txBody>
      </p:sp>
      <p:cxnSp>
        <p:nvCxnSpPr>
          <p:cNvPr id="32" name="Прямая соединительная линия 31"/>
          <p:cNvCxnSpPr>
            <a:cxnSpLocks noChangeShapeType="1"/>
          </p:cNvCxnSpPr>
          <p:nvPr/>
        </p:nvCxnSpPr>
        <p:spPr bwMode="auto">
          <a:xfrm>
            <a:off x="5256000" y="4716000"/>
            <a:ext cx="3168000" cy="2088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3" name="Прямая соединительная линия 32"/>
          <p:cNvCxnSpPr>
            <a:cxnSpLocks noChangeShapeType="1"/>
          </p:cNvCxnSpPr>
          <p:nvPr/>
        </p:nvCxnSpPr>
        <p:spPr bwMode="auto">
          <a:xfrm rot="-3960000">
            <a:off x="5256000" y="4716000"/>
            <a:ext cx="3168000" cy="2088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700000">
                                      <p:cBhvr>
                                        <p:cTn id="67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0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500"/>
                            </p:stCondLst>
                            <p:childTnLst>
                              <p:par>
                                <p:cTn id="8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000"/>
                            </p:stCondLst>
                            <p:childTnLst>
                              <p:par>
                                <p:cTn id="8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1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500"/>
                            </p:stCondLst>
                            <p:childTnLst>
                              <p:par>
                                <p:cTn id="10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000"/>
                            </p:stCondLst>
                            <p:childTnLst>
                              <p:par>
                                <p:cTn id="11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447492" grpId="0" animBg="1"/>
      <p:bldP spid="447490" grpId="0" animBg="1"/>
      <p:bldP spid="447493" grpId="0" animBg="1"/>
      <p:bldP spid="447493" grpId="1" animBg="1"/>
      <p:bldP spid="447493" grpId="2" animBg="1"/>
      <p:bldP spid="447495" grpId="0" animBg="1"/>
      <p:bldP spid="447496" grpId="0" animBg="1"/>
      <p:bldP spid="447497" grpId="0" animBg="1"/>
      <p:bldP spid="447498" grpId="0" animBg="1"/>
      <p:bldP spid="447498" grpId="1" animBg="1"/>
      <p:bldP spid="447501" grpId="0" animBg="1"/>
      <p:bldP spid="447503" grpId="0" animBg="1"/>
      <p:bldP spid="447502" grpId="0" animBg="1"/>
      <p:bldP spid="20" grpId="0" animBg="1"/>
      <p:bldP spid="22" grpId="0" animBg="1"/>
      <p:bldP spid="26" grpId="0" build="p"/>
      <p:bldP spid="27" grpId="0" animBg="1"/>
      <p:bldP spid="28" grpId="0" animBg="1"/>
      <p:bldP spid="447491" grpId="0" animBg="1"/>
      <p:bldP spid="447500" grpId="0" animBg="1"/>
      <p:bldP spid="21" grpId="0" animBg="1"/>
    </p:bldLst>
  </p:timing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неправомерного отрицательного вывода</a:t>
            </a:r>
            <a:endParaRPr lang="ru-RU" sz="2800" b="1" spc="-10" dirty="0" smtClean="0">
              <a:solidFill>
                <a:schemeClr val="bg1"/>
              </a:solidFill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864000" y="1512000"/>
            <a:ext cx="7416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</a:rPr>
              <a:t>Ошибка неправомерного отрицательного вывода</a:t>
            </a:r>
            <a:r>
              <a:rPr lang="ru-RU" dirty="0" smtClean="0"/>
              <a:t> –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 формальная логическая ошибка в силлогистике, заключающаяся в получении </a:t>
            </a:r>
            <a:r>
              <a:rPr lang="ru-RU" sz="1600" dirty="0" smtClean="0">
                <a:solidFill>
                  <a:srgbClr val="FF66FF"/>
                </a:solidFill>
              </a:rPr>
              <a:t>отрицательного</a:t>
            </a:r>
            <a:r>
              <a:rPr lang="ru-RU" sz="1600" dirty="0" smtClean="0"/>
              <a:t> вывода из двух </a:t>
            </a:r>
            <a:r>
              <a:rPr lang="ru-RU" sz="1600" dirty="0" smtClean="0">
                <a:solidFill>
                  <a:srgbClr val="00FF00"/>
                </a:solidFill>
              </a:rPr>
              <a:t>утвердительных</a:t>
            </a:r>
            <a:r>
              <a:rPr lang="ru-RU" sz="1600" dirty="0" smtClean="0"/>
              <a:t> посылок. 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10" name="Содержимое 2"/>
          <p:cNvSpPr txBox="1">
            <a:spLocks/>
          </p:cNvSpPr>
          <p:nvPr/>
        </p:nvSpPr>
        <p:spPr bwMode="auto">
          <a:xfrm>
            <a:off x="252000" y="2412000"/>
            <a:ext cx="8568000" cy="442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342900" lvl="1" indent="-342900" algn="l">
              <a:spcBef>
                <a:spcPct val="20000"/>
              </a:spcBef>
              <a:buClr>
                <a:schemeClr val="bg1"/>
              </a:buClr>
              <a:buFont typeface="Arial" pitchFamily="34" charset="0"/>
              <a:buChar char="•"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Ошибка в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умозаключении субконтрарности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определяется тем, что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</a:rPr>
              <a:t>субконтрарные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суждения </a:t>
            </a:r>
            <a:r>
              <a:rPr lang="ru-RU" sz="1600" kern="0" dirty="0" smtClean="0">
                <a:latin typeface="+mn-lt"/>
              </a:rPr>
              <a:t>могут быть оба </a:t>
            </a:r>
            <a:r>
              <a:rPr lang="ru-RU" sz="1600" kern="0" dirty="0" smtClean="0">
                <a:solidFill>
                  <a:srgbClr val="00FF00"/>
                </a:solidFill>
                <a:latin typeface="+mn-lt"/>
              </a:rPr>
              <a:t>истинными</a:t>
            </a:r>
            <a:r>
              <a:rPr lang="ru-RU" sz="1600" kern="0" dirty="0" smtClean="0">
                <a:latin typeface="+mn-lt"/>
              </a:rPr>
              <a:t>, но не могут быть оба </a:t>
            </a:r>
            <a:r>
              <a:rPr lang="ru-RU" sz="1600" kern="0" dirty="0" smtClean="0">
                <a:solidFill>
                  <a:srgbClr val="FF66FF"/>
                </a:solidFill>
                <a:latin typeface="+mn-lt"/>
              </a:rPr>
              <a:t>ложными </a:t>
            </a:r>
            <a:r>
              <a:rPr lang="ru-RU" sz="1600" kern="0" dirty="0" smtClean="0"/>
              <a:t>(по определению отношения субконтраности).</a:t>
            </a:r>
            <a:r>
              <a:rPr lang="ru-RU" sz="1600" kern="0" dirty="0" smtClean="0">
                <a:latin typeface="+mn-lt"/>
              </a:rPr>
              <a:t> Из </a:t>
            </a:r>
            <a:r>
              <a:rPr lang="ru-RU" sz="1600" kern="0" dirty="0" smtClean="0">
                <a:solidFill>
                  <a:srgbClr val="FF66FF"/>
                </a:solidFill>
                <a:latin typeface="+mn-lt"/>
              </a:rPr>
              <a:t>ложности</a:t>
            </a:r>
            <a:r>
              <a:rPr lang="ru-RU" sz="1600" kern="0" dirty="0" smtClean="0">
                <a:latin typeface="+mn-lt"/>
              </a:rPr>
              <a:t> одного из субконтрарных суждений </a:t>
            </a:r>
            <a:r>
              <a:rPr lang="ru-RU" sz="1600" kern="0" dirty="0" smtClean="0">
                <a:solidFill>
                  <a:srgbClr val="00FFFF"/>
                </a:solidFill>
                <a:latin typeface="+mn-lt"/>
              </a:rPr>
              <a:t>следует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kern="0" dirty="0" smtClean="0"/>
              <a:t>поэтому </a:t>
            </a:r>
            <a:r>
              <a:rPr lang="ru-RU" sz="1600" kern="0" dirty="0" smtClean="0">
                <a:solidFill>
                  <a:srgbClr val="00FF00"/>
                </a:solidFill>
                <a:latin typeface="+mn-lt"/>
              </a:rPr>
              <a:t>истинность</a:t>
            </a:r>
            <a:r>
              <a:rPr lang="ru-RU" sz="1600" kern="0" dirty="0" smtClean="0">
                <a:latin typeface="+mn-lt"/>
              </a:rPr>
              <a:t> другого, </a:t>
            </a:r>
            <a:br>
              <a:rPr lang="ru-RU" sz="1600" kern="0" dirty="0" smtClean="0">
                <a:latin typeface="+mn-lt"/>
              </a:rPr>
            </a:br>
            <a:r>
              <a:rPr lang="ru-RU" sz="1600" kern="0" dirty="0" smtClean="0">
                <a:latin typeface="+mn-lt"/>
              </a:rPr>
              <a:t>из </a:t>
            </a:r>
            <a:r>
              <a:rPr lang="ru-RU" sz="1600" kern="0" dirty="0" smtClean="0">
                <a:solidFill>
                  <a:srgbClr val="00FF00"/>
                </a:solidFill>
                <a:latin typeface="+mn-lt"/>
              </a:rPr>
              <a:t>истинности</a:t>
            </a:r>
            <a:r>
              <a:rPr lang="ru-RU" sz="1600" kern="0" dirty="0" smtClean="0">
                <a:latin typeface="+mn-lt"/>
              </a:rPr>
              <a:t> же одного ни </a:t>
            </a:r>
            <a:r>
              <a:rPr lang="ru-RU" sz="1600" kern="0" dirty="0" smtClean="0">
                <a:solidFill>
                  <a:srgbClr val="FF66FF"/>
                </a:solidFill>
                <a:latin typeface="+mn-lt"/>
              </a:rPr>
              <a:t>ложность</a:t>
            </a:r>
            <a:r>
              <a:rPr lang="ru-RU" sz="1600" kern="0" dirty="0" smtClean="0">
                <a:latin typeface="+mn-lt"/>
              </a:rPr>
              <a:t>, ни </a:t>
            </a:r>
            <a:r>
              <a:rPr lang="ru-RU" sz="1600" kern="0" dirty="0" smtClean="0">
                <a:solidFill>
                  <a:srgbClr val="00FF00"/>
                </a:solidFill>
                <a:latin typeface="+mn-lt"/>
              </a:rPr>
              <a:t>истинность</a:t>
            </a:r>
            <a:r>
              <a:rPr lang="ru-RU" sz="1600" kern="0" dirty="0" smtClean="0">
                <a:latin typeface="+mn-lt"/>
              </a:rPr>
              <a:t> другого</a:t>
            </a:r>
            <a:r>
              <a:rPr lang="ru-RU" sz="1600" kern="0" dirty="0" smtClean="0"/>
              <a:t> </a:t>
            </a:r>
            <a:r>
              <a:rPr lang="ru-RU" sz="1600" kern="0" dirty="0" smtClean="0">
                <a:solidFill>
                  <a:srgbClr val="00FFFF"/>
                </a:solidFill>
              </a:rPr>
              <a:t>не следуют</a:t>
            </a:r>
            <a:r>
              <a:rPr lang="ru-RU" sz="1600" kern="0" dirty="0" smtClean="0"/>
              <a:t>. </a:t>
            </a:r>
          </a:p>
          <a:p>
            <a:pPr marL="342900" lvl="1" indent="-342900" algn="l">
              <a:spcBef>
                <a:spcPct val="20000"/>
              </a:spcBef>
              <a:buClr>
                <a:schemeClr val="bg1"/>
              </a:buClr>
              <a:buFont typeface="Arial" pitchFamily="34" charset="0"/>
              <a:buChar char="•"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Ошибка возникает вследствие того, что хотя из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истинности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одного субконтрарного суждения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истинность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другого, в том числе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</a:rPr>
              <a:t>противоположного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по качеству,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не следует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</a:rPr>
              <a:t>,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но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истинности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первого и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</a:rPr>
              <a:t>не противоречит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</a:rPr>
              <a:t>.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</a:t>
            </a:r>
          </a:p>
          <a:p>
            <a:pPr marL="342900" lvl="1" indent="-342900" algn="l">
              <a:spcBef>
                <a:spcPct val="20000"/>
              </a:spcBef>
              <a:buClr>
                <a:schemeClr val="bg1"/>
              </a:buClr>
              <a:buFont typeface="Arial" pitchFamily="34" charset="0"/>
              <a:buChar char="•"/>
              <a:defRPr/>
            </a:pPr>
            <a:r>
              <a:rPr lang="ru-RU" sz="1600" kern="0" dirty="0" smtClean="0">
                <a:latin typeface="+mn-lt"/>
              </a:rPr>
              <a:t>Другие примеры</a:t>
            </a:r>
            <a:r>
              <a:rPr lang="ru-RU" sz="1600" dirty="0" smtClean="0">
                <a:solidFill>
                  <a:srgbClr val="FFFF00"/>
                </a:solidFill>
              </a:rPr>
              <a:t> ошибки неправомерного отрицательного вывода</a:t>
            </a:r>
            <a:r>
              <a:rPr lang="ru-RU" sz="1600" dirty="0" smtClean="0"/>
              <a:t> из двух </a:t>
            </a:r>
            <a:r>
              <a:rPr lang="ru-RU" sz="1600" dirty="0" smtClean="0">
                <a:solidFill>
                  <a:srgbClr val="00FF00"/>
                </a:solidFill>
              </a:rPr>
              <a:t>утвердительных</a:t>
            </a:r>
            <a:r>
              <a:rPr lang="ru-RU" sz="1600" dirty="0" smtClean="0"/>
              <a:t> посылок (на основе модусов </a:t>
            </a:r>
            <a:r>
              <a:rPr lang="en-US" sz="1600" dirty="0" smtClean="0"/>
              <a:t>Darii </a:t>
            </a:r>
            <a:r>
              <a:rPr lang="ru-RU" sz="1600" dirty="0" smtClean="0"/>
              <a:t>1-й фигуры, </a:t>
            </a:r>
            <a:r>
              <a:rPr lang="en-US" sz="1600" dirty="0" smtClean="0"/>
              <a:t>Darapri, Disamis </a:t>
            </a:r>
            <a:r>
              <a:rPr lang="ru-RU" sz="1600" dirty="0" smtClean="0"/>
              <a:t>и </a:t>
            </a:r>
            <a:r>
              <a:rPr lang="en-US" sz="1600" dirty="0" smtClean="0"/>
              <a:t>Datisi</a:t>
            </a:r>
            <a:r>
              <a:rPr lang="ru-RU" sz="1600" dirty="0" smtClean="0"/>
              <a:t> 3-й фигуры</a:t>
            </a:r>
            <a:r>
              <a:rPr lang="en-US" sz="1600" dirty="0" smtClean="0"/>
              <a:t>, Dimaris </a:t>
            </a:r>
            <a:r>
              <a:rPr lang="ru-RU" sz="1600" dirty="0" smtClean="0"/>
              <a:t>4-й фигуры, а также умозаключений по 2-й фигуре, но без отрицательной посылки) рассматриваться здесь не будут, </a:t>
            </a:r>
            <a:br>
              <a:rPr lang="ru-RU" sz="1600" dirty="0" smtClean="0"/>
            </a:br>
            <a:r>
              <a:rPr lang="ru-RU" sz="1600" dirty="0" smtClean="0"/>
              <a:t>так как в этих случаях </a:t>
            </a:r>
            <a:r>
              <a:rPr lang="ru-RU" sz="1600" dirty="0" smtClean="0">
                <a:solidFill>
                  <a:srgbClr val="FFFF00"/>
                </a:solidFill>
              </a:rPr>
              <a:t>ошибка неправомерного отрицательного вывода </a:t>
            </a:r>
            <a:r>
              <a:rPr lang="ru-RU" sz="1600" dirty="0" smtClean="0"/>
              <a:t>будет следствием не единственной ошибки умозаключения </a:t>
            </a:r>
            <a:r>
              <a:rPr lang="ru-RU" sz="1600" dirty="0" smtClean="0">
                <a:solidFill>
                  <a:srgbClr val="FF66FF"/>
                </a:solidFill>
              </a:rPr>
              <a:t>от истинности одного субконтрарного суждения к истинности другого</a:t>
            </a:r>
            <a:r>
              <a:rPr lang="ru-RU" sz="1600" dirty="0" smtClean="0"/>
              <a:t>, но и дополнительных ошибок</a:t>
            </a:r>
            <a:r>
              <a:rPr lang="ru-RU" sz="1600" spc="-40" dirty="0" smtClean="0">
                <a:solidFill>
                  <a:srgbClr val="FF66FF"/>
                </a:solidFill>
              </a:rPr>
              <a:t> недозволительного расширения б</a:t>
            </a:r>
            <a:r>
              <a:rPr lang="fr-FR" sz="1600" spc="-40" dirty="0" smtClean="0">
                <a:solidFill>
                  <a:srgbClr val="FF66FF"/>
                </a:solidFill>
              </a:rPr>
              <a:t>ó</a:t>
            </a:r>
            <a:r>
              <a:rPr lang="ru-RU" sz="1600" spc="-40" dirty="0" smtClean="0">
                <a:solidFill>
                  <a:srgbClr val="FF66FF"/>
                </a:solidFill>
              </a:rPr>
              <a:t>льшего термина </a:t>
            </a:r>
            <a:r>
              <a:rPr lang="ru-RU" sz="1600" spc="-40" dirty="0" smtClean="0"/>
              <a:t>– на основе модусов 1-й и 3-й фигур, </a:t>
            </a:r>
            <a:r>
              <a:rPr lang="ru-RU" sz="1600" dirty="0" smtClean="0">
                <a:solidFill>
                  <a:srgbClr val="FF66FF"/>
                </a:solidFill>
              </a:rPr>
              <a:t>нераспределённого среднего термина</a:t>
            </a:r>
            <a:r>
              <a:rPr lang="ru-RU" sz="1600" spc="-40" dirty="0" smtClean="0">
                <a:solidFill>
                  <a:srgbClr val="FF66FF"/>
                </a:solidFill>
              </a:rPr>
              <a:t> </a:t>
            </a:r>
            <a:r>
              <a:rPr lang="ru-RU" sz="1600" spc="-40" dirty="0" smtClean="0"/>
              <a:t>– модусов 2-й и 4-й </a:t>
            </a:r>
            <a:r>
              <a:rPr lang="ru-RU" sz="1600" dirty="0" smtClean="0"/>
              <a:t>фигур.</a:t>
            </a:r>
            <a:endParaRPr kumimoji="0" lang="ru-RU" sz="1600" b="1" i="0" u="none" strike="noStrike" kern="0" cap="none" spc="0" normalizeH="0" baseline="0" noProof="0" dirty="0" smtClean="0">
              <a:ln>
                <a:noFill/>
              </a:ln>
              <a:solidFill>
                <a:srgbClr val="FF66FF"/>
              </a:solidFill>
              <a:effectLst/>
              <a:uLnTx/>
              <a:uFillTx/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</p:bldLst>
  </p:timing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spc="-10" dirty="0" smtClean="0">
                <a:solidFill>
                  <a:schemeClr val="bg1"/>
                </a:solidFill>
              </a:rPr>
              <a:t>Ошибка неправомерного утвердительного вывода</a:t>
            </a: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612000" y="1512000"/>
            <a:ext cx="7920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</a:rPr>
              <a:t>Ошибка неправомерного утвердительного вывода</a:t>
            </a:r>
            <a:r>
              <a:rPr lang="ru-RU" dirty="0" smtClean="0"/>
              <a:t> –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 формальная логическая ошибка в силлогистике, заключающаяся в получении </a:t>
            </a:r>
            <a:r>
              <a:rPr lang="ru-RU" sz="1600" dirty="0" smtClean="0">
                <a:solidFill>
                  <a:srgbClr val="FF66FF"/>
                </a:solidFill>
              </a:rPr>
              <a:t>утвердительного</a:t>
            </a:r>
            <a:r>
              <a:rPr lang="ru-RU" sz="1600" dirty="0" smtClean="0"/>
              <a:t> вывода при наличии </a:t>
            </a:r>
            <a:r>
              <a:rPr lang="ru-RU" sz="1600" dirty="0" smtClean="0">
                <a:solidFill>
                  <a:srgbClr val="00FF00"/>
                </a:solidFill>
              </a:rPr>
              <a:t>отрицательной</a:t>
            </a:r>
            <a:r>
              <a:rPr lang="ru-RU" sz="1600" dirty="0" smtClean="0"/>
              <a:t> посылки. 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6" name="Содержимое 2"/>
          <p:cNvSpPr>
            <a:spLocks noGrp="1"/>
          </p:cNvSpPr>
          <p:nvPr>
            <p:ph idx="1"/>
          </p:nvPr>
        </p:nvSpPr>
        <p:spPr>
          <a:xfrm>
            <a:off x="252000" y="2520000"/>
            <a:ext cx="8568000" cy="4248000"/>
          </a:xfrm>
        </p:spPr>
        <p:txBody>
          <a:bodyPr/>
          <a:lstStyle/>
          <a:p>
            <a:pPr marL="342900" lvl="1" indent="-342900" eaLnBrk="1" hangingPunct="1">
              <a:buClr>
                <a:schemeClr val="bg1"/>
              </a:buClr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Ошибка </a:t>
            </a:r>
            <a:r>
              <a:rPr lang="ru-RU" sz="1600" b="1" dirty="0" smtClean="0">
                <a:solidFill>
                  <a:srgbClr val="FF66FF"/>
                </a:solidFill>
              </a:rPr>
              <a:t>неправомерного утвердительного вывода</a:t>
            </a:r>
            <a:r>
              <a:rPr lang="ru-RU" sz="1600" b="1" dirty="0" smtClean="0">
                <a:solidFill>
                  <a:schemeClr val="bg1"/>
                </a:solidFill>
              </a:rPr>
              <a:t> из посылок,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одна из которых </a:t>
            </a:r>
            <a:r>
              <a:rPr lang="ru-RU" sz="1600" b="1" dirty="0" smtClean="0">
                <a:solidFill>
                  <a:srgbClr val="00FF00"/>
                </a:solidFill>
              </a:rPr>
              <a:t>отрицательная</a:t>
            </a:r>
            <a:r>
              <a:rPr lang="ru-RU" sz="1600" b="1" dirty="0" smtClean="0">
                <a:solidFill>
                  <a:schemeClr val="bg1"/>
                </a:solidFill>
              </a:rPr>
              <a:t>, получается вследствие того же неконвенционального понимания частного суждения как </a:t>
            </a:r>
            <a:r>
              <a:rPr lang="ru-RU" sz="1600" b="1" dirty="0" smtClean="0">
                <a:solidFill>
                  <a:srgbClr val="FFFF00"/>
                </a:solidFill>
              </a:rPr>
              <a:t>определённого частного суждения</a:t>
            </a:r>
            <a:r>
              <a:rPr lang="ru-RU" sz="1600" b="1" dirty="0" smtClean="0">
                <a:solidFill>
                  <a:schemeClr val="bg1"/>
                </a:solidFill>
              </a:rPr>
              <a:t> с соответствующей интерпретацией квантора </a:t>
            </a:r>
            <a:r>
              <a:rPr lang="ru-RU" sz="1600" b="1" dirty="0" smtClean="0">
                <a:solidFill>
                  <a:srgbClr val="00FFFF"/>
                </a:solidFill>
              </a:rPr>
              <a:t>«некоторые»</a:t>
            </a:r>
            <a:r>
              <a:rPr lang="ru-RU" sz="1600" b="1" dirty="0" smtClean="0">
                <a:solidFill>
                  <a:schemeClr val="bg1"/>
                </a:solidFill>
              </a:rPr>
              <a:t> не в принятом в силлогистике смысле </a:t>
            </a:r>
            <a:r>
              <a:rPr lang="ru-RU" sz="1600" b="1" dirty="0" smtClean="0">
                <a:solidFill>
                  <a:srgbClr val="00FFFF"/>
                </a:solidFill>
              </a:rPr>
              <a:t>«по крайней мере некоторые, но, может быть, и все»</a:t>
            </a:r>
            <a:r>
              <a:rPr lang="ru-RU" sz="1600" b="1" dirty="0" smtClean="0">
                <a:solidFill>
                  <a:schemeClr val="bg1"/>
                </a:solidFill>
              </a:rPr>
              <a:t>,</a:t>
            </a:r>
            <a:r>
              <a:rPr lang="ru-RU" sz="1600" b="1" dirty="0" smtClean="0">
                <a:solidFill>
                  <a:srgbClr val="00FFFF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а как </a:t>
            </a:r>
            <a:r>
              <a:rPr lang="ru-RU" sz="1600" b="1" dirty="0" smtClean="0">
                <a:solidFill>
                  <a:srgbClr val="00FFFF"/>
                </a:solidFill>
              </a:rPr>
              <a:t>«только некоторые» </a:t>
            </a:r>
            <a:r>
              <a:rPr lang="ru-RU" sz="1600" b="1" dirty="0" smtClean="0">
                <a:solidFill>
                  <a:schemeClr val="bg1"/>
                </a:solidFill>
              </a:rPr>
              <a:t>(т. е.</a:t>
            </a:r>
            <a:r>
              <a:rPr lang="ru-RU" sz="1600" b="1" dirty="0" smtClean="0">
                <a:solidFill>
                  <a:srgbClr val="00FFFF"/>
                </a:solidFill>
              </a:rPr>
              <a:t> «не все»</a:t>
            </a:r>
            <a:r>
              <a:rPr lang="ru-RU" sz="1600" b="1" dirty="0" smtClean="0">
                <a:solidFill>
                  <a:schemeClr val="bg1"/>
                </a:solidFill>
              </a:rPr>
              <a:t>)</a:t>
            </a:r>
            <a:r>
              <a:rPr lang="ru-RU" sz="1600" b="1" dirty="0" smtClean="0">
                <a:solidFill>
                  <a:srgbClr val="00FFFF"/>
                </a:solidFill>
              </a:rPr>
              <a:t/>
            </a:r>
            <a:br>
              <a:rPr lang="ru-RU" sz="1600" b="1" dirty="0" smtClean="0">
                <a:solidFill>
                  <a:srgbClr val="00FFFF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и последующего </a:t>
            </a:r>
            <a:r>
              <a:rPr lang="ru-RU" sz="1600" b="1" dirty="0" smtClean="0">
                <a:solidFill>
                  <a:srgbClr val="FF66FF"/>
                </a:solidFill>
              </a:rPr>
              <a:t>некорректного</a:t>
            </a:r>
            <a:r>
              <a:rPr lang="ru-RU" sz="1600" b="1" dirty="0" smtClean="0">
                <a:solidFill>
                  <a:schemeClr val="bg1"/>
                </a:solidFill>
              </a:rPr>
              <a:t> умозаключения </a:t>
            </a:r>
            <a:r>
              <a:rPr lang="ru-RU" sz="1600" b="1" dirty="0" smtClean="0">
                <a:solidFill>
                  <a:srgbClr val="FF66FF"/>
                </a:solidFill>
              </a:rPr>
              <a:t>от истинности одного субконтрарного суждения к истинности другого</a:t>
            </a:r>
            <a:r>
              <a:rPr lang="ru-RU" sz="1600" b="1" dirty="0" smtClean="0">
                <a:solidFill>
                  <a:schemeClr val="bg1"/>
                </a:solidFill>
              </a:rPr>
              <a:t>. </a:t>
            </a:r>
          </a:p>
          <a:p>
            <a:pPr marL="342900" lvl="1" indent="-342900">
              <a:buClr>
                <a:schemeClr val="bg1"/>
              </a:buClr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bg1"/>
                </a:solidFill>
              </a:rPr>
              <a:t>Рассуждающий может не осознать некорректность такого умозаключения вследствие того, что </a:t>
            </a:r>
            <a:r>
              <a:rPr lang="ru-RU" sz="1600" b="1" dirty="0" smtClean="0">
                <a:solidFill>
                  <a:srgbClr val="00FF00"/>
                </a:solidFill>
              </a:rPr>
              <a:t>истинность</a:t>
            </a:r>
            <a:r>
              <a:rPr lang="ru-RU" sz="1600" b="1" dirty="0" smtClean="0">
                <a:solidFill>
                  <a:schemeClr val="bg1"/>
                </a:solidFill>
              </a:rPr>
              <a:t> одного субконтрарного суждения, хотя и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rgbClr val="00FFFF"/>
                </a:solidFill>
              </a:rPr>
              <a:t>не следует </a:t>
            </a:r>
            <a:r>
              <a:rPr lang="ru-RU" sz="1600" b="1" dirty="0" smtClean="0">
                <a:solidFill>
                  <a:schemeClr val="bg1"/>
                </a:solidFill>
              </a:rPr>
              <a:t>из </a:t>
            </a:r>
            <a:r>
              <a:rPr lang="ru-RU" sz="1600" b="1" dirty="0" smtClean="0">
                <a:solidFill>
                  <a:srgbClr val="00FF00"/>
                </a:solidFill>
              </a:rPr>
              <a:t>истинности</a:t>
            </a:r>
            <a:r>
              <a:rPr lang="ru-RU" sz="1600" b="1" dirty="0" smtClean="0">
                <a:solidFill>
                  <a:schemeClr val="bg1"/>
                </a:solidFill>
              </a:rPr>
              <a:t> другого, </a:t>
            </a:r>
            <a:r>
              <a:rPr lang="ru-RU" sz="1600" b="1" dirty="0" smtClean="0">
                <a:solidFill>
                  <a:srgbClr val="00FF00"/>
                </a:solidFill>
              </a:rPr>
              <a:t>истинности</a:t>
            </a:r>
            <a:r>
              <a:rPr lang="ru-RU" sz="1600" b="1" dirty="0" smtClean="0">
                <a:solidFill>
                  <a:schemeClr val="bg1"/>
                </a:solidFill>
              </a:rPr>
              <a:t> этого другого </a:t>
            </a:r>
            <a:r>
              <a:rPr lang="ru-RU" sz="1600" b="1" dirty="0" smtClean="0">
                <a:solidFill>
                  <a:srgbClr val="FF66FF"/>
                </a:solidFill>
              </a:rPr>
              <a:t>не противоречит</a:t>
            </a:r>
            <a:r>
              <a:rPr lang="ru-RU" sz="1600" b="1" dirty="0" smtClean="0">
                <a:solidFill>
                  <a:schemeClr val="bg1"/>
                </a:solidFill>
              </a:rPr>
              <a:t>,</a:t>
            </a:r>
            <a:r>
              <a:rPr lang="ru-RU" sz="1600" b="1" dirty="0" smtClean="0">
                <a:solidFill>
                  <a:srgbClr val="FF66FF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даже если другое будет той же материи, но </a:t>
            </a:r>
            <a:r>
              <a:rPr lang="ru-RU" sz="1600" b="1" dirty="0" smtClean="0">
                <a:solidFill>
                  <a:srgbClr val="FF66FF"/>
                </a:solidFill>
              </a:rPr>
              <a:t>противоположным</a:t>
            </a:r>
            <a:r>
              <a:rPr lang="ru-RU" sz="1600" b="1" dirty="0" smtClean="0">
                <a:solidFill>
                  <a:schemeClr val="bg1"/>
                </a:solidFill>
              </a:rPr>
              <a:t> по качеству. </a:t>
            </a:r>
          </a:p>
          <a:p>
            <a:pPr marL="342900" lvl="1" indent="-342900" eaLnBrk="1" hangingPunct="1">
              <a:buClr>
                <a:schemeClr val="bg1"/>
              </a:buClr>
              <a:buFont typeface="Arial" pitchFamily="34" charset="0"/>
              <a:buChar char="•"/>
              <a:defRPr/>
            </a:pPr>
            <a:endParaRPr lang="ru-RU" sz="1600" b="1" dirty="0" smtClean="0">
              <a:solidFill>
                <a:schemeClr val="bg1"/>
              </a:solidFill>
            </a:endParaRPr>
          </a:p>
          <a:p>
            <a:pPr marL="342900" lvl="1" indent="-342900" eaLnBrk="1" hangingPunct="1">
              <a:buClr>
                <a:schemeClr val="bg1"/>
              </a:buClr>
              <a:buFont typeface="Arial" pitchFamily="34" charset="0"/>
              <a:buChar char="•"/>
              <a:defRPr/>
            </a:pPr>
            <a:endParaRPr lang="ru-RU" sz="1600" b="1" dirty="0" smtClean="0">
              <a:solidFill>
                <a:schemeClr val="bg1"/>
              </a:solidFill>
            </a:endParaRPr>
          </a:p>
          <a:p>
            <a:endParaRPr lang="ru-RU" sz="16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 build="p"/>
    </p:bldLst>
  </p:timing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16"/>
          <p:cNvSpPr txBox="1">
            <a:spLocks noChangeArrowheads="1"/>
          </p:cNvSpPr>
          <p:nvPr/>
        </p:nvSpPr>
        <p:spPr bwMode="auto">
          <a:xfrm>
            <a:off x="720000" y="2484000"/>
            <a:ext cx="3744000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0"/>
          <a:lstStyle/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простой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Фигура</a:t>
            </a:r>
            <a:r>
              <a:rPr lang="en-US" sz="1600" b="1" kern="0" dirty="0" smtClean="0">
                <a:latin typeface="+mn-lt"/>
              </a:rPr>
              <a:t>: </a:t>
            </a:r>
            <a:r>
              <a:rPr lang="ru-RU" sz="1600" kern="0" dirty="0" smtClean="0">
                <a:solidFill>
                  <a:srgbClr val="00FFFF"/>
                </a:solidFill>
                <a:latin typeface="+mn-lt"/>
              </a:rPr>
              <a:t>перва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я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Правильный модус: </a:t>
            </a:r>
            <a:r>
              <a:rPr lang="en-US" sz="1600" b="1" kern="0" dirty="0" smtClean="0">
                <a:solidFill>
                  <a:srgbClr val="00FFFF"/>
                </a:solidFill>
                <a:latin typeface="+mn-lt"/>
              </a:rPr>
              <a:t>Fe</a:t>
            </a:r>
            <a:r>
              <a:rPr lang="en-US" sz="1600" kern="0" dirty="0" smtClean="0">
                <a:solidFill>
                  <a:srgbClr val="00FFFF"/>
                </a:solidFill>
                <a:latin typeface="+mn-lt"/>
              </a:rPr>
              <a:t>ri</a:t>
            </a:r>
            <a:r>
              <a:rPr lang="en-US" sz="1600" b="1" kern="0" dirty="0" smtClean="0">
                <a:solidFill>
                  <a:srgbClr val="00FFFF"/>
                </a:solidFill>
                <a:latin typeface="+mn-lt"/>
              </a:rPr>
              <a:t>o</a:t>
            </a: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6084000" y="3708000"/>
            <a:ext cx="1476000" cy="432000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6084000" y="4932000"/>
            <a:ext cx="1476000" cy="432000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r>
              <a:rPr lang="ru-RU" sz="1400" dirty="0" smtClean="0">
                <a:solidFill>
                  <a:srgbClr val="0000FF"/>
                </a:solidFill>
              </a:rPr>
              <a:t>не суть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1320000">
            <a:off x="5976000" y="3348000"/>
            <a:ext cx="1728000" cy="21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400" dirty="0" smtClean="0">
                <a:solidFill>
                  <a:schemeClr val="accent1"/>
                </a:solidFill>
              </a:rPr>
              <a:t>не суть</a:t>
            </a:r>
            <a:endParaRPr lang="ru-RU" sz="1400" dirty="0">
              <a:solidFill>
                <a:schemeClr val="accent1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5256000" y="4716000"/>
            <a:ext cx="864000" cy="864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200" spc="-30" dirty="0" smtClean="0">
                <a:solidFill>
                  <a:srgbClr val="0000FF"/>
                </a:solidFill>
              </a:rPr>
              <a:t>некоторые</a:t>
            </a:r>
            <a:br>
              <a:rPr lang="ru-RU" sz="1200" spc="-3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поэты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560000" y="4716000"/>
            <a:ext cx="864000" cy="864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немцы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5256000" y="4428000"/>
            <a:ext cx="3168000" cy="21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b" anchorCtr="0"/>
          <a:lstStyle/>
          <a:p>
            <a:pPr algn="ctr"/>
            <a:r>
              <a:rPr lang="ru-RU" sz="1400" dirty="0">
                <a:solidFill>
                  <a:srgbClr val="0000FF"/>
                </a:solidFill>
              </a:rPr>
              <a:t>Следовательно</a:t>
            </a:r>
            <a:r>
              <a:rPr lang="ru-RU" dirty="0">
                <a:solidFill>
                  <a:srgbClr val="0000FF"/>
                </a:solidFill>
              </a:rPr>
              <a:t>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1320000">
            <a:off x="5976000" y="3348000"/>
            <a:ext cx="1728000" cy="21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400" dirty="0" smtClean="0">
                <a:solidFill>
                  <a:srgbClr val="0000FF"/>
                </a:solidFill>
              </a:rPr>
              <a:t>средний </a:t>
            </a:r>
            <a:r>
              <a:rPr lang="ru-RU" sz="14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560000" y="2556000"/>
            <a:ext cx="864001" cy="864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немец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560000" y="3492000"/>
            <a:ext cx="864000" cy="863999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греки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5256000" y="3492000"/>
            <a:ext cx="864001" cy="864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lnSpc>
                <a:spcPct val="90000"/>
              </a:lnSpc>
            </a:pPr>
            <a:r>
              <a:rPr lang="ru-RU" sz="1200" spc="-40" dirty="0" smtClean="0">
                <a:solidFill>
                  <a:srgbClr val="0000FF"/>
                </a:solidFill>
              </a:rPr>
              <a:t>Некоторые</a:t>
            </a:r>
            <a:br>
              <a:rPr lang="ru-RU" sz="1200" spc="-4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поэты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0" name="Rectangle 9"/>
          <p:cNvSpPr>
            <a:spLocks noChangeArrowheads="1"/>
          </p:cNvSpPr>
          <p:nvPr/>
        </p:nvSpPr>
        <p:spPr bwMode="auto">
          <a:xfrm>
            <a:off x="5688000" y="5652000"/>
            <a:ext cx="2304000" cy="21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dirty="0" smtClean="0">
                <a:solidFill>
                  <a:srgbClr val="FF0000"/>
                </a:solidFill>
              </a:rPr>
              <a:t>Не следует, что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2" name="Oval 8"/>
          <p:cNvSpPr>
            <a:spLocks noChangeAspect="1" noChangeArrowheads="1"/>
          </p:cNvSpPr>
          <p:nvPr/>
        </p:nvSpPr>
        <p:spPr bwMode="auto">
          <a:xfrm>
            <a:off x="7560000" y="5940000"/>
            <a:ext cx="864000" cy="864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немцы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7" name="TextBox 26"/>
          <p:cNvSpPr txBox="1">
            <a:spLocks noChangeArrowheads="1"/>
          </p:cNvSpPr>
          <p:nvPr/>
        </p:nvSpPr>
        <p:spPr bwMode="auto">
          <a:xfrm>
            <a:off x="720000" y="5796000"/>
            <a:ext cx="3816000" cy="900000"/>
          </a:xfrm>
          <a:prstGeom prst="roundRect">
            <a:avLst/>
          </a:prstGeom>
          <a:noFill/>
          <a:ln w="9525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pPr algn="ctr"/>
            <a:r>
              <a:rPr lang="ru-RU" sz="1600" dirty="0" smtClean="0"/>
              <a:t>Отсутствие противоречия </a:t>
            </a:r>
            <a:br>
              <a:rPr lang="ru-RU" sz="1600" dirty="0" smtClean="0"/>
            </a:br>
            <a:r>
              <a:rPr lang="ru-RU" sz="1600" dirty="0" smtClean="0"/>
              <a:t>между выводом и посылками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FF66FF"/>
                </a:solidFill>
              </a:rPr>
              <a:t>не доказывает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истинности </a:t>
            </a:r>
            <a:r>
              <a:rPr lang="ru-RU" sz="1600" dirty="0" smtClean="0"/>
              <a:t>вывода.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28" name="TextBox 27"/>
          <p:cNvSpPr txBox="1">
            <a:spLocks noChangeArrowheads="1"/>
          </p:cNvSpPr>
          <p:nvPr/>
        </p:nvSpPr>
        <p:spPr bwMode="auto">
          <a:xfrm>
            <a:off x="720000" y="3924000"/>
            <a:ext cx="3816000" cy="1692000"/>
          </a:xfrm>
          <a:prstGeom prst="roundRect">
            <a:avLst/>
          </a:prstGeom>
          <a:noFill/>
          <a:ln w="9525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r>
              <a:rPr lang="ru-RU" sz="1600" dirty="0" smtClean="0">
                <a:solidFill>
                  <a:srgbClr val="FFFF00"/>
                </a:solidFill>
              </a:rPr>
              <a:t>Корректное умозаключение </a:t>
            </a:r>
            <a:r>
              <a:rPr lang="ru-RU" sz="1600" dirty="0" smtClean="0">
                <a:solidFill>
                  <a:srgbClr val="00FFFF"/>
                </a:solidFill>
              </a:rPr>
              <a:t/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/>
              <a:t>есть построение такого суждения из материи других суждений, замена которого </a:t>
            </a:r>
            <a:r>
              <a:rPr lang="ru-RU" sz="1600" dirty="0" smtClean="0">
                <a:solidFill>
                  <a:srgbClr val="FF66FF"/>
                </a:solidFill>
              </a:rPr>
              <a:t>противоречащим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ему суждением приводит </a:t>
            </a:r>
            <a:br>
              <a:rPr lang="ru-RU" sz="1600" dirty="0" smtClean="0"/>
            </a:br>
            <a:r>
              <a:rPr lang="ru-RU" sz="1600" dirty="0" smtClean="0"/>
              <a:t>к </a:t>
            </a:r>
            <a:r>
              <a:rPr lang="ru-RU" sz="1600" dirty="0" smtClean="0">
                <a:solidFill>
                  <a:srgbClr val="FF66FF"/>
                </a:solidFill>
              </a:rPr>
              <a:t>противоречию</a:t>
            </a:r>
            <a:r>
              <a:rPr lang="ru-RU" sz="1600" dirty="0" smtClean="0"/>
              <a:t> с посылками.</a:t>
            </a: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6084000" y="2772000"/>
            <a:ext cx="1476000" cy="432000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18000" anchor="b" anchorCtr="1"/>
          <a:lstStyle/>
          <a:p>
            <a:r>
              <a:rPr lang="ru-RU" sz="1400" dirty="0" smtClean="0">
                <a:solidFill>
                  <a:srgbClr val="0000FF"/>
                </a:solidFill>
              </a:rPr>
              <a:t>не есть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5256000" y="2556000"/>
            <a:ext cx="864000" cy="863999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Ни один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9" name="AutoShape 4"/>
          <p:cNvSpPr>
            <a:spLocks noChangeArrowheads="1"/>
          </p:cNvSpPr>
          <p:nvPr/>
        </p:nvSpPr>
        <p:spPr bwMode="auto">
          <a:xfrm>
            <a:off x="6084000" y="6156000"/>
            <a:ext cx="1476000" cy="432000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dirty="0" smtClean="0">
                <a:solidFill>
                  <a:srgbClr val="FF0000"/>
                </a:solidFill>
              </a:rPr>
              <a:t>суть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21" name="Oval 7"/>
          <p:cNvSpPr>
            <a:spLocks noChangeAspect="1" noChangeArrowheads="1"/>
          </p:cNvSpPr>
          <p:nvPr/>
        </p:nvSpPr>
        <p:spPr bwMode="auto">
          <a:xfrm>
            <a:off x="5256000" y="5940000"/>
            <a:ext cx="864000" cy="864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200" spc="-30" dirty="0" smtClean="0">
                <a:solidFill>
                  <a:srgbClr val="0000FF"/>
                </a:solidFill>
              </a:rPr>
              <a:t>некоторые</a:t>
            </a:r>
            <a:br>
              <a:rPr lang="ru-RU" sz="1200" spc="-3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поэты</a:t>
            </a:r>
            <a:endParaRPr lang="ru-RU" sz="1400" dirty="0">
              <a:solidFill>
                <a:srgbClr val="0000FF"/>
              </a:solidFill>
            </a:endParaRPr>
          </a:p>
        </p:txBody>
      </p:sp>
      <p:cxnSp>
        <p:nvCxnSpPr>
          <p:cNvPr id="32" name="Прямая соединительная линия 31"/>
          <p:cNvCxnSpPr>
            <a:cxnSpLocks noChangeShapeType="1"/>
          </p:cNvCxnSpPr>
          <p:nvPr/>
        </p:nvCxnSpPr>
        <p:spPr bwMode="auto">
          <a:xfrm>
            <a:off x="5256000" y="4716000"/>
            <a:ext cx="3168000" cy="2088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3" name="Прямая соединительная линия 32"/>
          <p:cNvCxnSpPr>
            <a:cxnSpLocks noChangeShapeType="1"/>
          </p:cNvCxnSpPr>
          <p:nvPr/>
        </p:nvCxnSpPr>
        <p:spPr bwMode="auto">
          <a:xfrm rot="-3960000">
            <a:off x="5256000" y="4716000"/>
            <a:ext cx="3168000" cy="2088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spc="-10" dirty="0" smtClean="0">
                <a:solidFill>
                  <a:schemeClr val="bg1"/>
                </a:solidFill>
              </a:rPr>
              <a:t>Ошибка неправомерного утвердительного вывода</a:t>
            </a:r>
          </a:p>
        </p:txBody>
      </p:sp>
      <p:sp>
        <p:nvSpPr>
          <p:cNvPr id="35" name="Text Box 5"/>
          <p:cNvSpPr txBox="1">
            <a:spLocks noChangeArrowheads="1"/>
          </p:cNvSpPr>
          <p:nvPr/>
        </p:nvSpPr>
        <p:spPr bwMode="auto">
          <a:xfrm>
            <a:off x="612000" y="1512000"/>
            <a:ext cx="7920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</a:rPr>
              <a:t>Ошибка неправомерного утвердительного вывода</a:t>
            </a:r>
            <a:r>
              <a:rPr lang="ru-RU" dirty="0" smtClean="0"/>
              <a:t> –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 формальная логическая ошибка в силлогистике, заключающаяся в получении </a:t>
            </a:r>
            <a:r>
              <a:rPr lang="ru-RU" sz="1600" dirty="0" smtClean="0">
                <a:solidFill>
                  <a:srgbClr val="FF66FF"/>
                </a:solidFill>
              </a:rPr>
              <a:t>утвердительного</a:t>
            </a:r>
            <a:r>
              <a:rPr lang="ru-RU" sz="1600" dirty="0" smtClean="0"/>
              <a:t> вывода при наличии </a:t>
            </a:r>
            <a:r>
              <a:rPr lang="ru-RU" sz="1600" dirty="0" smtClean="0">
                <a:solidFill>
                  <a:srgbClr val="00FF00"/>
                </a:solidFill>
              </a:rPr>
              <a:t>отрицательной</a:t>
            </a:r>
            <a:r>
              <a:rPr lang="ru-RU" sz="1600" dirty="0" smtClean="0"/>
              <a:t> посылки. </a:t>
            </a:r>
            <a:endParaRPr lang="ru-RU" sz="1600" dirty="0">
              <a:solidFill>
                <a:srgbClr val="00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700000">
                                      <p:cBhvr>
                                        <p:cTn id="67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0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500"/>
                            </p:stCondLst>
                            <p:childTnLst>
                              <p:par>
                                <p:cTn id="8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000"/>
                            </p:stCondLst>
                            <p:childTnLst>
                              <p:par>
                                <p:cTn id="8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1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500"/>
                            </p:stCondLst>
                            <p:childTnLst>
                              <p:par>
                                <p:cTn id="10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000"/>
                            </p:stCondLst>
                            <p:childTnLst>
                              <p:par>
                                <p:cTn id="11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uild="p"/>
      <p:bldP spid="447490" grpId="0" animBg="1"/>
      <p:bldP spid="447492" grpId="0" animBg="1"/>
      <p:bldP spid="447493" grpId="0" animBg="1"/>
      <p:bldP spid="447493" grpId="1" animBg="1"/>
      <p:bldP spid="447493" grpId="2" animBg="1"/>
      <p:bldP spid="447495" grpId="0" animBg="1"/>
      <p:bldP spid="447496" grpId="0" animBg="1"/>
      <p:bldP spid="447497" grpId="0" animBg="1"/>
      <p:bldP spid="447498" grpId="0" animBg="1"/>
      <p:bldP spid="447498" grpId="1" animBg="1"/>
      <p:bldP spid="447501" grpId="0" animBg="1"/>
      <p:bldP spid="447503" grpId="0" animBg="1"/>
      <p:bldP spid="447502" grpId="0" animBg="1"/>
      <p:bldP spid="20" grpId="0" animBg="1"/>
      <p:bldP spid="22" grpId="0" animBg="1"/>
      <p:bldP spid="27" grpId="0" animBg="1"/>
      <p:bldP spid="28" grpId="0" animBg="1"/>
      <p:bldP spid="447491" grpId="0" animBg="1"/>
      <p:bldP spid="447500" grpId="0" animBg="1"/>
      <p:bldP spid="29" grpId="0" animBg="1"/>
      <p:bldP spid="21" grpId="0" animBg="1"/>
    </p:bldLst>
  </p:timing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6084000" y="4932000"/>
            <a:ext cx="1476000" cy="432000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dirty="0" smtClean="0">
                <a:solidFill>
                  <a:srgbClr val="0000FF"/>
                </a:solidFill>
              </a:rPr>
              <a:t>не суть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26" name="Rectangle 16"/>
          <p:cNvSpPr txBox="1">
            <a:spLocks noChangeArrowheads="1"/>
          </p:cNvSpPr>
          <p:nvPr/>
        </p:nvSpPr>
        <p:spPr bwMode="auto">
          <a:xfrm>
            <a:off x="720000" y="2484000"/>
            <a:ext cx="3744000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0"/>
          <a:lstStyle/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простой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Фигура</a:t>
            </a:r>
            <a:r>
              <a:rPr lang="en-US" sz="1600" b="1" kern="0" dirty="0" smtClean="0">
                <a:latin typeface="+mn-lt"/>
              </a:rPr>
              <a:t>: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вторая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Правильный модус: </a:t>
            </a:r>
            <a:r>
              <a:rPr lang="en-US" sz="1600" b="1" kern="0" dirty="0" smtClean="0">
                <a:solidFill>
                  <a:srgbClr val="00FFFF"/>
                </a:solidFill>
                <a:latin typeface="+mn-lt"/>
              </a:rPr>
              <a:t>Festino</a:t>
            </a: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6084000" y="3708000"/>
            <a:ext cx="1476000" cy="432000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5256000" y="4716000"/>
            <a:ext cx="864000" cy="864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200" spc="-30" dirty="0" smtClean="0">
                <a:solidFill>
                  <a:srgbClr val="0000FF"/>
                </a:solidFill>
              </a:rPr>
              <a:t>некоторые</a:t>
            </a:r>
            <a:br>
              <a:rPr lang="ru-RU" sz="1200" spc="-3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поэты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560000" y="4716000"/>
            <a:ext cx="864000" cy="864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греки</a:t>
            </a:r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5256000" y="4428000"/>
            <a:ext cx="3168000" cy="21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b" anchorCtr="0"/>
          <a:lstStyle/>
          <a:p>
            <a:pPr algn="ctr"/>
            <a:r>
              <a:rPr lang="ru-RU" sz="1400" dirty="0">
                <a:solidFill>
                  <a:srgbClr val="0000FF"/>
                </a:solidFill>
              </a:rPr>
              <a:t>Следовательно</a:t>
            </a:r>
            <a:r>
              <a:rPr lang="ru-RU" dirty="0">
                <a:solidFill>
                  <a:srgbClr val="0000FF"/>
                </a:solidFill>
              </a:rPr>
              <a:t>,</a:t>
            </a: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560000" y="2556000"/>
            <a:ext cx="864001" cy="864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немец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560000" y="3492000"/>
            <a:ext cx="864000" cy="863999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accent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немцы</a:t>
            </a:r>
            <a:endParaRPr lang="ru-RU" sz="2000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5256000" y="3492000"/>
            <a:ext cx="864001" cy="864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200" spc="-40" dirty="0" smtClean="0">
                <a:solidFill>
                  <a:srgbClr val="0000FF"/>
                </a:solidFill>
              </a:rPr>
              <a:t/>
            </a:r>
            <a:br>
              <a:rPr lang="ru-RU" sz="1200" spc="-40" dirty="0" smtClean="0">
                <a:solidFill>
                  <a:srgbClr val="0000FF"/>
                </a:solidFill>
              </a:rPr>
            </a:br>
            <a:r>
              <a:rPr lang="ru-RU" sz="1200" spc="-40" dirty="0" smtClean="0">
                <a:solidFill>
                  <a:srgbClr val="0000FF"/>
                </a:solidFill>
              </a:rPr>
              <a:t>Некоторые</a:t>
            </a:r>
            <a:r>
              <a:rPr lang="ru-RU" spc="-100" dirty="0" smtClean="0">
                <a:solidFill>
                  <a:srgbClr val="0000FF"/>
                </a:solidFill>
              </a:rPr>
              <a:t/>
            </a:r>
            <a:br>
              <a:rPr lang="ru-RU" spc="-10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поэты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" name="Rectangle 9"/>
          <p:cNvSpPr>
            <a:spLocks noChangeArrowheads="1"/>
          </p:cNvSpPr>
          <p:nvPr/>
        </p:nvSpPr>
        <p:spPr bwMode="auto">
          <a:xfrm>
            <a:off x="5688000" y="5652000"/>
            <a:ext cx="2304000" cy="21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dirty="0" smtClean="0">
                <a:solidFill>
                  <a:srgbClr val="FF0000"/>
                </a:solidFill>
              </a:rPr>
              <a:t>Не следует, что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2" name="Oval 8"/>
          <p:cNvSpPr>
            <a:spLocks noChangeAspect="1" noChangeArrowheads="1"/>
          </p:cNvSpPr>
          <p:nvPr/>
        </p:nvSpPr>
        <p:spPr bwMode="auto">
          <a:xfrm>
            <a:off x="7560000" y="5940000"/>
            <a:ext cx="864000" cy="864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греки</a:t>
            </a:r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27" name="TextBox 26"/>
          <p:cNvSpPr txBox="1">
            <a:spLocks noChangeArrowheads="1"/>
          </p:cNvSpPr>
          <p:nvPr/>
        </p:nvSpPr>
        <p:spPr bwMode="auto">
          <a:xfrm>
            <a:off x="720000" y="5796000"/>
            <a:ext cx="3816000" cy="900000"/>
          </a:xfrm>
          <a:prstGeom prst="roundRect">
            <a:avLst/>
          </a:prstGeom>
          <a:noFill/>
          <a:ln w="9525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pPr algn="ctr"/>
            <a:r>
              <a:rPr lang="ru-RU" sz="1600" dirty="0" smtClean="0"/>
              <a:t>Отсутствие противоречия </a:t>
            </a:r>
            <a:br>
              <a:rPr lang="ru-RU" sz="1600" dirty="0" smtClean="0"/>
            </a:br>
            <a:r>
              <a:rPr lang="ru-RU" sz="1600" dirty="0" smtClean="0"/>
              <a:t>между выводом и посылками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FF66FF"/>
                </a:solidFill>
              </a:rPr>
              <a:t>не доказывает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истинности </a:t>
            </a:r>
            <a:r>
              <a:rPr lang="ru-RU" sz="1600" dirty="0" smtClean="0"/>
              <a:t>вывода.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28" name="TextBox 27"/>
          <p:cNvSpPr txBox="1">
            <a:spLocks noChangeArrowheads="1"/>
          </p:cNvSpPr>
          <p:nvPr/>
        </p:nvSpPr>
        <p:spPr bwMode="auto">
          <a:xfrm>
            <a:off x="720000" y="3924000"/>
            <a:ext cx="3816000" cy="1692000"/>
          </a:xfrm>
          <a:prstGeom prst="roundRect">
            <a:avLst/>
          </a:prstGeom>
          <a:noFill/>
          <a:ln w="9525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r>
              <a:rPr lang="ru-RU" sz="1600" dirty="0" smtClean="0">
                <a:solidFill>
                  <a:srgbClr val="FFFF00"/>
                </a:solidFill>
              </a:rPr>
              <a:t>Корректное умозаключение </a:t>
            </a:r>
            <a:r>
              <a:rPr lang="ru-RU" sz="1600" dirty="0" smtClean="0">
                <a:solidFill>
                  <a:srgbClr val="00FFFF"/>
                </a:solidFill>
              </a:rPr>
              <a:t/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/>
              <a:t>есть построение такого суждения из материи других суждений, замена которого </a:t>
            </a:r>
            <a:r>
              <a:rPr lang="ru-RU" sz="1600" dirty="0" smtClean="0">
                <a:solidFill>
                  <a:srgbClr val="FF66FF"/>
                </a:solidFill>
              </a:rPr>
              <a:t>противоречащим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ему суждением приводит </a:t>
            </a:r>
            <a:br>
              <a:rPr lang="ru-RU" sz="1600" dirty="0" smtClean="0"/>
            </a:br>
            <a:r>
              <a:rPr lang="ru-RU" sz="1600" dirty="0" smtClean="0"/>
              <a:t>к </a:t>
            </a:r>
            <a:r>
              <a:rPr lang="ru-RU" sz="1600" dirty="0" smtClean="0">
                <a:solidFill>
                  <a:srgbClr val="FF66FF"/>
                </a:solidFill>
              </a:rPr>
              <a:t>противоречию</a:t>
            </a:r>
            <a:r>
              <a:rPr lang="ru-RU" sz="1600" dirty="0" smtClean="0"/>
              <a:t> с посылками.</a:t>
            </a: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6084000" y="2772000"/>
            <a:ext cx="1476000" cy="432000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18000" anchor="b" anchorCtr="1"/>
          <a:lstStyle/>
          <a:p>
            <a:r>
              <a:rPr lang="ru-RU" sz="1400" dirty="0" smtClean="0">
                <a:solidFill>
                  <a:srgbClr val="0000FF"/>
                </a:solidFill>
              </a:rPr>
              <a:t>не есть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5256000" y="2556000"/>
            <a:ext cx="864000" cy="863999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Ни один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грек</a:t>
            </a:r>
            <a:br>
              <a:rPr lang="ru-RU" sz="1600" dirty="0" smtClean="0">
                <a:solidFill>
                  <a:srgbClr val="0000FF"/>
                </a:solidFill>
              </a:rPr>
            </a:br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29" name="AutoShape 4"/>
          <p:cNvSpPr>
            <a:spLocks noChangeArrowheads="1"/>
          </p:cNvSpPr>
          <p:nvPr/>
        </p:nvSpPr>
        <p:spPr bwMode="auto">
          <a:xfrm>
            <a:off x="6084000" y="6156000"/>
            <a:ext cx="1476000" cy="432000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dirty="0" smtClean="0">
                <a:solidFill>
                  <a:srgbClr val="FF0000"/>
                </a:solidFill>
              </a:rPr>
              <a:t>суть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21" name="Oval 7"/>
          <p:cNvSpPr>
            <a:spLocks noChangeAspect="1" noChangeArrowheads="1"/>
          </p:cNvSpPr>
          <p:nvPr/>
        </p:nvSpPr>
        <p:spPr bwMode="auto">
          <a:xfrm>
            <a:off x="5256000" y="5940000"/>
            <a:ext cx="864000" cy="864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200" spc="-30" dirty="0" smtClean="0">
                <a:solidFill>
                  <a:srgbClr val="0000FF"/>
                </a:solidFill>
              </a:rPr>
              <a:t>некоторые</a:t>
            </a:r>
            <a:br>
              <a:rPr lang="ru-RU" sz="1200" spc="-3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поэты</a:t>
            </a:r>
            <a:endParaRPr lang="ru-RU" sz="1400" dirty="0">
              <a:solidFill>
                <a:srgbClr val="0000FF"/>
              </a:solidFill>
            </a:endParaRPr>
          </a:p>
        </p:txBody>
      </p:sp>
      <p:cxnSp>
        <p:nvCxnSpPr>
          <p:cNvPr id="32" name="Прямая соединительная линия 31"/>
          <p:cNvCxnSpPr>
            <a:cxnSpLocks noChangeShapeType="1"/>
          </p:cNvCxnSpPr>
          <p:nvPr/>
        </p:nvCxnSpPr>
        <p:spPr bwMode="auto">
          <a:xfrm>
            <a:off x="5256000" y="4716000"/>
            <a:ext cx="3168000" cy="2088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3" name="Прямая соединительная линия 32"/>
          <p:cNvCxnSpPr>
            <a:cxnSpLocks noChangeShapeType="1"/>
          </p:cNvCxnSpPr>
          <p:nvPr/>
        </p:nvCxnSpPr>
        <p:spPr bwMode="auto">
          <a:xfrm rot="-3960000">
            <a:off x="5256000" y="4716000"/>
            <a:ext cx="3168000" cy="2088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spc="-10" dirty="0" smtClean="0">
                <a:solidFill>
                  <a:schemeClr val="bg1"/>
                </a:solidFill>
              </a:rPr>
              <a:t>Ошибка неправомерного утвердительного вывода</a:t>
            </a:r>
          </a:p>
        </p:txBody>
      </p:sp>
      <p:sp>
        <p:nvSpPr>
          <p:cNvPr id="35" name="Text Box 5"/>
          <p:cNvSpPr txBox="1">
            <a:spLocks noChangeArrowheads="1"/>
          </p:cNvSpPr>
          <p:nvPr/>
        </p:nvSpPr>
        <p:spPr bwMode="auto">
          <a:xfrm>
            <a:off x="612000" y="1512000"/>
            <a:ext cx="7920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</a:rPr>
              <a:t>Ошибка неправомерного утвердительного вывода</a:t>
            </a:r>
            <a:r>
              <a:rPr lang="ru-RU" dirty="0" smtClean="0"/>
              <a:t> –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 формальная логическая ошибка в силлогистике, заключающаяся в получении </a:t>
            </a:r>
            <a:r>
              <a:rPr lang="ru-RU" sz="1600" dirty="0" smtClean="0">
                <a:solidFill>
                  <a:srgbClr val="FF66FF"/>
                </a:solidFill>
              </a:rPr>
              <a:t>утвердительного</a:t>
            </a:r>
            <a:r>
              <a:rPr lang="ru-RU" sz="1600" dirty="0" smtClean="0"/>
              <a:t> вывода при наличии </a:t>
            </a:r>
            <a:r>
              <a:rPr lang="ru-RU" sz="1600" dirty="0" smtClean="0">
                <a:solidFill>
                  <a:srgbClr val="00FF00"/>
                </a:solidFill>
              </a:rPr>
              <a:t>отрицательной</a:t>
            </a:r>
            <a:r>
              <a:rPr lang="ru-RU" sz="1600" dirty="0" smtClean="0"/>
              <a:t> посылки. 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7" name="Rectangle 14"/>
          <p:cNvSpPr>
            <a:spLocks noChangeArrowheads="1"/>
          </p:cNvSpPr>
          <p:nvPr/>
        </p:nvSpPr>
        <p:spPr bwMode="auto">
          <a:xfrm rot="5400000">
            <a:off x="7668000" y="3276000"/>
            <a:ext cx="648000" cy="360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ctr" anchorCtr="1"/>
          <a:lstStyle/>
          <a:p>
            <a:pPr algn="ctr">
              <a:lnSpc>
                <a:spcPct val="75000"/>
              </a:lnSpc>
            </a:pPr>
            <a:r>
              <a:rPr lang="ru-RU" sz="1200" dirty="0">
                <a:solidFill>
                  <a:srgbClr val="0000FF"/>
                </a:solidFill>
              </a:rPr>
              <a:t>средний</a:t>
            </a:r>
            <a:br>
              <a:rPr lang="ru-RU" sz="1200" dirty="0">
                <a:solidFill>
                  <a:srgbClr val="0000FF"/>
                </a:solidFill>
              </a:rPr>
            </a:br>
            <a:r>
              <a:rPr lang="ru-RU" sz="12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38" name="Rectangle 15"/>
          <p:cNvSpPr>
            <a:spLocks noChangeArrowheads="1"/>
          </p:cNvSpPr>
          <p:nvPr/>
        </p:nvSpPr>
        <p:spPr bwMode="auto">
          <a:xfrm rot="-5400000">
            <a:off x="5364000" y="3276000"/>
            <a:ext cx="648000" cy="360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200" dirty="0" smtClean="0">
                <a:solidFill>
                  <a:srgbClr val="0000FF"/>
                </a:solidFill>
              </a:rPr>
              <a:t>не суть</a:t>
            </a:r>
            <a:endParaRPr lang="ru-RU" sz="12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0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25208 0 " pathEditMode="relative" ptsTypes="AA">
                                      <p:cBhvr>
                                        <p:cTn id="55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2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500"/>
                            </p:stCondLst>
                            <p:childTnLst>
                              <p:par>
                                <p:cTn id="7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000"/>
                            </p:stCondLst>
                            <p:childTnLst>
                              <p:par>
                                <p:cTn id="8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3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"/>
                            </p:stCondLst>
                            <p:childTnLst>
                              <p:par>
                                <p:cTn id="9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500"/>
                            </p:stCondLst>
                            <p:childTnLst>
                              <p:par>
                                <p:cTn id="9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2" grpId="0" animBg="1"/>
      <p:bldP spid="26" grpId="0" build="p"/>
      <p:bldP spid="447490" grpId="0" animBg="1"/>
      <p:bldP spid="447495" grpId="0" animBg="1"/>
      <p:bldP spid="447496" grpId="0" animBg="1"/>
      <p:bldP spid="447497" grpId="0" animBg="1"/>
      <p:bldP spid="447501" grpId="0" animBg="1"/>
      <p:bldP spid="447503" grpId="0" animBg="1"/>
      <p:bldP spid="447502" grpId="0" animBg="1"/>
      <p:bldP spid="20" grpId="0" animBg="1"/>
      <p:bldP spid="22" grpId="0" animBg="1"/>
      <p:bldP spid="447491" grpId="0" animBg="1"/>
      <p:bldP spid="447500" grpId="0" animBg="1"/>
      <p:bldP spid="29" grpId="0" animBg="1"/>
      <p:bldP spid="21" grpId="0" animBg="1"/>
      <p:bldP spid="37" grpId="0" animBg="1"/>
      <p:bldP spid="37" grpId="1" animBg="1"/>
      <p:bldP spid="37" grpId="2" animBg="1"/>
    </p:bldLst>
  </p:timing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6084000" y="3708000"/>
            <a:ext cx="1476000" cy="432000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6084000" y="4932000"/>
            <a:ext cx="1476000" cy="432000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dirty="0" smtClean="0">
                <a:solidFill>
                  <a:srgbClr val="0000FF"/>
                </a:solidFill>
              </a:rPr>
              <a:t>не суть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5256000" y="4716000"/>
            <a:ext cx="864000" cy="864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200" spc="-30" dirty="0" smtClean="0">
                <a:solidFill>
                  <a:srgbClr val="0000FF"/>
                </a:solidFill>
              </a:rPr>
              <a:t>некоторые</a:t>
            </a:r>
            <a:br>
              <a:rPr lang="ru-RU" sz="1200" spc="-30" dirty="0" smtClean="0">
                <a:solidFill>
                  <a:srgbClr val="0000FF"/>
                </a:solidFill>
              </a:rPr>
            </a:br>
            <a:r>
              <a:rPr lang="ru-RU" sz="1600" spc="-100" dirty="0" smtClean="0">
                <a:solidFill>
                  <a:srgbClr val="0000FF"/>
                </a:solidFill>
              </a:rPr>
              <a:t>люди</a:t>
            </a:r>
            <a:endParaRPr lang="ru-RU" sz="1400" spc="-10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560000" y="4716000"/>
            <a:ext cx="864000" cy="864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поэты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5256000" y="4428000"/>
            <a:ext cx="3168000" cy="21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b" anchorCtr="0"/>
          <a:lstStyle/>
          <a:p>
            <a:pPr algn="ctr"/>
            <a:r>
              <a:rPr lang="ru-RU" sz="1400" dirty="0">
                <a:solidFill>
                  <a:srgbClr val="0000FF"/>
                </a:solidFill>
              </a:rPr>
              <a:t>Следовательно</a:t>
            </a:r>
            <a:r>
              <a:rPr lang="ru-RU" dirty="0">
                <a:solidFill>
                  <a:srgbClr val="0000FF"/>
                </a:solidFill>
              </a:rPr>
              <a:t>,</a:t>
            </a: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560000" y="2556000"/>
            <a:ext cx="864001" cy="864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поэты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560000" y="3492000"/>
            <a:ext cx="864000" cy="863999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человек</a:t>
            </a:r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5256000" y="3492000"/>
            <a:ext cx="864001" cy="864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>
              <a:lnSpc>
                <a:spcPct val="9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/>
            </a:r>
            <a:br>
              <a:rPr lang="ru-RU" sz="1400" dirty="0" smtClean="0">
                <a:solidFill>
                  <a:srgbClr val="0000FF"/>
                </a:solidFill>
              </a:rPr>
            </a:br>
            <a:r>
              <a:rPr lang="ru-RU" sz="1400" dirty="0" smtClean="0">
                <a:solidFill>
                  <a:srgbClr val="0000FF"/>
                </a:solidFill>
              </a:rPr>
              <a:t>Всякий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0" name="Rectangle 9"/>
          <p:cNvSpPr>
            <a:spLocks noChangeArrowheads="1"/>
          </p:cNvSpPr>
          <p:nvPr/>
        </p:nvSpPr>
        <p:spPr bwMode="auto">
          <a:xfrm>
            <a:off x="5688000" y="5652000"/>
            <a:ext cx="2304000" cy="21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dirty="0" smtClean="0">
                <a:solidFill>
                  <a:srgbClr val="FF0000"/>
                </a:solidFill>
              </a:rPr>
              <a:t>Не следует, что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2" name="Oval 8"/>
          <p:cNvSpPr>
            <a:spLocks noChangeAspect="1" noChangeArrowheads="1"/>
          </p:cNvSpPr>
          <p:nvPr/>
        </p:nvSpPr>
        <p:spPr bwMode="auto">
          <a:xfrm>
            <a:off x="7560000" y="5940000"/>
            <a:ext cx="864000" cy="864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поэты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6" name="Rectangle 16"/>
          <p:cNvSpPr txBox="1">
            <a:spLocks noChangeArrowheads="1"/>
          </p:cNvSpPr>
          <p:nvPr/>
        </p:nvSpPr>
        <p:spPr bwMode="auto">
          <a:xfrm>
            <a:off x="720000" y="2484000"/>
            <a:ext cx="3744000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0"/>
          <a:lstStyle/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простой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Фигура</a:t>
            </a:r>
            <a:r>
              <a:rPr lang="en-US" sz="1600" b="1" kern="0" dirty="0" smtClean="0">
                <a:latin typeface="+mn-lt"/>
              </a:rPr>
              <a:t>: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третья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Правильный модус: </a:t>
            </a:r>
            <a:r>
              <a:rPr lang="en-US" sz="1600" b="1" kern="0" dirty="0" smtClean="0">
                <a:solidFill>
                  <a:srgbClr val="00FFFF"/>
                </a:solidFill>
                <a:latin typeface="+mn-lt"/>
              </a:rPr>
              <a:t>Bocardo</a:t>
            </a:r>
          </a:p>
        </p:txBody>
      </p:sp>
      <p:sp>
        <p:nvSpPr>
          <p:cNvPr id="27" name="TextBox 26"/>
          <p:cNvSpPr txBox="1">
            <a:spLocks noChangeArrowheads="1"/>
          </p:cNvSpPr>
          <p:nvPr/>
        </p:nvSpPr>
        <p:spPr bwMode="auto">
          <a:xfrm>
            <a:off x="720000" y="5796000"/>
            <a:ext cx="3816000" cy="900000"/>
          </a:xfrm>
          <a:prstGeom prst="roundRect">
            <a:avLst/>
          </a:prstGeom>
          <a:noFill/>
          <a:ln w="9525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pPr algn="ctr"/>
            <a:r>
              <a:rPr lang="ru-RU" sz="1600" dirty="0" smtClean="0"/>
              <a:t>Отсутствие противоречия </a:t>
            </a:r>
            <a:br>
              <a:rPr lang="ru-RU" sz="1600" dirty="0" smtClean="0"/>
            </a:br>
            <a:r>
              <a:rPr lang="ru-RU" sz="1600" dirty="0" smtClean="0"/>
              <a:t>между выводом и посылками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FF66FF"/>
                </a:solidFill>
              </a:rPr>
              <a:t>не доказывает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истинности </a:t>
            </a:r>
            <a:r>
              <a:rPr lang="ru-RU" sz="1600" dirty="0" smtClean="0"/>
              <a:t>вывода.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28" name="TextBox 27"/>
          <p:cNvSpPr txBox="1">
            <a:spLocks noChangeArrowheads="1"/>
          </p:cNvSpPr>
          <p:nvPr/>
        </p:nvSpPr>
        <p:spPr bwMode="auto">
          <a:xfrm>
            <a:off x="720000" y="3924000"/>
            <a:ext cx="3816000" cy="1692000"/>
          </a:xfrm>
          <a:prstGeom prst="roundRect">
            <a:avLst/>
          </a:prstGeom>
          <a:noFill/>
          <a:ln w="9525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r>
              <a:rPr lang="ru-RU" sz="1600" dirty="0" smtClean="0">
                <a:solidFill>
                  <a:srgbClr val="FFFF00"/>
                </a:solidFill>
              </a:rPr>
              <a:t>Корректное умозаключение </a:t>
            </a:r>
            <a:r>
              <a:rPr lang="ru-RU" sz="1600" dirty="0" smtClean="0">
                <a:solidFill>
                  <a:srgbClr val="00FFFF"/>
                </a:solidFill>
              </a:rPr>
              <a:t/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/>
              <a:t>есть построение такого суждения из материи других суждений, замена которого </a:t>
            </a:r>
            <a:r>
              <a:rPr lang="ru-RU" sz="1600" dirty="0" smtClean="0">
                <a:solidFill>
                  <a:srgbClr val="FF66FF"/>
                </a:solidFill>
              </a:rPr>
              <a:t>противоречащим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ему суждением приводит </a:t>
            </a:r>
            <a:br>
              <a:rPr lang="ru-RU" sz="1600" dirty="0" smtClean="0"/>
            </a:br>
            <a:r>
              <a:rPr lang="ru-RU" sz="1600" dirty="0" smtClean="0"/>
              <a:t>к </a:t>
            </a:r>
            <a:r>
              <a:rPr lang="ru-RU" sz="1600" dirty="0" smtClean="0">
                <a:solidFill>
                  <a:srgbClr val="FF66FF"/>
                </a:solidFill>
              </a:rPr>
              <a:t>противоречию</a:t>
            </a:r>
            <a:r>
              <a:rPr lang="ru-RU" sz="1600" dirty="0" smtClean="0"/>
              <a:t> с посылками.</a:t>
            </a: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6084000" y="2772000"/>
            <a:ext cx="1476000" cy="432000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18000" anchor="b" anchorCtr="1"/>
          <a:lstStyle/>
          <a:p>
            <a:r>
              <a:rPr lang="ru-RU" sz="1400" dirty="0" smtClean="0">
                <a:solidFill>
                  <a:srgbClr val="0000FF"/>
                </a:solidFill>
              </a:rPr>
              <a:t>не суть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5256000" y="2556000"/>
            <a:ext cx="864000" cy="863999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200" spc="-40" dirty="0" smtClean="0">
                <a:solidFill>
                  <a:srgbClr val="0000FF"/>
                </a:solidFill>
              </a:rPr>
              <a:t>Некоторые</a:t>
            </a:r>
            <a:br>
              <a:rPr lang="ru-RU" sz="1200" spc="-4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греки</a:t>
            </a:r>
            <a:br>
              <a:rPr lang="ru-RU" sz="1600" dirty="0" smtClean="0">
                <a:solidFill>
                  <a:srgbClr val="0000FF"/>
                </a:solidFill>
              </a:rPr>
            </a:br>
            <a:endParaRPr lang="ru-RU" sz="600" dirty="0">
              <a:solidFill>
                <a:srgbClr val="0000FF"/>
              </a:solidFill>
            </a:endParaRPr>
          </a:p>
        </p:txBody>
      </p:sp>
      <p:sp>
        <p:nvSpPr>
          <p:cNvPr id="29" name="AutoShape 4"/>
          <p:cNvSpPr>
            <a:spLocks noChangeArrowheads="1"/>
          </p:cNvSpPr>
          <p:nvPr/>
        </p:nvSpPr>
        <p:spPr bwMode="auto">
          <a:xfrm>
            <a:off x="6084000" y="6156000"/>
            <a:ext cx="1476000" cy="432000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dirty="0" smtClean="0">
                <a:solidFill>
                  <a:srgbClr val="FF0000"/>
                </a:solidFill>
              </a:rPr>
              <a:t>суть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21" name="Oval 7"/>
          <p:cNvSpPr>
            <a:spLocks noChangeAspect="1" noChangeArrowheads="1"/>
          </p:cNvSpPr>
          <p:nvPr/>
        </p:nvSpPr>
        <p:spPr bwMode="auto">
          <a:xfrm>
            <a:off x="5256000" y="5940000"/>
            <a:ext cx="864000" cy="864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200" spc="-30" dirty="0" smtClean="0">
                <a:solidFill>
                  <a:srgbClr val="0000FF"/>
                </a:solidFill>
              </a:rPr>
              <a:t>некоторые</a:t>
            </a:r>
            <a:br>
              <a:rPr lang="ru-RU" sz="1200" spc="-3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люди</a:t>
            </a:r>
            <a:endParaRPr lang="ru-RU" sz="1600" dirty="0">
              <a:solidFill>
                <a:srgbClr val="0000FF"/>
              </a:solidFill>
            </a:endParaRPr>
          </a:p>
        </p:txBody>
      </p:sp>
      <p:cxnSp>
        <p:nvCxnSpPr>
          <p:cNvPr id="32" name="Прямая соединительная линия 31"/>
          <p:cNvCxnSpPr>
            <a:cxnSpLocks noChangeShapeType="1"/>
          </p:cNvCxnSpPr>
          <p:nvPr/>
        </p:nvCxnSpPr>
        <p:spPr bwMode="auto">
          <a:xfrm>
            <a:off x="5256000" y="4716000"/>
            <a:ext cx="3168000" cy="2088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3" name="Прямая соединительная линия 32"/>
          <p:cNvCxnSpPr>
            <a:cxnSpLocks noChangeShapeType="1"/>
          </p:cNvCxnSpPr>
          <p:nvPr/>
        </p:nvCxnSpPr>
        <p:spPr bwMode="auto">
          <a:xfrm rot="-3960000">
            <a:off x="5256000" y="4716000"/>
            <a:ext cx="3168000" cy="2088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spc="-10" dirty="0" smtClean="0">
                <a:solidFill>
                  <a:schemeClr val="bg1"/>
                </a:solidFill>
              </a:rPr>
              <a:t>Ошибка неправомерного утвердительного вывода</a:t>
            </a:r>
          </a:p>
        </p:txBody>
      </p:sp>
      <p:sp>
        <p:nvSpPr>
          <p:cNvPr id="35" name="Text Box 5"/>
          <p:cNvSpPr txBox="1">
            <a:spLocks noChangeArrowheads="1"/>
          </p:cNvSpPr>
          <p:nvPr/>
        </p:nvSpPr>
        <p:spPr bwMode="auto">
          <a:xfrm>
            <a:off x="612000" y="1512000"/>
            <a:ext cx="7920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</a:rPr>
              <a:t>Ошибка неправомерного утвердительного вывода</a:t>
            </a:r>
            <a:r>
              <a:rPr lang="ru-RU" dirty="0" smtClean="0"/>
              <a:t> –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 формальная логическая ошибка в силлогистике, заключающаяся в получении </a:t>
            </a:r>
            <a:r>
              <a:rPr lang="ru-RU" sz="1600" dirty="0" smtClean="0">
                <a:solidFill>
                  <a:srgbClr val="FF66FF"/>
                </a:solidFill>
              </a:rPr>
              <a:t>утвердительного</a:t>
            </a:r>
            <a:r>
              <a:rPr lang="ru-RU" sz="1600" dirty="0" smtClean="0"/>
              <a:t> вывода при наличии </a:t>
            </a:r>
            <a:r>
              <a:rPr lang="ru-RU" sz="1600" dirty="0" smtClean="0">
                <a:solidFill>
                  <a:srgbClr val="00FF00"/>
                </a:solidFill>
              </a:rPr>
              <a:t>отрицательной</a:t>
            </a:r>
            <a:r>
              <a:rPr lang="ru-RU" sz="1600" dirty="0" smtClean="0"/>
              <a:t> посылки. 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36" name="Rectangle 14"/>
          <p:cNvSpPr>
            <a:spLocks noChangeArrowheads="1"/>
          </p:cNvSpPr>
          <p:nvPr/>
        </p:nvSpPr>
        <p:spPr bwMode="auto">
          <a:xfrm rot="-5400000">
            <a:off x="5364000" y="3276000"/>
            <a:ext cx="648000" cy="360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b" anchorCtr="0"/>
          <a:lstStyle/>
          <a:p>
            <a:pPr algn="ctr">
              <a:lnSpc>
                <a:spcPct val="75000"/>
              </a:lnSpc>
            </a:pPr>
            <a:r>
              <a:rPr lang="ru-RU" sz="1200" dirty="0">
                <a:solidFill>
                  <a:srgbClr val="0000FF"/>
                </a:solidFill>
              </a:rPr>
              <a:t>средний</a:t>
            </a:r>
            <a:br>
              <a:rPr lang="ru-RU" sz="1200" dirty="0">
                <a:solidFill>
                  <a:srgbClr val="0000FF"/>
                </a:solidFill>
              </a:rPr>
            </a:br>
            <a:r>
              <a:rPr lang="ru-RU" sz="12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37" name="Rectangle 15"/>
          <p:cNvSpPr>
            <a:spLocks noChangeArrowheads="1"/>
          </p:cNvSpPr>
          <p:nvPr/>
        </p:nvSpPr>
        <p:spPr bwMode="auto">
          <a:xfrm rot="-5400000">
            <a:off x="7668000" y="3276000"/>
            <a:ext cx="648000" cy="360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400" dirty="0" smtClean="0">
                <a:solidFill>
                  <a:srgbClr val="0000FF"/>
                </a:solidFill>
              </a:rPr>
              <a:t>не суть</a:t>
            </a:r>
            <a:endParaRPr lang="ru-RU" sz="14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0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5989 0 " pathEditMode="relative" ptsTypes="AA">
                                      <p:cBhvr>
                                        <p:cTn id="55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2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500"/>
                            </p:stCondLst>
                            <p:childTnLst>
                              <p:par>
                                <p:cTn id="7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000"/>
                            </p:stCondLst>
                            <p:childTnLst>
                              <p:par>
                                <p:cTn id="8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3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"/>
                            </p:stCondLst>
                            <p:childTnLst>
                              <p:par>
                                <p:cTn id="9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500"/>
                            </p:stCondLst>
                            <p:childTnLst>
                              <p:par>
                                <p:cTn id="9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0" grpId="0" animBg="1"/>
      <p:bldP spid="447492" grpId="0" animBg="1"/>
      <p:bldP spid="447495" grpId="0" animBg="1"/>
      <p:bldP spid="447496" grpId="0" animBg="1"/>
      <p:bldP spid="447497" grpId="0" animBg="1"/>
      <p:bldP spid="447501" grpId="0" animBg="1"/>
      <p:bldP spid="447503" grpId="0" animBg="1"/>
      <p:bldP spid="447502" grpId="0" animBg="1"/>
      <p:bldP spid="20" grpId="0" animBg="1"/>
      <p:bldP spid="22" grpId="0" animBg="1"/>
      <p:bldP spid="26" grpId="0" build="p"/>
      <p:bldP spid="447491" grpId="0" animBg="1"/>
      <p:bldP spid="447500" grpId="0" animBg="1"/>
      <p:bldP spid="29" grpId="0" animBg="1"/>
      <p:bldP spid="21" grpId="0" animBg="1"/>
      <p:bldP spid="36" grpId="0" animBg="1"/>
      <p:bldP spid="36" grpId="1" animBg="1"/>
      <p:bldP spid="36" grpId="2" animBg="1"/>
    </p:bldLst>
  </p:timing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16"/>
          <p:cNvSpPr txBox="1">
            <a:spLocks noChangeArrowheads="1"/>
          </p:cNvSpPr>
          <p:nvPr/>
        </p:nvSpPr>
        <p:spPr bwMode="auto">
          <a:xfrm>
            <a:off x="720000" y="2484000"/>
            <a:ext cx="3744000" cy="14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0"/>
          <a:lstStyle/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простой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Фигура</a:t>
            </a:r>
            <a:r>
              <a:rPr lang="en-US" sz="1600" b="1" kern="0" dirty="0" smtClean="0">
                <a:latin typeface="+mn-lt"/>
              </a:rPr>
              <a:t>: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четвёртая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ts val="384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Правильный модус: </a:t>
            </a:r>
            <a:r>
              <a:rPr lang="en-US" sz="1600" b="1" kern="0" dirty="0" smtClean="0">
                <a:solidFill>
                  <a:srgbClr val="00FFFF"/>
                </a:solidFill>
                <a:latin typeface="+mn-lt"/>
              </a:rPr>
              <a:t>Bramantip</a:t>
            </a: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6084000" y="3708000"/>
            <a:ext cx="1476000" cy="432000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dirty="0" smtClean="0">
                <a:solidFill>
                  <a:srgbClr val="0000FF"/>
                </a:solidFill>
              </a:rPr>
              <a:t>суть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6084000" y="4932000"/>
            <a:ext cx="1476000" cy="432000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dirty="0" smtClean="0">
                <a:solidFill>
                  <a:srgbClr val="0000FF"/>
                </a:solidFill>
              </a:rPr>
              <a:t>не суть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-1320000">
            <a:off x="5976000" y="3348000"/>
            <a:ext cx="1728000" cy="21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400" dirty="0" smtClean="0">
                <a:solidFill>
                  <a:schemeClr val="accent1"/>
                </a:solidFill>
              </a:rPr>
              <a:t>не суть</a:t>
            </a:r>
            <a:endParaRPr lang="ru-RU" sz="1400" dirty="0">
              <a:solidFill>
                <a:schemeClr val="accent1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5256000" y="4716000"/>
            <a:ext cx="864000" cy="864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200" spc="-30" dirty="0" smtClean="0">
                <a:solidFill>
                  <a:srgbClr val="0000FF"/>
                </a:solidFill>
              </a:rPr>
              <a:t>некоторые</a:t>
            </a:r>
            <a:br>
              <a:rPr lang="ru-RU" sz="1200" spc="-3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поэты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560000" y="4716000"/>
            <a:ext cx="864000" cy="864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турки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5256000" y="4428000"/>
            <a:ext cx="3168000" cy="21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0" anchor="b" anchorCtr="0"/>
          <a:lstStyle/>
          <a:p>
            <a:pPr algn="ctr"/>
            <a:r>
              <a:rPr lang="ru-RU" sz="1400" dirty="0">
                <a:solidFill>
                  <a:srgbClr val="0000FF"/>
                </a:solidFill>
              </a:rPr>
              <a:t>Следовательно</a:t>
            </a:r>
            <a:r>
              <a:rPr lang="ru-RU" dirty="0">
                <a:solidFill>
                  <a:srgbClr val="0000FF"/>
                </a:solidFill>
              </a:rPr>
              <a:t>,</a:t>
            </a: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20280000">
            <a:off x="5976000" y="3348000"/>
            <a:ext cx="1728000" cy="21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400" dirty="0" smtClean="0">
                <a:solidFill>
                  <a:srgbClr val="0000FF"/>
                </a:solidFill>
              </a:rPr>
              <a:t>средний </a:t>
            </a:r>
            <a:r>
              <a:rPr lang="ru-RU" sz="1400" dirty="0">
                <a:solidFill>
                  <a:srgbClr val="0000FF"/>
                </a:solidFill>
              </a:rPr>
              <a:t>термин</a:t>
            </a: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560000" y="2556000"/>
            <a:ext cx="864001" cy="864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00FF"/>
                </a:solidFill>
              </a:rPr>
              <a:t>грек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560000" y="3492000"/>
            <a:ext cx="864000" cy="863999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r>
              <a:rPr lang="ru-RU" sz="1600" dirty="0" smtClean="0">
                <a:solidFill>
                  <a:srgbClr val="0000FF"/>
                </a:solidFill>
              </a:rPr>
              <a:t>поэты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5256000" y="3492000"/>
            <a:ext cx="864001" cy="864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>
              <a:lnSpc>
                <a:spcPct val="90000"/>
              </a:lnSpc>
            </a:pPr>
            <a:r>
              <a:rPr lang="ru-RU" sz="1200" spc="-40" dirty="0" smtClean="0">
                <a:solidFill>
                  <a:srgbClr val="0000FF"/>
                </a:solidFill>
              </a:rPr>
              <a:t>Некоторые</a:t>
            </a:r>
            <a:br>
              <a:rPr lang="ru-RU" sz="1200" spc="-4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греки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0" name="Rectangle 9"/>
          <p:cNvSpPr>
            <a:spLocks noChangeArrowheads="1"/>
          </p:cNvSpPr>
          <p:nvPr/>
        </p:nvSpPr>
        <p:spPr bwMode="auto">
          <a:xfrm>
            <a:off x="5688000" y="5652000"/>
            <a:ext cx="2304000" cy="216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dirty="0" smtClean="0">
                <a:solidFill>
                  <a:srgbClr val="FF0000"/>
                </a:solidFill>
              </a:rPr>
              <a:t>Не следует, что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2" name="Oval 8"/>
          <p:cNvSpPr>
            <a:spLocks noChangeAspect="1" noChangeArrowheads="1"/>
          </p:cNvSpPr>
          <p:nvPr/>
        </p:nvSpPr>
        <p:spPr bwMode="auto">
          <a:xfrm>
            <a:off x="7560000" y="5940000"/>
            <a:ext cx="864000" cy="864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турки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7" name="TextBox 26"/>
          <p:cNvSpPr txBox="1">
            <a:spLocks noChangeArrowheads="1"/>
          </p:cNvSpPr>
          <p:nvPr/>
        </p:nvSpPr>
        <p:spPr bwMode="auto">
          <a:xfrm>
            <a:off x="720000" y="5796000"/>
            <a:ext cx="3816000" cy="900000"/>
          </a:xfrm>
          <a:prstGeom prst="roundRect">
            <a:avLst/>
          </a:prstGeom>
          <a:noFill/>
          <a:ln w="9525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pPr algn="ctr"/>
            <a:r>
              <a:rPr lang="ru-RU" sz="1600" dirty="0" smtClean="0"/>
              <a:t>Отсутствие противоречия </a:t>
            </a:r>
            <a:br>
              <a:rPr lang="ru-RU" sz="1600" dirty="0" smtClean="0"/>
            </a:br>
            <a:r>
              <a:rPr lang="ru-RU" sz="1600" dirty="0" smtClean="0"/>
              <a:t>между выводом и посылками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FF66FF"/>
                </a:solidFill>
              </a:rPr>
              <a:t>не доказывает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>истинности </a:t>
            </a:r>
            <a:r>
              <a:rPr lang="ru-RU" sz="1600" dirty="0" smtClean="0"/>
              <a:t>вывода.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28" name="TextBox 27"/>
          <p:cNvSpPr txBox="1">
            <a:spLocks noChangeArrowheads="1"/>
          </p:cNvSpPr>
          <p:nvPr/>
        </p:nvSpPr>
        <p:spPr bwMode="auto">
          <a:xfrm>
            <a:off x="720000" y="3924000"/>
            <a:ext cx="3816000" cy="1692000"/>
          </a:xfrm>
          <a:prstGeom prst="roundRect">
            <a:avLst/>
          </a:prstGeom>
          <a:noFill/>
          <a:ln w="9525" cmpd="thickThin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r>
              <a:rPr lang="ru-RU" sz="1600" dirty="0" smtClean="0">
                <a:solidFill>
                  <a:srgbClr val="FFFF00"/>
                </a:solidFill>
              </a:rPr>
              <a:t>Корректное умозаключение </a:t>
            </a:r>
            <a:r>
              <a:rPr lang="ru-RU" sz="1600" dirty="0" smtClean="0">
                <a:solidFill>
                  <a:srgbClr val="00FFFF"/>
                </a:solidFill>
              </a:rPr>
              <a:t/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/>
              <a:t>есть построение такого суждения из материи других суждений, замена которого </a:t>
            </a:r>
            <a:r>
              <a:rPr lang="ru-RU" sz="1600" dirty="0" smtClean="0">
                <a:solidFill>
                  <a:srgbClr val="FF66FF"/>
                </a:solidFill>
              </a:rPr>
              <a:t>противоречащим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/>
              <a:t>ему суждением приводит </a:t>
            </a:r>
            <a:br>
              <a:rPr lang="ru-RU" sz="1600" dirty="0" smtClean="0"/>
            </a:br>
            <a:r>
              <a:rPr lang="ru-RU" sz="1600" dirty="0" smtClean="0"/>
              <a:t>к </a:t>
            </a:r>
            <a:r>
              <a:rPr lang="ru-RU" sz="1600" dirty="0" smtClean="0">
                <a:solidFill>
                  <a:srgbClr val="FF66FF"/>
                </a:solidFill>
              </a:rPr>
              <a:t>противоречию</a:t>
            </a:r>
            <a:r>
              <a:rPr lang="ru-RU" sz="1600" dirty="0" smtClean="0"/>
              <a:t> с посылками.</a:t>
            </a:r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6084000" y="2772000"/>
            <a:ext cx="1476000" cy="432000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18000" anchor="b" anchorCtr="1"/>
          <a:lstStyle/>
          <a:p>
            <a:r>
              <a:rPr lang="ru-RU" sz="1400" dirty="0" smtClean="0">
                <a:solidFill>
                  <a:srgbClr val="0000FF"/>
                </a:solidFill>
              </a:rPr>
              <a:t>не есть</a:t>
            </a:r>
            <a:endParaRPr lang="ru-RU" sz="1400" dirty="0">
              <a:solidFill>
                <a:srgbClr val="0000FF"/>
              </a:solidFill>
            </a:endParaRP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5256000" y="2556000"/>
            <a:ext cx="864000" cy="863999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Ни один</a:t>
            </a: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турок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9" name="AutoShape 4"/>
          <p:cNvSpPr>
            <a:spLocks noChangeArrowheads="1"/>
          </p:cNvSpPr>
          <p:nvPr/>
        </p:nvSpPr>
        <p:spPr bwMode="auto">
          <a:xfrm>
            <a:off x="6084000" y="6156000"/>
            <a:ext cx="1476000" cy="432000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bIns="36000" anchor="ctr" anchorCtr="1"/>
          <a:lstStyle/>
          <a:p>
            <a:pPr algn="ctr"/>
            <a:r>
              <a:rPr lang="ru-RU" sz="1400" dirty="0" smtClean="0">
                <a:solidFill>
                  <a:srgbClr val="FF0000"/>
                </a:solidFill>
              </a:rPr>
              <a:t>суть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21" name="Oval 7"/>
          <p:cNvSpPr>
            <a:spLocks noChangeAspect="1" noChangeArrowheads="1"/>
          </p:cNvSpPr>
          <p:nvPr/>
        </p:nvSpPr>
        <p:spPr bwMode="auto">
          <a:xfrm>
            <a:off x="5256000" y="5940000"/>
            <a:ext cx="864000" cy="864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sz="1200" spc="-30" dirty="0" smtClean="0">
                <a:solidFill>
                  <a:srgbClr val="0000FF"/>
                </a:solidFill>
              </a:rPr>
              <a:t>некоторые</a:t>
            </a:r>
            <a:br>
              <a:rPr lang="ru-RU" sz="1200" spc="-30" dirty="0" smtClean="0">
                <a:solidFill>
                  <a:srgbClr val="0000FF"/>
                </a:solidFill>
              </a:rPr>
            </a:br>
            <a:r>
              <a:rPr lang="ru-RU" sz="1600" dirty="0" smtClean="0">
                <a:solidFill>
                  <a:srgbClr val="0000FF"/>
                </a:solidFill>
              </a:rPr>
              <a:t>поэты</a:t>
            </a:r>
            <a:endParaRPr lang="ru-RU" sz="1400" dirty="0">
              <a:solidFill>
                <a:srgbClr val="0000FF"/>
              </a:solidFill>
            </a:endParaRPr>
          </a:p>
        </p:txBody>
      </p:sp>
      <p:cxnSp>
        <p:nvCxnSpPr>
          <p:cNvPr id="32" name="Прямая соединительная линия 31"/>
          <p:cNvCxnSpPr>
            <a:cxnSpLocks noChangeShapeType="1"/>
          </p:cNvCxnSpPr>
          <p:nvPr/>
        </p:nvCxnSpPr>
        <p:spPr bwMode="auto">
          <a:xfrm>
            <a:off x="5256000" y="4716000"/>
            <a:ext cx="3168000" cy="2088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3" name="Прямая соединительная линия 32"/>
          <p:cNvCxnSpPr>
            <a:cxnSpLocks noChangeShapeType="1"/>
          </p:cNvCxnSpPr>
          <p:nvPr/>
        </p:nvCxnSpPr>
        <p:spPr bwMode="auto">
          <a:xfrm rot="-3960000">
            <a:off x="5256000" y="4716000"/>
            <a:ext cx="3168000" cy="20880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3600"/>
            <a:ext cx="91440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spc="-10" dirty="0" smtClean="0">
                <a:solidFill>
                  <a:schemeClr val="bg1"/>
                </a:solidFill>
              </a:rPr>
              <a:t>Ошибка неправомерного утвердительного вывода</a:t>
            </a:r>
          </a:p>
        </p:txBody>
      </p:sp>
      <p:sp>
        <p:nvSpPr>
          <p:cNvPr id="35" name="Text Box 5"/>
          <p:cNvSpPr txBox="1">
            <a:spLocks noChangeArrowheads="1"/>
          </p:cNvSpPr>
          <p:nvPr/>
        </p:nvSpPr>
        <p:spPr bwMode="auto">
          <a:xfrm>
            <a:off x="612000" y="1512000"/>
            <a:ext cx="7920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</a:rPr>
              <a:t>Ошибка неправомерного утвердительного вывода</a:t>
            </a:r>
            <a:r>
              <a:rPr lang="ru-RU" dirty="0" smtClean="0"/>
              <a:t> –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 формальная логическая ошибка в силлогистике, заключающаяся в получении </a:t>
            </a:r>
            <a:r>
              <a:rPr lang="ru-RU" sz="1600" dirty="0" smtClean="0">
                <a:solidFill>
                  <a:srgbClr val="FF66FF"/>
                </a:solidFill>
              </a:rPr>
              <a:t>утвердительного</a:t>
            </a:r>
            <a:r>
              <a:rPr lang="ru-RU" sz="1600" dirty="0" smtClean="0"/>
              <a:t> вывода при наличии </a:t>
            </a:r>
            <a:r>
              <a:rPr lang="ru-RU" sz="1600" dirty="0" smtClean="0">
                <a:solidFill>
                  <a:srgbClr val="00FF00"/>
                </a:solidFill>
              </a:rPr>
              <a:t>отрицательной</a:t>
            </a:r>
            <a:r>
              <a:rPr lang="ru-RU" sz="1600" dirty="0" smtClean="0"/>
              <a:t> посылки. </a:t>
            </a:r>
            <a:endParaRPr lang="ru-RU" sz="1600" dirty="0">
              <a:solidFill>
                <a:srgbClr val="00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0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700000">
                                      <p:cBhvr>
                                        <p:cTn id="61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4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4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0"/>
                            </p:stCondLst>
                            <p:childTnLst>
                              <p:par>
                                <p:cTn id="7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000"/>
                            </p:stCondLst>
                            <p:childTnLst>
                              <p:par>
                                <p:cTn id="8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5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"/>
                            </p:stCondLst>
                            <p:childTnLst>
                              <p:par>
                                <p:cTn id="9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500"/>
                            </p:stCondLst>
                            <p:childTnLst>
                              <p:par>
                                <p:cTn id="9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000"/>
                            </p:stCondLst>
                            <p:childTnLst>
                              <p:par>
                                <p:cTn id="10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uild="p"/>
      <p:bldP spid="447490" grpId="0" animBg="1"/>
      <p:bldP spid="447492" grpId="0" animBg="1"/>
      <p:bldP spid="447493" grpId="0" animBg="1"/>
      <p:bldP spid="447493" grpId="1" animBg="1"/>
      <p:bldP spid="447493" grpId="2" animBg="1"/>
      <p:bldP spid="447495" grpId="0" animBg="1"/>
      <p:bldP spid="447496" grpId="0" animBg="1"/>
      <p:bldP spid="447497" grpId="0" animBg="1"/>
      <p:bldP spid="447498" grpId="0" animBg="1"/>
      <p:bldP spid="447498" grpId="1" animBg="1"/>
      <p:bldP spid="447501" grpId="0" animBg="1"/>
      <p:bldP spid="447503" grpId="0" animBg="1"/>
      <p:bldP spid="447502" grpId="0" animBg="1"/>
      <p:bldP spid="20" grpId="0" animBg="1"/>
      <p:bldP spid="22" grpId="0" animBg="1"/>
      <p:bldP spid="447491" grpId="0" animBg="1"/>
      <p:bldP spid="447500" grpId="0" animBg="1"/>
      <p:bldP spid="29" grpId="0" animBg="1"/>
      <p:bldP spid="21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Определение понятий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Процедура</a:t>
            </a:r>
            <a:r>
              <a:rPr lang="ru-RU" sz="2800" b="1" dirty="0" smtClean="0">
                <a:solidFill>
                  <a:schemeClr val="accent3"/>
                </a:solidFill>
              </a:rPr>
              <a:t> логического определения</a:t>
            </a:r>
            <a:endParaRPr lang="ru-RU" sz="2800" dirty="0">
              <a:solidFill>
                <a:schemeClr val="accent3"/>
              </a:solidFill>
            </a:endParaRPr>
          </a:p>
        </p:txBody>
      </p:sp>
      <p:sp>
        <p:nvSpPr>
          <p:cNvPr id="5" name="AutoShape 3"/>
          <p:cNvSpPr>
            <a:spLocks noChangeArrowheads="1"/>
          </p:cNvSpPr>
          <p:nvPr/>
        </p:nvSpPr>
        <p:spPr bwMode="auto">
          <a:xfrm>
            <a:off x="1980000" y="1692000"/>
            <a:ext cx="5184000" cy="1080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sz="2000" dirty="0">
                <a:solidFill>
                  <a:srgbClr val="0000FF"/>
                </a:solidFill>
              </a:rPr>
              <a:t>Понятие определяется </a:t>
            </a:r>
            <a:r>
              <a:rPr lang="ru-RU" sz="2000" dirty="0" smtClean="0">
                <a:solidFill>
                  <a:srgbClr val="0000FF"/>
                </a:solidFill>
              </a:rPr>
              <a:t>через </a:t>
            </a:r>
            <a:r>
              <a:rPr lang="ru-RU" sz="2000" dirty="0" smtClean="0">
                <a:solidFill>
                  <a:srgbClr val="FF0000"/>
                </a:solidFill>
              </a:rPr>
              <a:t>ближайший род </a:t>
            </a:r>
            <a:r>
              <a:rPr lang="ru-RU" sz="2000" dirty="0" smtClean="0">
                <a:solidFill>
                  <a:srgbClr val="0000FF"/>
                </a:solidFill>
              </a:rPr>
              <a:t>и </a:t>
            </a:r>
            <a:r>
              <a:rPr lang="ru-RU" sz="2000" dirty="0">
                <a:solidFill>
                  <a:srgbClr val="FF0000"/>
                </a:solidFill>
              </a:rPr>
              <a:t>видовое отличие</a:t>
            </a:r>
            <a:r>
              <a:rPr lang="ru-RU" sz="2000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216000" y="3096000"/>
            <a:ext cx="4248000" cy="165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Род</a:t>
            </a:r>
            <a:r>
              <a:rPr lang="ru-RU" sz="2000" dirty="0" smtClean="0">
                <a:cs typeface="Arial" charset="0"/>
              </a:rPr>
              <a:t> – </a:t>
            </a:r>
            <a:r>
              <a:rPr lang="en-GB" dirty="0" smtClean="0"/>
              <a:t/>
            </a:r>
            <a:br>
              <a:rPr lang="en-GB" dirty="0" smtClean="0"/>
            </a:br>
            <a:r>
              <a:rPr lang="ru-RU" dirty="0" smtClean="0"/>
              <a:t>логическая характеристика класса предметов, в состав которого входят другие классы предметов, являющиеся видами этого рода</a:t>
            </a:r>
            <a:r>
              <a:rPr lang="en-GB" dirty="0" smtClean="0"/>
              <a:t>.</a:t>
            </a:r>
            <a:endParaRPr lang="en-GB" dirty="0">
              <a:solidFill>
                <a:srgbClr val="00FFFF"/>
              </a:solidFill>
            </a:endParaRP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4680000" y="3096000"/>
            <a:ext cx="4248000" cy="165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Родовое понятие</a:t>
            </a:r>
            <a:r>
              <a:rPr lang="ru-RU" sz="2000" dirty="0" smtClean="0">
                <a:cs typeface="Arial" charset="0"/>
              </a:rPr>
              <a:t> – </a:t>
            </a:r>
            <a:r>
              <a:rPr lang="en-GB" dirty="0" smtClean="0"/>
              <a:t/>
            </a:r>
            <a:br>
              <a:rPr lang="en-GB" dirty="0" smtClean="0"/>
            </a:br>
            <a:r>
              <a:rPr lang="ru-RU" dirty="0" smtClean="0"/>
              <a:t>понятие, которое отображает существенные признаки класса предметов, являющегося родом каких-либо видов.</a:t>
            </a:r>
            <a:endParaRPr lang="en-GB" dirty="0">
              <a:solidFill>
                <a:srgbClr val="00FFFF"/>
              </a:solidFill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216000" y="4968000"/>
            <a:ext cx="4248000" cy="165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Видовое понятие</a:t>
            </a:r>
            <a:r>
              <a:rPr lang="ru-RU" sz="2000" dirty="0" smtClean="0">
                <a:cs typeface="Arial" charset="0"/>
              </a:rPr>
              <a:t> – </a:t>
            </a:r>
            <a:r>
              <a:rPr lang="en-GB" dirty="0" smtClean="0"/>
              <a:t/>
            </a:r>
            <a:br>
              <a:rPr lang="en-GB" dirty="0" smtClean="0"/>
            </a:br>
            <a:r>
              <a:rPr lang="ru-RU" dirty="0" smtClean="0"/>
              <a:t>понятие, которое отображает существенные признаки класса предметов, являющегося видом какого-либо рода.</a:t>
            </a:r>
            <a:endParaRPr lang="en-GB" dirty="0">
              <a:solidFill>
                <a:srgbClr val="00FFFF"/>
              </a:solidFill>
            </a:endParaRPr>
          </a:p>
        </p:txBody>
      </p:sp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4680000" y="4968000"/>
            <a:ext cx="4248000" cy="165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Видовое отличие</a:t>
            </a:r>
            <a:r>
              <a:rPr lang="ru-RU" sz="2000" dirty="0" smtClean="0">
                <a:cs typeface="Arial" charset="0"/>
              </a:rPr>
              <a:t> – </a:t>
            </a:r>
            <a:r>
              <a:rPr lang="en-GB" dirty="0" smtClean="0"/>
              <a:t/>
            </a:r>
            <a:br>
              <a:rPr lang="en-GB" dirty="0" smtClean="0"/>
            </a:br>
            <a:r>
              <a:rPr lang="ru-RU" dirty="0" smtClean="0"/>
              <a:t>признак, отличающий </a:t>
            </a:r>
            <a:br>
              <a:rPr lang="ru-RU" dirty="0" smtClean="0"/>
            </a:br>
            <a:r>
              <a:rPr lang="ru-RU" dirty="0" smtClean="0"/>
              <a:t>предметы одного вида </a:t>
            </a:r>
            <a:br>
              <a:rPr lang="ru-RU" dirty="0" smtClean="0"/>
            </a:br>
            <a:r>
              <a:rPr lang="ru-RU" dirty="0" smtClean="0"/>
              <a:t>от предметов других видов, входящих в один и тот же род.</a:t>
            </a:r>
            <a:endParaRPr lang="en-GB" dirty="0">
              <a:solidFill>
                <a:srgbClr val="00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7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8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4" grpId="0" build="p" animBg="1"/>
      <p:bldP spid="6" grpId="0" build="p" animBg="1"/>
      <p:bldP spid="7" grpId="0" build="p" animBg="1"/>
      <p:bldP spid="8" grpId="0" build="p" animBg="1"/>
    </p:bldLst>
  </p:timing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32000" y="1602000"/>
            <a:ext cx="8280000" cy="4525200"/>
          </a:xfrm>
        </p:spPr>
        <p:txBody>
          <a:bodyPr/>
          <a:lstStyle/>
          <a:p>
            <a:pPr>
              <a:spcAft>
                <a:spcPts val="400"/>
              </a:spcAft>
              <a:buClr>
                <a:schemeClr val="bg1"/>
              </a:buClr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00FFFF"/>
                </a:solidFill>
              </a:rPr>
              <a:t>Формальные</a:t>
            </a:r>
            <a:r>
              <a:rPr lang="ru-RU" sz="2000" b="1" dirty="0" smtClean="0">
                <a:solidFill>
                  <a:schemeClr val="bg1"/>
                </a:solidFill>
              </a:rPr>
              <a:t> логические ошибки </a:t>
            </a:r>
            <a:r>
              <a:rPr lang="en-US" sz="2000" b="1" dirty="0" smtClean="0">
                <a:solidFill>
                  <a:srgbClr val="FF66FF"/>
                </a:solidFill>
              </a:rPr>
              <a:t>non sequitur</a:t>
            </a:r>
            <a:r>
              <a:rPr lang="ru-RU" sz="2000" b="1" dirty="0" smtClean="0">
                <a:solidFill>
                  <a:schemeClr val="bg1"/>
                </a:solidFill>
              </a:rPr>
              <a:t> («не следует»)</a:t>
            </a:r>
            <a:endParaRPr lang="en-US" sz="2000" b="1" dirty="0" smtClean="0">
              <a:solidFill>
                <a:schemeClr val="bg1"/>
              </a:solidFill>
            </a:endParaRPr>
          </a:p>
          <a:p>
            <a:pPr lvl="1"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bg1"/>
                </a:solidFill>
              </a:rPr>
              <a:t>Формальные ошибки в категорической силлогистике </a:t>
            </a:r>
          </a:p>
          <a:p>
            <a:pPr lvl="1"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bg1"/>
                </a:solidFill>
              </a:rPr>
              <a:t>Формальные ошибки в условно-категорической силлогистике </a:t>
            </a:r>
          </a:p>
          <a:p>
            <a:pPr lvl="2">
              <a:buFont typeface="Arial" pitchFamily="34" charset="0"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Ошибка инверсии, или отрицание основания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</a:p>
          <a:p>
            <a:pPr lvl="2">
              <a:buFont typeface="Arial" pitchFamily="34" charset="0"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Ошибка конверсии, или утверждение следствия</a:t>
            </a:r>
            <a:endParaRPr lang="en-US" sz="1800" b="1" dirty="0" smtClean="0">
              <a:solidFill>
                <a:schemeClr val="bg1"/>
              </a:solidFill>
            </a:endParaRPr>
          </a:p>
          <a:p>
            <a:pPr lvl="1"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bg1"/>
                </a:solidFill>
              </a:rPr>
              <a:t>Формальные ошибки в разделительной силлогистике </a:t>
            </a:r>
          </a:p>
          <a:p>
            <a:pPr lvl="1"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bg1"/>
                </a:solidFill>
              </a:rPr>
              <a:t>Формальные ошибки в исчислении высказываний 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Ошибки аргументации</a:t>
            </a:r>
            <a:r>
              <a:rPr lang="en-US" sz="3200" b="1" dirty="0" smtClean="0">
                <a:solidFill>
                  <a:schemeClr val="bg1"/>
                </a:solidFill>
              </a:rPr>
              <a:t>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  <a:cs typeface="Arial" charset="0"/>
              </a:rPr>
              <a:t>«Не следует»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Скругленный прямоугольник 18"/>
          <p:cNvSpPr>
            <a:spLocks noChangeArrowheads="1"/>
          </p:cNvSpPr>
          <p:nvPr/>
        </p:nvSpPr>
        <p:spPr bwMode="auto">
          <a:xfrm>
            <a:off x="4464000" y="3132000"/>
            <a:ext cx="4320000" cy="1728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sz="1600" b="1" dirty="0"/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4644000" y="3204000"/>
            <a:ext cx="3960000" cy="360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идёт дождь</a:t>
            </a:r>
            <a:r>
              <a:rPr lang="ru-RU" sz="1600" dirty="0" smtClean="0">
                <a:solidFill>
                  <a:srgbClr val="0000FF"/>
                </a:solidFill>
              </a:rPr>
              <a:t>, то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крыши мокрые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4968000" y="3636000"/>
            <a:ext cx="3312000" cy="36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FF0000"/>
                </a:solidFill>
              </a:rPr>
              <a:t>Дождя </a:t>
            </a:r>
            <a:r>
              <a:rPr lang="ru-RU" sz="1600" dirty="0" smtClean="0">
                <a:solidFill>
                  <a:srgbClr val="0000FF"/>
                </a:solidFill>
              </a:rPr>
              <a:t>нет.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5724000" y="4068000"/>
            <a:ext cx="1800000" cy="288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</a:rPr>
              <a:t>Следовательно,</a:t>
            </a:r>
            <a:endParaRPr lang="ru-RU" sz="1600" b="1" dirty="0">
              <a:solidFill>
                <a:srgbClr val="0000FF"/>
              </a:solidFill>
            </a:endParaRP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4752000" y="4428000"/>
            <a:ext cx="3744000" cy="36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006600"/>
                </a:solidFill>
              </a:rPr>
              <a:t>крыши </a:t>
            </a:r>
            <a:r>
              <a:rPr lang="ru-RU" sz="1600" dirty="0" smtClean="0">
                <a:solidFill>
                  <a:srgbClr val="0000FF"/>
                </a:solidFill>
              </a:rPr>
              <a:t>не </a:t>
            </a:r>
            <a:r>
              <a:rPr lang="ru-RU" sz="1600" dirty="0" smtClean="0">
                <a:solidFill>
                  <a:srgbClr val="006600"/>
                </a:solidFill>
              </a:rPr>
              <a:t>мокрые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8" name="Rectangle 16"/>
          <p:cNvSpPr txBox="1">
            <a:spLocks noChangeArrowheads="1"/>
          </p:cNvSpPr>
          <p:nvPr/>
        </p:nvSpPr>
        <p:spPr bwMode="auto">
          <a:xfrm>
            <a:off x="216000" y="3132000"/>
            <a:ext cx="3744000" cy="111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условно-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/>
              <a:t>Правильный модус: </a:t>
            </a:r>
            <a:r>
              <a:rPr lang="en-US" sz="1600" kern="0" dirty="0" smtClean="0">
                <a:solidFill>
                  <a:srgbClr val="00FFFF"/>
                </a:solidFill>
              </a:rPr>
              <a:t>modus ponens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88000" y="5760000"/>
            <a:ext cx="3888000" cy="972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>
              <a:lnSpc>
                <a:spcPct val="95000"/>
              </a:lnSpc>
            </a:pPr>
            <a:r>
              <a:rPr lang="ru-RU" sz="1600" dirty="0" smtClean="0">
                <a:solidFill>
                  <a:srgbClr val="00FF00"/>
                </a:solidFill>
              </a:rPr>
              <a:t>Истинность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9933"/>
                </a:solidFill>
              </a:rPr>
              <a:t>основания</a:t>
            </a:r>
            <a:r>
              <a:rPr lang="ru-RU" sz="1600" dirty="0" smtClean="0"/>
              <a:t> не является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FF"/>
                </a:solidFill>
              </a:rPr>
              <a:t>необходимым условием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истинности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9933"/>
                </a:solidFill>
              </a:rPr>
              <a:t>следствия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8" name="Скругленный прямоугольник 27"/>
          <p:cNvSpPr>
            <a:spLocks noChangeArrowheads="1"/>
          </p:cNvSpPr>
          <p:nvPr/>
        </p:nvSpPr>
        <p:spPr bwMode="auto">
          <a:xfrm>
            <a:off x="4464000" y="5004000"/>
            <a:ext cx="4320000" cy="1728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sz="1600" b="1" dirty="0"/>
          </a:p>
        </p:txBody>
      </p:sp>
      <p:sp>
        <p:nvSpPr>
          <p:cNvPr id="29" name="Rectangle 7"/>
          <p:cNvSpPr>
            <a:spLocks noChangeArrowheads="1"/>
          </p:cNvSpPr>
          <p:nvPr/>
        </p:nvSpPr>
        <p:spPr bwMode="auto">
          <a:xfrm>
            <a:off x="4644000" y="5076000"/>
            <a:ext cx="3960000" cy="360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число кратно 6</a:t>
            </a:r>
            <a:r>
              <a:rPr lang="ru-RU" sz="1600" dirty="0" smtClean="0">
                <a:solidFill>
                  <a:srgbClr val="0000FF"/>
                </a:solidFill>
              </a:rPr>
              <a:t>, то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оно кратно 2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0" name="Rectangle 7"/>
          <p:cNvSpPr>
            <a:spLocks noChangeArrowheads="1"/>
          </p:cNvSpPr>
          <p:nvPr/>
        </p:nvSpPr>
        <p:spPr bwMode="auto">
          <a:xfrm>
            <a:off x="4968000" y="5508000"/>
            <a:ext cx="3312000" cy="36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FF0000"/>
                </a:solidFill>
              </a:rPr>
              <a:t>20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FF0000"/>
                </a:solidFill>
              </a:rPr>
              <a:t> кратно 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1" name="Rectangle 7"/>
          <p:cNvSpPr>
            <a:spLocks noChangeArrowheads="1"/>
          </p:cNvSpPr>
          <p:nvPr/>
        </p:nvSpPr>
        <p:spPr bwMode="auto">
          <a:xfrm>
            <a:off x="5724000" y="5940000"/>
            <a:ext cx="1800000" cy="288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</a:rPr>
              <a:t>Следовательно,</a:t>
            </a:r>
            <a:endParaRPr lang="ru-RU" sz="1600" b="1" dirty="0">
              <a:solidFill>
                <a:srgbClr val="0000FF"/>
              </a:solidFill>
            </a:endParaRPr>
          </a:p>
        </p:txBody>
      </p:sp>
      <p:sp>
        <p:nvSpPr>
          <p:cNvPr id="32" name="Rectangle 7"/>
          <p:cNvSpPr>
            <a:spLocks noChangeArrowheads="1"/>
          </p:cNvSpPr>
          <p:nvPr/>
        </p:nvSpPr>
        <p:spPr bwMode="auto">
          <a:xfrm>
            <a:off x="4824000" y="6300000"/>
            <a:ext cx="3744000" cy="36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006600"/>
                </a:solidFill>
              </a:rPr>
              <a:t>20 </a:t>
            </a:r>
            <a:r>
              <a:rPr lang="ru-RU" sz="1600" dirty="0" smtClean="0">
                <a:solidFill>
                  <a:srgbClr val="0000FF"/>
                </a:solidFill>
              </a:rPr>
              <a:t>не</a:t>
            </a:r>
            <a:r>
              <a:rPr lang="ru-RU" sz="1600" dirty="0" smtClean="0">
                <a:solidFill>
                  <a:srgbClr val="006600"/>
                </a:solidFill>
              </a:rPr>
              <a:t> кратно 2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инверсии, или отрицание основания</a:t>
            </a:r>
            <a:endParaRPr lang="ru-RU" sz="2800" b="1" spc="-10" dirty="0" smtClean="0">
              <a:solidFill>
                <a:schemeClr val="bg1"/>
              </a:solidFill>
            </a:endParaRPr>
          </a:p>
        </p:txBody>
      </p:sp>
      <p:cxnSp>
        <p:nvCxnSpPr>
          <p:cNvPr id="22" name="Прямая соединительная линия 21"/>
          <p:cNvCxnSpPr>
            <a:cxnSpLocks noChangeShapeType="1"/>
          </p:cNvCxnSpPr>
          <p:nvPr/>
        </p:nvCxnSpPr>
        <p:spPr bwMode="auto">
          <a:xfrm>
            <a:off x="4464000" y="5004000"/>
            <a:ext cx="4320000" cy="17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24" name="Прямая соединительная линия 23"/>
          <p:cNvCxnSpPr>
            <a:cxnSpLocks noChangeShapeType="1"/>
          </p:cNvCxnSpPr>
          <p:nvPr/>
        </p:nvCxnSpPr>
        <p:spPr bwMode="auto">
          <a:xfrm rot="-2640000">
            <a:off x="4464000" y="5004000"/>
            <a:ext cx="4320000" cy="17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33" name="Text Box 5"/>
          <p:cNvSpPr txBox="1">
            <a:spLocks noChangeArrowheads="1"/>
          </p:cNvSpPr>
          <p:nvPr/>
        </p:nvSpPr>
        <p:spPr bwMode="auto">
          <a:xfrm>
            <a:off x="1296000" y="1512000"/>
            <a:ext cx="6552000" cy="144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FFFF00"/>
                </a:solidFill>
                <a:cs typeface="Arial" charset="0"/>
              </a:rPr>
              <a:t>Ошибка инверсии</a:t>
            </a:r>
            <a:r>
              <a:rPr lang="ru-RU" dirty="0" smtClean="0">
                <a:cs typeface="Arial" charset="0"/>
              </a:rPr>
              <a:t>,</a:t>
            </a:r>
            <a:r>
              <a:rPr lang="en-US" dirty="0" smtClean="0">
                <a:cs typeface="Arial" charset="0"/>
              </a:rPr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или</a:t>
            </a:r>
            <a:r>
              <a:rPr lang="en-US" sz="1600" dirty="0" smtClean="0">
                <a:solidFill>
                  <a:srgbClr val="FF9933"/>
                </a:solidFill>
              </a:rPr>
              <a:t> </a:t>
            </a:r>
            <a:r>
              <a:rPr lang="ru-RU" sz="1600" dirty="0" smtClean="0">
                <a:solidFill>
                  <a:srgbClr val="FF9933"/>
                </a:solidFill>
              </a:rPr>
              <a:t>отрицание основания</a:t>
            </a:r>
            <a:r>
              <a:rPr lang="ru-RU" sz="1600" dirty="0" smtClean="0"/>
              <a:t> – 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/>
              <a:t>формальная логическая ошибка, возникающая в результате преобразования истинного условного суждения, при котором </a:t>
            </a:r>
            <a:r>
              <a:rPr lang="ru-RU" sz="1600" dirty="0" smtClean="0">
                <a:solidFill>
                  <a:srgbClr val="00FF00"/>
                </a:solidFill>
              </a:rPr>
              <a:t>достаточное </a:t>
            </a:r>
            <a:r>
              <a:rPr lang="ru-RU" sz="1600" dirty="0" smtClean="0"/>
              <a:t>условие принимается за условие </a:t>
            </a:r>
            <a:r>
              <a:rPr lang="ru-RU" sz="1600" dirty="0" smtClean="0">
                <a:solidFill>
                  <a:srgbClr val="00FF00"/>
                </a:solidFill>
              </a:rPr>
              <a:t>необходимое</a:t>
            </a:r>
            <a:r>
              <a:rPr lang="ru-RU" sz="1600" dirty="0" smtClean="0"/>
              <a:t>. </a:t>
            </a:r>
            <a:endParaRPr lang="ru-RU" sz="1600" dirty="0"/>
          </a:p>
        </p:txBody>
      </p:sp>
      <p:cxnSp>
        <p:nvCxnSpPr>
          <p:cNvPr id="34" name="Прямая соединительная линия 33"/>
          <p:cNvCxnSpPr>
            <a:cxnSpLocks noChangeShapeType="1"/>
          </p:cNvCxnSpPr>
          <p:nvPr/>
        </p:nvCxnSpPr>
        <p:spPr bwMode="auto">
          <a:xfrm>
            <a:off x="4464000" y="3132000"/>
            <a:ext cx="4320000" cy="17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5" name="Прямая соединительная линия 34"/>
          <p:cNvCxnSpPr>
            <a:cxnSpLocks noChangeShapeType="1"/>
          </p:cNvCxnSpPr>
          <p:nvPr/>
        </p:nvCxnSpPr>
        <p:spPr bwMode="auto">
          <a:xfrm rot="-2640000">
            <a:off x="4464000" y="3132000"/>
            <a:ext cx="4320000" cy="17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5" grpId="0" animBg="1"/>
      <p:bldP spid="26" grpId="0" animBg="1"/>
      <p:bldP spid="27" grpId="0" animBg="1"/>
      <p:bldP spid="18" grpId="0" build="p"/>
      <p:bldP spid="21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Скругленный прямоугольник 18"/>
          <p:cNvSpPr>
            <a:spLocks noChangeArrowheads="1"/>
          </p:cNvSpPr>
          <p:nvPr/>
        </p:nvSpPr>
        <p:spPr bwMode="auto">
          <a:xfrm>
            <a:off x="4464000" y="3132000"/>
            <a:ext cx="4320000" cy="1728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sz="1600" b="1" dirty="0"/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4644000" y="3204000"/>
            <a:ext cx="3960000" cy="360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идёт дождь</a:t>
            </a:r>
            <a:r>
              <a:rPr lang="ru-RU" sz="1600" dirty="0" smtClean="0">
                <a:solidFill>
                  <a:srgbClr val="0000FF"/>
                </a:solidFill>
              </a:rPr>
              <a:t>, то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крыши мокрые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4968000" y="3636000"/>
            <a:ext cx="3312000" cy="36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006600"/>
                </a:solidFill>
              </a:rPr>
              <a:t>Крыши мокрые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5724000" y="4068000"/>
            <a:ext cx="1800000" cy="288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</a:rPr>
              <a:t>Следовательно,</a:t>
            </a:r>
            <a:endParaRPr lang="ru-RU" sz="1600" b="1" dirty="0">
              <a:solidFill>
                <a:srgbClr val="0000FF"/>
              </a:solidFill>
            </a:endParaRP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4752000" y="4428000"/>
            <a:ext cx="3744000" cy="36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FF0000"/>
                </a:solidFill>
              </a:rPr>
              <a:t>идёт дождь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8" name="Rectangle 16"/>
          <p:cNvSpPr txBox="1">
            <a:spLocks noChangeArrowheads="1"/>
          </p:cNvSpPr>
          <p:nvPr/>
        </p:nvSpPr>
        <p:spPr bwMode="auto">
          <a:xfrm>
            <a:off x="216000" y="3132000"/>
            <a:ext cx="3744000" cy="111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условно-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/>
              <a:t>Правильный модус: </a:t>
            </a:r>
            <a:r>
              <a:rPr lang="en-US" sz="1600" kern="0" dirty="0" smtClean="0">
                <a:solidFill>
                  <a:srgbClr val="00FFFF"/>
                </a:solidFill>
              </a:rPr>
              <a:t>modus tollens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88000" y="5760000"/>
            <a:ext cx="3888000" cy="972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>
              <a:lnSpc>
                <a:spcPct val="95000"/>
              </a:lnSpc>
            </a:pPr>
            <a:r>
              <a:rPr lang="ru-RU" sz="1600" dirty="0" smtClean="0">
                <a:solidFill>
                  <a:srgbClr val="00FF00"/>
                </a:solidFill>
              </a:rPr>
              <a:t>Истинность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9933"/>
                </a:solidFill>
              </a:rPr>
              <a:t>следствия</a:t>
            </a:r>
            <a:r>
              <a:rPr lang="ru-RU" sz="1600" dirty="0" smtClean="0">
                <a:solidFill>
                  <a:srgbClr val="FF6600"/>
                </a:solidFill>
              </a:rPr>
              <a:t> </a:t>
            </a:r>
            <a:r>
              <a:rPr lang="ru-RU" sz="1600" dirty="0" smtClean="0"/>
              <a:t>не является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FF"/>
                </a:solidFill>
              </a:rPr>
              <a:t>достаточным условием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истинности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9933"/>
                </a:solidFill>
              </a:rPr>
              <a:t>основания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8" name="Скругленный прямоугольник 27"/>
          <p:cNvSpPr>
            <a:spLocks noChangeArrowheads="1"/>
          </p:cNvSpPr>
          <p:nvPr/>
        </p:nvSpPr>
        <p:spPr bwMode="auto">
          <a:xfrm>
            <a:off x="4464000" y="5004000"/>
            <a:ext cx="4320000" cy="1728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sz="1600" b="1" dirty="0"/>
          </a:p>
        </p:txBody>
      </p:sp>
      <p:sp>
        <p:nvSpPr>
          <p:cNvPr id="29" name="Rectangle 7"/>
          <p:cNvSpPr>
            <a:spLocks noChangeArrowheads="1"/>
          </p:cNvSpPr>
          <p:nvPr/>
        </p:nvSpPr>
        <p:spPr bwMode="auto">
          <a:xfrm>
            <a:off x="4644000" y="5076000"/>
            <a:ext cx="3960000" cy="360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число кратно 6</a:t>
            </a:r>
            <a:r>
              <a:rPr lang="ru-RU" sz="1600" dirty="0" smtClean="0">
                <a:solidFill>
                  <a:srgbClr val="0000FF"/>
                </a:solidFill>
              </a:rPr>
              <a:t>, то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оно кратно 2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0" name="Rectangle 7"/>
          <p:cNvSpPr>
            <a:spLocks noChangeArrowheads="1"/>
          </p:cNvSpPr>
          <p:nvPr/>
        </p:nvSpPr>
        <p:spPr bwMode="auto">
          <a:xfrm>
            <a:off x="4968000" y="5508000"/>
            <a:ext cx="3312000" cy="36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006600"/>
                </a:solidFill>
              </a:rPr>
              <a:t>20 кратно 2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31" name="Rectangle 7"/>
          <p:cNvSpPr>
            <a:spLocks noChangeArrowheads="1"/>
          </p:cNvSpPr>
          <p:nvPr/>
        </p:nvSpPr>
        <p:spPr bwMode="auto">
          <a:xfrm>
            <a:off x="5724000" y="5940000"/>
            <a:ext cx="1800000" cy="288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</a:rPr>
              <a:t>Следовательно,</a:t>
            </a:r>
            <a:endParaRPr lang="ru-RU" sz="1600" b="1" dirty="0">
              <a:solidFill>
                <a:srgbClr val="0000FF"/>
              </a:solidFill>
            </a:endParaRPr>
          </a:p>
        </p:txBody>
      </p:sp>
      <p:sp>
        <p:nvSpPr>
          <p:cNvPr id="32" name="Rectangle 7"/>
          <p:cNvSpPr>
            <a:spLocks noChangeArrowheads="1"/>
          </p:cNvSpPr>
          <p:nvPr/>
        </p:nvSpPr>
        <p:spPr bwMode="auto">
          <a:xfrm>
            <a:off x="4824000" y="6300000"/>
            <a:ext cx="3744000" cy="36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FF0000"/>
                </a:solidFill>
              </a:rPr>
              <a:t>20 кратно 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7" name="Rectangle 2"/>
          <p:cNvSpPr>
            <a:spLocks noGrp="1" noChangeArrowheads="1"/>
          </p:cNvSpPr>
          <p:nvPr>
            <p:ph type="title"/>
          </p:nvPr>
        </p:nvSpPr>
        <p:spPr>
          <a:xfrm>
            <a:off x="180000" y="273600"/>
            <a:ext cx="87840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Ошибка конверсии, или утверждение следствия</a:t>
            </a:r>
            <a:endParaRPr lang="ru-RU" sz="2800" b="1" spc="-10" dirty="0" smtClean="0">
              <a:solidFill>
                <a:schemeClr val="bg1"/>
              </a:solidFill>
            </a:endParaRPr>
          </a:p>
        </p:txBody>
      </p:sp>
      <p:cxnSp>
        <p:nvCxnSpPr>
          <p:cNvPr id="22" name="Прямая соединительная линия 21"/>
          <p:cNvCxnSpPr>
            <a:cxnSpLocks noChangeShapeType="1"/>
          </p:cNvCxnSpPr>
          <p:nvPr/>
        </p:nvCxnSpPr>
        <p:spPr bwMode="auto">
          <a:xfrm>
            <a:off x="4464000" y="5004000"/>
            <a:ext cx="4320000" cy="17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24" name="Прямая соединительная линия 23"/>
          <p:cNvCxnSpPr>
            <a:cxnSpLocks noChangeShapeType="1"/>
          </p:cNvCxnSpPr>
          <p:nvPr/>
        </p:nvCxnSpPr>
        <p:spPr bwMode="auto">
          <a:xfrm rot="-2640000">
            <a:off x="4464000" y="5004000"/>
            <a:ext cx="4320000" cy="17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4" name="Прямая соединительная линия 33"/>
          <p:cNvCxnSpPr>
            <a:cxnSpLocks noChangeShapeType="1"/>
          </p:cNvCxnSpPr>
          <p:nvPr/>
        </p:nvCxnSpPr>
        <p:spPr bwMode="auto">
          <a:xfrm>
            <a:off x="4464000" y="3132000"/>
            <a:ext cx="4320000" cy="17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35" name="Прямая соединительная линия 34"/>
          <p:cNvCxnSpPr>
            <a:cxnSpLocks noChangeShapeType="1"/>
          </p:cNvCxnSpPr>
          <p:nvPr/>
        </p:nvCxnSpPr>
        <p:spPr bwMode="auto">
          <a:xfrm rot="-2640000">
            <a:off x="4464000" y="3132000"/>
            <a:ext cx="4320000" cy="17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3" name="Text Box 5"/>
          <p:cNvSpPr txBox="1">
            <a:spLocks noChangeArrowheads="1"/>
          </p:cNvSpPr>
          <p:nvPr/>
        </p:nvSpPr>
        <p:spPr bwMode="auto">
          <a:xfrm>
            <a:off x="1296000" y="1512000"/>
            <a:ext cx="6552000" cy="144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Ошибка конверсии</a:t>
            </a:r>
            <a:r>
              <a:rPr lang="ru-RU" dirty="0" smtClean="0">
                <a:cs typeface="Arial" charset="0"/>
              </a:rPr>
              <a:t>,</a:t>
            </a:r>
            <a:r>
              <a:rPr lang="en-US" dirty="0" smtClean="0">
                <a:solidFill>
                  <a:srgbClr val="FFFF00"/>
                </a:solidFill>
                <a:cs typeface="Arial" charset="0"/>
              </a:rPr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или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FF9933"/>
                </a:solidFill>
              </a:rPr>
              <a:t>утверждение следствия</a:t>
            </a:r>
            <a:r>
              <a:rPr lang="ru-RU" sz="1600" dirty="0" smtClean="0"/>
              <a:t> – </a:t>
            </a: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ru-RU" sz="1600" dirty="0" smtClean="0"/>
              <a:t> формальная логическая ошибка, возникающая в результате обращения истинного условного суждения, при котором </a:t>
            </a:r>
            <a:r>
              <a:rPr lang="ru-RU" sz="1600" dirty="0" smtClean="0">
                <a:solidFill>
                  <a:srgbClr val="00FF00"/>
                </a:solidFill>
              </a:rPr>
              <a:t>необходимое </a:t>
            </a:r>
            <a:r>
              <a:rPr lang="ru-RU" sz="1600" dirty="0" smtClean="0"/>
              <a:t>условие принимается за условие </a:t>
            </a:r>
            <a:r>
              <a:rPr lang="ru-RU" sz="1600" dirty="0" smtClean="0">
                <a:solidFill>
                  <a:srgbClr val="00FF00"/>
                </a:solidFill>
              </a:rPr>
              <a:t>достаточное</a:t>
            </a:r>
            <a:r>
              <a:rPr lang="ru-RU" sz="1600" dirty="0" smtClean="0"/>
              <a:t>.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endParaRPr lang="ru-RU" sz="16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5" grpId="0" animBg="1"/>
      <p:bldP spid="26" grpId="0" animBg="1"/>
      <p:bldP spid="27" grpId="0" animBg="1"/>
      <p:bldP spid="18" grpId="0" build="p"/>
      <p:bldP spid="21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23" grpId="0" animBg="1"/>
    </p:bldLst>
  </p:timing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32000" y="1602000"/>
            <a:ext cx="8280000" cy="4525200"/>
          </a:xfrm>
        </p:spPr>
        <p:txBody>
          <a:bodyPr/>
          <a:lstStyle/>
          <a:p>
            <a:pPr>
              <a:spcAft>
                <a:spcPts val="400"/>
              </a:spcAft>
              <a:buClr>
                <a:schemeClr val="bg1"/>
              </a:buClr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00FFFF"/>
                </a:solidFill>
              </a:rPr>
              <a:t>Формальные</a:t>
            </a:r>
            <a:r>
              <a:rPr lang="ru-RU" sz="2000" b="1" dirty="0" smtClean="0">
                <a:solidFill>
                  <a:schemeClr val="bg1"/>
                </a:solidFill>
              </a:rPr>
              <a:t> логические ошибки </a:t>
            </a:r>
            <a:r>
              <a:rPr lang="en-US" sz="2000" b="1" dirty="0" smtClean="0">
                <a:solidFill>
                  <a:srgbClr val="FF66FF"/>
                </a:solidFill>
              </a:rPr>
              <a:t>non sequitur</a:t>
            </a:r>
            <a:r>
              <a:rPr lang="ru-RU" sz="2000" b="1" dirty="0" smtClean="0">
                <a:solidFill>
                  <a:schemeClr val="bg1"/>
                </a:solidFill>
              </a:rPr>
              <a:t> («не следует»)</a:t>
            </a:r>
            <a:endParaRPr lang="en-US" sz="2000" b="1" dirty="0" smtClean="0">
              <a:solidFill>
                <a:schemeClr val="bg1"/>
              </a:solidFill>
            </a:endParaRPr>
          </a:p>
          <a:p>
            <a:pPr lvl="1"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bg1"/>
                </a:solidFill>
              </a:rPr>
              <a:t>Формальные ошибки в категорической силлогистике </a:t>
            </a:r>
          </a:p>
          <a:p>
            <a:pPr lvl="1"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bg1"/>
                </a:solidFill>
              </a:rPr>
              <a:t>Формальные ошибки в условно-категорической силлогистике </a:t>
            </a:r>
          </a:p>
          <a:p>
            <a:pPr lvl="1"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bg1"/>
                </a:solidFill>
              </a:rPr>
              <a:t>Формальные ошибки в разделительной силлогистике </a:t>
            </a:r>
          </a:p>
          <a:p>
            <a:pPr lvl="2">
              <a:buFont typeface="Arial" pitchFamily="34" charset="0"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Употребление разделительного союза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в соединительно-разделительном смысле</a:t>
            </a:r>
          </a:p>
          <a:p>
            <a:pPr lvl="1"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bg1"/>
                </a:solidFill>
              </a:rPr>
              <a:t>Формальные ошибки в исчислении высказываний 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Ошибки аргументации</a:t>
            </a:r>
            <a:r>
              <a:rPr lang="en-US" sz="3200" b="1" dirty="0" smtClean="0">
                <a:solidFill>
                  <a:schemeClr val="bg1"/>
                </a:solidFill>
              </a:rPr>
              <a:t>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  <a:cs typeface="Arial" charset="0"/>
              </a:rPr>
              <a:t>«Не следует»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16" name="AutoShape 16"/>
          <p:cNvSpPr>
            <a:spLocks noChangeAspect="1" noChangeArrowheads="1"/>
          </p:cNvSpPr>
          <p:nvPr/>
        </p:nvSpPr>
        <p:spPr bwMode="auto">
          <a:xfrm>
            <a:off x="2880000" y="2700000"/>
            <a:ext cx="576000" cy="576000"/>
          </a:xfrm>
          <a:prstGeom prst="diamond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или</a:t>
            </a:r>
            <a:endParaRPr lang="ru-RU" sz="1600" b="0" dirty="0"/>
          </a:p>
        </p:txBody>
      </p:sp>
      <p:sp>
        <p:nvSpPr>
          <p:cNvPr id="128002" name="AutoShape 2"/>
          <p:cNvSpPr>
            <a:spLocks noChangeArrowheads="1"/>
          </p:cNvSpPr>
          <p:nvPr/>
        </p:nvSpPr>
        <p:spPr bwMode="auto">
          <a:xfrm>
            <a:off x="1872000" y="4356000"/>
            <a:ext cx="1044000" cy="504000"/>
          </a:xfrm>
          <a:prstGeom prst="rightArrow">
            <a:avLst>
              <a:gd name="adj1" fmla="val 50000"/>
              <a:gd name="adj2" fmla="val 4683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 есть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28003" name="AutoShape 3"/>
          <p:cNvSpPr>
            <a:spLocks noChangeArrowheads="1"/>
          </p:cNvSpPr>
          <p:nvPr/>
        </p:nvSpPr>
        <p:spPr bwMode="auto">
          <a:xfrm>
            <a:off x="1944000" y="3420000"/>
            <a:ext cx="900000" cy="504000"/>
          </a:xfrm>
          <a:prstGeom prst="rightArrow">
            <a:avLst>
              <a:gd name="adj1" fmla="val 50000"/>
              <a:gd name="adj2" fmla="val 4683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есть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28004" name="AutoShape 4"/>
          <p:cNvSpPr>
            <a:spLocks noChangeArrowheads="1"/>
          </p:cNvSpPr>
          <p:nvPr/>
        </p:nvSpPr>
        <p:spPr bwMode="auto">
          <a:xfrm>
            <a:off x="1404000" y="2736000"/>
            <a:ext cx="900000" cy="504000"/>
          </a:xfrm>
          <a:prstGeom prst="rightArrow">
            <a:avLst>
              <a:gd name="adj1" fmla="val 50000"/>
              <a:gd name="adj2" fmla="val 46838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128006" name="Oval 6"/>
          <p:cNvSpPr>
            <a:spLocks noChangeAspect="1" noChangeArrowheads="1"/>
          </p:cNvSpPr>
          <p:nvPr/>
        </p:nvSpPr>
        <p:spPr bwMode="auto">
          <a:xfrm>
            <a:off x="864000" y="2700000"/>
            <a:ext cx="576000" cy="5760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128007" name="Oval 7"/>
          <p:cNvSpPr>
            <a:spLocks noChangeAspect="1" noChangeArrowheads="1"/>
          </p:cNvSpPr>
          <p:nvPr/>
        </p:nvSpPr>
        <p:spPr bwMode="auto">
          <a:xfrm>
            <a:off x="2304000" y="2700000"/>
            <a:ext cx="576000" cy="5760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P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128008" name="Oval 8"/>
          <p:cNvSpPr>
            <a:spLocks noChangeAspect="1" noChangeArrowheads="1"/>
          </p:cNvSpPr>
          <p:nvPr/>
        </p:nvSpPr>
        <p:spPr bwMode="auto">
          <a:xfrm>
            <a:off x="3456000" y="2700000"/>
            <a:ext cx="576001" cy="5760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6600"/>
                </a:solidFill>
              </a:rPr>
              <a:t>Q</a:t>
            </a:r>
            <a:endParaRPr lang="ru-RU" sz="2400" dirty="0">
              <a:solidFill>
                <a:srgbClr val="006600"/>
              </a:solidFill>
            </a:endParaRPr>
          </a:p>
        </p:txBody>
      </p:sp>
      <p:sp>
        <p:nvSpPr>
          <p:cNvPr id="128009" name="Oval 9"/>
          <p:cNvSpPr>
            <a:spLocks noChangeAspect="1" noChangeArrowheads="1"/>
          </p:cNvSpPr>
          <p:nvPr/>
        </p:nvSpPr>
        <p:spPr bwMode="auto">
          <a:xfrm>
            <a:off x="1404000" y="3384000"/>
            <a:ext cx="576000" cy="5760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128010" name="Oval 10"/>
          <p:cNvSpPr>
            <a:spLocks noChangeAspect="1" noChangeArrowheads="1"/>
          </p:cNvSpPr>
          <p:nvPr/>
        </p:nvSpPr>
        <p:spPr bwMode="auto">
          <a:xfrm>
            <a:off x="2844000" y="3384000"/>
            <a:ext cx="576001" cy="5760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P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128011" name="Oval 11"/>
          <p:cNvSpPr>
            <a:spLocks noChangeAspect="1" noChangeArrowheads="1"/>
          </p:cNvSpPr>
          <p:nvPr/>
        </p:nvSpPr>
        <p:spPr bwMode="auto">
          <a:xfrm>
            <a:off x="1332000" y="4284000"/>
            <a:ext cx="576000" cy="576001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128012" name="Oval 12"/>
          <p:cNvSpPr>
            <a:spLocks noChangeAspect="1" noChangeArrowheads="1"/>
          </p:cNvSpPr>
          <p:nvPr/>
        </p:nvSpPr>
        <p:spPr bwMode="auto">
          <a:xfrm>
            <a:off x="2916000" y="4284000"/>
            <a:ext cx="576000" cy="5760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6600"/>
                </a:solidFill>
              </a:rPr>
              <a:t>Q</a:t>
            </a:r>
            <a:endParaRPr lang="ru-RU" sz="2400" dirty="0">
              <a:solidFill>
                <a:srgbClr val="006600"/>
              </a:solidFill>
            </a:endParaRPr>
          </a:p>
        </p:txBody>
      </p:sp>
      <p:sp>
        <p:nvSpPr>
          <p:cNvPr id="128014" name="Rectangle 14"/>
          <p:cNvSpPr>
            <a:spLocks noChangeArrowheads="1"/>
          </p:cNvSpPr>
          <p:nvPr/>
        </p:nvSpPr>
        <p:spPr bwMode="auto">
          <a:xfrm>
            <a:off x="864000" y="4104000"/>
            <a:ext cx="3168000" cy="36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18" name="TextBox 17"/>
          <p:cNvSpPr txBox="1"/>
          <p:nvPr/>
        </p:nvSpPr>
        <p:spPr>
          <a:xfrm>
            <a:off x="4680000" y="2556000"/>
            <a:ext cx="4320000" cy="720000"/>
          </a:xfrm>
          <a:prstGeom prst="roundRect">
            <a:avLst/>
          </a:prstGeom>
          <a:solidFill>
            <a:schemeClr val="accent1"/>
          </a:solidFill>
          <a:ln w="9525">
            <a:solidFill>
              <a:schemeClr val="tx1"/>
            </a:solidFill>
          </a:ln>
        </p:spPr>
        <p:txBody>
          <a:bodyPr wrap="none" rtlCol="0" anchor="ctr" anchorCtr="0">
            <a:noAutofit/>
          </a:bodyPr>
          <a:lstStyle/>
          <a:p>
            <a:r>
              <a:rPr lang="ru-RU" dirty="0" smtClean="0">
                <a:solidFill>
                  <a:srgbClr val="0000FF"/>
                </a:solidFill>
              </a:rPr>
              <a:t>Мужем Людмилы станет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Руслан</a:t>
            </a:r>
            <a:r>
              <a:rPr lang="ru-RU" dirty="0" smtClean="0">
                <a:solidFill>
                  <a:srgbClr val="0000FF"/>
                </a:solidFill>
              </a:rPr>
              <a:t> или </a:t>
            </a:r>
            <a:r>
              <a:rPr lang="ru-RU" dirty="0" smtClean="0">
                <a:solidFill>
                  <a:srgbClr val="006600"/>
                </a:solidFill>
              </a:rPr>
              <a:t>Фарлаф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  <a:endParaRPr lang="ru-RU" dirty="0" smtClean="0">
              <a:solidFill>
                <a:srgbClr val="0066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80000" y="3384000"/>
            <a:ext cx="4320000" cy="576000"/>
          </a:xfrm>
          <a:prstGeom prst="roundRect">
            <a:avLst/>
          </a:prstGeom>
          <a:solidFill>
            <a:schemeClr val="accent1"/>
          </a:solidFill>
          <a:ln w="9525">
            <a:solidFill>
              <a:schemeClr val="tx1"/>
            </a:solidFill>
          </a:ln>
        </p:spPr>
        <p:txBody>
          <a:bodyPr wrap="none" rtlCol="0" anchor="ctr" anchorCtr="0">
            <a:noAutofit/>
          </a:bodyPr>
          <a:lstStyle/>
          <a:p>
            <a:r>
              <a:rPr lang="ru-RU" dirty="0" smtClean="0">
                <a:solidFill>
                  <a:srgbClr val="0000FF"/>
                </a:solidFill>
              </a:rPr>
              <a:t>Мужем Людмилы станет </a:t>
            </a:r>
            <a:r>
              <a:rPr lang="ru-RU" dirty="0" smtClean="0">
                <a:solidFill>
                  <a:srgbClr val="FF0000"/>
                </a:solidFill>
              </a:rPr>
              <a:t>Руслан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20" name="Rectangle 14"/>
          <p:cNvSpPr>
            <a:spLocks noChangeArrowheads="1"/>
          </p:cNvSpPr>
          <p:nvPr/>
        </p:nvSpPr>
        <p:spPr bwMode="auto">
          <a:xfrm>
            <a:off x="4680000" y="4104000"/>
            <a:ext cx="4320000" cy="36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21" name="TextBox 20"/>
          <p:cNvSpPr txBox="1"/>
          <p:nvPr/>
        </p:nvSpPr>
        <p:spPr>
          <a:xfrm>
            <a:off x="4680000" y="4284000"/>
            <a:ext cx="4320000" cy="576000"/>
          </a:xfrm>
          <a:prstGeom prst="roundRect">
            <a:avLst/>
          </a:prstGeom>
          <a:solidFill>
            <a:schemeClr val="accent1"/>
          </a:solidFill>
          <a:ln w="15875">
            <a:solidFill>
              <a:schemeClr val="tx1"/>
            </a:solidFill>
          </a:ln>
        </p:spPr>
        <p:txBody>
          <a:bodyPr wrap="none" rtlCol="0" anchor="ctr" anchorCtr="0">
            <a:noAutofit/>
          </a:bodyPr>
          <a:lstStyle/>
          <a:p>
            <a:r>
              <a:rPr lang="ru-RU" dirty="0" smtClean="0">
                <a:solidFill>
                  <a:srgbClr val="006600"/>
                </a:solidFill>
              </a:rPr>
              <a:t>Фарлаф</a:t>
            </a:r>
            <a:r>
              <a:rPr lang="ru-RU" dirty="0" smtClean="0">
                <a:solidFill>
                  <a:srgbClr val="0000FF"/>
                </a:solidFill>
              </a:rPr>
              <a:t> не станет мужем Людмилы.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608000" y="5076000"/>
            <a:ext cx="4464000" cy="1548000"/>
          </a:xfrm>
          <a:prstGeom prst="rect">
            <a:avLst/>
          </a:prstGeom>
          <a:noFill/>
        </p:spPr>
        <p:txBody>
          <a:bodyPr wrap="square" lIns="72000" rIns="72000" rtlCol="0" anchor="ctr" anchorCtr="1">
            <a:noAutofit/>
          </a:bodyPr>
          <a:lstStyle/>
          <a:p>
            <a:r>
              <a:rPr lang="ru-RU" sz="1600" dirty="0" smtClean="0">
                <a:solidFill>
                  <a:schemeClr val="accent3"/>
                </a:solidFill>
              </a:rPr>
              <a:t>Это рассуждение будет правильным лишь в том случае,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если </a:t>
            </a:r>
            <a:r>
              <a:rPr lang="ru-RU" sz="1600" dirty="0" smtClean="0">
                <a:solidFill>
                  <a:srgbClr val="FFFF00"/>
                </a:solidFill>
              </a:rPr>
              <a:t>обычаи страны </a:t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не допускают многомужия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6" name="TextBox 25"/>
          <p:cNvSpPr txBox="1"/>
          <p:nvPr/>
        </p:nvSpPr>
        <p:spPr>
          <a:xfrm>
            <a:off x="216000" y="5076000"/>
            <a:ext cx="4392000" cy="1548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>
              <a:lnSpc>
                <a:spcPct val="95000"/>
              </a:lnSpc>
            </a:pPr>
            <a:r>
              <a:rPr lang="ru-RU" sz="1600" dirty="0" smtClean="0">
                <a:solidFill>
                  <a:srgbClr val="00FF00"/>
                </a:solidFill>
              </a:rPr>
              <a:t>Истинность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утвердительной</a:t>
            </a:r>
            <a:r>
              <a:rPr lang="ru-RU" sz="1600" dirty="0" smtClean="0"/>
              <a:t> категорической посылки является </a:t>
            </a:r>
            <a:r>
              <a:rPr lang="ru-RU" sz="1600" dirty="0" smtClean="0">
                <a:solidFill>
                  <a:srgbClr val="00FF00"/>
                </a:solidFill>
              </a:rPr>
              <a:t>достаточным основанием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отрицательного</a:t>
            </a:r>
            <a:r>
              <a:rPr lang="ru-RU" sz="1600" dirty="0" smtClean="0"/>
              <a:t> вывода лишь </a:t>
            </a:r>
            <a:br>
              <a:rPr lang="ru-RU" sz="1600" dirty="0" smtClean="0"/>
            </a:br>
            <a:r>
              <a:rPr lang="ru-RU" sz="1600" dirty="0" smtClean="0"/>
              <a:t>при условии, что </a:t>
            </a:r>
            <a:r>
              <a:rPr lang="ru-RU" sz="1600" dirty="0" smtClean="0">
                <a:solidFill>
                  <a:srgbClr val="FFFF00"/>
                </a:solidFill>
              </a:rPr>
              <a:t>перечисленные варианты исключают друг друга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7" name="Rectangle 16"/>
          <p:cNvSpPr txBox="1">
            <a:spLocks noChangeArrowheads="1"/>
          </p:cNvSpPr>
          <p:nvPr/>
        </p:nvSpPr>
        <p:spPr bwMode="auto">
          <a:xfrm>
            <a:off x="216000" y="1980000"/>
            <a:ext cx="6552000" cy="36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0"/>
          <a:lstStyle/>
          <a:p>
            <a:pPr marL="3429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условно-разделительный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</p:txBody>
      </p:sp>
      <p:sp>
        <p:nvSpPr>
          <p:cNvPr id="2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584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Употребление разделительного союза </a:t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в соединительно-разделительном смысле</a:t>
            </a:r>
            <a:endParaRPr lang="ru-RU" sz="2800" b="1" spc="-10" dirty="0" smtClean="0">
              <a:solidFill>
                <a:schemeClr val="bg1"/>
              </a:solidFill>
            </a:endParaRPr>
          </a:p>
        </p:txBody>
      </p:sp>
      <p:cxnSp>
        <p:nvCxnSpPr>
          <p:cNvPr id="23" name="Прямая соединительная линия 22"/>
          <p:cNvCxnSpPr>
            <a:cxnSpLocks noChangeShapeType="1"/>
          </p:cNvCxnSpPr>
          <p:nvPr/>
        </p:nvCxnSpPr>
        <p:spPr bwMode="auto">
          <a:xfrm>
            <a:off x="4680000" y="2556000"/>
            <a:ext cx="4320000" cy="230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24" name="Прямая соединительная линия 23"/>
          <p:cNvCxnSpPr>
            <a:cxnSpLocks noChangeShapeType="1"/>
          </p:cNvCxnSpPr>
          <p:nvPr/>
        </p:nvCxnSpPr>
        <p:spPr bwMode="auto">
          <a:xfrm rot="-3360000">
            <a:off x="4680000" y="2556000"/>
            <a:ext cx="4320000" cy="2304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28" name="Прямая соединительная линия 27"/>
          <p:cNvCxnSpPr>
            <a:cxnSpLocks noChangeShapeType="1"/>
          </p:cNvCxnSpPr>
          <p:nvPr/>
        </p:nvCxnSpPr>
        <p:spPr bwMode="auto">
          <a:xfrm>
            <a:off x="900000" y="2700000"/>
            <a:ext cx="3168000" cy="216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29" name="Прямая соединительная линия 28"/>
          <p:cNvCxnSpPr>
            <a:cxnSpLocks noChangeShapeType="1"/>
          </p:cNvCxnSpPr>
          <p:nvPr/>
        </p:nvCxnSpPr>
        <p:spPr bwMode="auto">
          <a:xfrm rot="-4140000">
            <a:off x="900000" y="2700000"/>
            <a:ext cx="3168000" cy="2160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1000"/>
                                        <p:tgtEl>
                                          <p:spTgt spid="128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8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1000"/>
                                        <p:tgtEl>
                                          <p:spTgt spid="128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1000"/>
                                        <p:tgtEl>
                                          <p:spTgt spid="128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8" dur="1000"/>
                                        <p:tgtEl>
                                          <p:spTgt spid="128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28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9" dur="1000"/>
                                        <p:tgtEl>
                                          <p:spTgt spid="128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15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1000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2000"/>
                                        <p:tgtEl>
                                          <p:spTgt spid="1280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500"/>
                            </p:stCondLst>
                            <p:childTnLst>
                              <p:par>
                                <p:cTn id="8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9" dur="1000"/>
                                        <p:tgtEl>
                                          <p:spTgt spid="128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2500"/>
                            </p:stCondLst>
                            <p:childTnLst>
                              <p:par>
                                <p:cTn id="9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128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3500"/>
                            </p:stCondLst>
                            <p:childTnLst>
                              <p:par>
                                <p:cTn id="9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0" dur="1000"/>
                                        <p:tgtEl>
                                          <p:spTgt spid="128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016" grpId="0" animBg="1"/>
      <p:bldP spid="128016" grpId="1" animBg="1"/>
      <p:bldP spid="128002" grpId="0" animBg="1"/>
      <p:bldP spid="128003" grpId="0" animBg="1"/>
      <p:bldP spid="128004" grpId="0" animBg="1"/>
      <p:bldP spid="128006" grpId="0" animBg="1"/>
      <p:bldP spid="128007" grpId="0" animBg="1"/>
      <p:bldP spid="128007" grpId="1" animBg="1"/>
      <p:bldP spid="128008" grpId="0" animBg="1"/>
      <p:bldP spid="128009" grpId="0" animBg="1"/>
      <p:bldP spid="128010" grpId="0" animBg="1"/>
      <p:bldP spid="128011" grpId="0" animBg="1"/>
      <p:bldP spid="128012" grpId="0" animBg="1"/>
      <p:bldP spid="128014" grpId="0" animBg="1"/>
      <p:bldP spid="18" grpId="0" animBg="1"/>
      <p:bldP spid="19" grpId="0" animBg="1"/>
      <p:bldP spid="20" grpId="0" animBg="1"/>
      <p:bldP spid="21" grpId="0" animBg="1"/>
      <p:bldP spid="22" grpId="0"/>
      <p:bldP spid="26" grpId="0" animBg="1"/>
      <p:bldP spid="27" grpId="0" build="p"/>
    </p:bldLst>
  </p:timing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32000" y="1602000"/>
            <a:ext cx="8280000" cy="4525200"/>
          </a:xfrm>
        </p:spPr>
        <p:txBody>
          <a:bodyPr/>
          <a:lstStyle/>
          <a:p>
            <a:pPr>
              <a:spcAft>
                <a:spcPts val="400"/>
              </a:spcAft>
              <a:buClr>
                <a:schemeClr val="bg1"/>
              </a:buClr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00FFFF"/>
                </a:solidFill>
              </a:rPr>
              <a:t>Формальные</a:t>
            </a:r>
            <a:r>
              <a:rPr lang="ru-RU" sz="2000" b="1" dirty="0" smtClean="0">
                <a:solidFill>
                  <a:schemeClr val="bg1"/>
                </a:solidFill>
              </a:rPr>
              <a:t> логические ошибки </a:t>
            </a:r>
            <a:r>
              <a:rPr lang="en-US" sz="2000" b="1" dirty="0" smtClean="0">
                <a:solidFill>
                  <a:srgbClr val="FF66FF"/>
                </a:solidFill>
              </a:rPr>
              <a:t>non sequitur</a:t>
            </a:r>
            <a:r>
              <a:rPr lang="ru-RU" sz="2000" b="1" dirty="0" smtClean="0">
                <a:solidFill>
                  <a:schemeClr val="bg1"/>
                </a:solidFill>
              </a:rPr>
              <a:t> («не следует»)</a:t>
            </a:r>
            <a:endParaRPr lang="en-US" sz="2000" b="1" dirty="0" smtClean="0">
              <a:solidFill>
                <a:schemeClr val="bg1"/>
              </a:solidFill>
            </a:endParaRPr>
          </a:p>
          <a:p>
            <a:pPr lvl="1"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bg1"/>
                </a:solidFill>
              </a:rPr>
              <a:t>Формальные ошибки в категорической силлогистике </a:t>
            </a:r>
          </a:p>
          <a:p>
            <a:pPr lvl="1"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bg1"/>
                </a:solidFill>
              </a:rPr>
              <a:t>Формальные ошибки в условно-категорической силлогистике </a:t>
            </a:r>
          </a:p>
          <a:p>
            <a:pPr lvl="1"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bg1"/>
                </a:solidFill>
              </a:rPr>
              <a:t>Формальные ошибки в разделительной силлогистике </a:t>
            </a:r>
          </a:p>
          <a:p>
            <a:pPr lvl="1">
              <a:buFont typeface="Wingdings" pitchFamily="2" charset="2"/>
              <a:buChar char="Ø"/>
            </a:pPr>
            <a:r>
              <a:rPr lang="ru-RU" sz="1800" b="1" dirty="0" smtClean="0">
                <a:solidFill>
                  <a:schemeClr val="bg1"/>
                </a:solidFill>
              </a:rPr>
              <a:t>Формальные ошибки в исчислении высказываний </a:t>
            </a:r>
          </a:p>
          <a:p>
            <a:pPr lvl="2">
              <a:buFont typeface="Arial" pitchFamily="34" charset="0"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Ошибка альтернативного дизъюнкта,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или утверждение дизъюнкта</a:t>
            </a:r>
          </a:p>
          <a:p>
            <a:pPr lvl="2">
              <a:buFont typeface="Arial" pitchFamily="34" charset="0"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Отрицание конъюнкта</a:t>
            </a:r>
          </a:p>
          <a:p>
            <a:pPr lvl="2">
              <a:buFont typeface="Arial" pitchFamily="34" charset="0"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Неправомерная коммутативность</a:t>
            </a:r>
            <a:endParaRPr lang="en-US" sz="1800" b="1" dirty="0" smtClean="0">
              <a:solidFill>
                <a:schemeClr val="bg1"/>
              </a:solidFill>
            </a:endParaRP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Ошибки аргументации</a:t>
            </a:r>
            <a:r>
              <a:rPr lang="en-US" sz="3200" b="1" dirty="0" smtClean="0">
                <a:solidFill>
                  <a:schemeClr val="bg1"/>
                </a:solidFill>
              </a:rPr>
              <a:t>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  <a:cs typeface="Arial" charset="0"/>
              </a:rPr>
              <a:t>«Не следует»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648000" y="5760000"/>
            <a:ext cx="2988000" cy="828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lvl="0"/>
            <a:r>
              <a:rPr lang="en-US" sz="1600" dirty="0" smtClean="0">
                <a:solidFill>
                  <a:srgbClr val="FFFF00"/>
                </a:solidFill>
              </a:rPr>
              <a:t>A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en-US" sz="1600" dirty="0" smtClean="0">
                <a:solidFill>
                  <a:srgbClr val="FFFF00"/>
                </a:solidFill>
              </a:rPr>
              <a:t>V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en-US" sz="1600" dirty="0" smtClean="0">
                <a:solidFill>
                  <a:srgbClr val="FFFF00"/>
                </a:solidFill>
              </a:rPr>
              <a:t>B</a:t>
            </a:r>
            <a:r>
              <a:rPr lang="en-US" sz="1600" kern="0" dirty="0" smtClean="0">
                <a:solidFill>
                  <a:srgbClr val="FFFF00"/>
                </a:solidFill>
              </a:rPr>
              <a:t> </a:t>
            </a:r>
            <a:r>
              <a:rPr lang="ru-RU" sz="1600" kern="0" dirty="0" smtClean="0">
                <a:solidFill>
                  <a:srgbClr val="00FF00"/>
                </a:solidFill>
              </a:rPr>
              <a:t>истинно</a:t>
            </a:r>
            <a:r>
              <a:rPr lang="ru-RU" sz="1600" kern="0" dirty="0" smtClean="0">
                <a:solidFill>
                  <a:schemeClr val="accent3"/>
                </a:solidFill>
              </a:rPr>
              <a:t> </a:t>
            </a:r>
          </a:p>
          <a:p>
            <a:pPr lvl="0"/>
            <a:r>
              <a:rPr lang="en-US" sz="1600" kern="0" dirty="0" smtClean="0">
                <a:solidFill>
                  <a:srgbClr val="FFFF00"/>
                </a:solidFill>
              </a:rPr>
              <a:t>A</a:t>
            </a:r>
            <a:r>
              <a:rPr lang="ru-RU" sz="1600" kern="0" dirty="0" smtClean="0">
                <a:solidFill>
                  <a:schemeClr val="accent3"/>
                </a:solidFill>
              </a:rPr>
              <a:t> </a:t>
            </a:r>
            <a:r>
              <a:rPr lang="ru-RU" sz="1600" kern="0" dirty="0" smtClean="0">
                <a:solidFill>
                  <a:srgbClr val="00FF00"/>
                </a:solidFill>
              </a:rPr>
              <a:t>истинно</a:t>
            </a:r>
            <a:r>
              <a:rPr lang="ru-RU" sz="1600" kern="0" dirty="0" smtClean="0">
                <a:solidFill>
                  <a:srgbClr val="FF66FF"/>
                </a:solidFill>
              </a:rPr>
              <a:t> </a:t>
            </a:r>
          </a:p>
          <a:p>
            <a:pPr lvl="0"/>
            <a:r>
              <a:rPr lang="ru-RU" sz="1600" kern="0" dirty="0" smtClean="0">
                <a:solidFill>
                  <a:schemeClr val="accent3"/>
                </a:solidFill>
              </a:rPr>
              <a:t>Следовательно, </a:t>
            </a:r>
            <a:r>
              <a:rPr lang="en-US" sz="1600" kern="0" dirty="0" smtClean="0">
                <a:solidFill>
                  <a:srgbClr val="FFFF00"/>
                </a:solidFill>
              </a:rPr>
              <a:t>B</a:t>
            </a:r>
            <a:r>
              <a:rPr lang="ru-RU" sz="1600" kern="0" dirty="0" smtClean="0">
                <a:solidFill>
                  <a:srgbClr val="FFFF00"/>
                </a:solidFill>
              </a:rPr>
              <a:t> </a:t>
            </a:r>
            <a:r>
              <a:rPr lang="ru-RU" sz="1600" kern="0" dirty="0" smtClean="0">
                <a:solidFill>
                  <a:srgbClr val="FF66FF"/>
                </a:solidFill>
              </a:rPr>
              <a:t>ложно</a:t>
            </a:r>
            <a:endParaRPr lang="ru-RU" sz="1600" kern="0" dirty="0" smtClean="0">
              <a:solidFill>
                <a:srgbClr val="00FF00"/>
              </a:solidFill>
            </a:endParaRPr>
          </a:p>
        </p:txBody>
      </p:sp>
      <p:sp>
        <p:nvSpPr>
          <p:cNvPr id="10" name="Содержимое 2"/>
          <p:cNvSpPr>
            <a:spLocks noGrp="1"/>
          </p:cNvSpPr>
          <p:nvPr>
            <p:ph idx="1"/>
          </p:nvPr>
        </p:nvSpPr>
        <p:spPr>
          <a:xfrm>
            <a:off x="360000" y="2484000"/>
            <a:ext cx="8424000" cy="3096000"/>
          </a:xfrm>
        </p:spPr>
        <p:txBody>
          <a:bodyPr/>
          <a:lstStyle/>
          <a:p>
            <a:r>
              <a:rPr lang="ru-RU" sz="1600" b="1" dirty="0" smtClean="0">
                <a:solidFill>
                  <a:schemeClr val="accent3"/>
                </a:solidFill>
              </a:rPr>
              <a:t>Дизъюнкция </a:t>
            </a:r>
            <a:r>
              <a:rPr lang="ru-RU" sz="1600" b="1" dirty="0" smtClean="0">
                <a:solidFill>
                  <a:srgbClr val="00FF00"/>
                </a:solidFill>
              </a:rPr>
              <a:t>истинна</a:t>
            </a:r>
            <a:r>
              <a:rPr lang="ru-RU" sz="1600" b="1" dirty="0" smtClean="0">
                <a:solidFill>
                  <a:schemeClr val="bg1"/>
                </a:solidFill>
              </a:rPr>
              <a:t>,</a:t>
            </a:r>
            <a:r>
              <a:rPr lang="ru-RU" sz="1600" b="1" dirty="0" smtClean="0">
                <a:solidFill>
                  <a:schemeClr val="accent3"/>
                </a:solidFill>
              </a:rPr>
              <a:t> если </a:t>
            </a:r>
            <a:r>
              <a:rPr lang="ru-RU" sz="1600" b="1" dirty="0" smtClean="0">
                <a:solidFill>
                  <a:srgbClr val="00FFFF"/>
                </a:solidFill>
              </a:rPr>
              <a:t>хотя бы один</a:t>
            </a:r>
            <a:r>
              <a:rPr lang="ru-RU" sz="1600" b="1" dirty="0" smtClean="0">
                <a:solidFill>
                  <a:schemeClr val="accent3"/>
                </a:solidFill>
              </a:rPr>
              <a:t> из её членов </a:t>
            </a:r>
            <a:r>
              <a:rPr lang="ru-RU" sz="1600" b="1" dirty="0" smtClean="0">
                <a:solidFill>
                  <a:srgbClr val="00FF00"/>
                </a:solidFill>
              </a:rPr>
              <a:t>истинен</a:t>
            </a:r>
            <a:r>
              <a:rPr lang="ru-RU" sz="1600" b="1" dirty="0" smtClean="0">
                <a:solidFill>
                  <a:schemeClr val="bg1"/>
                </a:solidFill>
              </a:rPr>
              <a:t>;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accent3"/>
                </a:solidFill>
              </a:rPr>
              <a:t>дизъюнкция </a:t>
            </a:r>
            <a:r>
              <a:rPr lang="ru-RU" sz="1600" b="1" dirty="0" smtClean="0">
                <a:solidFill>
                  <a:srgbClr val="FF66FF"/>
                </a:solidFill>
              </a:rPr>
              <a:t>ложна</a:t>
            </a:r>
            <a:r>
              <a:rPr lang="ru-RU" sz="1600" b="1" dirty="0" smtClean="0">
                <a:solidFill>
                  <a:schemeClr val="bg1"/>
                </a:solidFill>
              </a:rPr>
              <a:t>,</a:t>
            </a:r>
            <a:r>
              <a:rPr lang="ru-RU" sz="1600" b="1" dirty="0" smtClean="0">
                <a:solidFill>
                  <a:schemeClr val="accent3"/>
                </a:solidFill>
              </a:rPr>
              <a:t> только если </a:t>
            </a:r>
            <a:r>
              <a:rPr lang="ru-RU" sz="1600" b="1" dirty="0" smtClean="0">
                <a:solidFill>
                  <a:srgbClr val="00FFFF"/>
                </a:solidFill>
              </a:rPr>
              <a:t>все</a:t>
            </a:r>
            <a:r>
              <a:rPr lang="ru-RU" sz="1600" b="1" dirty="0" smtClean="0">
                <a:solidFill>
                  <a:schemeClr val="accent3"/>
                </a:solidFill>
              </a:rPr>
              <a:t> её члены </a:t>
            </a:r>
            <a:r>
              <a:rPr lang="ru-RU" sz="1600" b="1" dirty="0" smtClean="0">
                <a:solidFill>
                  <a:srgbClr val="FF66FF"/>
                </a:solidFill>
              </a:rPr>
              <a:t>ложны</a:t>
            </a:r>
            <a:r>
              <a:rPr lang="ru-RU" sz="1600" b="1" dirty="0" smtClean="0">
                <a:solidFill>
                  <a:schemeClr val="bg1"/>
                </a:solidFill>
              </a:rPr>
              <a:t>.</a:t>
            </a:r>
            <a:r>
              <a:rPr lang="ru-RU" sz="1600" b="1" dirty="0" smtClean="0">
                <a:solidFill>
                  <a:srgbClr val="FF66FF"/>
                </a:solidFill>
              </a:rPr>
              <a:t/>
            </a:r>
            <a:br>
              <a:rPr lang="ru-RU" sz="1600" b="1" dirty="0" smtClean="0">
                <a:solidFill>
                  <a:srgbClr val="FF66FF"/>
                </a:solidFill>
              </a:rPr>
            </a:br>
            <a:r>
              <a:rPr lang="ru-RU" sz="1600" b="1" dirty="0" smtClean="0">
                <a:solidFill>
                  <a:srgbClr val="FF66FF"/>
                </a:solidFill>
              </a:rPr>
              <a:t/>
            </a:r>
            <a:br>
              <a:rPr lang="ru-RU" sz="1600" b="1" dirty="0" smtClean="0">
                <a:solidFill>
                  <a:srgbClr val="FF66FF"/>
                </a:solidFill>
              </a:rPr>
            </a:br>
            <a:r>
              <a:rPr lang="ru-RU" sz="1600" b="1" dirty="0" smtClean="0">
                <a:solidFill>
                  <a:srgbClr val="FF66FF"/>
                </a:solidFill>
              </a:rPr>
              <a:t/>
            </a:r>
            <a:br>
              <a:rPr lang="ru-RU" sz="1600" b="1" dirty="0" smtClean="0">
                <a:solidFill>
                  <a:srgbClr val="FF66FF"/>
                </a:solidFill>
              </a:rPr>
            </a:br>
            <a:r>
              <a:rPr lang="ru-RU" sz="1600" b="1" dirty="0" smtClean="0">
                <a:solidFill>
                  <a:srgbClr val="FF66FF"/>
                </a:solidFill>
              </a:rPr>
              <a:t/>
            </a:r>
            <a:br>
              <a:rPr lang="ru-RU" sz="1600" b="1" dirty="0" smtClean="0">
                <a:solidFill>
                  <a:srgbClr val="FF66FF"/>
                </a:solidFill>
              </a:rPr>
            </a:br>
            <a:r>
              <a:rPr lang="ru-RU" sz="1600" b="1" dirty="0" smtClean="0">
                <a:solidFill>
                  <a:srgbClr val="FF66FF"/>
                </a:solidFill>
              </a:rPr>
              <a:t/>
            </a:r>
            <a:br>
              <a:rPr lang="ru-RU" sz="1600" b="1" dirty="0" smtClean="0">
                <a:solidFill>
                  <a:srgbClr val="FF66FF"/>
                </a:solidFill>
              </a:rPr>
            </a:br>
            <a:r>
              <a:rPr lang="ru-RU" sz="1600" b="1" dirty="0" smtClean="0">
                <a:solidFill>
                  <a:srgbClr val="FF66FF"/>
                </a:solidFill>
              </a:rPr>
              <a:t/>
            </a:r>
            <a:br>
              <a:rPr lang="ru-RU" sz="1600" b="1" dirty="0" smtClean="0">
                <a:solidFill>
                  <a:srgbClr val="FF66FF"/>
                </a:solidFill>
              </a:rPr>
            </a:br>
            <a:endParaRPr lang="ru-RU" sz="1600" b="1" dirty="0" smtClean="0">
              <a:solidFill>
                <a:srgbClr val="FF66FF"/>
              </a:solidFill>
            </a:endParaRPr>
          </a:p>
          <a:p>
            <a:pPr>
              <a:buClr>
                <a:schemeClr val="bg1"/>
              </a:buClr>
            </a:pPr>
            <a:r>
              <a:rPr lang="ru-RU" sz="1600" b="1" dirty="0" smtClean="0">
                <a:solidFill>
                  <a:srgbClr val="FFFF00"/>
                </a:solidFill>
              </a:rPr>
              <a:t>Дизъюнкция</a:t>
            </a:r>
            <a:r>
              <a:rPr lang="ru-RU" sz="1600" b="1" dirty="0" smtClean="0">
                <a:solidFill>
                  <a:schemeClr val="accent3"/>
                </a:solidFill>
              </a:rPr>
              <a:t> является </a:t>
            </a:r>
            <a:r>
              <a:rPr lang="ru-RU" sz="1600" b="1" dirty="0" smtClean="0">
                <a:solidFill>
                  <a:srgbClr val="00FFFF"/>
                </a:solidFill>
              </a:rPr>
              <a:t>подчинённым</a:t>
            </a:r>
            <a:r>
              <a:rPr lang="ru-RU" sz="1600" b="1" dirty="0" smtClean="0">
                <a:solidFill>
                  <a:schemeClr val="accent3"/>
                </a:solidFill>
              </a:rPr>
              <a:t> суждением по отношению к любому </a:t>
            </a:r>
            <a:br>
              <a:rPr lang="ru-RU" sz="1600" b="1" dirty="0" smtClean="0">
                <a:solidFill>
                  <a:schemeClr val="accent3"/>
                </a:solidFill>
              </a:rPr>
            </a:br>
            <a:r>
              <a:rPr lang="ru-RU" sz="1600" b="1" dirty="0" smtClean="0">
                <a:solidFill>
                  <a:schemeClr val="accent3"/>
                </a:solidFill>
              </a:rPr>
              <a:t>из своих членов; члены истинной дизъюнкции </a:t>
            </a:r>
            <a:r>
              <a:rPr lang="ru-RU" sz="1600" b="1" dirty="0" smtClean="0">
                <a:solidFill>
                  <a:srgbClr val="00FFFF"/>
                </a:solidFill>
              </a:rPr>
              <a:t>субконтрарны</a:t>
            </a:r>
            <a:r>
              <a:rPr lang="ru-RU" sz="1600" b="1" dirty="0" smtClean="0">
                <a:solidFill>
                  <a:schemeClr val="accent3"/>
                </a:solidFill>
              </a:rPr>
              <a:t> друг другу.</a:t>
            </a:r>
          </a:p>
          <a:p>
            <a:r>
              <a:rPr lang="ru-RU" sz="1600" b="1" dirty="0" smtClean="0">
                <a:solidFill>
                  <a:schemeClr val="bg1"/>
                </a:solidFill>
              </a:rPr>
              <a:t>Из </a:t>
            </a:r>
            <a:r>
              <a:rPr lang="ru-RU" sz="1600" b="1" dirty="0" smtClean="0">
                <a:solidFill>
                  <a:srgbClr val="FF66FF"/>
                </a:solidFill>
              </a:rPr>
              <a:t>ложности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одного субконтрарного суждения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rgbClr val="00FFFF"/>
                </a:solidFill>
              </a:rPr>
              <a:t>следует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истинность</a:t>
            </a:r>
            <a:r>
              <a:rPr lang="ru-RU" sz="1600" b="1" dirty="0" smtClean="0">
                <a:solidFill>
                  <a:schemeClr val="bg1"/>
                </a:solidFill>
              </a:rPr>
              <a:t> другого, из </a:t>
            </a:r>
            <a:r>
              <a:rPr lang="ru-RU" sz="1600" b="1" dirty="0" smtClean="0">
                <a:solidFill>
                  <a:srgbClr val="00FF00"/>
                </a:solidFill>
              </a:rPr>
              <a:t>истинности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же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одного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rgbClr val="00FFFF"/>
                </a:solidFill>
              </a:rPr>
              <a:t>не следуют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ни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rgbClr val="FF66FF"/>
                </a:solidFill>
              </a:rPr>
              <a:t>ложность</a:t>
            </a:r>
            <a:r>
              <a:rPr lang="ru-RU" sz="1600" b="1" dirty="0" smtClean="0">
                <a:solidFill>
                  <a:schemeClr val="bg1"/>
                </a:solidFill>
              </a:rPr>
              <a:t>,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ни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истинность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другого.</a:t>
            </a:r>
            <a:endParaRPr lang="ru-RU" sz="1600" b="1" dirty="0"/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432000" y="3204000"/>
            <a:ext cx="8280000" cy="111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Утверждение дизъюнкта </a:t>
            </a:r>
            <a:r>
              <a:rPr lang="ru-RU" sz="1600" dirty="0" smtClean="0"/>
              <a:t>– </a:t>
            </a:r>
            <a:br>
              <a:rPr lang="ru-RU" sz="1600" dirty="0" smtClean="0"/>
            </a:br>
            <a:r>
              <a:rPr lang="ru-RU" sz="1600" dirty="0" smtClean="0"/>
              <a:t>формальная ошибка в исчислении высказываний, заключающаяся в отрицании одного из членов дизъюнкции на том основании, что второй член дизъюнкции истинен, хотя </a:t>
            </a:r>
            <a:r>
              <a:rPr lang="ru-RU" sz="1600" dirty="0" smtClean="0">
                <a:solidFill>
                  <a:srgbClr val="00FFFF"/>
                </a:solidFill>
              </a:rPr>
              <a:t>дизъюнкция допускает истинность обоих членов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1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 lIns="36000" rIns="36000"/>
          <a:lstStyle/>
          <a:p>
            <a:pPr lvl="1" eaLnBrk="1" hangingPunct="1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Утверждение дизъюнкта</a:t>
            </a:r>
            <a:endParaRPr lang="ru-RU" sz="2800" b="1" spc="-10" dirty="0" smtClean="0">
              <a:solidFill>
                <a:schemeClr val="bg1"/>
              </a:solidFill>
            </a:endParaRPr>
          </a:p>
        </p:txBody>
      </p:sp>
      <p:sp>
        <p:nvSpPr>
          <p:cNvPr id="11" name="Text Box 5"/>
          <p:cNvSpPr txBox="1">
            <a:spLocks noChangeArrowheads="1"/>
          </p:cNvSpPr>
          <p:nvPr/>
        </p:nvSpPr>
        <p:spPr bwMode="auto">
          <a:xfrm>
            <a:off x="1260000" y="1512000"/>
            <a:ext cx="6624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Дизъюнкция</a:t>
            </a:r>
            <a:r>
              <a:rPr lang="ru-RU" dirty="0">
                <a:cs typeface="Arial" charset="0"/>
              </a:rPr>
              <a:t> </a:t>
            </a:r>
            <a:r>
              <a:rPr lang="ru-RU" dirty="0" smtClean="0"/>
              <a:t>– </a:t>
            </a:r>
            <a:r>
              <a:rPr lang="ru-RU" dirty="0">
                <a:solidFill>
                  <a:srgbClr val="FFFF00"/>
                </a:solidFill>
              </a:rPr>
              <a:t/>
            </a:r>
            <a:br>
              <a:rPr lang="ru-RU" dirty="0">
                <a:solidFill>
                  <a:srgbClr val="FFFF00"/>
                </a:solidFill>
              </a:rPr>
            </a:br>
            <a:r>
              <a:rPr lang="ru-RU" sz="1600" dirty="0"/>
              <a:t>логическая операция</a:t>
            </a:r>
            <a:r>
              <a:rPr lang="ru-RU" sz="1600" dirty="0" smtClean="0"/>
              <a:t>, соединяющая </a:t>
            </a:r>
            <a:r>
              <a:rPr lang="ru-RU" sz="1600" dirty="0"/>
              <a:t>несколько высказываний с </a:t>
            </a:r>
            <a:r>
              <a:rPr lang="ru-RU" sz="1600" dirty="0" smtClean="0"/>
              <a:t>помощью союза </a:t>
            </a:r>
            <a:r>
              <a:rPr lang="ru-RU" sz="1600" dirty="0"/>
              <a:t>(пропозициональной связки) </a:t>
            </a:r>
            <a:r>
              <a:rPr lang="ru-RU" sz="1600" i="1" dirty="0" smtClean="0">
                <a:solidFill>
                  <a:srgbClr val="00FFFF"/>
                </a:solidFill>
              </a:rPr>
              <a:t>или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14" name="TextBox 13"/>
          <p:cNvSpPr txBox="1"/>
          <p:nvPr/>
        </p:nvSpPr>
        <p:spPr>
          <a:xfrm>
            <a:off x="4320000" y="5760000"/>
            <a:ext cx="4284000" cy="828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lvl="0"/>
            <a:r>
              <a:rPr lang="ru-RU" sz="1600" kern="0" dirty="0" smtClean="0">
                <a:solidFill>
                  <a:schemeClr val="accent3"/>
                </a:solidFill>
              </a:rPr>
              <a:t>Я буду есть пирожное </a:t>
            </a:r>
            <a:r>
              <a:rPr lang="ru-RU" sz="1600" kern="0" dirty="0" smtClean="0">
                <a:solidFill>
                  <a:srgbClr val="FFFF00"/>
                </a:solidFill>
              </a:rPr>
              <a:t>или</a:t>
            </a:r>
            <a:r>
              <a:rPr lang="ru-RU" sz="1600" kern="0" dirty="0" smtClean="0">
                <a:solidFill>
                  <a:schemeClr val="accent3"/>
                </a:solidFill>
              </a:rPr>
              <a:t> печенье.</a:t>
            </a:r>
          </a:p>
          <a:p>
            <a:pPr lvl="0"/>
            <a:r>
              <a:rPr lang="ru-RU" sz="1600" kern="0" dirty="0" smtClean="0">
                <a:solidFill>
                  <a:schemeClr val="accent3"/>
                </a:solidFill>
              </a:rPr>
              <a:t>Я буду есть пирожное.</a:t>
            </a:r>
            <a:r>
              <a:rPr lang="ru-RU" sz="1600" kern="0" dirty="0" smtClean="0">
                <a:solidFill>
                  <a:srgbClr val="FF66FF"/>
                </a:solidFill>
              </a:rPr>
              <a:t> </a:t>
            </a:r>
          </a:p>
          <a:p>
            <a:pPr lvl="0"/>
            <a:r>
              <a:rPr lang="ru-RU" sz="1600" kern="0" dirty="0" smtClean="0">
                <a:solidFill>
                  <a:schemeClr val="accent3"/>
                </a:solidFill>
              </a:rPr>
              <a:t>Следовательно, я не буду есть печенье.</a:t>
            </a:r>
            <a:endParaRPr lang="ru-RU" sz="1600" kern="0" dirty="0" smtClean="0">
              <a:solidFill>
                <a:srgbClr val="00FF00"/>
              </a:solidFill>
            </a:endParaRPr>
          </a:p>
        </p:txBody>
      </p:sp>
      <p:cxnSp>
        <p:nvCxnSpPr>
          <p:cNvPr id="18" name="Прямая соединительная линия 17"/>
          <p:cNvCxnSpPr>
            <a:cxnSpLocks noChangeShapeType="1"/>
          </p:cNvCxnSpPr>
          <p:nvPr/>
        </p:nvCxnSpPr>
        <p:spPr bwMode="auto">
          <a:xfrm>
            <a:off x="648000" y="5760000"/>
            <a:ext cx="2988000" cy="8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9" name="Прямая соединительная линия 18"/>
          <p:cNvCxnSpPr>
            <a:cxnSpLocks noChangeShapeType="1"/>
          </p:cNvCxnSpPr>
          <p:nvPr/>
        </p:nvCxnSpPr>
        <p:spPr bwMode="auto">
          <a:xfrm>
            <a:off x="4320000" y="5760000"/>
            <a:ext cx="4284000" cy="8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20" name="Прямая соединительная линия 19"/>
          <p:cNvCxnSpPr>
            <a:cxnSpLocks noChangeShapeType="1"/>
          </p:cNvCxnSpPr>
          <p:nvPr/>
        </p:nvCxnSpPr>
        <p:spPr bwMode="auto">
          <a:xfrm rot="-1860000">
            <a:off x="648000" y="5760000"/>
            <a:ext cx="2988000" cy="8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21" name="Прямая соединительная линия 20"/>
          <p:cNvCxnSpPr>
            <a:cxnSpLocks noChangeShapeType="1"/>
          </p:cNvCxnSpPr>
          <p:nvPr/>
        </p:nvCxnSpPr>
        <p:spPr bwMode="auto">
          <a:xfrm rot="-1320000">
            <a:off x="4320000" y="5760000"/>
            <a:ext cx="4284000" cy="8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/>
      <p:bldP spid="10" grpId="0" build="p"/>
      <p:bldP spid="5" grpId="0" animBg="1"/>
      <p:bldP spid="11" grpId="0" animBg="1"/>
      <p:bldP spid="14" grpId="0" build="p"/>
    </p:bldLst>
  </p:timing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648000" y="5760000"/>
            <a:ext cx="2988000" cy="828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lvl="0"/>
            <a:r>
              <a:rPr lang="en-US" sz="1600" dirty="0" smtClean="0">
                <a:solidFill>
                  <a:srgbClr val="FFFF00"/>
                </a:solidFill>
              </a:rPr>
              <a:t>A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ru-RU" sz="1600" kern="0" dirty="0" smtClean="0">
                <a:solidFill>
                  <a:srgbClr val="FFFF00"/>
                </a:solidFill>
              </a:rPr>
              <a:t>Λ</a:t>
            </a:r>
            <a:r>
              <a:rPr lang="ru-RU" sz="1600" dirty="0" smtClean="0">
                <a:solidFill>
                  <a:srgbClr val="FFFF00"/>
                </a:solidFill>
              </a:rPr>
              <a:t> </a:t>
            </a:r>
            <a:r>
              <a:rPr lang="en-US" sz="1600" dirty="0" smtClean="0">
                <a:solidFill>
                  <a:srgbClr val="FFFF00"/>
                </a:solidFill>
              </a:rPr>
              <a:t>B</a:t>
            </a:r>
            <a:r>
              <a:rPr lang="en-US" sz="1600" kern="0" dirty="0" smtClean="0">
                <a:solidFill>
                  <a:srgbClr val="FFFF00"/>
                </a:solidFill>
              </a:rPr>
              <a:t> </a:t>
            </a:r>
            <a:r>
              <a:rPr lang="ru-RU" sz="1600" kern="0" dirty="0" smtClean="0">
                <a:solidFill>
                  <a:srgbClr val="FF66FF"/>
                </a:solidFill>
              </a:rPr>
              <a:t>ложно</a:t>
            </a:r>
            <a:r>
              <a:rPr lang="ru-RU" sz="1600" kern="0" dirty="0" smtClean="0">
                <a:solidFill>
                  <a:schemeClr val="accent3"/>
                </a:solidFill>
              </a:rPr>
              <a:t> </a:t>
            </a:r>
          </a:p>
          <a:p>
            <a:pPr lvl="0"/>
            <a:r>
              <a:rPr lang="en-US" sz="1600" kern="0" dirty="0" smtClean="0">
                <a:solidFill>
                  <a:srgbClr val="FFFF00"/>
                </a:solidFill>
              </a:rPr>
              <a:t>A</a:t>
            </a:r>
            <a:r>
              <a:rPr lang="ru-RU" sz="1600" kern="0" dirty="0" smtClean="0">
                <a:solidFill>
                  <a:srgbClr val="FFFF00"/>
                </a:solidFill>
              </a:rPr>
              <a:t> </a:t>
            </a:r>
            <a:r>
              <a:rPr lang="ru-RU" sz="1600" kern="0" dirty="0" smtClean="0">
                <a:solidFill>
                  <a:srgbClr val="FF66FF"/>
                </a:solidFill>
              </a:rPr>
              <a:t>ложно </a:t>
            </a:r>
          </a:p>
          <a:p>
            <a:pPr lvl="0"/>
            <a:r>
              <a:rPr lang="ru-RU" sz="1600" kern="0" dirty="0" smtClean="0">
                <a:solidFill>
                  <a:schemeClr val="accent3"/>
                </a:solidFill>
              </a:rPr>
              <a:t>Следовательно, </a:t>
            </a:r>
            <a:r>
              <a:rPr lang="en-US" sz="1600" kern="0" dirty="0" smtClean="0">
                <a:solidFill>
                  <a:srgbClr val="FFFF00"/>
                </a:solidFill>
              </a:rPr>
              <a:t>B</a:t>
            </a:r>
            <a:r>
              <a:rPr lang="ru-RU" sz="1600" kern="0" dirty="0" smtClean="0">
                <a:solidFill>
                  <a:schemeClr val="accent3"/>
                </a:solidFill>
              </a:rPr>
              <a:t> </a:t>
            </a:r>
            <a:r>
              <a:rPr lang="ru-RU" sz="1600" kern="0" dirty="0" smtClean="0">
                <a:solidFill>
                  <a:srgbClr val="00FF00"/>
                </a:solidFill>
              </a:rPr>
              <a:t>истинно</a:t>
            </a:r>
          </a:p>
        </p:txBody>
      </p:sp>
      <p:sp>
        <p:nvSpPr>
          <p:cNvPr id="10" name="Содержимое 2"/>
          <p:cNvSpPr>
            <a:spLocks noGrp="1"/>
          </p:cNvSpPr>
          <p:nvPr>
            <p:ph idx="1"/>
          </p:nvPr>
        </p:nvSpPr>
        <p:spPr>
          <a:xfrm>
            <a:off x="360000" y="2484000"/>
            <a:ext cx="8424000" cy="3096000"/>
          </a:xfrm>
        </p:spPr>
        <p:txBody>
          <a:bodyPr/>
          <a:lstStyle/>
          <a:p>
            <a:r>
              <a:rPr lang="ru-RU" sz="1600" b="1" dirty="0" smtClean="0">
                <a:solidFill>
                  <a:schemeClr val="accent3"/>
                </a:solidFill>
              </a:rPr>
              <a:t>Конъюнкция </a:t>
            </a:r>
            <a:r>
              <a:rPr lang="ru-RU" sz="1600" b="1" dirty="0" smtClean="0">
                <a:solidFill>
                  <a:srgbClr val="00FF00"/>
                </a:solidFill>
              </a:rPr>
              <a:t>истинна</a:t>
            </a:r>
            <a:r>
              <a:rPr lang="ru-RU" sz="1600" b="1" dirty="0" smtClean="0">
                <a:solidFill>
                  <a:schemeClr val="bg1"/>
                </a:solidFill>
              </a:rPr>
              <a:t>,</a:t>
            </a:r>
            <a:r>
              <a:rPr lang="ru-RU" sz="1600" b="1" dirty="0" smtClean="0">
                <a:solidFill>
                  <a:schemeClr val="accent3"/>
                </a:solidFill>
              </a:rPr>
              <a:t> только если </a:t>
            </a:r>
            <a:r>
              <a:rPr lang="ru-RU" sz="1600" b="1" dirty="0" smtClean="0">
                <a:solidFill>
                  <a:srgbClr val="00FFFF"/>
                </a:solidFill>
              </a:rPr>
              <a:t>все</a:t>
            </a:r>
            <a:r>
              <a:rPr lang="ru-RU" sz="1600" b="1" dirty="0" smtClean="0">
                <a:solidFill>
                  <a:schemeClr val="accent3"/>
                </a:solidFill>
              </a:rPr>
              <a:t> её члены </a:t>
            </a:r>
            <a:r>
              <a:rPr lang="ru-RU" sz="1600" b="1" dirty="0" smtClean="0">
                <a:solidFill>
                  <a:srgbClr val="00FF00"/>
                </a:solidFill>
              </a:rPr>
              <a:t>истинны</a:t>
            </a:r>
            <a:r>
              <a:rPr lang="ru-RU" sz="1600" b="1" dirty="0" smtClean="0">
                <a:solidFill>
                  <a:schemeClr val="bg1"/>
                </a:solidFill>
              </a:rPr>
              <a:t>;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accent3"/>
                </a:solidFill>
              </a:rPr>
              <a:t>конъюнкция </a:t>
            </a:r>
            <a:r>
              <a:rPr lang="ru-RU" sz="1600" b="1" dirty="0" smtClean="0">
                <a:solidFill>
                  <a:srgbClr val="FF66FF"/>
                </a:solidFill>
              </a:rPr>
              <a:t>ложна</a:t>
            </a:r>
            <a:r>
              <a:rPr lang="ru-RU" sz="1600" b="1" dirty="0" smtClean="0">
                <a:solidFill>
                  <a:schemeClr val="bg1"/>
                </a:solidFill>
              </a:rPr>
              <a:t>,</a:t>
            </a:r>
            <a:r>
              <a:rPr lang="ru-RU" sz="1600" b="1" dirty="0" smtClean="0">
                <a:solidFill>
                  <a:schemeClr val="accent3"/>
                </a:solidFill>
              </a:rPr>
              <a:t> если </a:t>
            </a:r>
            <a:r>
              <a:rPr lang="ru-RU" sz="1600" b="1" dirty="0" smtClean="0">
                <a:solidFill>
                  <a:srgbClr val="00FFFF"/>
                </a:solidFill>
              </a:rPr>
              <a:t>хотя бы один</a:t>
            </a:r>
            <a:r>
              <a:rPr lang="ru-RU" sz="1600" b="1" dirty="0" smtClean="0">
                <a:solidFill>
                  <a:schemeClr val="accent3"/>
                </a:solidFill>
              </a:rPr>
              <a:t> из её членов </a:t>
            </a:r>
            <a:r>
              <a:rPr lang="ru-RU" sz="1600" b="1" dirty="0" smtClean="0">
                <a:solidFill>
                  <a:srgbClr val="FF66FF"/>
                </a:solidFill>
              </a:rPr>
              <a:t>ложен</a:t>
            </a:r>
            <a:r>
              <a:rPr lang="ru-RU" sz="1600" b="1" dirty="0" smtClean="0">
                <a:solidFill>
                  <a:schemeClr val="bg1"/>
                </a:solidFill>
              </a:rPr>
              <a:t>.</a:t>
            </a:r>
            <a:r>
              <a:rPr lang="ru-RU" sz="1600" b="1" dirty="0" smtClean="0">
                <a:solidFill>
                  <a:srgbClr val="FF66FF"/>
                </a:solidFill>
              </a:rPr>
              <a:t/>
            </a:r>
            <a:br>
              <a:rPr lang="ru-RU" sz="1600" b="1" dirty="0" smtClean="0">
                <a:solidFill>
                  <a:srgbClr val="FF66FF"/>
                </a:solidFill>
              </a:rPr>
            </a:br>
            <a:r>
              <a:rPr lang="ru-RU" sz="1600" b="1" dirty="0" smtClean="0">
                <a:solidFill>
                  <a:srgbClr val="FF66FF"/>
                </a:solidFill>
              </a:rPr>
              <a:t/>
            </a:r>
            <a:br>
              <a:rPr lang="ru-RU" sz="1600" b="1" dirty="0" smtClean="0">
                <a:solidFill>
                  <a:srgbClr val="FF66FF"/>
                </a:solidFill>
              </a:rPr>
            </a:br>
            <a:r>
              <a:rPr lang="ru-RU" sz="1600" b="1" dirty="0" smtClean="0">
                <a:solidFill>
                  <a:srgbClr val="FF66FF"/>
                </a:solidFill>
              </a:rPr>
              <a:t/>
            </a:r>
            <a:br>
              <a:rPr lang="ru-RU" sz="1600" b="1" dirty="0" smtClean="0">
                <a:solidFill>
                  <a:srgbClr val="FF66FF"/>
                </a:solidFill>
              </a:rPr>
            </a:br>
            <a:r>
              <a:rPr lang="ru-RU" sz="1600" b="1" dirty="0" smtClean="0">
                <a:solidFill>
                  <a:srgbClr val="FF66FF"/>
                </a:solidFill>
              </a:rPr>
              <a:t/>
            </a:r>
            <a:br>
              <a:rPr lang="ru-RU" sz="1600" b="1" dirty="0" smtClean="0">
                <a:solidFill>
                  <a:srgbClr val="FF66FF"/>
                </a:solidFill>
              </a:rPr>
            </a:br>
            <a:r>
              <a:rPr lang="ru-RU" sz="1600" b="1" dirty="0" smtClean="0">
                <a:solidFill>
                  <a:srgbClr val="FF66FF"/>
                </a:solidFill>
              </a:rPr>
              <a:t/>
            </a:r>
            <a:br>
              <a:rPr lang="ru-RU" sz="1600" b="1" dirty="0" smtClean="0">
                <a:solidFill>
                  <a:srgbClr val="FF66FF"/>
                </a:solidFill>
              </a:rPr>
            </a:br>
            <a:r>
              <a:rPr lang="ru-RU" sz="1600" b="1" dirty="0" smtClean="0">
                <a:solidFill>
                  <a:srgbClr val="FF66FF"/>
                </a:solidFill>
              </a:rPr>
              <a:t/>
            </a:r>
            <a:br>
              <a:rPr lang="ru-RU" sz="1600" b="1" dirty="0" smtClean="0">
                <a:solidFill>
                  <a:srgbClr val="FF66FF"/>
                </a:solidFill>
              </a:rPr>
            </a:br>
            <a:endParaRPr lang="ru-RU" sz="1600" b="1" dirty="0" smtClean="0">
              <a:solidFill>
                <a:srgbClr val="FF66FF"/>
              </a:solidFill>
            </a:endParaRPr>
          </a:p>
          <a:p>
            <a:pPr>
              <a:buClr>
                <a:schemeClr val="bg1"/>
              </a:buClr>
            </a:pPr>
            <a:r>
              <a:rPr lang="ru-RU" sz="1600" b="1" dirty="0" smtClean="0">
                <a:solidFill>
                  <a:srgbClr val="FFFF00"/>
                </a:solidFill>
              </a:rPr>
              <a:t>Конъюнкты </a:t>
            </a:r>
            <a:r>
              <a:rPr lang="ru-RU" sz="1600" b="1" dirty="0" smtClean="0">
                <a:solidFill>
                  <a:schemeClr val="accent3"/>
                </a:solidFill>
              </a:rPr>
              <a:t>являются </a:t>
            </a:r>
            <a:r>
              <a:rPr lang="ru-RU" sz="1600" b="1" dirty="0" smtClean="0">
                <a:solidFill>
                  <a:srgbClr val="00FFFF"/>
                </a:solidFill>
              </a:rPr>
              <a:t>подчинёнными</a:t>
            </a:r>
            <a:r>
              <a:rPr lang="ru-RU" sz="1600" b="1" dirty="0" smtClean="0">
                <a:solidFill>
                  <a:schemeClr val="accent3"/>
                </a:solidFill>
              </a:rPr>
              <a:t> суждениями по отношению к самой конъюнкции.</a:t>
            </a:r>
          </a:p>
          <a:p>
            <a:r>
              <a:rPr lang="ru-RU" sz="1600" b="1" dirty="0" smtClean="0">
                <a:solidFill>
                  <a:schemeClr val="bg1"/>
                </a:solidFill>
              </a:rPr>
              <a:t>Из </a:t>
            </a:r>
            <a:r>
              <a:rPr lang="ru-RU" sz="1600" b="1" dirty="0" smtClean="0">
                <a:solidFill>
                  <a:srgbClr val="FF66FF"/>
                </a:solidFill>
              </a:rPr>
              <a:t>ложности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конъюнкта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rgbClr val="00FFFF"/>
                </a:solidFill>
              </a:rPr>
              <a:t>следует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rgbClr val="FF66FF"/>
                </a:solidFill>
              </a:rPr>
              <a:t>ложность</a:t>
            </a:r>
            <a:r>
              <a:rPr lang="ru-RU" sz="1600" b="1" dirty="0" smtClean="0">
                <a:solidFill>
                  <a:schemeClr val="bg1"/>
                </a:solidFill>
              </a:rPr>
              <a:t> конъюнкции, но из </a:t>
            </a:r>
            <a:r>
              <a:rPr lang="ru-RU" sz="1600" b="1" dirty="0" smtClean="0">
                <a:solidFill>
                  <a:srgbClr val="FF66FF"/>
                </a:solidFill>
              </a:rPr>
              <a:t>ложности</a:t>
            </a:r>
            <a:r>
              <a:rPr lang="ru-RU" sz="1600" b="1" dirty="0" smtClean="0">
                <a:solidFill>
                  <a:schemeClr val="bg1"/>
                </a:solidFill>
              </a:rPr>
              <a:t> конъюнкции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rgbClr val="00FFFF"/>
                </a:solidFill>
              </a:rPr>
              <a:t>не следует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ни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rgbClr val="FF66FF"/>
                </a:solidFill>
              </a:rPr>
              <a:t>ложность</a:t>
            </a:r>
            <a:r>
              <a:rPr lang="ru-RU" sz="1600" b="1" dirty="0" smtClean="0">
                <a:solidFill>
                  <a:schemeClr val="bg1"/>
                </a:solidFill>
              </a:rPr>
              <a:t>,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ни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истинность</a:t>
            </a:r>
            <a:r>
              <a:rPr lang="ru-RU" sz="1600" b="1" dirty="0" smtClean="0">
                <a:solidFill>
                  <a:schemeClr val="bg1"/>
                </a:solidFill>
              </a:rPr>
              <a:t> другого</a:t>
            </a:r>
            <a:r>
              <a:rPr lang="ru-RU" sz="1600" b="1" dirty="0" smtClean="0"/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конъюнкта.</a:t>
            </a:r>
            <a:endParaRPr lang="ru-RU" sz="1600" b="1" dirty="0"/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432000" y="3204000"/>
            <a:ext cx="8424000" cy="111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r>
              <a:rPr lang="ru-RU" dirty="0" smtClean="0">
                <a:solidFill>
                  <a:srgbClr val="FFFF00"/>
                </a:solidFill>
                <a:cs typeface="Arial" charset="0"/>
              </a:rPr>
              <a:t>Отрицание конъюнкта </a:t>
            </a:r>
            <a:r>
              <a:rPr lang="ru-RU" dirty="0" smtClean="0"/>
              <a:t>–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 </a:t>
            </a:r>
            <a:r>
              <a:rPr lang="ru-RU" sz="1600" spc="-20" dirty="0" smtClean="0"/>
              <a:t>формальная ошибка в исчислении высказываний, заключающаяся в утверждении </a:t>
            </a:r>
            <a:r>
              <a:rPr lang="ru-RU" sz="1600" dirty="0" smtClean="0"/>
              <a:t>одного из членов конъюнкции на том основании, что второй член конъюнкции ложен, хотя </a:t>
            </a:r>
            <a:r>
              <a:rPr lang="ru-RU" sz="1600" dirty="0" smtClean="0">
                <a:solidFill>
                  <a:srgbClr val="00FFFF"/>
                </a:solidFill>
              </a:rPr>
              <a:t>конъюнкция допускает ложность обоих членов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11" name="Text Box 5"/>
          <p:cNvSpPr txBox="1">
            <a:spLocks noChangeArrowheads="1"/>
          </p:cNvSpPr>
          <p:nvPr/>
        </p:nvSpPr>
        <p:spPr bwMode="auto">
          <a:xfrm>
            <a:off x="1260000" y="1512000"/>
            <a:ext cx="6624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FFFF00"/>
                </a:solidFill>
                <a:cs typeface="Arial" charset="0"/>
              </a:rPr>
              <a:t>Конъюнкция</a:t>
            </a:r>
            <a:r>
              <a:rPr lang="ru-RU" dirty="0" smtClean="0">
                <a:cs typeface="Arial" charset="0"/>
              </a:rPr>
              <a:t> </a:t>
            </a:r>
            <a:r>
              <a:rPr lang="ru-RU" dirty="0" smtClean="0"/>
              <a:t>– </a:t>
            </a:r>
            <a:r>
              <a:rPr lang="ru-RU" dirty="0">
                <a:solidFill>
                  <a:srgbClr val="FFFF00"/>
                </a:solidFill>
              </a:rPr>
              <a:t/>
            </a:r>
            <a:br>
              <a:rPr lang="ru-RU" dirty="0">
                <a:solidFill>
                  <a:srgbClr val="FFFF00"/>
                </a:solidFill>
              </a:rPr>
            </a:br>
            <a:r>
              <a:rPr lang="ru-RU" sz="1600" dirty="0"/>
              <a:t>логическая операция</a:t>
            </a:r>
            <a:r>
              <a:rPr lang="ru-RU" sz="1600" dirty="0" smtClean="0"/>
              <a:t>, соединяющая </a:t>
            </a:r>
            <a:r>
              <a:rPr lang="ru-RU" sz="1600" dirty="0"/>
              <a:t>несколько высказываний с </a:t>
            </a:r>
            <a:r>
              <a:rPr lang="ru-RU" sz="1600" dirty="0" smtClean="0"/>
              <a:t>помощью союза </a:t>
            </a:r>
            <a:r>
              <a:rPr lang="ru-RU" sz="1600" dirty="0"/>
              <a:t>(пропозициональной связки) </a:t>
            </a:r>
            <a:r>
              <a:rPr lang="ru-RU" sz="1600" i="1" dirty="0" smtClean="0">
                <a:solidFill>
                  <a:srgbClr val="00FFFF"/>
                </a:solidFill>
              </a:rPr>
              <a:t>и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14" name="TextBox 13"/>
          <p:cNvSpPr txBox="1"/>
          <p:nvPr/>
        </p:nvSpPr>
        <p:spPr>
          <a:xfrm>
            <a:off x="4320000" y="5760000"/>
            <a:ext cx="4284000" cy="828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lvl="0"/>
            <a:r>
              <a:rPr lang="ru-RU" sz="1600" kern="0" dirty="0" smtClean="0">
                <a:solidFill>
                  <a:schemeClr val="accent3"/>
                </a:solidFill>
              </a:rPr>
              <a:t>Я буду есть пирожное </a:t>
            </a:r>
            <a:r>
              <a:rPr lang="ru-RU" sz="1600" kern="0" dirty="0" smtClean="0">
                <a:solidFill>
                  <a:srgbClr val="FFFF00"/>
                </a:solidFill>
              </a:rPr>
              <a:t>и</a:t>
            </a:r>
            <a:r>
              <a:rPr lang="ru-RU" sz="1600" kern="0" dirty="0" smtClean="0">
                <a:solidFill>
                  <a:schemeClr val="accent3"/>
                </a:solidFill>
              </a:rPr>
              <a:t> печенье.</a:t>
            </a:r>
          </a:p>
          <a:p>
            <a:pPr lvl="0"/>
            <a:r>
              <a:rPr lang="ru-RU" sz="1600" kern="0" dirty="0" smtClean="0">
                <a:solidFill>
                  <a:schemeClr val="accent3"/>
                </a:solidFill>
              </a:rPr>
              <a:t>Я не буду есть пирожное.</a:t>
            </a:r>
            <a:r>
              <a:rPr lang="ru-RU" sz="1600" kern="0" dirty="0" smtClean="0">
                <a:solidFill>
                  <a:srgbClr val="FF66FF"/>
                </a:solidFill>
              </a:rPr>
              <a:t> </a:t>
            </a:r>
          </a:p>
          <a:p>
            <a:pPr lvl="0"/>
            <a:r>
              <a:rPr lang="ru-RU" sz="1600" kern="0" dirty="0" smtClean="0">
                <a:solidFill>
                  <a:schemeClr val="accent3"/>
                </a:solidFill>
              </a:rPr>
              <a:t>Следовательно, я буду есть печенье.</a:t>
            </a:r>
            <a:endParaRPr lang="ru-RU" sz="1600" kern="0" dirty="0" smtClean="0">
              <a:solidFill>
                <a:srgbClr val="00FF00"/>
              </a:solidFill>
            </a:endParaRPr>
          </a:p>
        </p:txBody>
      </p:sp>
      <p:cxnSp>
        <p:nvCxnSpPr>
          <p:cNvPr id="18" name="Прямая соединительная линия 17"/>
          <p:cNvCxnSpPr>
            <a:cxnSpLocks noChangeShapeType="1"/>
          </p:cNvCxnSpPr>
          <p:nvPr/>
        </p:nvCxnSpPr>
        <p:spPr bwMode="auto">
          <a:xfrm>
            <a:off x="648000" y="5760000"/>
            <a:ext cx="2988000" cy="8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9" name="Прямая соединительная линия 18"/>
          <p:cNvCxnSpPr>
            <a:cxnSpLocks noChangeShapeType="1"/>
          </p:cNvCxnSpPr>
          <p:nvPr/>
        </p:nvCxnSpPr>
        <p:spPr bwMode="auto">
          <a:xfrm>
            <a:off x="4320000" y="5760000"/>
            <a:ext cx="4284000" cy="8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20" name="Прямая соединительная линия 19"/>
          <p:cNvCxnSpPr>
            <a:cxnSpLocks noChangeShapeType="1"/>
          </p:cNvCxnSpPr>
          <p:nvPr/>
        </p:nvCxnSpPr>
        <p:spPr bwMode="auto">
          <a:xfrm rot="-1860000">
            <a:off x="648000" y="5760000"/>
            <a:ext cx="2988000" cy="8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21" name="Прямая соединительная линия 20"/>
          <p:cNvCxnSpPr>
            <a:cxnSpLocks noChangeShapeType="1"/>
          </p:cNvCxnSpPr>
          <p:nvPr/>
        </p:nvCxnSpPr>
        <p:spPr bwMode="auto">
          <a:xfrm rot="-1320000">
            <a:off x="4320000" y="5760000"/>
            <a:ext cx="4284000" cy="8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 lIns="36000" rIns="36000"/>
          <a:lstStyle/>
          <a:p>
            <a:pPr lvl="2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Отрицание конъюнкта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/>
      <p:bldP spid="10" grpId="0" build="p"/>
      <p:bldP spid="5" grpId="0" animBg="1"/>
      <p:bldP spid="11" grpId="0" animBg="1"/>
      <p:bldP spid="14" grpId="0" build="p"/>
    </p:bldLst>
  </p:timing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144000" y="5976000"/>
            <a:ext cx="3132000" cy="648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lvl="0"/>
            <a:r>
              <a:rPr lang="ru-RU" sz="1600" kern="0" dirty="0" smtClean="0">
                <a:solidFill>
                  <a:schemeClr val="accent3"/>
                </a:solidFill>
              </a:rPr>
              <a:t>Если </a:t>
            </a:r>
            <a:r>
              <a:rPr lang="en-US" sz="1600" kern="0" dirty="0" smtClean="0">
                <a:solidFill>
                  <a:srgbClr val="FFFF00"/>
                </a:solidFill>
              </a:rPr>
              <a:t>A</a:t>
            </a:r>
            <a:r>
              <a:rPr lang="ru-RU" sz="1600" kern="0" dirty="0" smtClean="0"/>
              <a:t>,</a:t>
            </a:r>
            <a:r>
              <a:rPr lang="en-US" sz="1600" kern="0" dirty="0" smtClean="0"/>
              <a:t> </a:t>
            </a:r>
            <a:r>
              <a:rPr lang="ru-RU" sz="1600" kern="0" dirty="0" smtClean="0">
                <a:solidFill>
                  <a:schemeClr val="accent3"/>
                </a:solidFill>
              </a:rPr>
              <a:t>то </a:t>
            </a:r>
            <a:r>
              <a:rPr lang="en-US" sz="1600" kern="0" dirty="0" smtClean="0">
                <a:solidFill>
                  <a:srgbClr val="FFFF00"/>
                </a:solidFill>
              </a:rPr>
              <a:t>B</a:t>
            </a:r>
            <a:endParaRPr lang="ru-RU" sz="1600" kern="0" dirty="0" smtClean="0">
              <a:solidFill>
                <a:schemeClr val="accent3"/>
              </a:solidFill>
            </a:endParaRPr>
          </a:p>
          <a:p>
            <a:pPr lvl="0"/>
            <a:r>
              <a:rPr lang="ru-RU" sz="1600" kern="0" dirty="0" smtClean="0">
                <a:solidFill>
                  <a:schemeClr val="accent3"/>
                </a:solidFill>
              </a:rPr>
              <a:t>Следовательно, если </a:t>
            </a:r>
            <a:r>
              <a:rPr lang="en-US" sz="1600" kern="0" dirty="0" smtClean="0">
                <a:solidFill>
                  <a:srgbClr val="FFFF00"/>
                </a:solidFill>
              </a:rPr>
              <a:t>B</a:t>
            </a:r>
            <a:r>
              <a:rPr lang="ru-RU" sz="1600" kern="0" dirty="0" smtClean="0"/>
              <a:t>,</a:t>
            </a:r>
            <a:r>
              <a:rPr lang="en-US" sz="1600" kern="0" dirty="0" smtClean="0"/>
              <a:t> </a:t>
            </a:r>
            <a:r>
              <a:rPr lang="ru-RU" sz="1600" kern="0" dirty="0" smtClean="0">
                <a:solidFill>
                  <a:schemeClr val="accent3"/>
                </a:solidFill>
              </a:rPr>
              <a:t>то</a:t>
            </a:r>
            <a:r>
              <a:rPr lang="en-US" sz="1600" kern="0" dirty="0" smtClean="0">
                <a:solidFill>
                  <a:srgbClr val="FFFF00"/>
                </a:solidFill>
              </a:rPr>
              <a:t> A</a:t>
            </a:r>
            <a:endParaRPr lang="ru-RU" sz="1600" kern="0" dirty="0" smtClean="0">
              <a:solidFill>
                <a:srgbClr val="00FF00"/>
              </a:solidFill>
            </a:endParaRPr>
          </a:p>
        </p:txBody>
      </p:sp>
      <p:sp>
        <p:nvSpPr>
          <p:cNvPr id="10" name="Содержимое 2"/>
          <p:cNvSpPr>
            <a:spLocks noGrp="1"/>
          </p:cNvSpPr>
          <p:nvPr>
            <p:ph idx="1"/>
          </p:nvPr>
        </p:nvSpPr>
        <p:spPr>
          <a:xfrm>
            <a:off x="360000" y="2412000"/>
            <a:ext cx="8424000" cy="1224000"/>
          </a:xfrm>
        </p:spPr>
        <p:txBody>
          <a:bodyPr anchor="ctr" anchorCtr="0"/>
          <a:lstStyle/>
          <a:p>
            <a:r>
              <a:rPr lang="ru-RU" sz="1600" b="1" dirty="0" smtClean="0">
                <a:solidFill>
                  <a:schemeClr val="accent3"/>
                </a:solidFill>
              </a:rPr>
              <a:t>Импликация </a:t>
            </a:r>
            <a:r>
              <a:rPr lang="ru-RU" sz="1600" b="1" dirty="0" smtClean="0">
                <a:solidFill>
                  <a:srgbClr val="00FF00"/>
                </a:solidFill>
              </a:rPr>
              <a:t>истинна</a:t>
            </a:r>
            <a:r>
              <a:rPr lang="ru-RU" sz="1600" b="1" dirty="0" smtClean="0">
                <a:solidFill>
                  <a:schemeClr val="accent3"/>
                </a:solidFill>
              </a:rPr>
              <a:t> во всех случаях, когда </a:t>
            </a:r>
            <a:r>
              <a:rPr lang="ru-RU" sz="1600" b="1" dirty="0" smtClean="0">
                <a:solidFill>
                  <a:srgbClr val="00FFFF"/>
                </a:solidFill>
              </a:rPr>
              <a:t>антецедент</a:t>
            </a:r>
            <a:r>
              <a:rPr lang="ru-RU" sz="1600" b="1" dirty="0" smtClean="0">
                <a:solidFill>
                  <a:schemeClr val="accent3"/>
                </a:solidFill>
              </a:rPr>
              <a:t> </a:t>
            </a:r>
            <a:r>
              <a:rPr lang="ru-RU" sz="1600" b="1" dirty="0" smtClean="0">
                <a:solidFill>
                  <a:srgbClr val="FF66FF"/>
                </a:solidFill>
              </a:rPr>
              <a:t>ложен</a:t>
            </a:r>
            <a:r>
              <a:rPr lang="ru-RU" sz="1600" b="1" dirty="0" smtClean="0">
                <a:solidFill>
                  <a:srgbClr val="00FF00"/>
                </a:solidFill>
              </a:rPr>
              <a:t> </a:t>
            </a:r>
            <a:br>
              <a:rPr lang="ru-RU" sz="1600" b="1" dirty="0" smtClean="0">
                <a:solidFill>
                  <a:srgbClr val="00FF00"/>
                </a:solidFill>
              </a:rPr>
            </a:br>
            <a:r>
              <a:rPr lang="ru-RU" sz="1600" b="1" dirty="0" smtClean="0">
                <a:solidFill>
                  <a:schemeClr val="accent3"/>
                </a:solidFill>
              </a:rPr>
              <a:t>или </a:t>
            </a:r>
            <a:r>
              <a:rPr lang="ru-RU" sz="1600" b="1" dirty="0" smtClean="0">
                <a:solidFill>
                  <a:srgbClr val="00FFFF"/>
                </a:solidFill>
              </a:rPr>
              <a:t>консеквент</a:t>
            </a:r>
            <a:r>
              <a:rPr lang="ru-RU" sz="1600" b="1" dirty="0" smtClean="0">
                <a:solidFill>
                  <a:schemeClr val="accent3"/>
                </a:solidFill>
              </a:rPr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истинен</a:t>
            </a:r>
            <a:r>
              <a:rPr lang="ru-RU" sz="1600" b="1" dirty="0" smtClean="0">
                <a:solidFill>
                  <a:schemeClr val="bg1"/>
                </a:solidFill>
              </a:rPr>
              <a:t>; </a:t>
            </a:r>
            <a:r>
              <a:rPr lang="ru-RU" sz="1600" b="1" dirty="0" smtClean="0">
                <a:solidFill>
                  <a:schemeClr val="accent3"/>
                </a:solidFill>
              </a:rPr>
              <a:t>импликация </a:t>
            </a:r>
            <a:r>
              <a:rPr lang="ru-RU" sz="1600" b="1" dirty="0" smtClean="0">
                <a:solidFill>
                  <a:srgbClr val="FF66FF"/>
                </a:solidFill>
              </a:rPr>
              <a:t>ложна</a:t>
            </a:r>
            <a:r>
              <a:rPr lang="ru-RU" sz="1600" b="1" dirty="0" smtClean="0">
                <a:solidFill>
                  <a:schemeClr val="bg1"/>
                </a:solidFill>
              </a:rPr>
              <a:t>, </a:t>
            </a:r>
            <a:r>
              <a:rPr lang="ru-RU" sz="1600" b="1" dirty="0" smtClean="0">
                <a:solidFill>
                  <a:schemeClr val="accent3"/>
                </a:solidFill>
              </a:rPr>
              <a:t>только если </a:t>
            </a:r>
            <a:br>
              <a:rPr lang="ru-RU" sz="1600" b="1" dirty="0" smtClean="0">
                <a:solidFill>
                  <a:schemeClr val="accent3"/>
                </a:solidFill>
              </a:rPr>
            </a:br>
            <a:r>
              <a:rPr lang="ru-RU" sz="1600" b="1" dirty="0" smtClean="0">
                <a:solidFill>
                  <a:srgbClr val="00FFFF"/>
                </a:solidFill>
              </a:rPr>
              <a:t>антецедент </a:t>
            </a:r>
            <a:r>
              <a:rPr lang="ru-RU" sz="1600" b="1" dirty="0" smtClean="0">
                <a:solidFill>
                  <a:srgbClr val="00FF00"/>
                </a:solidFill>
              </a:rPr>
              <a:t>истинен</a:t>
            </a:r>
            <a:r>
              <a:rPr lang="ru-RU" sz="1600" b="1" dirty="0" smtClean="0">
                <a:solidFill>
                  <a:schemeClr val="bg1"/>
                </a:solidFill>
              </a:rPr>
              <a:t>,</a:t>
            </a:r>
            <a:r>
              <a:rPr lang="ru-RU" sz="1600" b="1" dirty="0" smtClean="0">
                <a:solidFill>
                  <a:srgbClr val="00FF00"/>
                </a:solidFill>
              </a:rPr>
              <a:t> </a:t>
            </a:r>
            <a:r>
              <a:rPr lang="ru-RU" sz="1600" b="1" dirty="0" smtClean="0">
                <a:solidFill>
                  <a:schemeClr val="accent3"/>
                </a:solidFill>
              </a:rPr>
              <a:t>а </a:t>
            </a:r>
            <a:r>
              <a:rPr lang="ru-RU" sz="1600" b="1" dirty="0" smtClean="0">
                <a:solidFill>
                  <a:srgbClr val="00FFFF"/>
                </a:solidFill>
              </a:rPr>
              <a:t>консеквент </a:t>
            </a:r>
            <a:r>
              <a:rPr lang="ru-RU" sz="1600" b="1" dirty="0" smtClean="0">
                <a:solidFill>
                  <a:srgbClr val="FF66FF"/>
                </a:solidFill>
              </a:rPr>
              <a:t>ложен</a:t>
            </a:r>
            <a:r>
              <a:rPr lang="ru-RU" sz="16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11" name="Text Box 5"/>
          <p:cNvSpPr txBox="1">
            <a:spLocks noChangeArrowheads="1"/>
          </p:cNvSpPr>
          <p:nvPr/>
        </p:nvSpPr>
        <p:spPr bwMode="auto">
          <a:xfrm>
            <a:off x="1224000" y="1512000"/>
            <a:ext cx="6696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FFFF00"/>
                </a:solidFill>
                <a:cs typeface="Arial" charset="0"/>
              </a:rPr>
              <a:t>Импликация</a:t>
            </a:r>
            <a:r>
              <a:rPr lang="ru-RU" sz="1600" dirty="0" smtClean="0">
                <a:cs typeface="Arial" charset="0"/>
              </a:rPr>
              <a:t> </a:t>
            </a:r>
            <a:r>
              <a:rPr lang="ru-RU" sz="1600" dirty="0" smtClean="0"/>
              <a:t>– </a:t>
            </a:r>
            <a:r>
              <a:rPr lang="ru-RU" sz="1600" dirty="0" smtClean="0">
                <a:solidFill>
                  <a:srgbClr val="FFFF00"/>
                </a:solidFill>
              </a:rPr>
              <a:t/>
            </a:r>
            <a:br>
              <a:rPr lang="ru-RU" sz="1600" dirty="0" smtClean="0">
                <a:solidFill>
                  <a:srgbClr val="FFFF00"/>
                </a:solidFill>
              </a:rPr>
            </a:br>
            <a:r>
              <a:rPr lang="ru-RU" sz="1600" dirty="0" smtClean="0"/>
              <a:t>логическая операция, соединяющая несколько высказываний с помощью союза (пропозициональной связки) </a:t>
            </a:r>
            <a:r>
              <a:rPr lang="ru-RU" sz="1600" i="1" dirty="0" smtClean="0">
                <a:solidFill>
                  <a:srgbClr val="00FFFF"/>
                </a:solidFill>
              </a:rPr>
              <a:t>если…, то…</a:t>
            </a:r>
            <a:r>
              <a:rPr lang="ru-RU" sz="1600" dirty="0" smtClean="0"/>
              <a:t>.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384000" y="5976000"/>
            <a:ext cx="5616000" cy="648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lvl="0"/>
            <a:r>
              <a:rPr lang="ru-RU" sz="1600" kern="0" dirty="0" smtClean="0">
                <a:solidFill>
                  <a:schemeClr val="accent3"/>
                </a:solidFill>
              </a:rPr>
              <a:t>Если идёт дождь, то крыши мокрые.</a:t>
            </a:r>
          </a:p>
          <a:p>
            <a:pPr lvl="0"/>
            <a:r>
              <a:rPr lang="ru-RU" sz="1600" kern="0" dirty="0" smtClean="0">
                <a:solidFill>
                  <a:schemeClr val="accent3"/>
                </a:solidFill>
              </a:rPr>
              <a:t>Следовательно, если крыши мокрые, то идёт дождь.</a:t>
            </a:r>
            <a:endParaRPr lang="ru-RU" sz="1600" kern="0" dirty="0" smtClean="0">
              <a:solidFill>
                <a:srgbClr val="00FF00"/>
              </a:solidFill>
            </a:endParaRPr>
          </a:p>
        </p:txBody>
      </p:sp>
      <p:cxnSp>
        <p:nvCxnSpPr>
          <p:cNvPr id="18" name="Прямая соединительная линия 17"/>
          <p:cNvCxnSpPr>
            <a:cxnSpLocks noChangeShapeType="1"/>
          </p:cNvCxnSpPr>
          <p:nvPr/>
        </p:nvCxnSpPr>
        <p:spPr bwMode="auto">
          <a:xfrm>
            <a:off x="144000" y="5976000"/>
            <a:ext cx="3132000" cy="64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9" name="Прямая соединительная линия 18"/>
          <p:cNvCxnSpPr>
            <a:cxnSpLocks noChangeShapeType="1"/>
          </p:cNvCxnSpPr>
          <p:nvPr/>
        </p:nvCxnSpPr>
        <p:spPr bwMode="auto">
          <a:xfrm>
            <a:off x="3384000" y="5976000"/>
            <a:ext cx="5616000" cy="64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20" name="Прямая соединительная линия 19"/>
          <p:cNvCxnSpPr>
            <a:cxnSpLocks noChangeShapeType="1"/>
          </p:cNvCxnSpPr>
          <p:nvPr/>
        </p:nvCxnSpPr>
        <p:spPr bwMode="auto">
          <a:xfrm rot="-1440000">
            <a:off x="144000" y="5976000"/>
            <a:ext cx="3132000" cy="64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21" name="Прямая соединительная линия 20"/>
          <p:cNvCxnSpPr>
            <a:cxnSpLocks noChangeShapeType="1"/>
          </p:cNvCxnSpPr>
          <p:nvPr/>
        </p:nvCxnSpPr>
        <p:spPr bwMode="auto">
          <a:xfrm rot="-780000">
            <a:off x="3384000" y="5976000"/>
            <a:ext cx="5616000" cy="64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  <a:noFill/>
        </p:spPr>
        <p:txBody>
          <a:bodyPr lIns="36000" rIns="36000"/>
          <a:lstStyle/>
          <a:p>
            <a:pPr lvl="2"/>
            <a:r>
              <a:rPr lang="ru-RU" sz="3200" b="1" dirty="0" smtClean="0">
                <a:solidFill>
                  <a:schemeClr val="bg1"/>
                </a:solidFill>
                <a:cs typeface="Arial" charset="0"/>
              </a:rPr>
              <a:t>«Не следует» 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Неправомерная коммутативность</a:t>
            </a:r>
          </a:p>
        </p:txBody>
      </p:sp>
      <p:sp>
        <p:nvSpPr>
          <p:cNvPr id="13" name="Содержимое 2"/>
          <p:cNvSpPr txBox="1">
            <a:spLocks/>
          </p:cNvSpPr>
          <p:nvPr/>
        </p:nvSpPr>
        <p:spPr bwMode="auto">
          <a:xfrm>
            <a:off x="360000" y="4752000"/>
            <a:ext cx="8100000" cy="122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1"/>
              </a:buClr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Антецедент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истинной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импликации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является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подчиняющим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суждением </a:t>
            </a:r>
            <a:b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по отношению к её консеквенту, консеквент –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подчиняющим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суждением по отношению к самой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импликации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но не к её антецеденту.</a:t>
            </a:r>
            <a:endParaRPr kumimoji="0" lang="ru-RU" sz="1600" b="1" i="0" u="none" strike="noStrike" kern="0" cap="none" spc="0" normalizeH="0" baseline="0" noProof="0" dirty="0" smtClean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5" name="Text Box 5"/>
          <p:cNvSpPr txBox="1">
            <a:spLocks noChangeArrowheads="1"/>
          </p:cNvSpPr>
          <p:nvPr/>
        </p:nvSpPr>
        <p:spPr bwMode="auto">
          <a:xfrm>
            <a:off x="1260000" y="3636000"/>
            <a:ext cx="6624000" cy="111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r>
              <a:rPr lang="ru-RU" dirty="0" smtClean="0">
                <a:solidFill>
                  <a:srgbClr val="FFFF00"/>
                </a:solidFill>
              </a:rPr>
              <a:t>Неправомерная коммутативность </a:t>
            </a:r>
            <a:r>
              <a:rPr lang="ru-RU" dirty="0" smtClean="0"/>
              <a:t>– </a:t>
            </a:r>
            <a:br>
              <a:rPr lang="ru-RU" dirty="0" smtClean="0"/>
            </a:br>
            <a:r>
              <a:rPr lang="ru-RU" sz="1600" dirty="0" smtClean="0"/>
              <a:t> формальная ошибка в исчислении высказываний, </a:t>
            </a:r>
            <a:br>
              <a:rPr lang="ru-RU" sz="1600" dirty="0" smtClean="0"/>
            </a:br>
            <a:r>
              <a:rPr lang="ru-RU" sz="1600" dirty="0" smtClean="0"/>
              <a:t>заключающаяся в неправомерной перестановке антецендента </a:t>
            </a:r>
            <a:br>
              <a:rPr lang="ru-RU" sz="1600" dirty="0" smtClean="0"/>
            </a:br>
            <a:r>
              <a:rPr lang="ru-RU" sz="1600" dirty="0" smtClean="0"/>
              <a:t>и консеквента импликации, хотя </a:t>
            </a:r>
            <a:r>
              <a:rPr lang="ru-RU" sz="1600" dirty="0" smtClean="0">
                <a:solidFill>
                  <a:srgbClr val="00FFFF"/>
                </a:solidFill>
              </a:rPr>
              <a:t>импликация не коммутативна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/>
      <p:bldP spid="10" grpId="0" build="p"/>
      <p:bldP spid="11" grpId="0" animBg="1"/>
      <p:bldP spid="14" grpId="0" build="p"/>
      <p:bldP spid="13" grpId="0" build="p"/>
      <p:bldP spid="15" grpId="0" animBg="1"/>
    </p:bldLst>
  </p:timing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080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Довод</a:t>
            </a:r>
          </a:p>
        </p:txBody>
      </p:sp>
      <p:sp>
        <p:nvSpPr>
          <p:cNvPr id="4915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828000"/>
            <a:ext cx="8374063" cy="5868000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Основное требование к доводу:</a:t>
            </a:r>
          </a:p>
          <a:p>
            <a:pPr marL="540000" lvl="1" eaLnBrk="1" hangingPunct="1">
              <a:buClr>
                <a:schemeClr val="bg1"/>
              </a:buClr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Довод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быть </a:t>
            </a:r>
            <a:r>
              <a:rPr lang="ru-RU" sz="1800" b="1" dirty="0" smtClean="0">
                <a:solidFill>
                  <a:srgbClr val="00FFFF"/>
                </a:solidFill>
              </a:rPr>
              <a:t>доказанным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истинным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суждением. </a:t>
            </a:r>
          </a:p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Правила довода: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Доводы </a:t>
            </a:r>
            <a:r>
              <a:rPr lang="ru-RU" sz="1800" b="1" dirty="0" smtClean="0">
                <a:solidFill>
                  <a:srgbClr val="00FF00"/>
                </a:solidFill>
              </a:rPr>
              <a:t>должны являться </a:t>
            </a:r>
            <a:r>
              <a:rPr lang="ru-RU" sz="1800" b="1" dirty="0" smtClean="0">
                <a:solidFill>
                  <a:srgbClr val="00FFFF"/>
                </a:solidFill>
              </a:rPr>
              <a:t>достаточным основанием</a:t>
            </a:r>
            <a:r>
              <a:rPr lang="ru-RU" sz="1800" b="1" dirty="0" smtClean="0">
                <a:solidFill>
                  <a:schemeClr val="bg1"/>
                </a:solidFill>
              </a:rPr>
              <a:t> тезиса.</a:t>
            </a:r>
          </a:p>
          <a:p>
            <a:pPr marL="900000" lvl="2" eaLnBrk="1" hangingPunct="1">
              <a:buFont typeface="Courier New" pitchFamily="49" charset="0"/>
              <a:buChar char="o"/>
            </a:pPr>
            <a:r>
              <a:rPr lang="ru-RU" sz="1800" b="1" dirty="0" smtClean="0">
                <a:solidFill>
                  <a:schemeClr val="bg1"/>
                </a:solidFill>
              </a:rPr>
              <a:t>Характерные ошибки:</a:t>
            </a:r>
          </a:p>
          <a:p>
            <a:pPr marL="1260000" lvl="3" eaLnBrk="1" hangingPunct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rgbClr val="FF66FF"/>
                </a:solidFill>
              </a:rPr>
              <a:t>«Не следует» («не вытекает»)</a:t>
            </a:r>
          </a:p>
          <a:p>
            <a:pPr marL="1260000" lvl="3" eaLnBrk="1" hangingPunct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rgbClr val="FF66FF"/>
                </a:solidFill>
              </a:rPr>
              <a:t>«От сказанного в относительном смысле </a:t>
            </a:r>
            <a:br>
              <a:rPr lang="ru-RU" sz="1800" b="1" dirty="0" smtClean="0">
                <a:solidFill>
                  <a:srgbClr val="FF66FF"/>
                </a:solidFill>
              </a:rPr>
            </a:br>
            <a:r>
              <a:rPr lang="ru-RU" sz="1800" b="1" dirty="0" smtClean="0">
                <a:solidFill>
                  <a:srgbClr val="FF66FF"/>
                </a:solidFill>
              </a:rPr>
              <a:t>к сказанному безотносительно»</a:t>
            </a: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864000" y="3564000"/>
            <a:ext cx="7416000" cy="216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>
              <a:lnSpc>
                <a:spcPct val="95000"/>
              </a:lnSpc>
            </a:pPr>
            <a:r>
              <a:rPr lang="ru-RU" sz="2000" dirty="0">
                <a:solidFill>
                  <a:srgbClr val="FFFF00"/>
                </a:solidFill>
                <a:cs typeface="Arial" charset="0"/>
              </a:rPr>
              <a:t>«От сказанного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в </a:t>
            </a:r>
            <a:r>
              <a:rPr lang="ru-RU" sz="2000" dirty="0">
                <a:solidFill>
                  <a:srgbClr val="FFFF00"/>
                </a:solidFill>
                <a:cs typeface="Arial" charset="0"/>
              </a:rPr>
              <a:t>относительном смысле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/>
            </a:r>
            <a:br>
              <a:rPr lang="ru-RU" sz="2000" dirty="0" smtClean="0">
                <a:solidFill>
                  <a:srgbClr val="FFFF00"/>
                </a:solidFill>
                <a:cs typeface="Arial" charset="0"/>
              </a:rPr>
            </a:b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к сказанному безотносительно»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(</a:t>
            </a:r>
            <a:r>
              <a:rPr lang="ru-RU" i="1" dirty="0"/>
              <a:t>лат</a:t>
            </a:r>
            <a:r>
              <a:rPr lang="ru-RU" dirty="0"/>
              <a:t>. </a:t>
            </a:r>
            <a:r>
              <a:rPr lang="en-US" dirty="0">
                <a:solidFill>
                  <a:srgbClr val="00FF00"/>
                </a:solidFill>
              </a:rPr>
              <a:t>a dicto secundum </a:t>
            </a:r>
            <a:r>
              <a:rPr lang="en-US" dirty="0" smtClean="0">
                <a:solidFill>
                  <a:srgbClr val="00FF00"/>
                </a:solidFill>
              </a:rPr>
              <a:t>quid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en-US" dirty="0" smtClean="0">
                <a:solidFill>
                  <a:srgbClr val="00FF00"/>
                </a:solidFill>
              </a:rPr>
              <a:t>ad </a:t>
            </a:r>
            <a:r>
              <a:rPr lang="en-US" dirty="0">
                <a:solidFill>
                  <a:srgbClr val="00FF00"/>
                </a:solidFill>
              </a:rPr>
              <a:t>dictum simpliciter</a:t>
            </a:r>
            <a:r>
              <a:rPr lang="ru-RU" dirty="0"/>
              <a:t>) </a:t>
            </a:r>
            <a:r>
              <a:rPr lang="ru-RU" dirty="0" smtClean="0"/>
              <a:t>–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>
                <a:solidFill>
                  <a:srgbClr val="00FFFF"/>
                </a:solidFill>
              </a:rPr>
              <a:t>неформальная</a:t>
            </a:r>
            <a:r>
              <a:rPr lang="ru-RU" dirty="0" smtClean="0"/>
              <a:t> логическая </a:t>
            </a:r>
            <a:r>
              <a:rPr lang="ru-RU" dirty="0"/>
              <a:t>ошибка</a:t>
            </a:r>
            <a:r>
              <a:rPr lang="ru-RU" dirty="0" smtClean="0"/>
              <a:t>, связанная с </a:t>
            </a:r>
            <a:r>
              <a:rPr lang="ru-RU" dirty="0">
                <a:solidFill>
                  <a:srgbClr val="FF66FF"/>
                </a:solidFill>
              </a:rPr>
              <a:t>нарушением</a:t>
            </a:r>
            <a:r>
              <a:rPr lang="ru-RU" dirty="0"/>
              <a:t> </a:t>
            </a:r>
            <a:r>
              <a:rPr lang="ru-RU" dirty="0" smtClean="0">
                <a:solidFill>
                  <a:srgbClr val="00FF00"/>
                </a:solidFill>
              </a:rPr>
              <a:t>закона достаточного основания</a:t>
            </a:r>
            <a:r>
              <a:rPr lang="ru-RU" dirty="0" smtClean="0"/>
              <a:t> в </a:t>
            </a:r>
            <a:r>
              <a:rPr lang="ru-RU" dirty="0"/>
              <a:t>процессе аргументации</a:t>
            </a:r>
            <a:r>
              <a:rPr lang="ru-RU" dirty="0" smtClean="0"/>
              <a:t>: положение</a:t>
            </a:r>
            <a:r>
              <a:rPr lang="ru-RU" dirty="0"/>
              <a:t>, верное </a:t>
            </a:r>
            <a:r>
              <a:rPr lang="ru-RU" dirty="0" smtClean="0"/>
              <a:t>при определённых </a:t>
            </a:r>
            <a:r>
              <a:rPr lang="ru-RU" dirty="0"/>
              <a:t>условиях</a:t>
            </a:r>
            <a:r>
              <a:rPr lang="ru-RU" dirty="0" smtClean="0"/>
              <a:t>, приводится </a:t>
            </a:r>
            <a:br>
              <a:rPr lang="ru-RU" dirty="0" smtClean="0"/>
            </a:br>
            <a:r>
              <a:rPr lang="ru-RU" dirty="0" smtClean="0"/>
              <a:t>в </a:t>
            </a:r>
            <a:r>
              <a:rPr lang="ru-RU" dirty="0"/>
              <a:t>качестве аргумента</a:t>
            </a:r>
            <a:r>
              <a:rPr lang="ru-RU" dirty="0" smtClean="0"/>
              <a:t>, годного </a:t>
            </a:r>
            <a:r>
              <a:rPr lang="ru-RU" dirty="0"/>
              <a:t>при всех условиях.</a:t>
            </a:r>
          </a:p>
        </p:txBody>
      </p:sp>
      <p:sp>
        <p:nvSpPr>
          <p:cNvPr id="8" name="AutoShape 4"/>
          <p:cNvSpPr>
            <a:spLocks noChangeArrowheads="1"/>
          </p:cNvSpPr>
          <p:nvPr/>
        </p:nvSpPr>
        <p:spPr bwMode="auto">
          <a:xfrm>
            <a:off x="1440000" y="5868000"/>
            <a:ext cx="6264000" cy="828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«Доказательство», основанное на </a:t>
            </a:r>
            <a:r>
              <a:rPr lang="ru-RU" dirty="0" smtClean="0">
                <a:solidFill>
                  <a:srgbClr val="FF0000"/>
                </a:solidFill>
              </a:rPr>
              <a:t>неправомерном обобщении</a:t>
            </a:r>
            <a:r>
              <a:rPr lang="ru-RU" dirty="0" smtClean="0">
                <a:solidFill>
                  <a:srgbClr val="0000FF"/>
                </a:solidFill>
              </a:rPr>
              <a:t>, не имеет логической силы.</a:t>
            </a:r>
            <a:endParaRPr lang="en-GB" b="1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15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15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23" grpId="0" build="p" bldLvl="5"/>
      <p:bldP spid="7" grpId="0" animBg="1"/>
      <p:bldP spid="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 descr="D:\Disk_N\NICK\POWERPOINT\=Archive\Аристотель\Аристотель (голова).gif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2520000"/>
            <a:ext cx="2434981" cy="1980000"/>
          </a:xfrm>
          <a:prstGeom prst="rect">
            <a:avLst/>
          </a:prstGeom>
          <a:noFill/>
        </p:spPr>
      </p:pic>
      <p:sp>
        <p:nvSpPr>
          <p:cNvPr id="12" name="Rectangle 12"/>
          <p:cNvSpPr>
            <a:spLocks noChangeArrowheads="1"/>
          </p:cNvSpPr>
          <p:nvPr/>
        </p:nvSpPr>
        <p:spPr bwMode="auto">
          <a:xfrm>
            <a:off x="72000" y="4608000"/>
            <a:ext cx="2433600" cy="6771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noAutofit/>
          </a:bodyPr>
          <a:lstStyle/>
          <a:p>
            <a:pPr algn="ctr"/>
            <a:r>
              <a:rPr lang="ru-RU" sz="1600" b="1" dirty="0">
                <a:solidFill>
                  <a:schemeClr val="bg1"/>
                </a:solidFill>
              </a:rPr>
              <a:t>Аристотель</a:t>
            </a:r>
            <a:br>
              <a:rPr lang="ru-RU" sz="1600" b="1" dirty="0">
                <a:solidFill>
                  <a:schemeClr val="bg1"/>
                </a:solidFill>
              </a:rPr>
            </a:br>
            <a:r>
              <a:rPr lang="ru-RU" sz="1600" b="1" dirty="0">
                <a:solidFill>
                  <a:schemeClr val="bg1"/>
                </a:solidFill>
              </a:rPr>
              <a:t>(</a:t>
            </a:r>
            <a:r>
              <a:rPr lang="ru-RU" sz="1600" b="1" dirty="0" smtClean="0">
                <a:solidFill>
                  <a:schemeClr val="bg1"/>
                </a:solidFill>
              </a:rPr>
              <a:t>384 – 322 до н. э.)</a:t>
            </a:r>
            <a:endParaRPr lang="ru-RU" sz="1600" b="1" dirty="0">
              <a:solidFill>
                <a:schemeClr val="bg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900000" y="1440000"/>
            <a:ext cx="7344000" cy="90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dirty="0" smtClean="0"/>
              <a:t>Первые три закона логики – </a:t>
            </a:r>
            <a:br>
              <a:rPr lang="ru-RU" dirty="0" smtClean="0"/>
            </a:br>
            <a:r>
              <a:rPr lang="ru-RU" dirty="0" smtClean="0">
                <a:solidFill>
                  <a:srgbClr val="FFFF00"/>
                </a:solidFill>
              </a:rPr>
              <a:t>тождества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FFFF00"/>
                </a:solidFill>
              </a:rPr>
              <a:t>противоречия</a:t>
            </a:r>
            <a:r>
              <a:rPr lang="ru-RU" dirty="0" smtClean="0"/>
              <a:t> и </a:t>
            </a:r>
            <a:r>
              <a:rPr lang="ru-RU" dirty="0" smtClean="0">
                <a:solidFill>
                  <a:srgbClr val="FFFF00"/>
                </a:solidFill>
              </a:rPr>
              <a:t>исключённого третьего</a:t>
            </a:r>
            <a:r>
              <a:rPr lang="ru-RU" dirty="0" smtClean="0"/>
              <a:t> – </a:t>
            </a:r>
            <a:br>
              <a:rPr lang="ru-RU" dirty="0" smtClean="0"/>
            </a:br>
            <a:r>
              <a:rPr lang="ru-RU" dirty="0" smtClean="0"/>
              <a:t>сформулировал создатель логики </a:t>
            </a:r>
            <a:r>
              <a:rPr lang="ru-RU" dirty="0" smtClean="0">
                <a:solidFill>
                  <a:srgbClr val="00FFFF"/>
                </a:solidFill>
              </a:rPr>
              <a:t>Аристотель</a:t>
            </a:r>
            <a:r>
              <a:rPr lang="ru-RU" dirty="0" smtClean="0"/>
              <a:t> в </a:t>
            </a:r>
            <a:r>
              <a:rPr lang="en-US" dirty="0" smtClean="0"/>
              <a:t>IV </a:t>
            </a:r>
            <a:r>
              <a:rPr lang="ru-RU" dirty="0" smtClean="0"/>
              <a:t>в. до н. э.</a:t>
            </a:r>
            <a:endParaRPr lang="ru-RU" dirty="0"/>
          </a:p>
        </p:txBody>
      </p:sp>
      <p:sp>
        <p:nvSpPr>
          <p:cNvPr id="17" name="Rectangle 5"/>
          <p:cNvSpPr txBox="1">
            <a:spLocks noChangeArrowheads="1"/>
          </p:cNvSpPr>
          <p:nvPr/>
        </p:nvSpPr>
        <p:spPr>
          <a:xfrm>
            <a:off x="457200" y="273600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Законы логики</a:t>
            </a:r>
            <a:endParaRPr kumimoji="0" lang="ru-RU" sz="2800" b="1" i="0" u="none" strike="noStrike" kern="0" cap="none" spc="0" normalizeH="0" baseline="0" noProof="0" dirty="0" smtClean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10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6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Овал 6"/>
          <p:cNvSpPr>
            <a:spLocks noChangeArrowheads="1"/>
          </p:cNvSpPr>
          <p:nvPr/>
        </p:nvSpPr>
        <p:spPr bwMode="auto">
          <a:xfrm>
            <a:off x="360363" y="1800225"/>
            <a:ext cx="4319587" cy="4319588"/>
          </a:xfrm>
          <a:prstGeom prst="ellipse">
            <a:avLst/>
          </a:prstGeom>
          <a:solidFill>
            <a:schemeClr val="accent1"/>
          </a:solidFill>
          <a:ln w="38100" cmpd="dbl" algn="ctr">
            <a:solidFill>
              <a:schemeClr val="bg1"/>
            </a:solidFill>
            <a:round/>
            <a:headEnd/>
            <a:tailEnd/>
          </a:ln>
        </p:spPr>
        <p:txBody>
          <a:bodyPr wrap="none" anchorCtr="1"/>
          <a:lstStyle/>
          <a:p>
            <a:r>
              <a:rPr lang="ru-RU" sz="2400" dirty="0">
                <a:solidFill>
                  <a:srgbClr val="FF3300"/>
                </a:solidFill>
              </a:rPr>
              <a:t>Родовое понятие</a:t>
            </a:r>
          </a:p>
        </p:txBody>
      </p:sp>
      <p:sp>
        <p:nvSpPr>
          <p:cNvPr id="10" name="Овал 9"/>
          <p:cNvSpPr>
            <a:spLocks noChangeAspect="1"/>
          </p:cNvSpPr>
          <p:nvPr/>
        </p:nvSpPr>
        <p:spPr bwMode="auto">
          <a:xfrm>
            <a:off x="1763713" y="3095625"/>
            <a:ext cx="2592387" cy="2592388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50800" cap="flat" cmpd="dbl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 anchorCtr="1"/>
          <a:lstStyle/>
          <a:p>
            <a:pPr>
              <a:defRPr/>
            </a:pP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3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Определение понятий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Процедура</a:t>
            </a:r>
            <a:r>
              <a:rPr lang="ru-RU" sz="2800" b="1" dirty="0" smtClean="0">
                <a:solidFill>
                  <a:schemeClr val="accent3"/>
                </a:solidFill>
              </a:rPr>
              <a:t> логического определения</a:t>
            </a:r>
            <a:endParaRPr lang="ru-RU" sz="2800" dirty="0">
              <a:solidFill>
                <a:schemeClr val="accent3"/>
              </a:solidFill>
            </a:endParaRPr>
          </a:p>
        </p:txBody>
      </p:sp>
      <p:sp>
        <p:nvSpPr>
          <p:cNvPr id="8" name="Овал 7"/>
          <p:cNvSpPr/>
          <p:nvPr/>
        </p:nvSpPr>
        <p:spPr bwMode="auto">
          <a:xfrm>
            <a:off x="1800225" y="3132138"/>
            <a:ext cx="2519363" cy="251936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 cap="flat" cmpd="dbl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0" rIns="0" anchor="ctr" anchorCtr="1"/>
          <a:lstStyle/>
          <a:p>
            <a:pPr>
              <a:defRPr/>
            </a:pPr>
            <a:r>
              <a:rPr lang="ru-RU" dirty="0" smtClean="0">
                <a:solidFill>
                  <a:srgbClr val="FF3300"/>
                </a:solidFill>
              </a:rPr>
              <a:t>Видовое</a:t>
            </a:r>
            <a:r>
              <a:rPr lang="ru-RU" dirty="0">
                <a:solidFill>
                  <a:srgbClr val="FF3300"/>
                </a:solidFill>
              </a:rPr>
              <a:t/>
            </a:r>
            <a:br>
              <a:rPr lang="ru-RU" dirty="0">
                <a:solidFill>
                  <a:srgbClr val="FF3300"/>
                </a:solidFill>
              </a:rPr>
            </a:br>
            <a:r>
              <a:rPr lang="ru-RU" dirty="0">
                <a:solidFill>
                  <a:srgbClr val="FF3300"/>
                </a:solidFill>
              </a:rPr>
              <a:t>(определяемое)</a:t>
            </a:r>
            <a:br>
              <a:rPr lang="ru-RU" dirty="0">
                <a:solidFill>
                  <a:srgbClr val="FF3300"/>
                </a:solidFill>
              </a:rPr>
            </a:br>
            <a:r>
              <a:rPr lang="ru-RU" dirty="0">
                <a:solidFill>
                  <a:srgbClr val="FF3300"/>
                </a:solidFill>
              </a:rPr>
              <a:t>понятие</a:t>
            </a:r>
          </a:p>
        </p:txBody>
      </p:sp>
      <p:sp>
        <p:nvSpPr>
          <p:cNvPr id="9" name="Содержимое 3"/>
          <p:cNvSpPr txBox="1">
            <a:spLocks/>
          </p:cNvSpPr>
          <p:nvPr/>
        </p:nvSpPr>
        <p:spPr>
          <a:xfrm>
            <a:off x="4932040" y="1367631"/>
            <a:ext cx="4104000" cy="5184775"/>
          </a:xfrm>
          <a:prstGeom prst="rect">
            <a:avLst/>
          </a:prstGeom>
        </p:spPr>
        <p:txBody>
          <a:bodyPr/>
          <a:lstStyle/>
          <a:p>
            <a:pPr marL="252000" indent="-252000" algn="l" eaLnBrk="0" hangingPunct="0">
              <a:spcBef>
                <a:spcPts val="400"/>
              </a:spcBef>
              <a:defRPr/>
            </a:pPr>
            <a:r>
              <a:rPr lang="ru-RU" kern="0" dirty="0" smtClean="0">
                <a:solidFill>
                  <a:schemeClr val="accent3"/>
                </a:solidFill>
                <a:latin typeface="+mn-lt"/>
              </a:rPr>
              <a:t>При определении понятия</a:t>
            </a:r>
            <a:endParaRPr lang="ru-RU" kern="0" dirty="0">
              <a:solidFill>
                <a:schemeClr val="accent3"/>
              </a:solidFill>
              <a:latin typeface="+mn-lt"/>
            </a:endParaRPr>
          </a:p>
          <a:p>
            <a:pPr marL="252000" indent="-252000" algn="l" eaLnBrk="0" hangingPunct="0">
              <a:spcBef>
                <a:spcPts val="400"/>
              </a:spcBef>
              <a:buFontTx/>
              <a:buChar char="•"/>
              <a:defRPr/>
            </a:pPr>
            <a:r>
              <a:rPr lang="ru-RU" kern="0" dirty="0">
                <a:solidFill>
                  <a:schemeClr val="accent3"/>
                </a:solidFill>
                <a:latin typeface="+mn-lt"/>
              </a:rPr>
              <a:t>сначала указывается, частью объёма какого </a:t>
            </a:r>
            <a:r>
              <a:rPr lang="ru-RU" kern="0" dirty="0">
                <a:solidFill>
                  <a:srgbClr val="00FF00"/>
                </a:solidFill>
                <a:latin typeface="+mn-lt"/>
              </a:rPr>
              <a:t>более общего (широкого) понятия </a:t>
            </a:r>
            <a:r>
              <a:rPr lang="ru-RU" kern="0" dirty="0">
                <a:solidFill>
                  <a:schemeClr val="accent3"/>
                </a:solidFill>
                <a:latin typeface="+mn-lt"/>
              </a:rPr>
              <a:t>является объём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определяемого понятия</a:t>
            </a:r>
            <a:r>
              <a:rPr lang="ru-RU" kern="0" dirty="0">
                <a:latin typeface="+mn-lt"/>
              </a:rPr>
              <a:t>,</a:t>
            </a:r>
          </a:p>
          <a:p>
            <a:pPr marL="252000" indent="-252000" algn="l" eaLnBrk="0" hangingPunct="0">
              <a:spcBef>
                <a:spcPts val="400"/>
              </a:spcBef>
              <a:buFontTx/>
              <a:buChar char="•"/>
              <a:defRPr/>
            </a:pPr>
            <a:r>
              <a:rPr lang="ru-RU" kern="0" dirty="0">
                <a:solidFill>
                  <a:schemeClr val="accent3"/>
                </a:solidFill>
              </a:rPr>
              <a:t>затем указывается </a:t>
            </a:r>
            <a:r>
              <a:rPr lang="ru-RU" kern="0" dirty="0">
                <a:solidFill>
                  <a:srgbClr val="00FF00"/>
                </a:solidFill>
              </a:rPr>
              <a:t>граница</a:t>
            </a:r>
            <a:r>
              <a:rPr lang="ru-RU" kern="0" dirty="0"/>
              <a:t>,</a:t>
            </a:r>
            <a:r>
              <a:rPr lang="ru-RU" kern="0" dirty="0">
                <a:solidFill>
                  <a:srgbClr val="00FF00"/>
                </a:solidFill>
              </a:rPr>
              <a:t> </a:t>
            </a:r>
            <a:r>
              <a:rPr lang="ru-RU" kern="0" dirty="0">
                <a:solidFill>
                  <a:schemeClr val="accent3"/>
                </a:solidFill>
              </a:rPr>
              <a:t>отделяющая объём </a:t>
            </a:r>
            <a:r>
              <a:rPr lang="ru-RU" kern="0" dirty="0">
                <a:solidFill>
                  <a:srgbClr val="FFFF00"/>
                </a:solidFill>
              </a:rPr>
              <a:t>определяемого понятия</a:t>
            </a:r>
            <a:r>
              <a:rPr lang="ru-RU" kern="0" dirty="0">
                <a:solidFill>
                  <a:schemeClr val="accent3"/>
                </a:solidFill>
              </a:rPr>
              <a:t> </a:t>
            </a:r>
            <a:r>
              <a:rPr lang="ru-RU" kern="0" dirty="0" smtClean="0">
                <a:solidFill>
                  <a:schemeClr val="accent3"/>
                </a:solidFill>
              </a:rPr>
              <a:t>(дефиниендума) от </a:t>
            </a:r>
            <a:r>
              <a:rPr lang="ru-RU" kern="0" dirty="0">
                <a:solidFill>
                  <a:schemeClr val="accent3"/>
                </a:solidFill>
              </a:rPr>
              <a:t>остальной части объёма </a:t>
            </a:r>
            <a:r>
              <a:rPr lang="ru-RU" kern="0" dirty="0">
                <a:solidFill>
                  <a:srgbClr val="00FF00"/>
                </a:solidFill>
              </a:rPr>
              <a:t>более общего понятия</a:t>
            </a:r>
            <a:r>
              <a:rPr lang="ru-RU" kern="0" dirty="0"/>
              <a:t>.</a:t>
            </a:r>
          </a:p>
          <a:p>
            <a:pPr marL="252000" indent="-252000" algn="l" eaLnBrk="0" hangingPunct="0">
              <a:spcBef>
                <a:spcPts val="4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kern="0" dirty="0">
                <a:solidFill>
                  <a:srgbClr val="00FFFF"/>
                </a:solidFill>
                <a:latin typeface="+mn-lt"/>
              </a:rPr>
              <a:t>Ближайшее родовое понятие</a:t>
            </a:r>
            <a:r>
              <a:rPr lang="ru-RU" kern="0" dirty="0">
                <a:latin typeface="+mn-lt"/>
              </a:rPr>
              <a:t>,</a:t>
            </a:r>
            <a:r>
              <a:rPr lang="ru-RU" kern="0" dirty="0">
                <a:solidFill>
                  <a:srgbClr val="00FFFF"/>
                </a:solidFill>
                <a:latin typeface="+mn-lt"/>
              </a:rPr>
              <a:t> ограниченное </a:t>
            </a:r>
            <a:r>
              <a:rPr lang="ru-RU" kern="0" dirty="0" smtClean="0">
                <a:solidFill>
                  <a:srgbClr val="00FFFF"/>
                </a:solidFill>
                <a:latin typeface="+mn-lt"/>
              </a:rPr>
              <a:t>посредством отличительных </a:t>
            </a:r>
            <a:r>
              <a:rPr lang="ru-RU" kern="0" dirty="0">
                <a:solidFill>
                  <a:srgbClr val="00FFFF"/>
                </a:solidFill>
                <a:latin typeface="+mn-lt"/>
              </a:rPr>
              <a:t>(«</a:t>
            </a:r>
            <a:r>
              <a:rPr lang="ru-RU" kern="0" dirty="0" smtClean="0">
                <a:solidFill>
                  <a:srgbClr val="00FFFF"/>
                </a:solidFill>
                <a:latin typeface="+mn-lt"/>
              </a:rPr>
              <a:t>видоспецифических») </a:t>
            </a:r>
            <a:r>
              <a:rPr lang="ru-RU" kern="0" dirty="0">
                <a:solidFill>
                  <a:srgbClr val="00FFFF"/>
                </a:solidFill>
                <a:latin typeface="+mn-lt"/>
              </a:rPr>
              <a:t>признаков</a:t>
            </a:r>
            <a:r>
              <a:rPr lang="ru-RU" kern="0" dirty="0">
                <a:latin typeface="+mn-lt"/>
              </a:rPr>
              <a:t>,</a:t>
            </a:r>
            <a:r>
              <a:rPr lang="ru-RU" kern="0" dirty="0">
                <a:solidFill>
                  <a:schemeClr val="accent3"/>
                </a:solidFill>
                <a:latin typeface="+mn-lt"/>
              </a:rPr>
              <a:t> и выступает в </a:t>
            </a:r>
            <a:r>
              <a:rPr lang="ru-RU" kern="0" dirty="0">
                <a:latin typeface="+mn-lt"/>
              </a:rPr>
              <a:t>качестве </a:t>
            </a:r>
            <a:r>
              <a:rPr lang="ru-RU" kern="0" dirty="0">
                <a:solidFill>
                  <a:srgbClr val="FFFF00"/>
                </a:solidFill>
                <a:latin typeface="+mn-lt"/>
              </a:rPr>
              <a:t>определяющего </a:t>
            </a:r>
            <a:r>
              <a:rPr lang="ru-RU" kern="0" dirty="0" smtClean="0">
                <a:solidFill>
                  <a:srgbClr val="FFFF00"/>
                </a:solidFill>
                <a:latin typeface="+mn-lt"/>
              </a:rPr>
              <a:t>понятия</a:t>
            </a:r>
            <a:r>
              <a:rPr lang="ru-RU" kern="0" dirty="0" smtClean="0">
                <a:latin typeface="+mn-lt"/>
              </a:rPr>
              <a:t> (дефиниенса).</a:t>
            </a:r>
            <a:endParaRPr lang="ru-RU" kern="0" dirty="0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 animBg="1"/>
      <p:bldP spid="8" grpId="0" animBg="1"/>
      <p:bldP spid="9" grpId="0" build="p"/>
    </p:bldLst>
  </p:timing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080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Довод</a:t>
            </a:r>
          </a:p>
        </p:txBody>
      </p:sp>
      <p:sp>
        <p:nvSpPr>
          <p:cNvPr id="4915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828000"/>
            <a:ext cx="8374063" cy="5607050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Основное требование к доводу:</a:t>
            </a:r>
          </a:p>
          <a:p>
            <a:pPr marL="540000" lvl="1" eaLnBrk="1" hangingPunct="1">
              <a:buClr>
                <a:schemeClr val="bg1"/>
              </a:buClr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Довод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быть </a:t>
            </a:r>
            <a:r>
              <a:rPr lang="ru-RU" sz="1800" b="1" dirty="0" smtClean="0">
                <a:solidFill>
                  <a:srgbClr val="00FFFF"/>
                </a:solidFill>
              </a:rPr>
              <a:t>доказанным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истинным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суждением. </a:t>
            </a:r>
          </a:p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Правила довода: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Доводы </a:t>
            </a:r>
            <a:r>
              <a:rPr lang="ru-RU" sz="1800" b="1" dirty="0" smtClean="0">
                <a:solidFill>
                  <a:srgbClr val="00FF00"/>
                </a:solidFill>
              </a:rPr>
              <a:t>должны являться </a:t>
            </a:r>
            <a:r>
              <a:rPr lang="ru-RU" sz="1800" b="1" dirty="0" smtClean="0">
                <a:solidFill>
                  <a:srgbClr val="00FFFF"/>
                </a:solidFill>
              </a:rPr>
              <a:t>достаточным основанием</a:t>
            </a:r>
            <a:r>
              <a:rPr lang="ru-RU" sz="1800" b="1" dirty="0" smtClean="0">
                <a:solidFill>
                  <a:schemeClr val="bg1"/>
                </a:solidFill>
              </a:rPr>
              <a:t> тезиса.</a:t>
            </a:r>
          </a:p>
          <a:p>
            <a:pPr marL="900000" lvl="2" eaLnBrk="1" hangingPunct="1">
              <a:buFont typeface="Courier New" pitchFamily="49" charset="0"/>
              <a:buChar char="o"/>
            </a:pPr>
            <a:r>
              <a:rPr lang="ru-RU" sz="1800" b="1" dirty="0" smtClean="0">
                <a:solidFill>
                  <a:schemeClr val="bg1"/>
                </a:solidFill>
              </a:rPr>
              <a:t>Характерные ошибки:</a:t>
            </a:r>
          </a:p>
          <a:p>
            <a:pPr marL="1260000" lvl="3" eaLnBrk="1" hangingPunct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rgbClr val="FF66FF"/>
                </a:solidFill>
              </a:rPr>
              <a:t>«Не следует» («не вытекает»)</a:t>
            </a:r>
          </a:p>
          <a:p>
            <a:pPr marL="1260000" lvl="3" eaLnBrk="1" hangingPunct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rgbClr val="FF66FF"/>
                </a:solidFill>
              </a:rPr>
              <a:t>«От сказанного в относительном смысле </a:t>
            </a:r>
            <a:br>
              <a:rPr lang="ru-RU" sz="1800" b="1" dirty="0" smtClean="0">
                <a:solidFill>
                  <a:srgbClr val="FF66FF"/>
                </a:solidFill>
              </a:rPr>
            </a:br>
            <a:r>
              <a:rPr lang="ru-RU" sz="1800" b="1" dirty="0" smtClean="0">
                <a:solidFill>
                  <a:srgbClr val="FF66FF"/>
                </a:solidFill>
              </a:rPr>
              <a:t>к сказанному безотносительно»</a:t>
            </a:r>
          </a:p>
          <a:p>
            <a:pPr marL="1260000" lvl="3" eaLnBrk="1" hangingPunct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rgbClr val="FF66FF"/>
                </a:solidFill>
              </a:rPr>
              <a:t>«Кто доказывает слишком много, не доказывает ничего»</a:t>
            </a:r>
            <a:endParaRPr lang="ru-RU" sz="1600" b="1" dirty="0" smtClean="0">
              <a:solidFill>
                <a:srgbClr val="FF66FF"/>
              </a:solidFill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432000" y="3960000"/>
            <a:ext cx="8280000" cy="165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>
                <a:solidFill>
                  <a:srgbClr val="FFFF00"/>
                </a:solidFill>
                <a:cs typeface="Arial" charset="0"/>
              </a:rPr>
              <a:t>«Кто чрезмерно доказывает,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тот </a:t>
            </a:r>
            <a:r>
              <a:rPr lang="ru-RU" sz="2000" dirty="0">
                <a:solidFill>
                  <a:srgbClr val="FFFF00"/>
                </a:solidFill>
                <a:cs typeface="Arial" charset="0"/>
              </a:rPr>
              <a:t>ничего не доказывает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»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(</a:t>
            </a:r>
            <a:r>
              <a:rPr lang="ru-RU" i="1" dirty="0"/>
              <a:t>лат</a:t>
            </a:r>
            <a:r>
              <a:rPr lang="ru-RU" dirty="0"/>
              <a:t>. </a:t>
            </a:r>
            <a:r>
              <a:rPr lang="en-US" dirty="0">
                <a:solidFill>
                  <a:srgbClr val="00FF00"/>
                </a:solidFill>
              </a:rPr>
              <a:t>qui</a:t>
            </a:r>
            <a:r>
              <a:rPr lang="ru-RU" dirty="0">
                <a:solidFill>
                  <a:srgbClr val="00FF00"/>
                </a:solidFill>
              </a:rPr>
              <a:t> </a:t>
            </a:r>
            <a:r>
              <a:rPr lang="en-US" dirty="0">
                <a:solidFill>
                  <a:srgbClr val="00FF00"/>
                </a:solidFill>
              </a:rPr>
              <a:t>nimium probat</a:t>
            </a:r>
            <a:r>
              <a:rPr lang="en-US" dirty="0" smtClean="0">
                <a:solidFill>
                  <a:srgbClr val="00FF00"/>
                </a:solidFill>
              </a:rPr>
              <a:t>,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en-US" dirty="0" smtClean="0">
                <a:solidFill>
                  <a:srgbClr val="00FF00"/>
                </a:solidFill>
              </a:rPr>
              <a:t>nihil </a:t>
            </a:r>
            <a:r>
              <a:rPr lang="en-US" dirty="0">
                <a:solidFill>
                  <a:srgbClr val="00FF00"/>
                </a:solidFill>
              </a:rPr>
              <a:t>probat</a:t>
            </a:r>
            <a:r>
              <a:rPr lang="ru-RU" dirty="0"/>
              <a:t>) </a:t>
            </a:r>
            <a:r>
              <a:rPr lang="ru-RU" dirty="0" smtClean="0"/>
              <a:t>–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>
                <a:solidFill>
                  <a:srgbClr val="00FFFF"/>
                </a:solidFill>
              </a:rPr>
              <a:t>неформальная</a:t>
            </a:r>
            <a:r>
              <a:rPr lang="ru-RU" dirty="0" smtClean="0"/>
              <a:t> логическая ошибка в </a:t>
            </a:r>
            <a:r>
              <a:rPr lang="ru-RU" dirty="0"/>
              <a:t>доказательстве</a:t>
            </a:r>
            <a:r>
              <a:rPr lang="ru-RU" dirty="0" smtClean="0"/>
              <a:t>: </a:t>
            </a:r>
            <a:br>
              <a:rPr lang="ru-RU" dirty="0" smtClean="0"/>
            </a:br>
            <a:r>
              <a:rPr lang="ru-RU" dirty="0" smtClean="0"/>
              <a:t>из </a:t>
            </a:r>
            <a:r>
              <a:rPr lang="ru-RU" dirty="0"/>
              <a:t>предложенных </a:t>
            </a:r>
            <a:r>
              <a:rPr lang="ru-RU" dirty="0" smtClean="0"/>
              <a:t>оснований следует </a:t>
            </a:r>
            <a:r>
              <a:rPr lang="ru-RU" dirty="0"/>
              <a:t>не только </a:t>
            </a:r>
            <a:r>
              <a:rPr lang="ru-RU" dirty="0" smtClean="0"/>
              <a:t>доказываемый </a:t>
            </a:r>
            <a:r>
              <a:rPr lang="ru-RU" dirty="0"/>
              <a:t>тезис</a:t>
            </a:r>
            <a:r>
              <a:rPr lang="ru-RU" dirty="0" smtClean="0"/>
              <a:t>, но </a:t>
            </a:r>
            <a:r>
              <a:rPr lang="ru-RU" dirty="0"/>
              <a:t>и </a:t>
            </a:r>
            <a:r>
              <a:rPr lang="ru-RU" dirty="0" smtClean="0"/>
              <a:t>какое-нибудь </a:t>
            </a:r>
            <a:r>
              <a:rPr lang="ru-RU" dirty="0" smtClean="0">
                <a:solidFill>
                  <a:srgbClr val="FF66FF"/>
                </a:solidFill>
              </a:rPr>
              <a:t>прямо противоположное</a:t>
            </a:r>
            <a:r>
              <a:rPr lang="ru-RU" dirty="0" smtClean="0"/>
              <a:t> или </a:t>
            </a:r>
            <a:r>
              <a:rPr lang="ru-RU" dirty="0">
                <a:solidFill>
                  <a:srgbClr val="FF66FF"/>
                </a:solidFill>
              </a:rPr>
              <a:t>ложное положение</a:t>
            </a:r>
            <a:r>
              <a:rPr lang="ru-RU" dirty="0"/>
              <a:t>.</a:t>
            </a:r>
          </a:p>
        </p:txBody>
      </p:sp>
      <p:sp>
        <p:nvSpPr>
          <p:cNvPr id="8" name="AutoShape 4"/>
          <p:cNvSpPr>
            <a:spLocks noChangeArrowheads="1"/>
          </p:cNvSpPr>
          <p:nvPr/>
        </p:nvSpPr>
        <p:spPr bwMode="auto">
          <a:xfrm>
            <a:off x="1512000" y="5796000"/>
            <a:ext cx="6120000" cy="900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Тезис не может быть доказан посредством того, что можно использовать для его </a:t>
            </a:r>
            <a:r>
              <a:rPr lang="ru-RU" dirty="0" smtClean="0">
                <a:solidFill>
                  <a:srgbClr val="FF0000"/>
                </a:solidFill>
              </a:rPr>
              <a:t>опровержения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  <a:endParaRPr lang="en-GB" b="1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</p:bldLst>
  </p:timing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080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Довод</a:t>
            </a:r>
          </a:p>
        </p:txBody>
      </p:sp>
      <p:sp>
        <p:nvSpPr>
          <p:cNvPr id="4915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828000"/>
            <a:ext cx="8374063" cy="5607050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Основное требование к доводу:</a:t>
            </a:r>
          </a:p>
          <a:p>
            <a:pPr marL="540000" lvl="1" eaLnBrk="1" hangingPunct="1">
              <a:buClr>
                <a:schemeClr val="bg1"/>
              </a:buClr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Довод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быть </a:t>
            </a:r>
            <a:r>
              <a:rPr lang="ru-RU" sz="1800" b="1" dirty="0" smtClean="0">
                <a:solidFill>
                  <a:srgbClr val="00FFFF"/>
                </a:solidFill>
              </a:rPr>
              <a:t>доказанным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истинным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суждением. </a:t>
            </a:r>
          </a:p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Правила довода: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Доводы </a:t>
            </a:r>
            <a:r>
              <a:rPr lang="ru-RU" sz="1800" b="1" dirty="0" smtClean="0">
                <a:solidFill>
                  <a:srgbClr val="00FF00"/>
                </a:solidFill>
              </a:rPr>
              <a:t>должны являться </a:t>
            </a:r>
            <a:r>
              <a:rPr lang="ru-RU" sz="1800" b="1" dirty="0" smtClean="0">
                <a:solidFill>
                  <a:srgbClr val="00FFFF"/>
                </a:solidFill>
              </a:rPr>
              <a:t>достаточным основанием</a:t>
            </a:r>
            <a:r>
              <a:rPr lang="ru-RU" sz="1800" b="1" dirty="0" smtClean="0">
                <a:solidFill>
                  <a:schemeClr val="bg1"/>
                </a:solidFill>
              </a:rPr>
              <a:t> тезиса.</a:t>
            </a:r>
          </a:p>
          <a:p>
            <a:pPr marL="540000" lvl="1" eaLnBrk="1" hangingPunct="1">
              <a:buClr>
                <a:schemeClr val="bg1"/>
              </a:buClr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Истинность довода </a:t>
            </a:r>
            <a:r>
              <a:rPr lang="ru-RU" sz="1800" b="1" dirty="0" smtClean="0">
                <a:solidFill>
                  <a:srgbClr val="00FF00"/>
                </a:solidFill>
              </a:rPr>
              <a:t>должна быть </a:t>
            </a:r>
            <a:r>
              <a:rPr lang="ru-RU" sz="1800" b="1" dirty="0" smtClean="0">
                <a:solidFill>
                  <a:schemeClr val="bg1"/>
                </a:solidFill>
              </a:rPr>
              <a:t>обоснована</a:t>
            </a:r>
            <a:r>
              <a:rPr lang="ru-RU" sz="1800" b="1" dirty="0" smtClean="0">
                <a:solidFill>
                  <a:srgbClr val="00FFFF"/>
                </a:solidFill>
              </a:rPr>
              <a:t> независимо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от тезиса.</a:t>
            </a:r>
          </a:p>
          <a:p>
            <a:pPr marL="900000" lvl="2" eaLnBrk="1" hangingPunct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bg1"/>
                </a:solidFill>
              </a:rPr>
              <a:t>Характерная ошибка:</a:t>
            </a:r>
          </a:p>
          <a:p>
            <a:pPr lvl="3" eaLnBrk="1" hangingPunct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800" b="1" dirty="0" smtClean="0">
                <a:solidFill>
                  <a:srgbClr val="FF66FF"/>
                </a:solidFill>
              </a:rPr>
              <a:t>«Порочный круг»</a:t>
            </a: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1152000" y="3600000"/>
            <a:ext cx="6840000" cy="201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>
                <a:solidFill>
                  <a:srgbClr val="FFFF00"/>
                </a:solidFill>
                <a:cs typeface="Arial" charset="0"/>
              </a:rPr>
              <a:t>«Порочный круг»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(</a:t>
            </a:r>
            <a:r>
              <a:rPr lang="ru-RU" i="1" dirty="0"/>
              <a:t>лат</a:t>
            </a:r>
            <a:r>
              <a:rPr lang="ru-RU" dirty="0"/>
              <a:t>. </a:t>
            </a:r>
            <a:r>
              <a:rPr lang="en-US" dirty="0">
                <a:solidFill>
                  <a:srgbClr val="00FF00"/>
                </a:solidFill>
              </a:rPr>
              <a:t>circulus vitiosus</a:t>
            </a:r>
            <a:r>
              <a:rPr lang="ru-RU" dirty="0"/>
              <a:t>) </a:t>
            </a:r>
            <a:r>
              <a:rPr lang="ru-RU" dirty="0" smtClean="0"/>
              <a:t>–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>
                <a:solidFill>
                  <a:srgbClr val="00FFFF"/>
                </a:solidFill>
              </a:rPr>
              <a:t>неформальная</a:t>
            </a:r>
            <a:r>
              <a:rPr lang="ru-RU" dirty="0" smtClean="0"/>
              <a:t> логическая </a:t>
            </a:r>
            <a:r>
              <a:rPr lang="ru-RU" dirty="0"/>
              <a:t>ошибка</a:t>
            </a:r>
            <a:r>
              <a:rPr lang="ru-RU" dirty="0" smtClean="0"/>
              <a:t>, вызванная </a:t>
            </a:r>
            <a:r>
              <a:rPr lang="ru-RU" dirty="0" smtClean="0">
                <a:solidFill>
                  <a:srgbClr val="FF66FF"/>
                </a:solidFill>
              </a:rPr>
              <a:t>нарушением</a:t>
            </a:r>
            <a:r>
              <a:rPr lang="ru-RU" dirty="0" smtClean="0"/>
              <a:t> закона </a:t>
            </a:r>
            <a:r>
              <a:rPr lang="ru-RU" dirty="0" smtClean="0">
                <a:solidFill>
                  <a:srgbClr val="00FF00"/>
                </a:solidFill>
              </a:rPr>
              <a:t>достаточного основания</a:t>
            </a:r>
            <a:r>
              <a:rPr lang="ru-RU" dirty="0" smtClean="0"/>
              <a:t> в </a:t>
            </a:r>
            <a:r>
              <a:rPr lang="ru-RU" dirty="0"/>
              <a:t>процессе аргументации</a:t>
            </a:r>
            <a:r>
              <a:rPr lang="ru-RU" dirty="0" smtClean="0"/>
              <a:t>: тезис </a:t>
            </a:r>
            <a:r>
              <a:rPr lang="ru-RU" dirty="0">
                <a:solidFill>
                  <a:srgbClr val="FF66FF"/>
                </a:solidFill>
              </a:rPr>
              <a:t>выводится из аргументов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которые</a:t>
            </a:r>
            <a:r>
              <a:rPr lang="ru-RU" dirty="0"/>
              <a:t>, в свою очередь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FF66FF"/>
                </a:solidFill>
              </a:rPr>
              <a:t>выводятся </a:t>
            </a:r>
            <a:r>
              <a:rPr lang="ru-RU" dirty="0">
                <a:solidFill>
                  <a:srgbClr val="FF66FF"/>
                </a:solidFill>
              </a:rPr>
              <a:t>из того же тезиса</a:t>
            </a:r>
            <a:r>
              <a:rPr lang="ru-RU" dirty="0"/>
              <a:t>.</a:t>
            </a:r>
          </a:p>
        </p:txBody>
      </p:sp>
      <p:sp>
        <p:nvSpPr>
          <p:cNvPr id="8" name="AutoShape 4"/>
          <p:cNvSpPr>
            <a:spLocks noChangeArrowheads="1"/>
          </p:cNvSpPr>
          <p:nvPr/>
        </p:nvSpPr>
        <p:spPr bwMode="auto">
          <a:xfrm>
            <a:off x="972000" y="5796000"/>
            <a:ext cx="7200000" cy="900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Не может служить доказательством положение, истинное лишь </a:t>
            </a:r>
            <a:r>
              <a:rPr lang="ru-RU" dirty="0" smtClean="0">
                <a:solidFill>
                  <a:srgbClr val="FF0000"/>
                </a:solidFill>
              </a:rPr>
              <a:t>при условии истинности того, что следует доказать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  <a:endParaRPr lang="en-GB" b="1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15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15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15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15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15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15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23" grpId="0" build="p" bldLvl="5"/>
      <p:bldP spid="7" grpId="0" animBg="1"/>
      <p:bldP spid="8" grpId="0" animBg="1"/>
    </p:bldLst>
  </p:timing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080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Довод</a:t>
            </a:r>
          </a:p>
        </p:txBody>
      </p:sp>
      <p:sp>
        <p:nvSpPr>
          <p:cNvPr id="8" name="AutoShape 3"/>
          <p:cNvSpPr>
            <a:spLocks noChangeArrowheads="1"/>
          </p:cNvSpPr>
          <p:nvPr/>
        </p:nvSpPr>
        <p:spPr bwMode="auto">
          <a:xfrm>
            <a:off x="3132000" y="6192000"/>
            <a:ext cx="2880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  <a:cs typeface="Arial" charset="0"/>
              </a:rPr>
              <a:t>Сократ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006600"/>
                </a:solidFill>
                <a:cs typeface="Arial" charset="0"/>
              </a:rPr>
              <a:t>смертен</a:t>
            </a:r>
            <a:endParaRPr lang="ru-RU" sz="1600" b="1" dirty="0">
              <a:solidFill>
                <a:srgbClr val="006600"/>
              </a:solidFill>
            </a:endParaRPr>
          </a:p>
        </p:txBody>
      </p:sp>
      <p:sp>
        <p:nvSpPr>
          <p:cNvPr id="9" name="AutoShape 4"/>
          <p:cNvSpPr>
            <a:spLocks noChangeArrowheads="1"/>
          </p:cNvSpPr>
          <p:nvPr/>
        </p:nvSpPr>
        <p:spPr bwMode="auto">
          <a:xfrm>
            <a:off x="864000" y="5256000"/>
            <a:ext cx="2880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rgbClr val="FF00FF"/>
                </a:solidFill>
                <a:cs typeface="Arial" charset="0"/>
              </a:rPr>
              <a:t>Всякий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FF0000"/>
                </a:solidFill>
                <a:cs typeface="Arial" charset="0"/>
              </a:rPr>
              <a:t>человек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006600"/>
                </a:solidFill>
                <a:cs typeface="Arial" charset="0"/>
              </a:rPr>
              <a:t>смертен</a:t>
            </a:r>
            <a:endParaRPr lang="ru-RU" sz="1600" b="1" dirty="0">
              <a:solidFill>
                <a:srgbClr val="006600"/>
              </a:solidFill>
            </a:endParaRPr>
          </a:p>
        </p:txBody>
      </p:sp>
      <p:sp>
        <p:nvSpPr>
          <p:cNvPr id="10" name="AutoShape 5"/>
          <p:cNvSpPr>
            <a:spLocks noChangeArrowheads="1"/>
          </p:cNvSpPr>
          <p:nvPr/>
        </p:nvSpPr>
        <p:spPr bwMode="auto">
          <a:xfrm>
            <a:off x="5400000" y="5256000"/>
            <a:ext cx="2880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  <a:cs typeface="Arial" charset="0"/>
              </a:rPr>
              <a:t>Сократ –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FF0000"/>
                </a:solidFill>
                <a:cs typeface="Arial" charset="0"/>
              </a:rPr>
              <a:t>человек</a:t>
            </a:r>
            <a:endParaRPr lang="ru-RU" sz="1600" b="1" dirty="0">
              <a:solidFill>
                <a:srgbClr val="FF0000"/>
              </a:solidFill>
            </a:endParaRPr>
          </a:p>
        </p:txBody>
      </p:sp>
      <p:cxnSp>
        <p:nvCxnSpPr>
          <p:cNvPr id="11" name="AutoShape 28"/>
          <p:cNvCxnSpPr>
            <a:cxnSpLocks noChangeShapeType="1"/>
          </p:cNvCxnSpPr>
          <p:nvPr/>
        </p:nvCxnSpPr>
        <p:spPr bwMode="auto">
          <a:xfrm>
            <a:off x="2304000" y="5688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</p:cxnSp>
      <p:cxnSp>
        <p:nvCxnSpPr>
          <p:cNvPr id="12" name="AutoShape 29"/>
          <p:cNvCxnSpPr>
            <a:cxnSpLocks noChangeShapeType="1"/>
          </p:cNvCxnSpPr>
          <p:nvPr/>
        </p:nvCxnSpPr>
        <p:spPr bwMode="auto">
          <a:xfrm>
            <a:off x="6840000" y="5688000"/>
            <a:ext cx="1587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</p:cxnSp>
      <p:sp>
        <p:nvSpPr>
          <p:cNvPr id="13" name="Line 18"/>
          <p:cNvSpPr>
            <a:spLocks noChangeShapeType="1"/>
          </p:cNvSpPr>
          <p:nvPr/>
        </p:nvSpPr>
        <p:spPr bwMode="auto">
          <a:xfrm>
            <a:off x="2304000" y="5940000"/>
            <a:ext cx="226695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14" name="Line 19"/>
          <p:cNvSpPr>
            <a:spLocks noChangeShapeType="1"/>
          </p:cNvSpPr>
          <p:nvPr/>
        </p:nvSpPr>
        <p:spPr bwMode="auto">
          <a:xfrm>
            <a:off x="4570413" y="5940000"/>
            <a:ext cx="226695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cxnSp>
        <p:nvCxnSpPr>
          <p:cNvPr id="15" name="AutoShape 20"/>
          <p:cNvCxnSpPr>
            <a:cxnSpLocks noChangeShapeType="1"/>
          </p:cNvCxnSpPr>
          <p:nvPr/>
        </p:nvCxnSpPr>
        <p:spPr bwMode="auto">
          <a:xfrm>
            <a:off x="4570413" y="5940000"/>
            <a:ext cx="1587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 w="med" len="med"/>
          </a:ln>
          <a:effectLst/>
        </p:spPr>
      </p:cxnSp>
      <p:sp>
        <p:nvSpPr>
          <p:cNvPr id="18" name="Rectangle 3"/>
          <p:cNvSpPr txBox="1">
            <a:spLocks noChangeArrowheads="1"/>
          </p:cNvSpPr>
          <p:nvPr/>
        </p:nvSpPr>
        <p:spPr bwMode="auto">
          <a:xfrm>
            <a:off x="457200" y="828000"/>
            <a:ext cx="8374063" cy="5607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sz="2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Основное требование к доводу:</a:t>
            </a:r>
          </a:p>
          <a:p>
            <a:pPr marL="540000" marR="0" lvl="1" indent="-28575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1"/>
              </a:buClr>
              <a:buSzTx/>
              <a:buFontTx/>
              <a:buChar char="•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Довод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должен быть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доказанным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истинным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суждением.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sz="2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Правила довода:</a:t>
            </a:r>
          </a:p>
          <a:p>
            <a:pPr marL="540000" marR="0" lvl="1" indent="-28575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Доводы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должны являться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достаточным основанием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тезиса.</a:t>
            </a:r>
          </a:p>
          <a:p>
            <a:pPr marL="540000" marR="0" lvl="1" indent="-28575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1"/>
              </a:buClr>
              <a:buSzTx/>
              <a:buFontTx/>
              <a:buChar char="•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Истинность довода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должна быть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обоснована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 независимо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</a:t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от тезиса.</a:t>
            </a:r>
          </a:p>
          <a:p>
            <a:pPr marL="9000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1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800" b="1" i="1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Характерная ошибка:</a:t>
            </a:r>
          </a:p>
          <a:p>
            <a:pPr marL="1600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1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</a:rPr>
              <a:t>«Порочный круг»</a:t>
            </a:r>
          </a:p>
        </p:txBody>
      </p:sp>
      <p:sp>
        <p:nvSpPr>
          <p:cNvPr id="16" name="Содержимое 2"/>
          <p:cNvSpPr txBox="1">
            <a:spLocks/>
          </p:cNvSpPr>
          <p:nvPr/>
        </p:nvSpPr>
        <p:spPr bwMode="auto">
          <a:xfrm>
            <a:off x="216000" y="3429000"/>
            <a:ext cx="8712000" cy="183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342900" lvl="0" indent="-342900" algn="l" eaLnBrk="0" hangingPunct="0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dirty="0" smtClean="0"/>
              <a:t>Тезис доказывается </a:t>
            </a:r>
            <a:r>
              <a:rPr lang="ru-RU" sz="1600" dirty="0" smtClean="0">
                <a:solidFill>
                  <a:srgbClr val="00FF00"/>
                </a:solidFill>
              </a:rPr>
              <a:t>подведением его под общее правило с обоснованием правомерности этого подведения</a:t>
            </a:r>
            <a:r>
              <a:rPr lang="ru-RU" sz="1600" dirty="0" smtClean="0"/>
              <a:t> (модус </a:t>
            </a:r>
            <a:r>
              <a:rPr lang="en-US" sz="1600" dirty="0" smtClean="0"/>
              <a:t>Barbara</a:t>
            </a:r>
            <a:r>
              <a:rPr lang="ru-RU" sz="1600" dirty="0" smtClean="0"/>
              <a:t> первой фигуры простого категорического силлогизма)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lvl="0" indent="-342900" algn="l" eaLnBrk="0" hangingPunct="0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dirty="0" smtClean="0"/>
              <a:t>Но, во избежание ошибки </a:t>
            </a:r>
            <a:r>
              <a:rPr lang="ru-RU" sz="1600" dirty="0" smtClean="0">
                <a:solidFill>
                  <a:srgbClr val="FF66FF"/>
                </a:solidFill>
              </a:rPr>
              <a:t>предвосхищения основания</a:t>
            </a:r>
            <a:r>
              <a:rPr lang="ru-RU" sz="1600" dirty="0" smtClean="0"/>
              <a:t>, прежде чем доказывать тезис, следует </a:t>
            </a:r>
            <a:r>
              <a:rPr lang="ru-RU" sz="1600" dirty="0" smtClean="0">
                <a:solidFill>
                  <a:srgbClr val="00FF00"/>
                </a:solidFill>
              </a:rPr>
              <a:t>обосновать истинность аргумента – самого правила</a:t>
            </a:r>
            <a:r>
              <a:rPr lang="ru-RU" sz="1600" dirty="0" smtClean="0"/>
              <a:t>.</a:t>
            </a:r>
            <a:endParaRPr kumimoji="0" lang="ru-RU" sz="1600" b="1" i="0" u="none" strike="noStrike" kern="0" cap="none" spc="0" normalizeH="0" baseline="0" noProof="0" dirty="0" smtClean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9" grpId="1" animBg="1"/>
      <p:bldP spid="10" grpId="0" animBg="1"/>
      <p:bldP spid="13" grpId="0" animBg="1"/>
      <p:bldP spid="14" grpId="0" animBg="1"/>
      <p:bldP spid="16" grpId="0" build="p"/>
    </p:bldLst>
  </p:timing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AutoShape 4"/>
          <p:cNvSpPr>
            <a:spLocks noChangeArrowheads="1"/>
          </p:cNvSpPr>
          <p:nvPr/>
        </p:nvSpPr>
        <p:spPr bwMode="auto">
          <a:xfrm>
            <a:off x="864000" y="5256000"/>
            <a:ext cx="2880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rgbClr val="FF00FF"/>
                </a:solidFill>
                <a:cs typeface="Arial" charset="0"/>
              </a:rPr>
              <a:t>Всякий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FF0000"/>
                </a:solidFill>
                <a:cs typeface="Arial" charset="0"/>
              </a:rPr>
              <a:t>человек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006600"/>
                </a:solidFill>
                <a:cs typeface="Arial" charset="0"/>
              </a:rPr>
              <a:t>смертен</a:t>
            </a:r>
            <a:endParaRPr lang="ru-RU" sz="1600" b="1" dirty="0">
              <a:solidFill>
                <a:srgbClr val="006600"/>
              </a:solidFill>
            </a:endParaRPr>
          </a:p>
        </p:txBody>
      </p:sp>
      <p:sp>
        <p:nvSpPr>
          <p:cNvPr id="8" name="AutoShape 3"/>
          <p:cNvSpPr>
            <a:spLocks noChangeArrowheads="1"/>
          </p:cNvSpPr>
          <p:nvPr/>
        </p:nvSpPr>
        <p:spPr bwMode="auto">
          <a:xfrm>
            <a:off x="3132000" y="6192000"/>
            <a:ext cx="2880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  <a:cs typeface="Arial" charset="0"/>
              </a:rPr>
              <a:t>Сократ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006600"/>
                </a:solidFill>
                <a:cs typeface="Arial" charset="0"/>
              </a:rPr>
              <a:t>смертен</a:t>
            </a:r>
            <a:endParaRPr lang="ru-RU" sz="1600" b="1" dirty="0">
              <a:solidFill>
                <a:srgbClr val="006600"/>
              </a:solidFill>
            </a:endParaRPr>
          </a:p>
        </p:txBody>
      </p:sp>
      <p:sp>
        <p:nvSpPr>
          <p:cNvPr id="10" name="AutoShape 5"/>
          <p:cNvSpPr>
            <a:spLocks noChangeArrowheads="1"/>
          </p:cNvSpPr>
          <p:nvPr/>
        </p:nvSpPr>
        <p:spPr bwMode="auto">
          <a:xfrm>
            <a:off x="5400000" y="5256000"/>
            <a:ext cx="2880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  <a:cs typeface="Arial" charset="0"/>
              </a:rPr>
              <a:t>Сократ –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FF0000"/>
                </a:solidFill>
                <a:cs typeface="Arial" charset="0"/>
              </a:rPr>
              <a:t>человек</a:t>
            </a:r>
            <a:endParaRPr lang="ru-RU" sz="1600" b="1" dirty="0">
              <a:solidFill>
                <a:srgbClr val="FF0000"/>
              </a:solidFill>
            </a:endParaRPr>
          </a:p>
        </p:txBody>
      </p:sp>
      <p:cxnSp>
        <p:nvCxnSpPr>
          <p:cNvPr id="11" name="AutoShape 28"/>
          <p:cNvCxnSpPr>
            <a:cxnSpLocks noChangeShapeType="1"/>
          </p:cNvCxnSpPr>
          <p:nvPr/>
        </p:nvCxnSpPr>
        <p:spPr bwMode="auto">
          <a:xfrm>
            <a:off x="2304000" y="5688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</p:cxnSp>
      <p:cxnSp>
        <p:nvCxnSpPr>
          <p:cNvPr id="12" name="AutoShape 29"/>
          <p:cNvCxnSpPr>
            <a:cxnSpLocks noChangeShapeType="1"/>
          </p:cNvCxnSpPr>
          <p:nvPr/>
        </p:nvCxnSpPr>
        <p:spPr bwMode="auto">
          <a:xfrm>
            <a:off x="6840000" y="5688000"/>
            <a:ext cx="1587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</p:cxnSp>
      <p:sp>
        <p:nvSpPr>
          <p:cNvPr id="13" name="Line 18"/>
          <p:cNvSpPr>
            <a:spLocks noChangeShapeType="1"/>
          </p:cNvSpPr>
          <p:nvPr/>
        </p:nvSpPr>
        <p:spPr bwMode="auto">
          <a:xfrm>
            <a:off x="2304000" y="5940000"/>
            <a:ext cx="226695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14" name="Line 19"/>
          <p:cNvSpPr>
            <a:spLocks noChangeShapeType="1"/>
          </p:cNvSpPr>
          <p:nvPr/>
        </p:nvSpPr>
        <p:spPr bwMode="auto">
          <a:xfrm>
            <a:off x="4570413" y="5940000"/>
            <a:ext cx="226695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cxnSp>
        <p:nvCxnSpPr>
          <p:cNvPr id="15" name="AutoShape 20"/>
          <p:cNvCxnSpPr>
            <a:cxnSpLocks noChangeShapeType="1"/>
          </p:cNvCxnSpPr>
          <p:nvPr/>
        </p:nvCxnSpPr>
        <p:spPr bwMode="auto">
          <a:xfrm>
            <a:off x="4570413" y="5940000"/>
            <a:ext cx="1587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 w="med" len="med"/>
          </a:ln>
          <a:effectLst/>
        </p:spPr>
      </p:cxnSp>
      <p:sp>
        <p:nvSpPr>
          <p:cNvPr id="16" name="AutoShape 6"/>
          <p:cNvSpPr>
            <a:spLocks noChangeArrowheads="1"/>
          </p:cNvSpPr>
          <p:nvPr/>
        </p:nvSpPr>
        <p:spPr bwMode="auto">
          <a:xfrm>
            <a:off x="144000" y="4320000"/>
            <a:ext cx="2016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  <a:cs typeface="Arial" charset="0"/>
              </a:rPr>
              <a:t>Платон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006600"/>
                </a:solidFill>
                <a:cs typeface="Arial" charset="0"/>
              </a:rPr>
              <a:t>смертен</a:t>
            </a:r>
            <a:endParaRPr lang="ru-RU" sz="1600" b="1" dirty="0">
              <a:solidFill>
                <a:srgbClr val="006600"/>
              </a:solidFill>
            </a:endParaRPr>
          </a:p>
        </p:txBody>
      </p:sp>
      <p:sp>
        <p:nvSpPr>
          <p:cNvPr id="17" name="AutoShape 7"/>
          <p:cNvSpPr>
            <a:spLocks noChangeArrowheads="1"/>
          </p:cNvSpPr>
          <p:nvPr/>
        </p:nvSpPr>
        <p:spPr bwMode="auto">
          <a:xfrm>
            <a:off x="2268000" y="4320000"/>
            <a:ext cx="2016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  <a:cs typeface="Arial" charset="0"/>
              </a:rPr>
              <a:t>Диоген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006600"/>
                </a:solidFill>
                <a:cs typeface="Arial" charset="0"/>
              </a:rPr>
              <a:t>смертен</a:t>
            </a:r>
            <a:endParaRPr lang="ru-RU" sz="1600" b="1" dirty="0">
              <a:solidFill>
                <a:srgbClr val="006600"/>
              </a:solidFill>
            </a:endParaRPr>
          </a:p>
        </p:txBody>
      </p:sp>
      <p:sp>
        <p:nvSpPr>
          <p:cNvPr id="18" name="AutoShape 8"/>
          <p:cNvSpPr>
            <a:spLocks noChangeArrowheads="1"/>
          </p:cNvSpPr>
          <p:nvPr/>
        </p:nvSpPr>
        <p:spPr bwMode="auto">
          <a:xfrm>
            <a:off x="4392000" y="4320000"/>
            <a:ext cx="2016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  <a:cs typeface="Arial" charset="0"/>
              </a:rPr>
              <a:t>Эпикур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006600"/>
                </a:solidFill>
                <a:cs typeface="Arial" charset="0"/>
              </a:rPr>
              <a:t>смертен</a:t>
            </a:r>
            <a:endParaRPr lang="ru-RU" sz="1600" b="1" dirty="0">
              <a:solidFill>
                <a:srgbClr val="006600"/>
              </a:solidFill>
            </a:endParaRPr>
          </a:p>
        </p:txBody>
      </p:sp>
      <p:sp>
        <p:nvSpPr>
          <p:cNvPr id="19" name="Text Box 10"/>
          <p:cNvSpPr txBox="1">
            <a:spLocks noChangeArrowheads="1"/>
          </p:cNvSpPr>
          <p:nvPr/>
        </p:nvSpPr>
        <p:spPr bwMode="auto">
          <a:xfrm>
            <a:off x="6408000" y="4248000"/>
            <a:ext cx="5760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sz="3600" dirty="0">
                <a:solidFill>
                  <a:schemeClr val="bg1"/>
                </a:solidFill>
              </a:rPr>
              <a:t>…</a:t>
            </a:r>
          </a:p>
        </p:txBody>
      </p:sp>
      <p:cxnSp>
        <p:nvCxnSpPr>
          <p:cNvPr id="21" name="AutoShape 30"/>
          <p:cNvCxnSpPr>
            <a:cxnSpLocks noChangeShapeType="1"/>
          </p:cNvCxnSpPr>
          <p:nvPr/>
        </p:nvCxnSpPr>
        <p:spPr bwMode="auto">
          <a:xfrm>
            <a:off x="1152000" y="4752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</p:cxnSp>
      <p:cxnSp>
        <p:nvCxnSpPr>
          <p:cNvPr id="22" name="AutoShape 30"/>
          <p:cNvCxnSpPr>
            <a:cxnSpLocks noChangeShapeType="1"/>
          </p:cNvCxnSpPr>
          <p:nvPr/>
        </p:nvCxnSpPr>
        <p:spPr bwMode="auto">
          <a:xfrm>
            <a:off x="3276000" y="4752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</p:cxnSp>
      <p:cxnSp>
        <p:nvCxnSpPr>
          <p:cNvPr id="23" name="AutoShape 30"/>
          <p:cNvCxnSpPr>
            <a:cxnSpLocks noChangeShapeType="1"/>
          </p:cNvCxnSpPr>
          <p:nvPr/>
        </p:nvCxnSpPr>
        <p:spPr bwMode="auto">
          <a:xfrm>
            <a:off x="5400000" y="4752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</p:cxnSp>
      <p:cxnSp>
        <p:nvCxnSpPr>
          <p:cNvPr id="24" name="AutoShape 30"/>
          <p:cNvCxnSpPr>
            <a:cxnSpLocks noChangeShapeType="1"/>
          </p:cNvCxnSpPr>
          <p:nvPr/>
        </p:nvCxnSpPr>
        <p:spPr bwMode="auto">
          <a:xfrm>
            <a:off x="6696000" y="4752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</p:cxnSp>
      <p:sp>
        <p:nvSpPr>
          <p:cNvPr id="26" name="Line 18"/>
          <p:cNvSpPr>
            <a:spLocks noChangeShapeType="1"/>
          </p:cNvSpPr>
          <p:nvPr/>
        </p:nvSpPr>
        <p:spPr bwMode="auto">
          <a:xfrm>
            <a:off x="1152000" y="5004000"/>
            <a:ext cx="1152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27" name="Line 19"/>
          <p:cNvSpPr>
            <a:spLocks noChangeShapeType="1"/>
          </p:cNvSpPr>
          <p:nvPr/>
        </p:nvSpPr>
        <p:spPr bwMode="auto">
          <a:xfrm>
            <a:off x="2304000" y="5004000"/>
            <a:ext cx="4392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cxnSp>
        <p:nvCxnSpPr>
          <p:cNvPr id="28" name="AutoShape 20"/>
          <p:cNvCxnSpPr>
            <a:cxnSpLocks noChangeShapeType="1"/>
          </p:cNvCxnSpPr>
          <p:nvPr/>
        </p:nvCxnSpPr>
        <p:spPr bwMode="auto">
          <a:xfrm>
            <a:off x="2304000" y="5004000"/>
            <a:ext cx="1587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 w="med" len="med"/>
          </a:ln>
          <a:effectLst/>
        </p:spPr>
      </p:cxnSp>
      <p:sp>
        <p:nvSpPr>
          <p:cNvPr id="29" name="AutoShape 4"/>
          <p:cNvSpPr>
            <a:spLocks noChangeArrowheads="1"/>
          </p:cNvSpPr>
          <p:nvPr/>
        </p:nvSpPr>
        <p:spPr bwMode="auto">
          <a:xfrm>
            <a:off x="864000" y="5256000"/>
            <a:ext cx="2880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rgbClr val="FF00FF"/>
                </a:solidFill>
                <a:cs typeface="Arial" charset="0"/>
              </a:rPr>
              <a:t>Некоторые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FF0000"/>
                </a:solidFill>
                <a:cs typeface="Arial" charset="0"/>
              </a:rPr>
              <a:t>люди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006600"/>
                </a:solidFill>
                <a:cs typeface="Arial" charset="0"/>
              </a:rPr>
              <a:t>смертны</a:t>
            </a:r>
            <a:endParaRPr lang="ru-RU" sz="1600" b="1" dirty="0">
              <a:solidFill>
                <a:srgbClr val="006600"/>
              </a:solidFill>
            </a:endParaRPr>
          </a:p>
        </p:txBody>
      </p:sp>
      <p:sp>
        <p:nvSpPr>
          <p:cNvPr id="31" name="AutoShape 3"/>
          <p:cNvSpPr>
            <a:spLocks noChangeArrowheads="1"/>
          </p:cNvSpPr>
          <p:nvPr/>
        </p:nvSpPr>
        <p:spPr bwMode="auto">
          <a:xfrm>
            <a:off x="3132000" y="6192000"/>
            <a:ext cx="2880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chemeClr val="tx1"/>
                </a:solidFill>
                <a:cs typeface="Arial" charset="0"/>
              </a:rPr>
              <a:t>А </a:t>
            </a:r>
            <a:r>
              <a:rPr lang="ru-RU" sz="1600" b="1" dirty="0" smtClean="0">
                <a:solidFill>
                  <a:srgbClr val="0000FF"/>
                </a:solidFill>
                <a:cs typeface="Arial" charset="0"/>
              </a:rPr>
              <a:t>Сократ</a:t>
            </a:r>
            <a:r>
              <a:rPr lang="ru-RU" sz="1600" b="1" dirty="0" smtClean="0">
                <a:solidFill>
                  <a:schemeClr val="tx1"/>
                </a:solidFill>
                <a:cs typeface="Arial" charset="0"/>
              </a:rPr>
              <a:t>-то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006600"/>
                </a:solidFill>
                <a:cs typeface="Arial" charset="0"/>
              </a:rPr>
              <a:t>смертен?</a:t>
            </a:r>
            <a:endParaRPr lang="ru-RU" sz="1600" b="1" dirty="0">
              <a:solidFill>
                <a:srgbClr val="006600"/>
              </a:solidFill>
            </a:endParaRPr>
          </a:p>
        </p:txBody>
      </p:sp>
      <p:sp>
        <p:nvSpPr>
          <p:cNvPr id="33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080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Довод</a:t>
            </a:r>
          </a:p>
        </p:txBody>
      </p:sp>
      <p:sp>
        <p:nvSpPr>
          <p:cNvPr id="34" name="Rectangle 3"/>
          <p:cNvSpPr txBox="1">
            <a:spLocks noChangeArrowheads="1"/>
          </p:cNvSpPr>
          <p:nvPr/>
        </p:nvSpPr>
        <p:spPr bwMode="auto">
          <a:xfrm>
            <a:off x="457200" y="828000"/>
            <a:ext cx="8374063" cy="5607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sz="2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Основное требование к доводу:</a:t>
            </a:r>
          </a:p>
          <a:p>
            <a:pPr marL="540000" marR="0" lvl="1" indent="-28575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1"/>
              </a:buClr>
              <a:buSzTx/>
              <a:buFontTx/>
              <a:buChar char="•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Довод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должен быть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доказанным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истинным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суждением.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sz="2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Правила довода:</a:t>
            </a:r>
          </a:p>
          <a:p>
            <a:pPr marL="540000" marR="0" lvl="1" indent="-28575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Доводы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должны являться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достаточным основанием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тезиса.</a:t>
            </a:r>
          </a:p>
          <a:p>
            <a:pPr marL="540000" marR="0" lvl="1" indent="-28575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1"/>
              </a:buClr>
              <a:buSzTx/>
              <a:buFontTx/>
              <a:buChar char="•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Истинность довода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должна быть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обоснована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 независимо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</a:t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от тезиса.</a:t>
            </a:r>
          </a:p>
          <a:p>
            <a:pPr marL="9000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1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800" b="1" i="1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Характерная ошибка:</a:t>
            </a:r>
          </a:p>
          <a:p>
            <a:pPr marL="1600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1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</a:rPr>
              <a:t>«Порочный круг»</a:t>
            </a:r>
          </a:p>
        </p:txBody>
      </p:sp>
      <p:sp>
        <p:nvSpPr>
          <p:cNvPr id="30" name="Содержимое 2"/>
          <p:cNvSpPr txBox="1">
            <a:spLocks/>
          </p:cNvSpPr>
          <p:nvPr/>
        </p:nvSpPr>
        <p:spPr bwMode="auto">
          <a:xfrm>
            <a:off x="216000" y="3456000"/>
            <a:ext cx="8784000" cy="86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342900" lvl="0" indent="-342900" algn="l" eaLnBrk="0" hangingPunct="0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dirty="0" smtClean="0">
                <a:solidFill>
                  <a:srgbClr val="FF9933"/>
                </a:solidFill>
              </a:rPr>
              <a:t>Индуктивное обоснование</a:t>
            </a:r>
            <a:r>
              <a:rPr lang="ru-RU" sz="1600" dirty="0" smtClean="0"/>
              <a:t> аргумента как общего правила невозможно: </a:t>
            </a:r>
            <a:r>
              <a:rPr lang="ru-RU" sz="1600" dirty="0" smtClean="0">
                <a:solidFill>
                  <a:srgbClr val="FF9933"/>
                </a:solidFill>
              </a:rPr>
              <a:t>неполная индукция</a:t>
            </a:r>
            <a:r>
              <a:rPr lang="ru-RU" sz="1600" dirty="0" smtClean="0"/>
              <a:t> позволяет делать лишь </a:t>
            </a:r>
            <a:r>
              <a:rPr lang="ru-RU" sz="1600" dirty="0" smtClean="0">
                <a:solidFill>
                  <a:srgbClr val="FF9933"/>
                </a:solidFill>
              </a:rPr>
              <a:t>частные или предположительные</a:t>
            </a:r>
            <a:r>
              <a:rPr lang="ru-RU" sz="1600" dirty="0" smtClean="0"/>
              <a:t> выводы.</a:t>
            </a:r>
            <a:endParaRPr kumimoji="0" lang="ru-RU" sz="1600" b="1" i="0" u="none" strike="noStrike" kern="0" cap="none" spc="0" normalizeH="0" baseline="0" noProof="0" dirty="0" smtClean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500"/>
                            </p:stCondLst>
                            <p:childTnLst>
                              <p:par>
                                <p:cTn id="58" presetID="19" presetClass="exit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9" dur="3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00"/>
                            </p:stCondLst>
                            <p:childTnLst>
                              <p:par>
                                <p:cTn id="63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3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000"/>
                            </p:stCondLst>
                            <p:childTnLst>
                              <p:par>
                                <p:cTn id="85" presetID="19" presetClass="exit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3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3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0"/>
                            </p:stCondLst>
                            <p:childTnLst>
                              <p:par>
                                <p:cTn id="90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8" grpId="0" animBg="1"/>
      <p:bldP spid="13" grpId="0" animBg="1"/>
      <p:bldP spid="14" grpId="0" animBg="1"/>
      <p:bldP spid="16" grpId="0" animBg="1"/>
      <p:bldP spid="17" grpId="0" animBg="1"/>
      <p:bldP spid="18" grpId="0" animBg="1"/>
      <p:bldP spid="26" grpId="0" animBg="1"/>
      <p:bldP spid="27" grpId="0" animBg="1"/>
      <p:bldP spid="29" grpId="0" animBg="1"/>
      <p:bldP spid="31" grpId="0" animBg="1"/>
      <p:bldP spid="30" grpId="0" build="p"/>
    </p:bldLst>
  </p:timing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080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Довод</a:t>
            </a:r>
          </a:p>
        </p:txBody>
      </p:sp>
      <p:sp>
        <p:nvSpPr>
          <p:cNvPr id="31" name="AutoShape 3"/>
          <p:cNvSpPr>
            <a:spLocks noChangeArrowheads="1"/>
          </p:cNvSpPr>
          <p:nvPr/>
        </p:nvSpPr>
        <p:spPr bwMode="auto">
          <a:xfrm>
            <a:off x="3132000" y="6192000"/>
            <a:ext cx="2880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chemeClr val="tx1"/>
                </a:solidFill>
                <a:cs typeface="Arial" charset="0"/>
              </a:rPr>
              <a:t>А </a:t>
            </a:r>
            <a:r>
              <a:rPr lang="ru-RU" sz="1600" b="1" dirty="0" smtClean="0">
                <a:solidFill>
                  <a:srgbClr val="0000FF"/>
                </a:solidFill>
                <a:cs typeface="Arial" charset="0"/>
              </a:rPr>
              <a:t>Сократ</a:t>
            </a:r>
            <a:r>
              <a:rPr lang="ru-RU" sz="1600" b="1" dirty="0" smtClean="0">
                <a:solidFill>
                  <a:schemeClr val="tx1"/>
                </a:solidFill>
                <a:cs typeface="Arial" charset="0"/>
              </a:rPr>
              <a:t>-то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006600"/>
                </a:solidFill>
                <a:cs typeface="Arial" charset="0"/>
              </a:rPr>
              <a:t>смертен?</a:t>
            </a:r>
            <a:endParaRPr lang="ru-RU" sz="1600" b="1" dirty="0">
              <a:solidFill>
                <a:srgbClr val="006600"/>
              </a:solidFill>
            </a:endParaRPr>
          </a:p>
        </p:txBody>
      </p:sp>
      <p:sp>
        <p:nvSpPr>
          <p:cNvPr id="29" name="AutoShape 4"/>
          <p:cNvSpPr>
            <a:spLocks noChangeArrowheads="1"/>
          </p:cNvSpPr>
          <p:nvPr/>
        </p:nvSpPr>
        <p:spPr bwMode="auto">
          <a:xfrm>
            <a:off x="864000" y="5256000"/>
            <a:ext cx="2880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rgbClr val="FF00FF"/>
                </a:solidFill>
                <a:cs typeface="Arial" charset="0"/>
              </a:rPr>
              <a:t>Некоторые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FF0000"/>
                </a:solidFill>
                <a:cs typeface="Arial" charset="0"/>
              </a:rPr>
              <a:t>люди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006600"/>
                </a:solidFill>
                <a:cs typeface="Arial" charset="0"/>
              </a:rPr>
              <a:t>смертны</a:t>
            </a:r>
            <a:endParaRPr lang="ru-RU" sz="1600" b="1" dirty="0">
              <a:solidFill>
                <a:srgbClr val="006600"/>
              </a:solidFill>
            </a:endParaRPr>
          </a:p>
        </p:txBody>
      </p:sp>
      <p:sp>
        <p:nvSpPr>
          <p:cNvPr id="9" name="AutoShape 4"/>
          <p:cNvSpPr>
            <a:spLocks noChangeArrowheads="1"/>
          </p:cNvSpPr>
          <p:nvPr/>
        </p:nvSpPr>
        <p:spPr bwMode="auto">
          <a:xfrm>
            <a:off x="864000" y="5256000"/>
            <a:ext cx="2880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rgbClr val="FF00FF"/>
                </a:solidFill>
                <a:cs typeface="Arial" charset="0"/>
              </a:rPr>
              <a:t>Всякий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FF0000"/>
                </a:solidFill>
                <a:cs typeface="Arial" charset="0"/>
              </a:rPr>
              <a:t>человек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006600"/>
                </a:solidFill>
                <a:cs typeface="Arial" charset="0"/>
              </a:rPr>
              <a:t>смертен</a:t>
            </a:r>
            <a:endParaRPr lang="ru-RU" sz="1600" b="1" dirty="0">
              <a:solidFill>
                <a:srgbClr val="006600"/>
              </a:solidFill>
            </a:endParaRPr>
          </a:p>
        </p:txBody>
      </p:sp>
      <p:sp>
        <p:nvSpPr>
          <p:cNvPr id="8" name="AutoShape 3"/>
          <p:cNvSpPr>
            <a:spLocks noChangeArrowheads="1"/>
          </p:cNvSpPr>
          <p:nvPr/>
        </p:nvSpPr>
        <p:spPr bwMode="auto">
          <a:xfrm>
            <a:off x="3132000" y="6192000"/>
            <a:ext cx="2880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  <a:cs typeface="Arial" charset="0"/>
              </a:rPr>
              <a:t>Сократ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006600"/>
                </a:solidFill>
                <a:cs typeface="Arial" charset="0"/>
              </a:rPr>
              <a:t>смертен</a:t>
            </a:r>
            <a:endParaRPr lang="ru-RU" sz="1600" b="1" dirty="0">
              <a:solidFill>
                <a:srgbClr val="006600"/>
              </a:solidFill>
            </a:endParaRPr>
          </a:p>
        </p:txBody>
      </p:sp>
      <p:sp>
        <p:nvSpPr>
          <p:cNvPr id="10" name="AutoShape 5"/>
          <p:cNvSpPr>
            <a:spLocks noChangeArrowheads="1"/>
          </p:cNvSpPr>
          <p:nvPr/>
        </p:nvSpPr>
        <p:spPr bwMode="auto">
          <a:xfrm>
            <a:off x="5400000" y="5256000"/>
            <a:ext cx="2880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  <a:cs typeface="Arial" charset="0"/>
              </a:rPr>
              <a:t>Сократ –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FF0000"/>
                </a:solidFill>
                <a:cs typeface="Arial" charset="0"/>
              </a:rPr>
              <a:t>человек</a:t>
            </a:r>
            <a:endParaRPr lang="ru-RU" sz="1600" b="1" dirty="0">
              <a:solidFill>
                <a:srgbClr val="FF0000"/>
              </a:solidFill>
            </a:endParaRPr>
          </a:p>
        </p:txBody>
      </p:sp>
      <p:cxnSp>
        <p:nvCxnSpPr>
          <p:cNvPr id="11" name="AutoShape 28"/>
          <p:cNvCxnSpPr>
            <a:cxnSpLocks noChangeShapeType="1"/>
          </p:cNvCxnSpPr>
          <p:nvPr/>
        </p:nvCxnSpPr>
        <p:spPr bwMode="auto">
          <a:xfrm>
            <a:off x="2304000" y="5688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</p:cxnSp>
      <p:cxnSp>
        <p:nvCxnSpPr>
          <p:cNvPr id="12" name="AutoShape 29"/>
          <p:cNvCxnSpPr>
            <a:cxnSpLocks noChangeShapeType="1"/>
          </p:cNvCxnSpPr>
          <p:nvPr/>
        </p:nvCxnSpPr>
        <p:spPr bwMode="auto">
          <a:xfrm>
            <a:off x="6840000" y="5688000"/>
            <a:ext cx="1587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</p:cxnSp>
      <p:sp>
        <p:nvSpPr>
          <p:cNvPr id="13" name="Line 18"/>
          <p:cNvSpPr>
            <a:spLocks noChangeShapeType="1"/>
          </p:cNvSpPr>
          <p:nvPr/>
        </p:nvSpPr>
        <p:spPr bwMode="auto">
          <a:xfrm>
            <a:off x="2304000" y="5940000"/>
            <a:ext cx="226695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14" name="Line 19"/>
          <p:cNvSpPr>
            <a:spLocks noChangeShapeType="1"/>
          </p:cNvSpPr>
          <p:nvPr/>
        </p:nvSpPr>
        <p:spPr bwMode="auto">
          <a:xfrm>
            <a:off x="4570413" y="5940000"/>
            <a:ext cx="226695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cxnSp>
        <p:nvCxnSpPr>
          <p:cNvPr id="15" name="AutoShape 20"/>
          <p:cNvCxnSpPr>
            <a:cxnSpLocks noChangeShapeType="1"/>
          </p:cNvCxnSpPr>
          <p:nvPr/>
        </p:nvCxnSpPr>
        <p:spPr bwMode="auto">
          <a:xfrm>
            <a:off x="4570413" y="5940000"/>
            <a:ext cx="1587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 w="med" len="med"/>
          </a:ln>
          <a:effectLst/>
        </p:spPr>
      </p:cxnSp>
      <p:sp>
        <p:nvSpPr>
          <p:cNvPr id="16" name="AutoShape 6"/>
          <p:cNvSpPr>
            <a:spLocks noChangeArrowheads="1"/>
          </p:cNvSpPr>
          <p:nvPr/>
        </p:nvSpPr>
        <p:spPr bwMode="auto">
          <a:xfrm>
            <a:off x="144000" y="4320000"/>
            <a:ext cx="2016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  <a:cs typeface="Arial" charset="0"/>
              </a:rPr>
              <a:t>Платон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006600"/>
                </a:solidFill>
                <a:cs typeface="Arial" charset="0"/>
              </a:rPr>
              <a:t>смертен</a:t>
            </a:r>
            <a:endParaRPr lang="ru-RU" sz="1600" b="1" dirty="0">
              <a:solidFill>
                <a:srgbClr val="006600"/>
              </a:solidFill>
            </a:endParaRPr>
          </a:p>
        </p:txBody>
      </p:sp>
      <p:sp>
        <p:nvSpPr>
          <p:cNvPr id="17" name="AutoShape 7"/>
          <p:cNvSpPr>
            <a:spLocks noChangeArrowheads="1"/>
          </p:cNvSpPr>
          <p:nvPr/>
        </p:nvSpPr>
        <p:spPr bwMode="auto">
          <a:xfrm>
            <a:off x="2268000" y="4320000"/>
            <a:ext cx="2016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  <a:cs typeface="Arial" charset="0"/>
              </a:rPr>
              <a:t>Диоген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006600"/>
                </a:solidFill>
                <a:cs typeface="Arial" charset="0"/>
              </a:rPr>
              <a:t>смертен</a:t>
            </a:r>
            <a:endParaRPr lang="ru-RU" sz="1600" b="1" dirty="0">
              <a:solidFill>
                <a:srgbClr val="006600"/>
              </a:solidFill>
            </a:endParaRPr>
          </a:p>
        </p:txBody>
      </p:sp>
      <p:sp>
        <p:nvSpPr>
          <p:cNvPr id="18" name="AutoShape 8"/>
          <p:cNvSpPr>
            <a:spLocks noChangeArrowheads="1"/>
          </p:cNvSpPr>
          <p:nvPr/>
        </p:nvSpPr>
        <p:spPr bwMode="auto">
          <a:xfrm>
            <a:off x="4392000" y="4320000"/>
            <a:ext cx="2016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  <a:cs typeface="Arial" charset="0"/>
              </a:rPr>
              <a:t>Эпикур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006600"/>
                </a:solidFill>
                <a:cs typeface="Arial" charset="0"/>
              </a:rPr>
              <a:t>смертен</a:t>
            </a:r>
            <a:endParaRPr lang="ru-RU" sz="1600" b="1" dirty="0">
              <a:solidFill>
                <a:srgbClr val="006600"/>
              </a:solidFill>
            </a:endParaRPr>
          </a:p>
        </p:txBody>
      </p:sp>
      <p:sp>
        <p:nvSpPr>
          <p:cNvPr id="19" name="Text Box 10"/>
          <p:cNvSpPr txBox="1">
            <a:spLocks noChangeArrowheads="1"/>
          </p:cNvSpPr>
          <p:nvPr/>
        </p:nvSpPr>
        <p:spPr bwMode="auto">
          <a:xfrm>
            <a:off x="6408000" y="4248000"/>
            <a:ext cx="5760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sz="3600" dirty="0">
                <a:solidFill>
                  <a:schemeClr val="bg1"/>
                </a:solidFill>
              </a:rPr>
              <a:t>…</a:t>
            </a:r>
          </a:p>
        </p:txBody>
      </p:sp>
      <p:cxnSp>
        <p:nvCxnSpPr>
          <p:cNvPr id="21" name="AutoShape 30"/>
          <p:cNvCxnSpPr>
            <a:cxnSpLocks noChangeShapeType="1"/>
          </p:cNvCxnSpPr>
          <p:nvPr/>
        </p:nvCxnSpPr>
        <p:spPr bwMode="auto">
          <a:xfrm>
            <a:off x="1152000" y="4752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</p:cxnSp>
      <p:cxnSp>
        <p:nvCxnSpPr>
          <p:cNvPr id="22" name="AutoShape 30"/>
          <p:cNvCxnSpPr>
            <a:cxnSpLocks noChangeShapeType="1"/>
          </p:cNvCxnSpPr>
          <p:nvPr/>
        </p:nvCxnSpPr>
        <p:spPr bwMode="auto">
          <a:xfrm>
            <a:off x="3276000" y="4752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</p:cxnSp>
      <p:cxnSp>
        <p:nvCxnSpPr>
          <p:cNvPr id="23" name="AutoShape 30"/>
          <p:cNvCxnSpPr>
            <a:cxnSpLocks noChangeShapeType="1"/>
          </p:cNvCxnSpPr>
          <p:nvPr/>
        </p:nvCxnSpPr>
        <p:spPr bwMode="auto">
          <a:xfrm>
            <a:off x="5400000" y="4752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</p:cxnSp>
      <p:cxnSp>
        <p:nvCxnSpPr>
          <p:cNvPr id="24" name="AutoShape 30"/>
          <p:cNvCxnSpPr>
            <a:cxnSpLocks noChangeShapeType="1"/>
          </p:cNvCxnSpPr>
          <p:nvPr/>
        </p:nvCxnSpPr>
        <p:spPr bwMode="auto">
          <a:xfrm>
            <a:off x="6696000" y="4752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</p:cxnSp>
      <p:sp>
        <p:nvSpPr>
          <p:cNvPr id="26" name="Line 18"/>
          <p:cNvSpPr>
            <a:spLocks noChangeShapeType="1"/>
          </p:cNvSpPr>
          <p:nvPr/>
        </p:nvSpPr>
        <p:spPr bwMode="auto">
          <a:xfrm>
            <a:off x="1152000" y="5004000"/>
            <a:ext cx="1152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27" name="Line 19"/>
          <p:cNvSpPr>
            <a:spLocks noChangeShapeType="1"/>
          </p:cNvSpPr>
          <p:nvPr/>
        </p:nvSpPr>
        <p:spPr bwMode="auto">
          <a:xfrm>
            <a:off x="2304000" y="5004000"/>
            <a:ext cx="4392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25" name="AutoShape 9"/>
          <p:cNvSpPr>
            <a:spLocks noChangeArrowheads="1"/>
          </p:cNvSpPr>
          <p:nvPr/>
        </p:nvSpPr>
        <p:spPr bwMode="auto">
          <a:xfrm>
            <a:off x="6984000" y="4320000"/>
            <a:ext cx="2016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  <a:cs typeface="Arial" charset="0"/>
              </a:rPr>
              <a:t>Сократ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006600"/>
                </a:solidFill>
                <a:cs typeface="Arial" charset="0"/>
              </a:rPr>
              <a:t>смертен</a:t>
            </a:r>
            <a:endParaRPr lang="ru-RU" sz="1600" b="1" dirty="0">
              <a:solidFill>
                <a:srgbClr val="006600"/>
              </a:solidFill>
            </a:endParaRPr>
          </a:p>
        </p:txBody>
      </p:sp>
      <p:cxnSp>
        <p:nvCxnSpPr>
          <p:cNvPr id="33" name="AutoShape 30"/>
          <p:cNvCxnSpPr>
            <a:cxnSpLocks noChangeShapeType="1"/>
          </p:cNvCxnSpPr>
          <p:nvPr/>
        </p:nvCxnSpPr>
        <p:spPr bwMode="auto">
          <a:xfrm>
            <a:off x="8001024" y="4752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</p:cxnSp>
      <p:sp>
        <p:nvSpPr>
          <p:cNvPr id="34" name="Line 19"/>
          <p:cNvSpPr>
            <a:spLocks noChangeShapeType="1"/>
          </p:cNvSpPr>
          <p:nvPr/>
        </p:nvSpPr>
        <p:spPr bwMode="auto">
          <a:xfrm>
            <a:off x="6696000" y="5004000"/>
            <a:ext cx="1296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36" name="Rectangle 3"/>
          <p:cNvSpPr txBox="1">
            <a:spLocks noChangeArrowheads="1"/>
          </p:cNvSpPr>
          <p:nvPr/>
        </p:nvSpPr>
        <p:spPr bwMode="auto">
          <a:xfrm>
            <a:off x="457200" y="828000"/>
            <a:ext cx="8374063" cy="27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sz="2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Основное требование к доводу:</a:t>
            </a:r>
          </a:p>
          <a:p>
            <a:pPr marL="540000" marR="0" lvl="1" indent="-28575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1"/>
              </a:buClr>
              <a:buSzTx/>
              <a:buFontTx/>
              <a:buChar char="•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Довод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должен быть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доказанным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истинным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суждением.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sz="2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Правила довода:</a:t>
            </a:r>
          </a:p>
          <a:p>
            <a:pPr marL="540000" marR="0" lvl="1" indent="-28575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Доводы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должны являться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достаточным основанием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тезиса.</a:t>
            </a:r>
          </a:p>
          <a:p>
            <a:pPr marL="540000" marR="0" lvl="1" indent="-28575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1"/>
              </a:buClr>
              <a:buSzTx/>
              <a:buFontTx/>
              <a:buChar char="•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Истинность довода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должна быть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обоснована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 независимо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</a:t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от тезиса.</a:t>
            </a:r>
          </a:p>
          <a:p>
            <a:pPr marL="9000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1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800" b="1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Характерная ошибка:</a:t>
            </a:r>
          </a:p>
          <a:p>
            <a:pPr marL="1600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1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</a:rPr>
              <a:t>«Порочный круг»</a:t>
            </a:r>
          </a:p>
        </p:txBody>
      </p:sp>
      <p:cxnSp>
        <p:nvCxnSpPr>
          <p:cNvPr id="28" name="AutoShape 20"/>
          <p:cNvCxnSpPr>
            <a:cxnSpLocks noChangeShapeType="1"/>
          </p:cNvCxnSpPr>
          <p:nvPr/>
        </p:nvCxnSpPr>
        <p:spPr bwMode="auto">
          <a:xfrm>
            <a:off x="2304000" y="5004000"/>
            <a:ext cx="1587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 w="med" len="med"/>
          </a:ln>
          <a:effectLst/>
        </p:spPr>
      </p:cxnSp>
      <p:sp>
        <p:nvSpPr>
          <p:cNvPr id="32" name="Прямоугольник 31"/>
          <p:cNvSpPr/>
          <p:nvPr/>
        </p:nvSpPr>
        <p:spPr bwMode="auto">
          <a:xfrm>
            <a:off x="6912000" y="4248000"/>
            <a:ext cx="2160000" cy="576000"/>
          </a:xfrm>
          <a:prstGeom prst="rect">
            <a:avLst/>
          </a:prstGeom>
          <a:noFill/>
          <a:ln w="38100" cap="flat" cmpd="dbl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37" name="Прямоугольник 36"/>
          <p:cNvSpPr/>
          <p:nvPr/>
        </p:nvSpPr>
        <p:spPr bwMode="auto">
          <a:xfrm>
            <a:off x="3060000" y="6120000"/>
            <a:ext cx="3024000" cy="576000"/>
          </a:xfrm>
          <a:prstGeom prst="rect">
            <a:avLst/>
          </a:prstGeom>
          <a:noFill/>
          <a:ln w="38100" cap="flat" cmpd="dbl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30" name="Содержимое 2"/>
          <p:cNvSpPr txBox="1">
            <a:spLocks/>
          </p:cNvSpPr>
          <p:nvPr/>
        </p:nvSpPr>
        <p:spPr bwMode="auto">
          <a:xfrm>
            <a:off x="216000" y="3456000"/>
            <a:ext cx="8712000" cy="86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342900" lvl="0" indent="-342900" algn="l" eaLnBrk="0" hangingPunct="0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dirty="0" smtClean="0">
                <a:solidFill>
                  <a:srgbClr val="FF9933"/>
                </a:solidFill>
              </a:rPr>
              <a:t>Индукция же через полное перечисление</a:t>
            </a:r>
            <a:r>
              <a:rPr lang="ru-RU" sz="1600" dirty="0" smtClean="0"/>
              <a:t> вводит в число аргументов, обосновывающих правило, </a:t>
            </a:r>
            <a:r>
              <a:rPr lang="ru-RU" sz="1600" dirty="0" smtClean="0">
                <a:solidFill>
                  <a:srgbClr val="FF9933"/>
                </a:solidFill>
              </a:rPr>
              <a:t>аргумент, тождественный доказываемому тезису</a:t>
            </a:r>
            <a:r>
              <a:rPr lang="ru-RU" sz="1600" dirty="0" smtClean="0"/>
              <a:t>.</a:t>
            </a:r>
            <a:endParaRPr kumimoji="0" lang="ru-RU" sz="1600" b="1" i="0" u="none" strike="noStrike" kern="0" cap="none" spc="0" normalizeH="0" baseline="0" noProof="0" dirty="0" smtClean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9" presetClass="exit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" dur="30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500"/>
                            </p:stCondLst>
                            <p:childTnLst>
                              <p:par>
                                <p:cTn id="53" presetID="19" presetClass="exit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4" dur="30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500"/>
                            </p:stCondLst>
                            <p:childTnLst>
                              <p:par>
                                <p:cTn id="58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3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29" grpId="0" animBg="1"/>
      <p:bldP spid="9" grpId="0" animBg="1"/>
      <p:bldP spid="8" grpId="0" animBg="1"/>
      <p:bldP spid="8" grpId="1" animBg="1"/>
      <p:bldP spid="13" grpId="0" animBg="1"/>
      <p:bldP spid="14" grpId="0" animBg="1"/>
      <p:bldP spid="25" grpId="0" animBg="1"/>
      <p:bldP spid="25" grpId="1" animBg="1"/>
      <p:bldP spid="34" grpId="0" animBg="1"/>
      <p:bldP spid="32" grpId="0" animBg="1"/>
      <p:bldP spid="37" grpId="0" animBg="1"/>
      <p:bldP spid="30" grpId="0" build="p"/>
    </p:bldLst>
  </p:timing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080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Довод</a:t>
            </a:r>
          </a:p>
        </p:txBody>
      </p:sp>
      <p:sp>
        <p:nvSpPr>
          <p:cNvPr id="8" name="AutoShape 3"/>
          <p:cNvSpPr>
            <a:spLocks noChangeArrowheads="1"/>
          </p:cNvSpPr>
          <p:nvPr/>
        </p:nvSpPr>
        <p:spPr bwMode="auto">
          <a:xfrm>
            <a:off x="3060000" y="6192000"/>
            <a:ext cx="3024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rgbClr val="FF00FF"/>
                </a:solidFill>
                <a:cs typeface="Arial" charset="0"/>
              </a:rPr>
              <a:t>Всякий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0000FF"/>
                </a:solidFill>
                <a:cs typeface="Arial" charset="0"/>
              </a:rPr>
              <a:t>человек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006600"/>
                </a:solidFill>
                <a:cs typeface="Arial" charset="0"/>
              </a:rPr>
              <a:t>смертен</a:t>
            </a:r>
            <a:endParaRPr lang="ru-RU" sz="1600" b="1" dirty="0">
              <a:solidFill>
                <a:srgbClr val="006600"/>
              </a:solidFill>
            </a:endParaRPr>
          </a:p>
        </p:txBody>
      </p:sp>
      <p:sp>
        <p:nvSpPr>
          <p:cNvPr id="9" name="AutoShape 4"/>
          <p:cNvSpPr>
            <a:spLocks noChangeArrowheads="1"/>
          </p:cNvSpPr>
          <p:nvPr/>
        </p:nvSpPr>
        <p:spPr bwMode="auto">
          <a:xfrm>
            <a:off x="792000" y="5256000"/>
            <a:ext cx="3024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rgbClr val="FF00FF"/>
                </a:solidFill>
                <a:cs typeface="Arial" charset="0"/>
              </a:rPr>
              <a:t>Всякое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FF0000"/>
                </a:solidFill>
                <a:cs typeface="Arial" charset="0"/>
              </a:rPr>
              <a:t>животное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006600"/>
                </a:solidFill>
                <a:cs typeface="Arial" charset="0"/>
              </a:rPr>
              <a:t>смертно</a:t>
            </a:r>
            <a:endParaRPr lang="ru-RU" sz="1600" b="1" dirty="0">
              <a:solidFill>
                <a:srgbClr val="006600"/>
              </a:solidFill>
            </a:endParaRPr>
          </a:p>
        </p:txBody>
      </p:sp>
      <p:sp>
        <p:nvSpPr>
          <p:cNvPr id="10" name="AutoShape 5"/>
          <p:cNvSpPr>
            <a:spLocks noChangeArrowheads="1"/>
          </p:cNvSpPr>
          <p:nvPr/>
        </p:nvSpPr>
        <p:spPr bwMode="auto">
          <a:xfrm>
            <a:off x="5328000" y="5256000"/>
            <a:ext cx="3024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>
                <a:solidFill>
                  <a:srgbClr val="FF00FF"/>
                </a:solidFill>
                <a:cs typeface="Arial" charset="0"/>
              </a:rPr>
              <a:t>Всякий</a:t>
            </a:r>
            <a:r>
              <a:rPr lang="en-US" sz="16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600" b="1" dirty="0" smtClean="0">
                <a:solidFill>
                  <a:srgbClr val="0000FF"/>
                </a:solidFill>
                <a:cs typeface="Arial" charset="0"/>
              </a:rPr>
              <a:t>человек – </a:t>
            </a:r>
            <a:r>
              <a:rPr lang="ru-RU" sz="1600" b="1" dirty="0" smtClean="0">
                <a:solidFill>
                  <a:srgbClr val="FF0000"/>
                </a:solidFill>
                <a:cs typeface="Arial" charset="0"/>
              </a:rPr>
              <a:t>животное</a:t>
            </a:r>
            <a:endParaRPr lang="ru-RU" sz="1600" b="1" dirty="0">
              <a:solidFill>
                <a:srgbClr val="FF0000"/>
              </a:solidFill>
            </a:endParaRPr>
          </a:p>
        </p:txBody>
      </p:sp>
      <p:cxnSp>
        <p:nvCxnSpPr>
          <p:cNvPr id="11" name="AutoShape 28"/>
          <p:cNvCxnSpPr>
            <a:cxnSpLocks noChangeShapeType="1"/>
          </p:cNvCxnSpPr>
          <p:nvPr/>
        </p:nvCxnSpPr>
        <p:spPr bwMode="auto">
          <a:xfrm>
            <a:off x="2304000" y="5688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</p:cxnSp>
      <p:cxnSp>
        <p:nvCxnSpPr>
          <p:cNvPr id="12" name="AutoShape 29"/>
          <p:cNvCxnSpPr>
            <a:cxnSpLocks noChangeShapeType="1"/>
          </p:cNvCxnSpPr>
          <p:nvPr/>
        </p:nvCxnSpPr>
        <p:spPr bwMode="auto">
          <a:xfrm>
            <a:off x="6840000" y="5688000"/>
            <a:ext cx="1587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</p:cxnSp>
      <p:sp>
        <p:nvSpPr>
          <p:cNvPr id="13" name="Line 18"/>
          <p:cNvSpPr>
            <a:spLocks noChangeShapeType="1"/>
          </p:cNvSpPr>
          <p:nvPr/>
        </p:nvSpPr>
        <p:spPr bwMode="auto">
          <a:xfrm>
            <a:off x="2304000" y="5940000"/>
            <a:ext cx="226695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14" name="Line 19"/>
          <p:cNvSpPr>
            <a:spLocks noChangeShapeType="1"/>
          </p:cNvSpPr>
          <p:nvPr/>
        </p:nvSpPr>
        <p:spPr bwMode="auto">
          <a:xfrm>
            <a:off x="4570413" y="5940000"/>
            <a:ext cx="226695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cxnSp>
        <p:nvCxnSpPr>
          <p:cNvPr id="15" name="AutoShape 20"/>
          <p:cNvCxnSpPr>
            <a:cxnSpLocks noChangeShapeType="1"/>
          </p:cNvCxnSpPr>
          <p:nvPr/>
        </p:nvCxnSpPr>
        <p:spPr bwMode="auto">
          <a:xfrm>
            <a:off x="4570413" y="5940000"/>
            <a:ext cx="1587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 w="med" len="med"/>
          </a:ln>
          <a:effectLst/>
        </p:spPr>
      </p:cxnSp>
      <p:sp>
        <p:nvSpPr>
          <p:cNvPr id="16" name="AutoShape 6"/>
          <p:cNvSpPr>
            <a:spLocks noChangeArrowheads="1"/>
          </p:cNvSpPr>
          <p:nvPr/>
        </p:nvSpPr>
        <p:spPr bwMode="auto">
          <a:xfrm>
            <a:off x="72000" y="4320000"/>
            <a:ext cx="2160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400" b="1" dirty="0" smtClean="0">
                <a:solidFill>
                  <a:srgbClr val="FF00FF"/>
                </a:solidFill>
                <a:cs typeface="Arial" charset="0"/>
              </a:rPr>
              <a:t>Всякая</a:t>
            </a:r>
            <a:r>
              <a:rPr lang="en-US" sz="14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400" b="1" dirty="0" smtClean="0">
                <a:solidFill>
                  <a:srgbClr val="0000FF"/>
                </a:solidFill>
                <a:cs typeface="Arial" charset="0"/>
              </a:rPr>
              <a:t>рыба</a:t>
            </a:r>
            <a:r>
              <a:rPr lang="en-US" sz="14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400" b="1" dirty="0" smtClean="0">
                <a:solidFill>
                  <a:srgbClr val="006600"/>
                </a:solidFill>
                <a:cs typeface="Arial" charset="0"/>
              </a:rPr>
              <a:t>смертна</a:t>
            </a:r>
            <a:endParaRPr lang="ru-RU" sz="1400" b="1" dirty="0">
              <a:solidFill>
                <a:srgbClr val="006600"/>
              </a:solidFill>
            </a:endParaRPr>
          </a:p>
        </p:txBody>
      </p:sp>
      <p:sp>
        <p:nvSpPr>
          <p:cNvPr id="17" name="AutoShape 7"/>
          <p:cNvSpPr>
            <a:spLocks noChangeArrowheads="1"/>
          </p:cNvSpPr>
          <p:nvPr/>
        </p:nvSpPr>
        <p:spPr bwMode="auto">
          <a:xfrm>
            <a:off x="2268000" y="4320000"/>
            <a:ext cx="2160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400" b="1" dirty="0" smtClean="0">
                <a:solidFill>
                  <a:srgbClr val="FF00FF"/>
                </a:solidFill>
                <a:cs typeface="Arial" charset="0"/>
              </a:rPr>
              <a:t>Всякая</a:t>
            </a:r>
            <a:r>
              <a:rPr lang="en-US" sz="14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400" b="1" dirty="0" smtClean="0">
                <a:solidFill>
                  <a:srgbClr val="0000FF"/>
                </a:solidFill>
                <a:cs typeface="Arial" charset="0"/>
              </a:rPr>
              <a:t>птица</a:t>
            </a:r>
            <a:r>
              <a:rPr lang="en-US" sz="14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400" b="1" dirty="0" smtClean="0">
                <a:solidFill>
                  <a:srgbClr val="006600"/>
                </a:solidFill>
                <a:cs typeface="Arial" charset="0"/>
              </a:rPr>
              <a:t>смертна</a:t>
            </a:r>
            <a:endParaRPr lang="ru-RU" sz="1400" b="1" dirty="0">
              <a:solidFill>
                <a:srgbClr val="006600"/>
              </a:solidFill>
            </a:endParaRPr>
          </a:p>
        </p:txBody>
      </p:sp>
      <p:sp>
        <p:nvSpPr>
          <p:cNvPr id="18" name="AutoShape 8"/>
          <p:cNvSpPr>
            <a:spLocks noChangeArrowheads="1"/>
          </p:cNvSpPr>
          <p:nvPr/>
        </p:nvSpPr>
        <p:spPr bwMode="auto">
          <a:xfrm>
            <a:off x="4464000" y="4320000"/>
            <a:ext cx="2160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400" b="1" dirty="0" smtClean="0">
                <a:solidFill>
                  <a:srgbClr val="FF00FF"/>
                </a:solidFill>
                <a:cs typeface="Arial" charset="0"/>
              </a:rPr>
              <a:t>Всякий</a:t>
            </a:r>
            <a:r>
              <a:rPr lang="en-US" sz="14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400" b="1" dirty="0" smtClean="0">
                <a:solidFill>
                  <a:srgbClr val="0000FF"/>
                </a:solidFill>
                <a:cs typeface="Arial" charset="0"/>
              </a:rPr>
              <a:t>зверь</a:t>
            </a:r>
            <a:r>
              <a:rPr lang="en-US" sz="1400" b="1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400" b="1" dirty="0" smtClean="0">
                <a:solidFill>
                  <a:srgbClr val="006600"/>
                </a:solidFill>
                <a:cs typeface="Arial" charset="0"/>
              </a:rPr>
              <a:t>смертен</a:t>
            </a:r>
            <a:endParaRPr lang="ru-RU" sz="1400" b="1" dirty="0">
              <a:solidFill>
                <a:srgbClr val="006600"/>
              </a:solidFill>
            </a:endParaRPr>
          </a:p>
        </p:txBody>
      </p:sp>
      <p:sp>
        <p:nvSpPr>
          <p:cNvPr id="19" name="Text Box 10"/>
          <p:cNvSpPr txBox="1">
            <a:spLocks noChangeArrowheads="1"/>
          </p:cNvSpPr>
          <p:nvPr/>
        </p:nvSpPr>
        <p:spPr bwMode="auto">
          <a:xfrm>
            <a:off x="6624000" y="4392000"/>
            <a:ext cx="288000" cy="43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rIns="0">
            <a:spAutoFit/>
          </a:bodyPr>
          <a:lstStyle/>
          <a:p>
            <a:r>
              <a:rPr lang="ru-RU" sz="2400" dirty="0">
                <a:solidFill>
                  <a:schemeClr val="bg1"/>
                </a:solidFill>
              </a:rPr>
              <a:t>…</a:t>
            </a:r>
          </a:p>
        </p:txBody>
      </p:sp>
      <p:sp>
        <p:nvSpPr>
          <p:cNvPr id="20" name="AutoShape 9"/>
          <p:cNvSpPr>
            <a:spLocks noChangeArrowheads="1"/>
          </p:cNvSpPr>
          <p:nvPr/>
        </p:nvSpPr>
        <p:spPr bwMode="auto">
          <a:xfrm>
            <a:off x="6912000" y="4320000"/>
            <a:ext cx="2160000" cy="432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400" b="1" spc="-60" dirty="0" smtClean="0">
                <a:solidFill>
                  <a:srgbClr val="FF00FF"/>
                </a:solidFill>
                <a:cs typeface="Arial" charset="0"/>
              </a:rPr>
              <a:t>Всякий</a:t>
            </a:r>
            <a:r>
              <a:rPr lang="en-US" sz="1400" b="1" spc="-60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400" spc="-60" dirty="0" smtClean="0">
                <a:solidFill>
                  <a:srgbClr val="0000FF"/>
                </a:solidFill>
                <a:cs typeface="Arial" charset="0"/>
              </a:rPr>
              <a:t>человек</a:t>
            </a:r>
            <a:r>
              <a:rPr lang="en-US" sz="1400" b="1" spc="-60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ru-RU" sz="1400" b="1" spc="-60" dirty="0" smtClean="0">
                <a:solidFill>
                  <a:srgbClr val="006600"/>
                </a:solidFill>
                <a:cs typeface="Arial" charset="0"/>
              </a:rPr>
              <a:t>смертен</a:t>
            </a:r>
            <a:endParaRPr lang="ru-RU" sz="1400" b="1" spc="-60" dirty="0">
              <a:solidFill>
                <a:srgbClr val="006600"/>
              </a:solidFill>
            </a:endParaRPr>
          </a:p>
        </p:txBody>
      </p:sp>
      <p:cxnSp>
        <p:nvCxnSpPr>
          <p:cNvPr id="21" name="AutoShape 30"/>
          <p:cNvCxnSpPr>
            <a:cxnSpLocks noChangeShapeType="1"/>
          </p:cNvCxnSpPr>
          <p:nvPr/>
        </p:nvCxnSpPr>
        <p:spPr bwMode="auto">
          <a:xfrm>
            <a:off x="1152000" y="4752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</p:cxnSp>
      <p:cxnSp>
        <p:nvCxnSpPr>
          <p:cNvPr id="22" name="AutoShape 30"/>
          <p:cNvCxnSpPr>
            <a:cxnSpLocks noChangeShapeType="1"/>
          </p:cNvCxnSpPr>
          <p:nvPr/>
        </p:nvCxnSpPr>
        <p:spPr bwMode="auto">
          <a:xfrm>
            <a:off x="3348000" y="4752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</p:cxnSp>
      <p:cxnSp>
        <p:nvCxnSpPr>
          <p:cNvPr id="23" name="AutoShape 30"/>
          <p:cNvCxnSpPr>
            <a:cxnSpLocks noChangeShapeType="1"/>
          </p:cNvCxnSpPr>
          <p:nvPr/>
        </p:nvCxnSpPr>
        <p:spPr bwMode="auto">
          <a:xfrm>
            <a:off x="5544000" y="4752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</p:cxnSp>
      <p:cxnSp>
        <p:nvCxnSpPr>
          <p:cNvPr id="24" name="AutoShape 30"/>
          <p:cNvCxnSpPr>
            <a:cxnSpLocks noChangeShapeType="1"/>
          </p:cNvCxnSpPr>
          <p:nvPr/>
        </p:nvCxnSpPr>
        <p:spPr bwMode="auto">
          <a:xfrm>
            <a:off x="6768000" y="4752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</p:cxnSp>
      <p:cxnSp>
        <p:nvCxnSpPr>
          <p:cNvPr id="25" name="AutoShape 30"/>
          <p:cNvCxnSpPr>
            <a:cxnSpLocks noChangeShapeType="1"/>
          </p:cNvCxnSpPr>
          <p:nvPr/>
        </p:nvCxnSpPr>
        <p:spPr bwMode="auto">
          <a:xfrm>
            <a:off x="7992000" y="4752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</p:cxnSp>
      <p:sp>
        <p:nvSpPr>
          <p:cNvPr id="26" name="Line 18"/>
          <p:cNvSpPr>
            <a:spLocks noChangeShapeType="1"/>
          </p:cNvSpPr>
          <p:nvPr/>
        </p:nvSpPr>
        <p:spPr bwMode="auto">
          <a:xfrm>
            <a:off x="1152000" y="5004000"/>
            <a:ext cx="1152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27" name="Line 19"/>
          <p:cNvSpPr>
            <a:spLocks noChangeShapeType="1"/>
          </p:cNvSpPr>
          <p:nvPr/>
        </p:nvSpPr>
        <p:spPr bwMode="auto">
          <a:xfrm>
            <a:off x="2304000" y="5004000"/>
            <a:ext cx="5688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cxnSp>
        <p:nvCxnSpPr>
          <p:cNvPr id="28" name="AutoShape 20"/>
          <p:cNvCxnSpPr>
            <a:cxnSpLocks noChangeShapeType="1"/>
          </p:cNvCxnSpPr>
          <p:nvPr/>
        </p:nvCxnSpPr>
        <p:spPr bwMode="auto">
          <a:xfrm>
            <a:off x="2304000" y="5004000"/>
            <a:ext cx="1587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 w="med" len="med"/>
          </a:ln>
          <a:effectLst/>
        </p:spPr>
      </p:cxnSp>
      <p:sp>
        <p:nvSpPr>
          <p:cNvPr id="33" name="Rectangle 3"/>
          <p:cNvSpPr txBox="1">
            <a:spLocks noChangeArrowheads="1"/>
          </p:cNvSpPr>
          <p:nvPr/>
        </p:nvSpPr>
        <p:spPr bwMode="auto">
          <a:xfrm>
            <a:off x="457200" y="828000"/>
            <a:ext cx="8374063" cy="27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sz="2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Основное требование к доводу:</a:t>
            </a:r>
          </a:p>
          <a:p>
            <a:pPr marL="540000" marR="0" lvl="1" indent="-28575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1"/>
              </a:buClr>
              <a:buSzTx/>
              <a:buFontTx/>
              <a:buChar char="•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Довод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должен быть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доказанным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истинным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суждением.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sz="2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Правила довода:</a:t>
            </a:r>
          </a:p>
          <a:p>
            <a:pPr marL="540000" marR="0" lvl="1" indent="-28575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Доводы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должны являться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достаточным основанием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тезиса.</a:t>
            </a:r>
          </a:p>
          <a:p>
            <a:pPr marL="540000" marR="0" lvl="1" indent="-28575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1"/>
              </a:buClr>
              <a:buSzTx/>
              <a:buFontTx/>
              <a:buChar char="•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Истинность довода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</a:rPr>
              <a:t>должна быть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обоснована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</a:rPr>
              <a:t> независимо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</a:t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от тезиса.</a:t>
            </a:r>
          </a:p>
          <a:p>
            <a:pPr marL="9000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1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800" b="1" i="1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Характерная ошибка:</a:t>
            </a:r>
          </a:p>
          <a:p>
            <a:pPr marL="1600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1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</a:rPr>
              <a:t>«Порочный круг»</a:t>
            </a:r>
          </a:p>
        </p:txBody>
      </p:sp>
      <p:sp>
        <p:nvSpPr>
          <p:cNvPr id="29" name="Содержимое 2"/>
          <p:cNvSpPr txBox="1">
            <a:spLocks/>
          </p:cNvSpPr>
          <p:nvPr/>
        </p:nvSpPr>
        <p:spPr bwMode="auto">
          <a:xfrm>
            <a:off x="216000" y="3456000"/>
            <a:ext cx="8712000" cy="86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342900" lvl="0" indent="-342900" algn="l" eaLnBrk="0" hangingPunct="0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dirty="0" smtClean="0">
                <a:solidFill>
                  <a:srgbClr val="FF9933"/>
                </a:solidFill>
              </a:rPr>
              <a:t>Дедуктивное обоснование правила</a:t>
            </a:r>
            <a:r>
              <a:rPr lang="ru-RU" sz="1600" dirty="0" smtClean="0"/>
              <a:t> выведением его из более общего правила включает </a:t>
            </a:r>
            <a:r>
              <a:rPr lang="ru-RU" sz="1600" dirty="0" smtClean="0">
                <a:solidFill>
                  <a:srgbClr val="FF9933"/>
                </a:solidFill>
              </a:rPr>
              <a:t>аргумент, тождественный доказываемому правилу</a:t>
            </a:r>
            <a:r>
              <a:rPr lang="ru-RU" sz="1600" dirty="0" smtClean="0"/>
              <a:t>. </a:t>
            </a:r>
            <a:endParaRPr kumimoji="0" lang="ru-RU" sz="1600" b="1" i="0" u="none" strike="noStrike" kern="0" cap="none" spc="0" normalizeH="0" baseline="0" noProof="0" dirty="0" smtClean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"/>
                            </p:stCondLst>
                            <p:childTnLst>
                              <p:par>
                                <p:cTn id="9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9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 animBg="1"/>
      <p:bldP spid="10" grpId="0" animBg="1"/>
      <p:bldP spid="13" grpId="0" animBg="1"/>
      <p:bldP spid="14" grpId="0" animBg="1"/>
      <p:bldP spid="16" grpId="0" animBg="1"/>
      <p:bldP spid="17" grpId="0" animBg="1"/>
      <p:bldP spid="18" grpId="0" animBg="1"/>
      <p:bldP spid="20" grpId="0" animBg="1"/>
      <p:bldP spid="20" grpId="1" animBg="1"/>
      <p:bldP spid="26" grpId="0" animBg="1"/>
      <p:bldP spid="27" grpId="0" animBg="1"/>
      <p:bldP spid="29" grpId="0" build="p"/>
    </p:bldLst>
  </p:timing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080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Довод</a:t>
            </a:r>
          </a:p>
        </p:txBody>
      </p:sp>
      <p:sp>
        <p:nvSpPr>
          <p:cNvPr id="4915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828000"/>
            <a:ext cx="8374063" cy="5607050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Основное требование к доводу:</a:t>
            </a:r>
          </a:p>
          <a:p>
            <a:pPr marL="540000" lvl="1" eaLnBrk="1" hangingPunct="1">
              <a:buClr>
                <a:schemeClr val="bg1"/>
              </a:buClr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Довод </a:t>
            </a:r>
            <a:r>
              <a:rPr lang="ru-RU" sz="1800" b="1" dirty="0" smtClean="0">
                <a:solidFill>
                  <a:srgbClr val="00FF00"/>
                </a:solidFill>
              </a:rPr>
              <a:t>должен быть </a:t>
            </a:r>
            <a:r>
              <a:rPr lang="ru-RU" sz="1800" b="1" dirty="0" smtClean="0">
                <a:solidFill>
                  <a:srgbClr val="00FFFF"/>
                </a:solidFill>
              </a:rPr>
              <a:t>доказанным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истинным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суждением. </a:t>
            </a:r>
          </a:p>
          <a:p>
            <a:pPr eaLnBrk="1" hangingPunct="1">
              <a:buFont typeface="Wingdings" pitchFamily="2" charset="2"/>
              <a:buChar char="q"/>
            </a:pPr>
            <a:r>
              <a:rPr lang="ru-RU" sz="2000" b="1" dirty="0" smtClean="0">
                <a:solidFill>
                  <a:srgbClr val="FFFF00"/>
                </a:solidFill>
              </a:rPr>
              <a:t>Правила довода:</a:t>
            </a:r>
          </a:p>
          <a:p>
            <a:pPr marL="540000" lvl="1" eaLnBrk="1" hangingPunct="1"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Доводы </a:t>
            </a:r>
            <a:r>
              <a:rPr lang="ru-RU" sz="1800" b="1" dirty="0" smtClean="0">
                <a:solidFill>
                  <a:srgbClr val="00FF00"/>
                </a:solidFill>
              </a:rPr>
              <a:t>должны являться </a:t>
            </a:r>
            <a:r>
              <a:rPr lang="ru-RU" sz="1800" b="1" dirty="0" smtClean="0">
                <a:solidFill>
                  <a:srgbClr val="00FFFF"/>
                </a:solidFill>
              </a:rPr>
              <a:t>достаточным основанием</a:t>
            </a:r>
            <a:r>
              <a:rPr lang="ru-RU" sz="1800" b="1" dirty="0" smtClean="0">
                <a:solidFill>
                  <a:schemeClr val="bg1"/>
                </a:solidFill>
              </a:rPr>
              <a:t> тезиса.</a:t>
            </a:r>
          </a:p>
          <a:p>
            <a:pPr marL="540000" lvl="1" eaLnBrk="1" hangingPunct="1">
              <a:buClr>
                <a:schemeClr val="bg1"/>
              </a:buClr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Истинность довода </a:t>
            </a:r>
            <a:r>
              <a:rPr lang="ru-RU" sz="1800" b="1" dirty="0" smtClean="0">
                <a:solidFill>
                  <a:srgbClr val="00FF00"/>
                </a:solidFill>
              </a:rPr>
              <a:t>должна быть </a:t>
            </a:r>
            <a:r>
              <a:rPr lang="ru-RU" sz="1800" b="1" dirty="0" smtClean="0">
                <a:solidFill>
                  <a:schemeClr val="bg1"/>
                </a:solidFill>
              </a:rPr>
              <a:t>обоснована</a:t>
            </a:r>
            <a:r>
              <a:rPr lang="ru-RU" sz="1800" b="1" dirty="0" smtClean="0">
                <a:solidFill>
                  <a:srgbClr val="00FFFF"/>
                </a:solidFill>
              </a:rPr>
              <a:t> независимо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от тезиса.</a:t>
            </a:r>
          </a:p>
          <a:p>
            <a:pPr marL="540000" lvl="1" eaLnBrk="1" hangingPunct="1">
              <a:buClr>
                <a:schemeClr val="bg1"/>
              </a:buClr>
              <a:buFontTx/>
              <a:buChar char="•"/>
            </a:pPr>
            <a:r>
              <a:rPr lang="ru-RU" sz="1800" b="1" dirty="0" smtClean="0">
                <a:solidFill>
                  <a:schemeClr val="bg1"/>
                </a:solidFill>
              </a:rPr>
              <a:t>Доводы, приводимые в подтверждение тезиса, </a:t>
            </a:r>
            <a:r>
              <a:rPr lang="ru-RU" sz="1800" b="1" dirty="0" smtClean="0">
                <a:solidFill>
                  <a:srgbClr val="FF66FF"/>
                </a:solidFill>
              </a:rPr>
              <a:t>не должны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противоречить друг другу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marL="828000" lvl="3" eaLnBrk="1" hangingPunct="1">
              <a:buClr>
                <a:schemeClr val="bg1"/>
              </a:buClr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Поскольку противоречащие друг другу доводы не могут быть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оба истинны, а ложные неприемлемы, необходимо либо отказаться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от как минимум одного из них, либо рискнуть проиграть спор.</a:t>
            </a:r>
          </a:p>
        </p:txBody>
      </p:sp>
      <p:sp>
        <p:nvSpPr>
          <p:cNvPr id="7" name="AutoShape 4"/>
          <p:cNvSpPr>
            <a:spLocks noChangeArrowheads="1"/>
          </p:cNvSpPr>
          <p:nvPr/>
        </p:nvSpPr>
        <p:spPr bwMode="auto">
          <a:xfrm>
            <a:off x="900000" y="4752000"/>
            <a:ext cx="5184000" cy="1656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dirty="0">
                <a:solidFill>
                  <a:srgbClr val="0000CC"/>
                </a:solidFill>
              </a:rPr>
              <a:t>В жизни нет ничего, </a:t>
            </a:r>
            <a:r>
              <a:rPr lang="ru-RU" dirty="0" smtClean="0">
                <a:solidFill>
                  <a:srgbClr val="0000CC"/>
                </a:solidFill>
              </a:rPr>
              <a:t>кроме </a:t>
            </a:r>
            <a:r>
              <a:rPr lang="ru-RU" dirty="0">
                <a:solidFill>
                  <a:srgbClr val="0000CC"/>
                </a:solidFill>
              </a:rPr>
              <a:t>одиночества, </a:t>
            </a:r>
            <a:r>
              <a:rPr lang="ru-RU" dirty="0" smtClean="0">
                <a:solidFill>
                  <a:srgbClr val="0000CC"/>
                </a:solidFill>
              </a:rPr>
              <a:t>невзгод </a:t>
            </a:r>
            <a:r>
              <a:rPr lang="ru-RU" dirty="0">
                <a:solidFill>
                  <a:srgbClr val="0000CC"/>
                </a:solidFill>
              </a:rPr>
              <a:t>и страданий</a:t>
            </a:r>
            <a:r>
              <a:rPr lang="ru-RU" dirty="0" smtClean="0">
                <a:solidFill>
                  <a:srgbClr val="0000CC"/>
                </a:solidFill>
              </a:rPr>
              <a:t>, </a:t>
            </a:r>
            <a:br>
              <a:rPr lang="ru-RU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>и </a:t>
            </a:r>
            <a:r>
              <a:rPr lang="ru-RU" dirty="0">
                <a:solidFill>
                  <a:srgbClr val="0000CC"/>
                </a:solidFill>
              </a:rPr>
              <a:t>– в довершение ко всему – </a:t>
            </a:r>
            <a:r>
              <a:rPr lang="ru-RU" dirty="0" smtClean="0">
                <a:solidFill>
                  <a:srgbClr val="0000CC"/>
                </a:solidFill>
              </a:rPr>
              <a:t>она </a:t>
            </a:r>
            <a:r>
              <a:rPr lang="ru-RU" dirty="0">
                <a:solidFill>
                  <a:srgbClr val="0000CC"/>
                </a:solidFill>
              </a:rPr>
              <a:t>слишком быстро </a:t>
            </a:r>
            <a:r>
              <a:rPr lang="ru-RU" dirty="0" smtClean="0">
                <a:solidFill>
                  <a:srgbClr val="0000CC"/>
                </a:solidFill>
              </a:rPr>
              <a:t>приходит </a:t>
            </a:r>
            <a:r>
              <a:rPr lang="ru-RU" dirty="0">
                <a:solidFill>
                  <a:srgbClr val="0000CC"/>
                </a:solidFill>
              </a:rPr>
              <a:t>к концу.</a:t>
            </a:r>
          </a:p>
        </p:txBody>
      </p:sp>
      <p:pic>
        <p:nvPicPr>
          <p:cNvPr id="8" name="Picture 8" descr="woody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660000" y="4392000"/>
            <a:ext cx="1594313" cy="198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</p:pic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6660000" y="6444000"/>
            <a:ext cx="15948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noAutofit/>
          </a:bodyPr>
          <a:lstStyle/>
          <a:p>
            <a:r>
              <a:rPr lang="ru-RU" sz="1600" dirty="0" smtClean="0"/>
              <a:t>Вуди Аллен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15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15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15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15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/>
    </p:bldLst>
  </p:timing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972000" y="2520000"/>
            <a:ext cx="7200000" cy="2664000"/>
          </a:xfrm>
        </p:spPr>
        <p:txBody>
          <a:bodyPr/>
          <a:lstStyle/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hominem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аргумент к человеку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ignorantiam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аргумент к незнанию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verecundiam</a:t>
            </a:r>
            <a:r>
              <a:rPr lang="en-GB" sz="1800" b="1" dirty="0" smtClean="0">
                <a:solidFill>
                  <a:srgbClr val="FF66FF"/>
                </a:solidFill>
              </a:rPr>
              <a:t> </a:t>
            </a:r>
            <a:r>
              <a:rPr lang="en-GB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chemeClr val="bg1"/>
                </a:solidFill>
              </a:rPr>
              <a:t>апелляция к авторитету)</a:t>
            </a:r>
            <a:endParaRPr lang="en-GB" sz="1800" b="1" dirty="0" smtClean="0">
              <a:solidFill>
                <a:srgbClr val="FF66FF"/>
              </a:solidFill>
            </a:endParaRP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populum</a:t>
            </a:r>
            <a:r>
              <a:rPr lang="en-GB" sz="1800" b="1" dirty="0" smtClean="0">
                <a:solidFill>
                  <a:srgbClr val="FF66FF"/>
                </a:solidFill>
              </a:rPr>
              <a:t> </a:t>
            </a:r>
            <a:r>
              <a:rPr lang="en-GB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chemeClr val="bg1"/>
                </a:solidFill>
              </a:rPr>
              <a:t>апелляция к мнению народа)</a:t>
            </a:r>
            <a:endParaRPr lang="en-GB" sz="1800" b="1" dirty="0" smtClean="0">
              <a:solidFill>
                <a:srgbClr val="FF66FF"/>
              </a:solidFill>
            </a:endParaRP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baculum</a:t>
            </a:r>
            <a:r>
              <a:rPr lang="en-GB" sz="1800" b="1" dirty="0" smtClean="0">
                <a:solidFill>
                  <a:srgbClr val="FF66FF"/>
                </a:solidFill>
              </a:rPr>
              <a:t> </a:t>
            </a:r>
            <a:r>
              <a:rPr lang="en-GB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chemeClr val="bg1"/>
                </a:solidFill>
              </a:rPr>
              <a:t>«палочный» аргумент)</a:t>
            </a:r>
            <a:endParaRPr lang="en-GB" sz="1800" b="1" dirty="0" smtClean="0">
              <a:solidFill>
                <a:srgbClr val="FF66FF"/>
              </a:solidFill>
            </a:endParaRPr>
          </a:p>
          <a:p>
            <a:pPr>
              <a:buClr>
                <a:schemeClr val="bg1"/>
              </a:buClr>
            </a:pPr>
            <a:r>
              <a:rPr lang="en-US" sz="1800" b="1" i="1" dirty="0" smtClean="0">
                <a:solidFill>
                  <a:srgbClr val="FF66FF"/>
                </a:solidFill>
              </a:rPr>
              <a:t>Argumentum ad passiones </a:t>
            </a:r>
            <a:r>
              <a:rPr lang="en-US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chemeClr val="bg1"/>
                </a:solidFill>
              </a:rPr>
              <a:t>апелляция к эмоциям</a:t>
            </a:r>
            <a:r>
              <a:rPr lang="en-US" sz="1800" b="1" dirty="0" smtClean="0">
                <a:solidFill>
                  <a:schemeClr val="bg1"/>
                </a:solidFill>
              </a:rPr>
              <a:t>)</a:t>
            </a:r>
            <a:endParaRPr lang="ru-RU" sz="1800" b="1" dirty="0" smtClean="0">
              <a:solidFill>
                <a:schemeClr val="bg1"/>
              </a:solidFill>
            </a:endParaRP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Ignoratio elenchi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уклонение от сути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  <a:p>
            <a:pPr>
              <a:buClr>
                <a:schemeClr val="bg1"/>
              </a:buClr>
            </a:pPr>
            <a:r>
              <a:rPr lang="ru-RU" sz="1800" b="1" dirty="0" smtClean="0">
                <a:solidFill>
                  <a:srgbClr val="FF66FF"/>
                </a:solidFill>
              </a:rPr>
              <a:t>«Соломенное чучело»</a:t>
            </a:r>
            <a:endParaRPr lang="en-GB" sz="1800" b="1" dirty="0" smtClean="0">
              <a:solidFill>
                <a:srgbClr val="FF66FF"/>
              </a:solidFill>
            </a:endParaRPr>
          </a:p>
        </p:txBody>
      </p:sp>
      <p:sp>
        <p:nvSpPr>
          <p:cNvPr id="8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z="3200" b="1" dirty="0" smtClean="0">
                <a:solidFill>
                  <a:schemeClr val="bg1"/>
                </a:solidFill>
              </a:rPr>
              <a:t>Сомнительные приёмы аргументации </a:t>
            </a:r>
            <a:endParaRPr lang="ru-RU" sz="2800" dirty="0"/>
          </a:p>
        </p:txBody>
      </p:sp>
      <p:sp>
        <p:nvSpPr>
          <p:cNvPr id="7" name="TextBox 6"/>
          <p:cNvSpPr txBox="1"/>
          <p:nvPr/>
        </p:nvSpPr>
        <p:spPr>
          <a:xfrm>
            <a:off x="180000" y="1512000"/>
            <a:ext cx="8784000" cy="936000"/>
          </a:xfrm>
          <a:prstGeom prst="rect">
            <a:avLst/>
          </a:prstGeom>
          <a:noFill/>
        </p:spPr>
        <p:txBody>
          <a:bodyPr wrap="square" rIns="72000" rtlCol="0">
            <a:noAutofit/>
          </a:bodyPr>
          <a:lstStyle/>
          <a:p>
            <a:r>
              <a:rPr lang="ru-RU" dirty="0" smtClean="0"/>
              <a:t>Нет общепринятого, тем более – полного перечня </a:t>
            </a:r>
            <a:r>
              <a:rPr lang="ru-RU" dirty="0" smtClean="0">
                <a:solidFill>
                  <a:srgbClr val="FF66FF"/>
                </a:solidFill>
              </a:rPr>
              <a:t>сомнительных приёмов аргументации</a:t>
            </a:r>
            <a:r>
              <a:rPr lang="ru-RU" dirty="0" smtClean="0"/>
              <a:t>. Но некоторые из них, в особенности намеренные, заслуживают упоминания и разъяснения. К ним относятся</a:t>
            </a:r>
            <a:r>
              <a:rPr lang="en-US" dirty="0" smtClean="0"/>
              <a:t>: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7" grpId="0"/>
    </p:bldLst>
  </p:timing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2000" y="274638"/>
            <a:ext cx="8640000" cy="1143000"/>
          </a:xfrm>
        </p:spPr>
        <p:txBody>
          <a:bodyPr/>
          <a:lstStyle/>
          <a:p>
            <a:r>
              <a:rPr lang="ru-RU" sz="3200" b="1" dirty="0" smtClean="0">
                <a:solidFill>
                  <a:schemeClr val="bg1"/>
                </a:solidFill>
              </a:rPr>
              <a:t>Сомнительные приёмы аргументации</a:t>
            </a:r>
            <a:r>
              <a:rPr lang="en-US" sz="3200" b="1" dirty="0" smtClean="0">
                <a:solidFill>
                  <a:schemeClr val="bg1"/>
                </a:solidFill>
              </a:rPr>
              <a:t/>
            </a:r>
            <a:br>
              <a:rPr lang="en-US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Аргумент к человеку</a:t>
            </a:r>
            <a:endParaRPr lang="en-GB" sz="3200" b="1" dirty="0">
              <a:solidFill>
                <a:schemeClr val="bg1"/>
              </a:solidFill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972000" y="2520000"/>
            <a:ext cx="7200000" cy="2664000"/>
          </a:xfrm>
        </p:spPr>
        <p:txBody>
          <a:bodyPr/>
          <a:lstStyle/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hominem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аргумент к человеку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80000" y="1512000"/>
            <a:ext cx="8784000" cy="936000"/>
          </a:xfrm>
          <a:prstGeom prst="rect">
            <a:avLst/>
          </a:prstGeom>
          <a:noFill/>
        </p:spPr>
        <p:txBody>
          <a:bodyPr wrap="square" rIns="72000" rtlCol="0">
            <a:noAutofit/>
          </a:bodyPr>
          <a:lstStyle/>
          <a:p>
            <a:r>
              <a:rPr lang="ru-RU" dirty="0" smtClean="0"/>
              <a:t>Нет общепринятого, тем более – полного перечня </a:t>
            </a:r>
            <a:r>
              <a:rPr lang="ru-RU" dirty="0" smtClean="0">
                <a:solidFill>
                  <a:srgbClr val="FF66FF"/>
                </a:solidFill>
              </a:rPr>
              <a:t>сомнительных приёмов аргументации</a:t>
            </a:r>
            <a:r>
              <a:rPr lang="ru-RU" dirty="0" smtClean="0"/>
              <a:t>. Но некоторые из них, в особенности намеренные, заслуживают упоминания и разъяснения. К ним относятся</a:t>
            </a:r>
            <a:r>
              <a:rPr lang="en-US" dirty="0" smtClean="0"/>
              <a:t>:</a:t>
            </a:r>
            <a:endParaRPr lang="ru-RU" dirty="0"/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1368000" y="3024000"/>
            <a:ext cx="6408000" cy="1872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en-GB" sz="2000" i="1" dirty="0" smtClean="0">
                <a:solidFill>
                  <a:srgbClr val="FFFF00"/>
                </a:solidFill>
              </a:rPr>
              <a:t>Argumentum ad hominem</a:t>
            </a:r>
            <a:r>
              <a:rPr lang="en-GB" sz="2000" dirty="0" smtClean="0">
                <a:solidFill>
                  <a:srgbClr val="FFFF00"/>
                </a:solidFill>
              </a:rPr>
              <a:t> </a:t>
            </a:r>
            <a:br>
              <a:rPr lang="en-GB" sz="2000" dirty="0" smtClean="0">
                <a:solidFill>
                  <a:srgbClr val="FFFF00"/>
                </a:solidFill>
              </a:rPr>
            </a:br>
            <a:r>
              <a:rPr lang="en-GB" sz="2000" dirty="0" smtClean="0">
                <a:solidFill>
                  <a:srgbClr val="FFFF00"/>
                </a:solidFill>
              </a:rPr>
              <a:t>(</a:t>
            </a:r>
            <a:r>
              <a:rPr lang="ru-RU" sz="2000" dirty="0" smtClean="0">
                <a:solidFill>
                  <a:srgbClr val="FFFF00"/>
                </a:solidFill>
              </a:rPr>
              <a:t>аргумент к человеку</a:t>
            </a:r>
            <a:r>
              <a:rPr lang="en-GB" sz="2000" dirty="0" smtClean="0">
                <a:solidFill>
                  <a:srgbClr val="FFFF00"/>
                </a:solidFill>
              </a:rPr>
              <a:t>) </a:t>
            </a:r>
            <a:br>
              <a:rPr lang="en-GB" sz="2000" dirty="0" smtClean="0">
                <a:solidFill>
                  <a:srgbClr val="FFFF00"/>
                </a:solidFill>
              </a:rPr>
            </a:br>
            <a:r>
              <a:rPr lang="ru-RU" dirty="0" smtClean="0"/>
              <a:t> (от </a:t>
            </a:r>
            <a:r>
              <a:rPr lang="ru-RU" i="1" dirty="0" smtClean="0"/>
              <a:t>лат</a:t>
            </a:r>
            <a:r>
              <a:rPr lang="ru-RU" dirty="0" smtClean="0"/>
              <a:t>. </a:t>
            </a:r>
            <a:r>
              <a:rPr lang="fr-FR" dirty="0" smtClean="0">
                <a:solidFill>
                  <a:srgbClr val="00FF00"/>
                </a:solidFill>
              </a:rPr>
              <a:t>homo</a:t>
            </a:r>
            <a:r>
              <a:rPr lang="fr-FR" dirty="0" smtClean="0"/>
              <a:t>,</a:t>
            </a:r>
            <a:r>
              <a:rPr lang="ru-RU" dirty="0" smtClean="0"/>
              <a:t> человек</a:t>
            </a:r>
            <a:r>
              <a:rPr lang="en-GB" dirty="0" smtClean="0"/>
              <a:t>) </a:t>
            </a:r>
            <a:endParaRPr lang="ru-RU" dirty="0" smtClean="0"/>
          </a:p>
          <a:p>
            <a:r>
              <a:rPr lang="ru-RU" dirty="0" smtClean="0"/>
              <a:t>полемический приём, заключающийся в том, что анализ и оценка </a:t>
            </a:r>
            <a:r>
              <a:rPr lang="ru-RU" dirty="0" smtClean="0">
                <a:solidFill>
                  <a:srgbClr val="00FF00"/>
                </a:solidFill>
              </a:rPr>
              <a:t>аргументов</a:t>
            </a:r>
            <a:r>
              <a:rPr lang="ru-RU" dirty="0" smtClean="0"/>
              <a:t> оппонента подменяется анализом и оценкой его </a:t>
            </a:r>
            <a:r>
              <a:rPr lang="ru-RU" dirty="0" smtClean="0">
                <a:solidFill>
                  <a:srgbClr val="FF66FF"/>
                </a:solidFill>
              </a:rPr>
              <a:t>характера</a:t>
            </a:r>
            <a:r>
              <a:rPr lang="ru-RU" dirty="0" smtClean="0"/>
              <a:t> и </a:t>
            </a:r>
            <a:r>
              <a:rPr lang="ru-RU" dirty="0" smtClean="0">
                <a:solidFill>
                  <a:srgbClr val="FF66FF"/>
                </a:solidFill>
              </a:rPr>
              <a:t>мотивов</a:t>
            </a:r>
            <a:r>
              <a:rPr lang="ru-RU" dirty="0" smtClean="0"/>
              <a:t>. </a:t>
            </a:r>
            <a:endParaRPr lang="en-GB" dirty="0"/>
          </a:p>
        </p:txBody>
      </p:sp>
      <p:sp>
        <p:nvSpPr>
          <p:cNvPr id="9" name="Содержимое 2"/>
          <p:cNvSpPr txBox="1">
            <a:spLocks/>
          </p:cNvSpPr>
          <p:nvPr/>
        </p:nvSpPr>
        <p:spPr bwMode="auto">
          <a:xfrm>
            <a:off x="1584000" y="5040000"/>
            <a:ext cx="5976000" cy="158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252000" lvl="0" indent="-252000" algn="l" eaLnBrk="0" hangingPunct="0">
              <a:spcBef>
                <a:spcPct val="20000"/>
              </a:spcBef>
              <a:buClr>
                <a:schemeClr val="bg1"/>
              </a:buClr>
              <a:buFontTx/>
              <a:buChar char="•"/>
            </a:pPr>
            <a:r>
              <a:rPr lang="ru-RU" sz="1600" i="1" kern="0" dirty="0" smtClean="0">
                <a:solidFill>
                  <a:srgbClr val="FF66FF"/>
                </a:solidFill>
                <a:latin typeface="+mn-lt"/>
              </a:rPr>
              <a:t>Ad hominem</a:t>
            </a:r>
            <a:r>
              <a:rPr lang="ru-RU" sz="1600" kern="0" dirty="0" smtClean="0">
                <a:latin typeface="+mn-lt"/>
              </a:rPr>
              <a:t> противопоставляется аргументация </a:t>
            </a:r>
            <a:r>
              <a:rPr lang="en-US" sz="1600" kern="0" dirty="0" smtClean="0">
                <a:latin typeface="+mn-lt"/>
              </a:rPr>
              <a:t/>
            </a:r>
            <a:br>
              <a:rPr lang="en-US" sz="1600" kern="0" dirty="0" smtClean="0">
                <a:latin typeface="+mn-lt"/>
              </a:rPr>
            </a:br>
            <a:r>
              <a:rPr lang="ru-RU" sz="1600" kern="0" dirty="0" smtClean="0">
                <a:solidFill>
                  <a:srgbClr val="FFFF00"/>
                </a:solidFill>
                <a:latin typeface="+mn-lt"/>
              </a:rPr>
              <a:t>по существу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en-US" sz="1600" i="1" kern="0" dirty="0" smtClean="0">
                <a:latin typeface="+mn-lt"/>
              </a:rPr>
              <a:t>(</a:t>
            </a:r>
            <a:r>
              <a:rPr lang="ru-RU" sz="1600" i="1" kern="0" dirty="0" smtClean="0">
                <a:solidFill>
                  <a:srgbClr val="00FF00"/>
                </a:solidFill>
                <a:latin typeface="+mn-lt"/>
              </a:rPr>
              <a:t>ad rem</a:t>
            </a:r>
            <a:r>
              <a:rPr lang="en-US" sz="1600" i="1" kern="0" dirty="0" smtClean="0">
                <a:latin typeface="+mn-lt"/>
              </a:rPr>
              <a:t>)</a:t>
            </a:r>
            <a:r>
              <a:rPr lang="ru-RU" sz="1600" kern="0" dirty="0" smtClean="0">
                <a:latin typeface="+mn-lt"/>
              </a:rPr>
              <a:t> или </a:t>
            </a:r>
            <a:r>
              <a:rPr lang="ru-RU" sz="1600" kern="0" dirty="0" smtClean="0">
                <a:solidFill>
                  <a:srgbClr val="FFFF00"/>
                </a:solidFill>
                <a:latin typeface="+mn-lt"/>
              </a:rPr>
              <a:t>по истине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en-US" sz="1600" i="1" kern="0" dirty="0" smtClean="0">
                <a:latin typeface="+mn-lt"/>
              </a:rPr>
              <a:t>(</a:t>
            </a:r>
            <a:r>
              <a:rPr lang="ru-RU" sz="1600" i="1" kern="0" dirty="0" smtClean="0">
                <a:solidFill>
                  <a:srgbClr val="00FF00"/>
                </a:solidFill>
                <a:latin typeface="+mn-lt"/>
              </a:rPr>
              <a:t>ad veritatem</a:t>
            </a:r>
            <a:r>
              <a:rPr lang="en-US" sz="1600" i="1" kern="0" dirty="0" smtClean="0">
                <a:latin typeface="+mn-lt"/>
              </a:rPr>
              <a:t>)</a:t>
            </a:r>
            <a:r>
              <a:rPr lang="ru-RU" sz="1600" i="1" kern="0" dirty="0" smtClean="0">
                <a:latin typeface="+mn-lt"/>
              </a:rPr>
              <a:t>.</a:t>
            </a:r>
            <a:r>
              <a:rPr lang="ru-RU" sz="1600" kern="0" dirty="0" smtClean="0">
                <a:latin typeface="+mn-lt"/>
              </a:rPr>
              <a:t> </a:t>
            </a:r>
            <a:endParaRPr lang="en-US" sz="1600" kern="0" dirty="0" smtClean="0">
              <a:latin typeface="+mn-lt"/>
            </a:endParaRPr>
          </a:p>
          <a:p>
            <a:pPr marL="252000" lvl="0" indent="-252000" algn="l" eaLnBrk="0" hangingPunct="0">
              <a:spcBef>
                <a:spcPct val="20000"/>
              </a:spcBef>
              <a:buClr>
                <a:schemeClr val="bg1"/>
              </a:buClr>
              <a:buFontTx/>
              <a:buChar char="•"/>
            </a:pPr>
            <a:r>
              <a:rPr lang="ru-RU" sz="1600" kern="0" dirty="0" smtClean="0">
                <a:latin typeface="+mn-lt"/>
              </a:rPr>
              <a:t>Если </a:t>
            </a:r>
            <a:r>
              <a:rPr lang="ru-RU" sz="1600" i="1" kern="0" dirty="0" smtClean="0">
                <a:solidFill>
                  <a:srgbClr val="00FF00"/>
                </a:solidFill>
                <a:latin typeface="+mn-lt"/>
              </a:rPr>
              <a:t>argumentum ad rem</a:t>
            </a:r>
            <a:r>
              <a:rPr lang="ru-RU" sz="1600" kern="0" dirty="0" smtClean="0">
                <a:latin typeface="+mn-lt"/>
              </a:rPr>
              <a:t> направлен непосредственно </a:t>
            </a:r>
            <a:r>
              <a:rPr lang="en-US" sz="1600" kern="0" dirty="0" smtClean="0">
                <a:latin typeface="+mn-lt"/>
              </a:rPr>
              <a:t/>
            </a:r>
            <a:br>
              <a:rPr lang="en-US" sz="1600" kern="0" dirty="0" smtClean="0">
                <a:latin typeface="+mn-lt"/>
              </a:rPr>
            </a:br>
            <a:r>
              <a:rPr lang="ru-RU" sz="1600" kern="0" dirty="0" smtClean="0">
                <a:latin typeface="+mn-lt"/>
              </a:rPr>
              <a:t>на обоснование доказываемого утверждения, </a:t>
            </a:r>
            <a:endParaRPr lang="en-US" sz="1600" kern="0" dirty="0" smtClean="0">
              <a:latin typeface="+mn-lt"/>
            </a:endParaRPr>
          </a:p>
          <a:p>
            <a:pPr marL="252000" lvl="0" indent="-252000" algn="l" eaLnBrk="0" hangingPunct="0">
              <a:spcBef>
                <a:spcPct val="20000"/>
              </a:spcBef>
              <a:buClr>
                <a:schemeClr val="bg1"/>
              </a:buClr>
              <a:buFontTx/>
              <a:buChar char="•"/>
            </a:pPr>
            <a:r>
              <a:rPr lang="ru-RU" sz="1600" kern="0" dirty="0" smtClean="0">
                <a:latin typeface="+mn-lt"/>
              </a:rPr>
              <a:t>то </a:t>
            </a:r>
            <a:r>
              <a:rPr lang="ru-RU" sz="1600" i="1" kern="0" dirty="0" smtClean="0">
                <a:solidFill>
                  <a:srgbClr val="FF66FF"/>
                </a:solidFill>
                <a:latin typeface="+mn-lt"/>
              </a:rPr>
              <a:t>argumentum ad hominem</a:t>
            </a:r>
            <a:r>
              <a:rPr lang="ru-RU" sz="1600" kern="0" dirty="0" smtClean="0">
                <a:latin typeface="+mn-lt"/>
              </a:rPr>
              <a:t> используется с целью победы в споре с конкретным оппонентом.</a:t>
            </a:r>
            <a:endParaRPr lang="en-US" sz="1600" kern="0" dirty="0" smtClean="0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7" grpId="0" animBg="1"/>
      <p:bldP spid="9" grpId="0" build="p"/>
    </p:bldLst>
  </p:timing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2000" y="274638"/>
            <a:ext cx="8640000" cy="1143000"/>
          </a:xfrm>
        </p:spPr>
        <p:txBody>
          <a:bodyPr/>
          <a:lstStyle/>
          <a:p>
            <a:r>
              <a:rPr lang="ru-RU" sz="3200" b="1" dirty="0" smtClean="0">
                <a:solidFill>
                  <a:schemeClr val="bg1"/>
                </a:solidFill>
              </a:rPr>
              <a:t>Сомнительные приёмы аргументации</a:t>
            </a:r>
            <a:r>
              <a:rPr lang="en-US" sz="3200" b="1" dirty="0" smtClean="0">
                <a:solidFill>
                  <a:schemeClr val="bg1"/>
                </a:solidFill>
              </a:rPr>
              <a:t/>
            </a:r>
            <a:br>
              <a:rPr lang="en-US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Аргумент к человеку</a:t>
            </a:r>
            <a:endParaRPr lang="en-GB" sz="3200" b="1" dirty="0">
              <a:solidFill>
                <a:schemeClr val="bg1"/>
              </a:solidFill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972000" y="2520000"/>
            <a:ext cx="7200000" cy="2664000"/>
          </a:xfrm>
        </p:spPr>
        <p:txBody>
          <a:bodyPr/>
          <a:lstStyle/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hominem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аргумент к человеку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80000" y="1512000"/>
            <a:ext cx="8784000" cy="936000"/>
          </a:xfrm>
          <a:prstGeom prst="rect">
            <a:avLst/>
          </a:prstGeom>
          <a:noFill/>
        </p:spPr>
        <p:txBody>
          <a:bodyPr wrap="square" rIns="72000" rtlCol="0">
            <a:noAutofit/>
          </a:bodyPr>
          <a:lstStyle/>
          <a:p>
            <a:r>
              <a:rPr lang="ru-RU" dirty="0" smtClean="0"/>
              <a:t>Нет общепринятого, тем более – полного перечня </a:t>
            </a:r>
            <a:r>
              <a:rPr lang="ru-RU" dirty="0" smtClean="0">
                <a:solidFill>
                  <a:srgbClr val="FF66FF"/>
                </a:solidFill>
              </a:rPr>
              <a:t>сомнительных приёмов аргументации</a:t>
            </a:r>
            <a:r>
              <a:rPr lang="ru-RU" dirty="0" smtClean="0"/>
              <a:t>. Но некоторые из них, в особенности намеренные, заслуживают упоминания и разъяснения. К ним относятся</a:t>
            </a:r>
            <a:r>
              <a:rPr lang="en-US" dirty="0" smtClean="0"/>
              <a:t>:</a:t>
            </a:r>
            <a:endParaRPr lang="ru-RU" dirty="0"/>
          </a:p>
        </p:txBody>
      </p:sp>
      <p:sp>
        <p:nvSpPr>
          <p:cNvPr id="9" name="Содержимое 2"/>
          <p:cNvSpPr txBox="1">
            <a:spLocks/>
          </p:cNvSpPr>
          <p:nvPr/>
        </p:nvSpPr>
        <p:spPr bwMode="auto">
          <a:xfrm>
            <a:off x="1188000" y="5004000"/>
            <a:ext cx="6696000" cy="172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252000" lvl="0" indent="-252000" algn="l" eaLnBrk="0" hangingPunct="0">
              <a:lnSpc>
                <a:spcPct val="90000"/>
              </a:lnSpc>
              <a:spcBef>
                <a:spcPct val="20000"/>
              </a:spcBef>
              <a:buClr>
                <a:schemeClr val="bg1"/>
              </a:buClr>
            </a:pPr>
            <a:r>
              <a:rPr lang="ru-RU" sz="1600" kern="0" dirty="0" smtClean="0"/>
              <a:t>Различаются варианты </a:t>
            </a:r>
            <a:r>
              <a:rPr kumimoji="0" lang="en-US" sz="1600" b="1" i="1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argumentum</a:t>
            </a:r>
            <a:r>
              <a:rPr kumimoji="0" lang="ru-RU" sz="1600" b="1" i="1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ad hominem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: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endParaRPr kumimoji="0" lang="en-US" sz="1600" b="1" i="0" u="none" strike="noStrike" kern="0" cap="none" spc="0" normalizeH="0" baseline="0" noProof="0" dirty="0" smtClean="0">
              <a:ln>
                <a:noFill/>
              </a:ln>
              <a:solidFill>
                <a:srgbClr val="FF66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52000" marR="0" lvl="0" indent="-2520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bg1"/>
              </a:buClr>
              <a:buSzTx/>
              <a:buFontTx/>
              <a:buChar char="•"/>
              <a:tabLst/>
              <a:defRPr/>
            </a:pPr>
            <a:r>
              <a:rPr kumimoji="0" lang="en-US" sz="1600" b="1" i="1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argumentum</a:t>
            </a:r>
            <a:r>
              <a:rPr kumimoji="0" lang="ru-RU" sz="1600" b="1" i="1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ad hominem personam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(«переход на личности») – прямая критика личности или оскорбление оппонента;</a:t>
            </a:r>
          </a:p>
          <a:p>
            <a:pPr marL="252000" marR="0" lvl="0" indent="-2520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bg1"/>
              </a:buClr>
              <a:buSzTx/>
              <a:buFontTx/>
              <a:buChar char="•"/>
              <a:tabLst/>
              <a:defRPr/>
            </a:pPr>
            <a:r>
              <a:rPr kumimoji="0" lang="en-US" sz="1600" b="1" i="1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argumentum</a:t>
            </a:r>
            <a:r>
              <a:rPr kumimoji="0" lang="ru-RU" sz="1600" b="1" i="1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ad hominem circumstantiae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– объяснение </a:t>
            </a:r>
            <a:b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точки зрения оппонента его личными обстоятельствами;</a:t>
            </a:r>
          </a:p>
          <a:p>
            <a:pPr marL="252000" marR="0" lvl="0" indent="-2520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bg1"/>
              </a:buClr>
              <a:buSzTx/>
              <a:buFontTx/>
              <a:buChar char="•"/>
              <a:tabLst/>
              <a:defRPr/>
            </a:pPr>
            <a:r>
              <a:rPr kumimoji="0" lang="en-US" sz="1600" b="1" i="1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argumentum </a:t>
            </a:r>
            <a:r>
              <a:rPr kumimoji="0" lang="ru-RU" sz="1600" b="1" i="1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 hominem tu quoque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(«и ты тоже») – указание 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на то, что оппонент действует вопреки своему же аргументу.</a:t>
            </a:r>
          </a:p>
        </p:txBody>
      </p:sp>
      <p:sp>
        <p:nvSpPr>
          <p:cNvPr id="10" name="Text Box 5"/>
          <p:cNvSpPr txBox="1">
            <a:spLocks noChangeArrowheads="1"/>
          </p:cNvSpPr>
          <p:nvPr/>
        </p:nvSpPr>
        <p:spPr bwMode="auto">
          <a:xfrm>
            <a:off x="1368000" y="3024000"/>
            <a:ext cx="6408000" cy="1872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en-GB" sz="2000" i="1" dirty="0" smtClean="0">
                <a:solidFill>
                  <a:srgbClr val="FFFF00"/>
                </a:solidFill>
              </a:rPr>
              <a:t>Argumentum ad hominem</a:t>
            </a:r>
            <a:r>
              <a:rPr lang="en-GB" sz="2000" dirty="0" smtClean="0">
                <a:solidFill>
                  <a:srgbClr val="FFFF00"/>
                </a:solidFill>
              </a:rPr>
              <a:t> </a:t>
            </a:r>
            <a:br>
              <a:rPr lang="en-GB" sz="2000" dirty="0" smtClean="0">
                <a:solidFill>
                  <a:srgbClr val="FFFF00"/>
                </a:solidFill>
              </a:rPr>
            </a:br>
            <a:r>
              <a:rPr lang="en-GB" sz="2000" dirty="0" smtClean="0">
                <a:solidFill>
                  <a:srgbClr val="FFFF00"/>
                </a:solidFill>
              </a:rPr>
              <a:t>(</a:t>
            </a:r>
            <a:r>
              <a:rPr lang="ru-RU" sz="2000" dirty="0" smtClean="0">
                <a:solidFill>
                  <a:srgbClr val="FFFF00"/>
                </a:solidFill>
              </a:rPr>
              <a:t>аргумент к человеку</a:t>
            </a:r>
            <a:r>
              <a:rPr lang="en-GB" sz="2000" dirty="0" smtClean="0">
                <a:solidFill>
                  <a:srgbClr val="FFFF00"/>
                </a:solidFill>
              </a:rPr>
              <a:t>) </a:t>
            </a:r>
            <a:br>
              <a:rPr lang="en-GB" sz="2000" dirty="0" smtClean="0">
                <a:solidFill>
                  <a:srgbClr val="FFFF00"/>
                </a:solidFill>
              </a:rPr>
            </a:br>
            <a:r>
              <a:rPr lang="ru-RU" dirty="0" smtClean="0"/>
              <a:t> (от </a:t>
            </a:r>
            <a:r>
              <a:rPr lang="ru-RU" i="1" dirty="0" smtClean="0"/>
              <a:t>лат</a:t>
            </a:r>
            <a:r>
              <a:rPr lang="ru-RU" dirty="0" smtClean="0"/>
              <a:t>. </a:t>
            </a:r>
            <a:r>
              <a:rPr lang="fr-FR" dirty="0" smtClean="0">
                <a:solidFill>
                  <a:srgbClr val="00FF00"/>
                </a:solidFill>
              </a:rPr>
              <a:t>homo</a:t>
            </a:r>
            <a:r>
              <a:rPr lang="fr-FR" dirty="0" smtClean="0"/>
              <a:t>,</a:t>
            </a:r>
            <a:r>
              <a:rPr lang="ru-RU" dirty="0" smtClean="0"/>
              <a:t> человек</a:t>
            </a:r>
            <a:r>
              <a:rPr lang="en-GB" dirty="0" smtClean="0"/>
              <a:t>) </a:t>
            </a:r>
            <a:endParaRPr lang="ru-RU" dirty="0" smtClean="0"/>
          </a:p>
          <a:p>
            <a:r>
              <a:rPr lang="ru-RU" dirty="0" smtClean="0"/>
              <a:t>полемический приём, заключающийся в том, что анализ и оценка </a:t>
            </a:r>
            <a:r>
              <a:rPr lang="ru-RU" dirty="0" smtClean="0">
                <a:solidFill>
                  <a:srgbClr val="00FF00"/>
                </a:solidFill>
              </a:rPr>
              <a:t>аргументов</a:t>
            </a:r>
            <a:r>
              <a:rPr lang="ru-RU" dirty="0" smtClean="0"/>
              <a:t> оппонента подменяется анализом и оценкой его </a:t>
            </a:r>
            <a:r>
              <a:rPr lang="ru-RU" dirty="0" smtClean="0">
                <a:solidFill>
                  <a:srgbClr val="FF66FF"/>
                </a:solidFill>
              </a:rPr>
              <a:t>характера</a:t>
            </a:r>
            <a:r>
              <a:rPr lang="ru-RU" dirty="0" smtClean="0"/>
              <a:t> и </a:t>
            </a:r>
            <a:r>
              <a:rPr lang="ru-RU" dirty="0" smtClean="0">
                <a:solidFill>
                  <a:srgbClr val="FF66FF"/>
                </a:solidFill>
              </a:rPr>
              <a:t>мотивов</a:t>
            </a:r>
            <a:r>
              <a:rPr lang="ru-RU" dirty="0" smtClean="0"/>
              <a:t>. </a:t>
            </a:r>
            <a:endParaRPr lang="en-GB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uild="p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 txBox="1">
            <a:spLocks/>
          </p:cNvSpPr>
          <p:nvPr/>
        </p:nvSpPr>
        <p:spPr>
          <a:xfrm>
            <a:off x="457200" y="180000"/>
            <a:ext cx="8229600" cy="792000"/>
          </a:xfrm>
          <a:prstGeom prst="rect">
            <a:avLst/>
          </a:prstGeom>
        </p:spPr>
        <p:txBody>
          <a:bodyPr anchor="ctr" anchorCtr="1"/>
          <a:lstStyle/>
          <a:p>
            <a:pPr eaLnBrk="0" hangingPunct="0">
              <a:defRPr/>
            </a:pP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Определение понятий</a:t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/>
              <a:t>Правила</a:t>
            </a: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 логического определения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97200" y="1116000"/>
            <a:ext cx="9021600" cy="56160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ts val="200"/>
              </a:spcBef>
              <a:buFont typeface="Wingdings" pitchFamily="2" charset="2"/>
              <a:buChar char="q"/>
              <a:defRPr/>
            </a:pPr>
            <a:r>
              <a:rPr lang="ru-RU" sz="1600" kern="0" dirty="0">
                <a:solidFill>
                  <a:srgbClr val="00FFFF"/>
                </a:solidFill>
                <a:latin typeface="+mn-lt"/>
              </a:rPr>
              <a:t>Правило соразмерности</a:t>
            </a:r>
            <a:r>
              <a:rPr lang="ru-RU" sz="1600" kern="0" dirty="0">
                <a:latin typeface="+mn-lt"/>
              </a:rPr>
              <a:t>: </a:t>
            </a: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объём </a:t>
            </a:r>
            <a:r>
              <a:rPr lang="ru-RU" sz="1600" kern="0" dirty="0">
                <a:latin typeface="+mn-lt"/>
              </a:rPr>
              <a:t>определяющего понятия </a:t>
            </a:r>
            <a:r>
              <a:rPr lang="ru-RU" sz="1600" kern="0" dirty="0" smtClean="0">
                <a:latin typeface="+mn-lt"/>
              </a:rPr>
              <a:t>(дефиниенса) должен </a:t>
            </a:r>
            <a:r>
              <a:rPr lang="ru-RU" sz="1600" kern="0" dirty="0">
                <a:latin typeface="+mn-lt"/>
              </a:rPr>
              <a:t>совпадать с объёмом определяемого </a:t>
            </a:r>
            <a:r>
              <a:rPr lang="ru-RU" sz="1600" kern="0" dirty="0" smtClean="0">
                <a:latin typeface="+mn-lt"/>
              </a:rPr>
              <a:t>понятия (дефиниендума), </a:t>
            </a: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другими </a:t>
            </a: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словами, </a:t>
            </a:r>
            <a:r>
              <a:rPr lang="ru-RU" sz="1600" kern="0" dirty="0" smtClean="0">
                <a:solidFill>
                  <a:srgbClr val="FFFF00"/>
                </a:solidFill>
                <a:latin typeface="+mn-lt"/>
              </a:rPr>
              <a:t>определяемое</a:t>
            </a: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 и </a:t>
            </a:r>
            <a:r>
              <a:rPr lang="ru-RU" sz="1600" kern="0" dirty="0" smtClean="0">
                <a:solidFill>
                  <a:srgbClr val="FFFF00"/>
                </a:solidFill>
                <a:latin typeface="+mn-lt"/>
              </a:rPr>
              <a:t>определяющее</a:t>
            </a: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 понятия </a:t>
            </a:r>
            <a:r>
              <a:rPr lang="ru-RU" sz="1600" kern="0" dirty="0">
                <a:solidFill>
                  <a:schemeClr val="accent3"/>
                </a:solidFill>
                <a:latin typeface="+mn-lt"/>
              </a:rPr>
              <a:t>должны быть </a:t>
            </a:r>
            <a:r>
              <a:rPr lang="ru-RU" sz="1600" kern="0" dirty="0" smtClean="0">
                <a:solidFill>
                  <a:srgbClr val="00FF00"/>
                </a:solidFill>
                <a:latin typeface="+mn-lt"/>
              </a:rPr>
              <a:t>равнозначащими</a:t>
            </a:r>
            <a:r>
              <a:rPr lang="ru-RU" sz="1600" kern="0" dirty="0" smtClean="0">
                <a:latin typeface="+mn-lt"/>
              </a:rPr>
              <a:t>.</a:t>
            </a:r>
            <a:endParaRPr lang="ru-RU" sz="1600" kern="0" dirty="0">
              <a:latin typeface="+mn-lt"/>
            </a:endParaRPr>
          </a:p>
          <a:p>
            <a:pPr marL="342900" indent="-342900" algn="l">
              <a:spcBef>
                <a:spcPts val="200"/>
              </a:spcBef>
              <a:buFont typeface="Wingdings" pitchFamily="2" charset="2"/>
              <a:buChar char="q"/>
              <a:defRPr/>
            </a:pPr>
            <a:r>
              <a:rPr lang="ru-RU" sz="1600" kern="0" dirty="0" smtClean="0">
                <a:solidFill>
                  <a:srgbClr val="00FFFF"/>
                </a:solidFill>
                <a:latin typeface="+mn-lt"/>
              </a:rPr>
              <a:t>Правило </a:t>
            </a:r>
            <a:r>
              <a:rPr lang="ru-RU" sz="1600" kern="0" dirty="0">
                <a:solidFill>
                  <a:srgbClr val="00FFFF"/>
                </a:solidFill>
                <a:latin typeface="+mn-lt"/>
              </a:rPr>
              <a:t>видоспецифического признака</a:t>
            </a:r>
            <a:r>
              <a:rPr lang="ru-RU" sz="1600" kern="0" dirty="0">
                <a:latin typeface="+mn-lt"/>
              </a:rPr>
              <a:t>: отличительный признак должен быть присущ 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только определяемому понятию</a:t>
            </a:r>
            <a:r>
              <a:rPr lang="ru-RU" sz="1600" kern="0" dirty="0">
                <a:latin typeface="+mn-lt"/>
              </a:rPr>
              <a:t> </a:t>
            </a:r>
            <a:r>
              <a:rPr lang="ru-RU" sz="1600" kern="0" dirty="0" smtClean="0">
                <a:latin typeface="+mn-lt"/>
              </a:rPr>
              <a:t>(дефиниендуму) и </a:t>
            </a:r>
            <a:r>
              <a:rPr lang="ru-RU" sz="1600" kern="0" dirty="0">
                <a:latin typeface="+mn-lt"/>
              </a:rPr>
              <a:t>не может принадлежать другим (соподчинённым) понятиям, относящимся к тому же роду.</a:t>
            </a:r>
          </a:p>
          <a:p>
            <a:pPr marL="342900" indent="-342900" algn="l">
              <a:spcBef>
                <a:spcPts val="200"/>
              </a:spcBef>
              <a:buFont typeface="Wingdings" pitchFamily="2" charset="2"/>
              <a:buChar char="q"/>
              <a:defRPr/>
            </a:pPr>
            <a:r>
              <a:rPr lang="ru-RU" sz="1600" kern="0" dirty="0" smtClean="0">
                <a:solidFill>
                  <a:srgbClr val="00FFFF"/>
                </a:solidFill>
              </a:rPr>
              <a:t>Правило ближайшего рода</a:t>
            </a:r>
            <a:r>
              <a:rPr lang="ru-RU" sz="1600" kern="0" dirty="0" smtClean="0"/>
              <a:t>: </a:t>
            </a:r>
            <a:r>
              <a:rPr lang="ru-RU" sz="1600" kern="0" dirty="0" smtClean="0">
                <a:solidFill>
                  <a:schemeClr val="accent3"/>
                </a:solidFill>
              </a:rPr>
              <a:t>определение должно указывать на </a:t>
            </a:r>
            <a:r>
              <a:rPr lang="ru-RU" sz="1600" kern="0" dirty="0" smtClean="0">
                <a:solidFill>
                  <a:srgbClr val="00FF00"/>
                </a:solidFill>
              </a:rPr>
              <a:t>ближайший род</a:t>
            </a:r>
            <a:r>
              <a:rPr lang="ru-RU" sz="1600" kern="0" dirty="0" smtClean="0"/>
              <a:t>,</a:t>
            </a:r>
            <a:r>
              <a:rPr lang="ru-RU" sz="1600" kern="0" dirty="0" smtClean="0">
                <a:solidFill>
                  <a:srgbClr val="00FF00"/>
                </a:solidFill>
              </a:rPr>
              <a:t> </a:t>
            </a:r>
            <a:r>
              <a:rPr lang="ru-RU" sz="1600" kern="0" dirty="0" smtClean="0">
                <a:solidFill>
                  <a:schemeClr val="accent3"/>
                </a:solidFill>
              </a:rPr>
              <a:t>даже если выбор более широкого подчиняющего понятия не влечёт за собой нарушение правила видоспецифического признака.</a:t>
            </a:r>
          </a:p>
          <a:p>
            <a:pPr marL="342900" indent="-342900" algn="l">
              <a:spcBef>
                <a:spcPts val="200"/>
              </a:spcBef>
              <a:buFontTx/>
              <a:buChar char="•"/>
              <a:defRPr/>
            </a:pPr>
            <a:r>
              <a:rPr lang="ru-RU" sz="1600" kern="0" dirty="0" smtClean="0">
                <a:solidFill>
                  <a:srgbClr val="00FFFF"/>
                </a:solidFill>
                <a:latin typeface="+mn-lt"/>
              </a:rPr>
              <a:t>Правило достаточности</a:t>
            </a:r>
            <a:r>
              <a:rPr lang="ru-RU" sz="1600" kern="0" dirty="0" smtClean="0">
                <a:latin typeface="+mn-lt"/>
              </a:rPr>
              <a:t>: </a:t>
            </a: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определение </a:t>
            </a:r>
            <a:r>
              <a:rPr lang="ru-RU" sz="1600" kern="0" dirty="0" smtClean="0">
                <a:solidFill>
                  <a:srgbClr val="00FF00"/>
                </a:solidFill>
                <a:latin typeface="+mn-lt"/>
              </a:rPr>
              <a:t>не должно перечислять больше признаков</a:t>
            </a:r>
            <a:r>
              <a:rPr lang="ru-RU" sz="1600" kern="0" dirty="0" smtClean="0">
                <a:latin typeface="+mn-lt"/>
              </a:rPr>
              <a:t>,</a:t>
            </a: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 чем это необходимо для ясного ограничения объёма определяемого понятия.</a:t>
            </a:r>
          </a:p>
          <a:p>
            <a:pPr marL="342900" indent="-342900" algn="l">
              <a:spcBef>
                <a:spcPts val="200"/>
              </a:spcBef>
              <a:buFontTx/>
              <a:buChar char="•"/>
              <a:defRPr/>
            </a:pPr>
            <a:r>
              <a:rPr lang="ru-RU" sz="1600" kern="0" dirty="0" smtClean="0">
                <a:solidFill>
                  <a:srgbClr val="00FFFF"/>
                </a:solidFill>
                <a:latin typeface="+mn-lt"/>
              </a:rPr>
              <a:t>Правило существенности признака</a:t>
            </a:r>
            <a:r>
              <a:rPr lang="ru-RU" sz="1600" kern="0" dirty="0" smtClean="0">
                <a:latin typeface="+mn-lt"/>
              </a:rPr>
              <a:t>:</a:t>
            </a:r>
            <a:r>
              <a:rPr lang="ru-RU" sz="1600" kern="0" dirty="0" smtClean="0">
                <a:solidFill>
                  <a:srgbClr val="00FFFF"/>
                </a:solidFill>
                <a:latin typeface="+mn-lt"/>
              </a:rPr>
              <a:t> </a:t>
            </a: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из двух признаков, одинаковым образом ограничивающих объём определяемого понятия, определение должно ссылаться на </a:t>
            </a:r>
            <a:r>
              <a:rPr lang="ru-RU" sz="1600" kern="0" dirty="0" smtClean="0">
                <a:solidFill>
                  <a:srgbClr val="00FF00"/>
                </a:solidFill>
                <a:latin typeface="+mn-lt"/>
              </a:rPr>
              <a:t>более существенный </a:t>
            </a:r>
            <a:r>
              <a:rPr lang="ru-RU" sz="1600" kern="0" dirty="0" smtClean="0">
                <a:solidFill>
                  <a:schemeClr val="accent3"/>
                </a:solidFill>
                <a:latin typeface="+mn-lt"/>
              </a:rPr>
              <a:t>(логически первичный).</a:t>
            </a:r>
            <a:endParaRPr lang="en-US" sz="1600" kern="0" dirty="0" smtClean="0">
              <a:solidFill>
                <a:schemeClr val="accent3"/>
              </a:solidFill>
              <a:latin typeface="+mn-lt"/>
            </a:endParaRPr>
          </a:p>
          <a:p>
            <a:pPr marL="342900" indent="-342900" algn="l">
              <a:spcBef>
                <a:spcPts val="200"/>
              </a:spcBef>
              <a:buFontTx/>
              <a:buChar char="•"/>
              <a:defRPr/>
            </a:pPr>
            <a:r>
              <a:rPr lang="ru-RU" sz="1600" kern="0" dirty="0" smtClean="0">
                <a:solidFill>
                  <a:srgbClr val="00FFFF"/>
                </a:solidFill>
                <a:latin typeface="+mn-lt"/>
              </a:rPr>
              <a:t>Правило </a:t>
            </a:r>
            <a:r>
              <a:rPr lang="ru-RU" sz="1600" kern="0" dirty="0">
                <a:solidFill>
                  <a:srgbClr val="00FFFF"/>
                </a:solidFill>
                <a:latin typeface="+mn-lt"/>
              </a:rPr>
              <a:t>круга</a:t>
            </a:r>
            <a:r>
              <a:rPr lang="ru-RU" sz="1600" kern="0" dirty="0">
                <a:latin typeface="+mn-lt"/>
              </a:rPr>
              <a:t>: </a:t>
            </a:r>
            <a:r>
              <a:rPr lang="ru-RU" sz="1600" kern="0" dirty="0" smtClean="0">
                <a:latin typeface="+mn-lt"/>
              </a:rPr>
              <a:t>понятие </a:t>
            </a:r>
            <a:r>
              <a:rPr lang="ru-RU" sz="1600" kern="0" dirty="0">
                <a:latin typeface="+mn-lt"/>
              </a:rPr>
              <a:t>не должно определяться посредством такого понятия, которое 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само становится ясным только посредством </a:t>
            </a:r>
            <a:r>
              <a:rPr lang="ru-RU" sz="1600" kern="0" dirty="0">
                <a:solidFill>
                  <a:srgbClr val="FFFF00"/>
                </a:solidFill>
                <a:latin typeface="+mn-lt"/>
              </a:rPr>
              <a:t>определяемого понятия</a:t>
            </a:r>
            <a:r>
              <a:rPr lang="ru-RU" sz="1600" kern="0" dirty="0">
                <a:latin typeface="+mn-lt"/>
              </a:rPr>
              <a:t>.</a:t>
            </a:r>
          </a:p>
          <a:p>
            <a:pPr marL="342900" indent="-342900" algn="l">
              <a:spcBef>
                <a:spcPts val="200"/>
              </a:spcBef>
              <a:buFontTx/>
              <a:buChar char="•"/>
              <a:defRPr/>
            </a:pPr>
            <a:r>
              <a:rPr lang="ru-RU" sz="1600" kern="0" dirty="0">
                <a:solidFill>
                  <a:srgbClr val="00FFFF"/>
                </a:solidFill>
                <a:latin typeface="+mn-lt"/>
              </a:rPr>
              <a:t>Правило непротиворечивости</a:t>
            </a:r>
            <a:r>
              <a:rPr lang="ru-RU" sz="1600" kern="0" dirty="0">
                <a:latin typeface="+mn-lt"/>
              </a:rPr>
              <a:t>: определение не должно содержать 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логических противоречий</a:t>
            </a:r>
            <a:r>
              <a:rPr lang="ru-RU" sz="1600" kern="0" dirty="0">
                <a:latin typeface="+mn-lt"/>
              </a:rPr>
              <a:t>.</a:t>
            </a:r>
          </a:p>
          <a:p>
            <a:pPr marL="342900" indent="-342900" algn="l">
              <a:spcBef>
                <a:spcPts val="200"/>
              </a:spcBef>
              <a:buFontTx/>
              <a:buChar char="•"/>
              <a:defRPr/>
            </a:pPr>
            <a:r>
              <a:rPr lang="ru-RU" sz="1600" kern="0" dirty="0">
                <a:solidFill>
                  <a:srgbClr val="00FFFF"/>
                </a:solidFill>
              </a:rPr>
              <a:t>Правило положительности</a:t>
            </a:r>
            <a:r>
              <a:rPr lang="ru-RU" sz="1600" kern="0" dirty="0"/>
              <a:t>: определение не должно быть </a:t>
            </a:r>
            <a:r>
              <a:rPr lang="ru-RU" sz="1600" kern="0" dirty="0" smtClean="0">
                <a:solidFill>
                  <a:srgbClr val="00FF00"/>
                </a:solidFill>
              </a:rPr>
              <a:t>отрицательным</a:t>
            </a:r>
            <a:r>
              <a:rPr lang="ru-RU" sz="1600" kern="0" dirty="0"/>
              <a:t>.</a:t>
            </a:r>
            <a:endParaRPr lang="ru-RU" sz="1600" kern="0" dirty="0">
              <a:latin typeface="+mn-lt"/>
            </a:endParaRPr>
          </a:p>
          <a:p>
            <a:pPr marL="342900" indent="-342900" algn="l">
              <a:spcBef>
                <a:spcPts val="200"/>
              </a:spcBef>
              <a:buFontTx/>
              <a:buChar char="•"/>
              <a:defRPr/>
            </a:pPr>
            <a:r>
              <a:rPr lang="ru-RU" sz="1600" kern="0" dirty="0">
                <a:solidFill>
                  <a:srgbClr val="00FFFF"/>
                </a:solidFill>
                <a:latin typeface="+mn-lt"/>
              </a:rPr>
              <a:t>Правило ясности (чёткости)</a:t>
            </a:r>
            <a:r>
              <a:rPr lang="ru-RU" sz="1600" kern="0" dirty="0">
                <a:latin typeface="+mn-lt"/>
              </a:rPr>
              <a:t>: определение не должно осуществляться </a:t>
            </a:r>
            <a:r>
              <a:rPr lang="ru-RU" sz="1600" kern="0" dirty="0" smtClean="0">
                <a:latin typeface="+mn-lt"/>
              </a:rPr>
              <a:t>посредством </a:t>
            </a:r>
            <a:r>
              <a:rPr lang="ru-RU" sz="1600" kern="0" dirty="0">
                <a:latin typeface="+mn-lt"/>
              </a:rPr>
              <a:t>понятий, 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менее ясных</a:t>
            </a:r>
            <a:r>
              <a:rPr lang="ru-RU" sz="1600" kern="0" dirty="0">
                <a:latin typeface="+mn-lt"/>
              </a:rPr>
              <a:t>,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 </a:t>
            </a:r>
            <a:r>
              <a:rPr lang="ru-RU" sz="1600" kern="0" dirty="0">
                <a:latin typeface="+mn-lt"/>
              </a:rPr>
              <a:t>чем</a:t>
            </a:r>
            <a:r>
              <a:rPr lang="ru-RU" sz="1600" kern="0" dirty="0">
                <a:solidFill>
                  <a:srgbClr val="00FF00"/>
                </a:solidFill>
                <a:latin typeface="+mn-lt"/>
              </a:rPr>
              <a:t> </a:t>
            </a:r>
            <a:r>
              <a:rPr lang="ru-RU" sz="1600" kern="0" dirty="0" smtClean="0">
                <a:solidFill>
                  <a:srgbClr val="FFFF00"/>
                </a:solidFill>
                <a:latin typeface="+mn-lt"/>
              </a:rPr>
              <a:t>определяемое понятие</a:t>
            </a:r>
            <a:r>
              <a:rPr lang="ru-RU" sz="1600" kern="0" dirty="0" smtClean="0">
                <a:latin typeface="+mn-lt"/>
              </a:rPr>
              <a:t>,</a:t>
            </a:r>
            <a:r>
              <a:rPr lang="ru-RU" sz="1600" kern="0" dirty="0" smtClean="0">
                <a:solidFill>
                  <a:srgbClr val="00FF00"/>
                </a:solidFill>
                <a:latin typeface="+mn-lt"/>
              </a:rPr>
              <a:t> </a:t>
            </a:r>
            <a:r>
              <a:rPr lang="ru-RU" sz="1600" kern="0" dirty="0" smtClean="0">
                <a:latin typeface="+mn-lt"/>
              </a:rPr>
              <a:t>и </a:t>
            </a:r>
            <a:r>
              <a:rPr lang="ru-RU" sz="1600" kern="0" dirty="0">
                <a:latin typeface="+mn-lt"/>
              </a:rPr>
              <a:t>должно быть свободно от двусмысленных и </a:t>
            </a:r>
            <a:r>
              <a:rPr lang="ru-RU" sz="1600" kern="0" dirty="0" smtClean="0">
                <a:latin typeface="+mn-lt"/>
              </a:rPr>
              <a:t>метафорических </a:t>
            </a:r>
            <a:r>
              <a:rPr lang="ru-RU" sz="1600" kern="0" dirty="0">
                <a:latin typeface="+mn-lt"/>
              </a:rPr>
              <a:t>выражений.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954" name="AutoShape 2"/>
          <p:cNvSpPr>
            <a:spLocks noChangeArrowheads="1"/>
          </p:cNvSpPr>
          <p:nvPr/>
        </p:nvSpPr>
        <p:spPr bwMode="auto">
          <a:xfrm rot="10800000">
            <a:off x="288000" y="1728000"/>
            <a:ext cx="6120000" cy="4678363"/>
          </a:xfrm>
          <a:prstGeom prst="verticalScrol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rot="10800000" wrap="square" anchor="ctr" anchorCtr="1"/>
          <a:lstStyle/>
          <a:p>
            <a:pPr>
              <a:spcAft>
                <a:spcPts val="600"/>
              </a:spcAft>
            </a:pPr>
            <a:r>
              <a:rPr lang="ru-RU" dirty="0" smtClean="0">
                <a:solidFill>
                  <a:srgbClr val="0000FF"/>
                </a:solidFill>
              </a:rPr>
              <a:t>Что может говорить хромой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об искусстве Герберта фон Караяна?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Если ему сразу заявить,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что он хромой,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он признает себя побеждённым.</a:t>
            </a:r>
          </a:p>
          <a:p>
            <a:pPr>
              <a:spcAft>
                <a:spcPts val="600"/>
              </a:spcAft>
            </a:pPr>
            <a:endParaRPr lang="ru-RU" sz="1000" dirty="0" smtClean="0">
              <a:solidFill>
                <a:srgbClr val="0000FF"/>
              </a:solidFill>
            </a:endParaRPr>
          </a:p>
          <a:p>
            <a:r>
              <a:rPr lang="ru-RU" dirty="0" smtClean="0">
                <a:solidFill>
                  <a:srgbClr val="0000FF"/>
                </a:solidFill>
              </a:rPr>
              <a:t>О чём может спорить человек,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который не поменял паспорт?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Какие взгляды на архитектуру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может высказать мужчина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без прописки? Пойманный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с поличным, он сознается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и признает себя побеждённым.</a:t>
            </a:r>
          </a:p>
          <a:p>
            <a:pPr algn="ctr"/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6300000" y="5760000"/>
            <a:ext cx="2520000" cy="64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t" anchorCtr="0">
            <a:noAutofit/>
          </a:bodyPr>
          <a:lstStyle/>
          <a:p>
            <a:r>
              <a:rPr lang="ru-RU" dirty="0" smtClean="0"/>
              <a:t>Михаил Жванецкий. </a:t>
            </a:r>
            <a:br>
              <a:rPr lang="ru-RU" dirty="0" smtClean="0"/>
            </a:br>
            <a:r>
              <a:rPr lang="ru-RU" dirty="0" smtClean="0"/>
              <a:t>Стиль спора.</a:t>
            </a:r>
            <a:endParaRPr lang="ru-RU" sz="1800" b="1" baseline="0" dirty="0">
              <a:solidFill>
                <a:schemeClr val="bg1"/>
              </a:solidFill>
            </a:endParaRPr>
          </a:p>
        </p:txBody>
      </p:sp>
      <p:sp>
        <p:nvSpPr>
          <p:cNvPr id="9" name="Заголовок 1"/>
          <p:cNvSpPr>
            <a:spLocks noGrp="1"/>
          </p:cNvSpPr>
          <p:nvPr>
            <p:ph type="title"/>
          </p:nvPr>
        </p:nvSpPr>
        <p:spPr>
          <a:xfrm>
            <a:off x="252000" y="274638"/>
            <a:ext cx="8640000" cy="1143000"/>
          </a:xfrm>
        </p:spPr>
        <p:txBody>
          <a:bodyPr/>
          <a:lstStyle/>
          <a:p>
            <a:r>
              <a:rPr lang="ru-RU" sz="3200" b="1" dirty="0" smtClean="0">
                <a:solidFill>
                  <a:schemeClr val="bg1"/>
                </a:solidFill>
              </a:rPr>
              <a:t>Сомнительные приёмы аргументации</a:t>
            </a:r>
            <a:r>
              <a:rPr lang="en-US" sz="3200" b="1" dirty="0" smtClean="0">
                <a:solidFill>
                  <a:schemeClr val="bg1"/>
                </a:solidFill>
              </a:rPr>
              <a:t/>
            </a:r>
            <a:br>
              <a:rPr lang="en-US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Аргумент к человеку</a:t>
            </a:r>
            <a:endParaRPr lang="en-GB" sz="3200" b="1" dirty="0">
              <a:solidFill>
                <a:schemeClr val="bg1"/>
              </a:solidFill>
            </a:endParaRPr>
          </a:p>
        </p:txBody>
      </p:sp>
      <p:pic>
        <p:nvPicPr>
          <p:cNvPr id="1026" name="Picture 2" descr="D:\Disk_N\NICK\POWERPOINT\=Archive\Доказательство и опровержение\Жванецкий (кадр) (5)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480000" y="2340000"/>
            <a:ext cx="2148300" cy="2520000"/>
          </a:xfrm>
          <a:prstGeom prst="rect">
            <a:avLst/>
          </a:prstGeom>
          <a:noFill/>
          <a:ln w="38100" cmpd="thickThin">
            <a:solidFill>
              <a:schemeClr val="bg1"/>
            </a:solidFill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509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9954" grpId="0" animBg="1"/>
      <p:bldP spid="7" grpId="0"/>
    </p:bldLst>
  </p:timing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2000" y="274638"/>
            <a:ext cx="8640000" cy="1143000"/>
          </a:xfrm>
        </p:spPr>
        <p:txBody>
          <a:bodyPr/>
          <a:lstStyle/>
          <a:p>
            <a:r>
              <a:rPr lang="ru-RU" sz="3200" b="1" dirty="0" smtClean="0">
                <a:solidFill>
                  <a:schemeClr val="bg1"/>
                </a:solidFill>
              </a:rPr>
              <a:t>Сомнительные приёмы аргументации</a:t>
            </a:r>
            <a:r>
              <a:rPr lang="en-US" sz="3200" b="1" dirty="0" smtClean="0">
                <a:solidFill>
                  <a:schemeClr val="bg1"/>
                </a:solidFill>
              </a:rPr>
              <a:t/>
            </a:r>
            <a:br>
              <a:rPr lang="en-US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Аргумент к человеку</a:t>
            </a:r>
            <a:endParaRPr lang="en-GB" sz="3200" b="1" dirty="0">
              <a:solidFill>
                <a:schemeClr val="bg1"/>
              </a:solidFill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972000" y="2520000"/>
            <a:ext cx="7200000" cy="2664000"/>
          </a:xfrm>
        </p:spPr>
        <p:txBody>
          <a:bodyPr/>
          <a:lstStyle/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hominem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аргумент к человеку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80000" y="1512000"/>
            <a:ext cx="8784000" cy="936000"/>
          </a:xfrm>
          <a:prstGeom prst="rect">
            <a:avLst/>
          </a:prstGeom>
          <a:noFill/>
        </p:spPr>
        <p:txBody>
          <a:bodyPr wrap="square" rIns="72000" rtlCol="0">
            <a:noAutofit/>
          </a:bodyPr>
          <a:lstStyle/>
          <a:p>
            <a:r>
              <a:rPr lang="ru-RU" dirty="0" smtClean="0"/>
              <a:t>Нет общепринятого, тем более – полного перечня </a:t>
            </a:r>
            <a:r>
              <a:rPr lang="ru-RU" dirty="0" smtClean="0">
                <a:solidFill>
                  <a:srgbClr val="FF66FF"/>
                </a:solidFill>
              </a:rPr>
              <a:t>сомнительных приёмов аргументации</a:t>
            </a:r>
            <a:r>
              <a:rPr lang="ru-RU" dirty="0" smtClean="0"/>
              <a:t>. Но некоторые из них, в особенности намеренные, заслуживают упоминания и разъяснения. К ним относятся</a:t>
            </a:r>
            <a:r>
              <a:rPr lang="en-US" dirty="0" smtClean="0"/>
              <a:t>:</a:t>
            </a:r>
            <a:endParaRPr lang="ru-RU" dirty="0"/>
          </a:p>
        </p:txBody>
      </p:sp>
      <p:sp>
        <p:nvSpPr>
          <p:cNvPr id="8" name="TextBox 7"/>
          <p:cNvSpPr txBox="1"/>
          <p:nvPr/>
        </p:nvSpPr>
        <p:spPr>
          <a:xfrm>
            <a:off x="828000" y="5580000"/>
            <a:ext cx="7488000" cy="864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en-US" sz="1600" i="1" dirty="0" smtClean="0">
                <a:solidFill>
                  <a:srgbClr val="00FF00"/>
                </a:solidFill>
              </a:rPr>
              <a:t>Argumentum ad hominem</a:t>
            </a:r>
            <a:r>
              <a:rPr lang="en-US" sz="1600" dirty="0" smtClean="0">
                <a:solidFill>
                  <a:srgbClr val="00FFFF"/>
                </a:solidFill>
              </a:rPr>
              <a:t> </a:t>
            </a:r>
            <a:r>
              <a:rPr lang="ru-RU" sz="1600" dirty="0" smtClean="0"/>
              <a:t>именуется иногда апелляцией к </a:t>
            </a:r>
            <a:r>
              <a:rPr lang="ru-RU" sz="1600" dirty="0" smtClean="0">
                <a:solidFill>
                  <a:srgbClr val="00FFFF"/>
                </a:solidFill>
              </a:rPr>
              <a:t>собственным утверждениям</a:t>
            </a:r>
            <a:r>
              <a:rPr lang="en-US" sz="1600" dirty="0" smtClean="0">
                <a:solidFill>
                  <a:srgbClr val="00FFFF"/>
                </a:solidFill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оппонента</a:t>
            </a:r>
            <a:r>
              <a:rPr lang="ru-RU" sz="1600" dirty="0" smtClean="0"/>
              <a:t>, что, строго говоря, не может считаться предосудительным или сомнительным приёмом полемики.</a:t>
            </a:r>
            <a:endParaRPr lang="ru-RU" sz="1600" dirty="0">
              <a:solidFill>
                <a:srgbClr val="00FF00"/>
              </a:solidFill>
            </a:endParaRP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1368000" y="3024000"/>
            <a:ext cx="6408000" cy="1872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en-GB" sz="2000" i="1" dirty="0" smtClean="0">
                <a:solidFill>
                  <a:srgbClr val="FFFF00"/>
                </a:solidFill>
              </a:rPr>
              <a:t>Argumentum ad hominem</a:t>
            </a:r>
            <a:r>
              <a:rPr lang="en-GB" sz="2000" dirty="0" smtClean="0">
                <a:solidFill>
                  <a:srgbClr val="FFFF00"/>
                </a:solidFill>
              </a:rPr>
              <a:t> </a:t>
            </a:r>
            <a:br>
              <a:rPr lang="en-GB" sz="2000" dirty="0" smtClean="0">
                <a:solidFill>
                  <a:srgbClr val="FFFF00"/>
                </a:solidFill>
              </a:rPr>
            </a:br>
            <a:r>
              <a:rPr lang="en-GB" sz="2000" dirty="0" smtClean="0">
                <a:solidFill>
                  <a:srgbClr val="FFFF00"/>
                </a:solidFill>
              </a:rPr>
              <a:t>(</a:t>
            </a:r>
            <a:r>
              <a:rPr lang="ru-RU" sz="2000" dirty="0" smtClean="0">
                <a:solidFill>
                  <a:srgbClr val="FFFF00"/>
                </a:solidFill>
              </a:rPr>
              <a:t>аргумент к человеку</a:t>
            </a:r>
            <a:r>
              <a:rPr lang="en-GB" sz="2000" dirty="0" smtClean="0">
                <a:solidFill>
                  <a:srgbClr val="FFFF00"/>
                </a:solidFill>
              </a:rPr>
              <a:t>) </a:t>
            </a:r>
            <a:br>
              <a:rPr lang="en-GB" sz="2000" dirty="0" smtClean="0">
                <a:solidFill>
                  <a:srgbClr val="FFFF00"/>
                </a:solidFill>
              </a:rPr>
            </a:br>
            <a:r>
              <a:rPr lang="ru-RU" dirty="0" smtClean="0"/>
              <a:t> (от </a:t>
            </a:r>
            <a:r>
              <a:rPr lang="ru-RU" i="1" dirty="0" smtClean="0"/>
              <a:t>лат</a:t>
            </a:r>
            <a:r>
              <a:rPr lang="ru-RU" dirty="0" smtClean="0"/>
              <a:t>. </a:t>
            </a:r>
            <a:r>
              <a:rPr lang="fr-FR" dirty="0" smtClean="0">
                <a:solidFill>
                  <a:srgbClr val="00FF00"/>
                </a:solidFill>
              </a:rPr>
              <a:t>homo</a:t>
            </a:r>
            <a:r>
              <a:rPr lang="fr-FR" dirty="0" smtClean="0"/>
              <a:t>,</a:t>
            </a:r>
            <a:r>
              <a:rPr lang="ru-RU" dirty="0" smtClean="0"/>
              <a:t> человек</a:t>
            </a:r>
            <a:r>
              <a:rPr lang="en-GB" dirty="0" smtClean="0"/>
              <a:t>) </a:t>
            </a:r>
            <a:endParaRPr lang="ru-RU" dirty="0" smtClean="0"/>
          </a:p>
          <a:p>
            <a:r>
              <a:rPr lang="ru-RU" dirty="0" smtClean="0"/>
              <a:t>полемический приём, заключающийся в том, что анализ и оценка </a:t>
            </a:r>
            <a:r>
              <a:rPr lang="ru-RU" dirty="0" smtClean="0">
                <a:solidFill>
                  <a:srgbClr val="00FF00"/>
                </a:solidFill>
              </a:rPr>
              <a:t>аргументов</a:t>
            </a:r>
            <a:r>
              <a:rPr lang="ru-RU" dirty="0" smtClean="0"/>
              <a:t> оппонента подменяется анализом и оценкой его </a:t>
            </a:r>
            <a:r>
              <a:rPr lang="ru-RU" dirty="0" smtClean="0">
                <a:solidFill>
                  <a:srgbClr val="FF66FF"/>
                </a:solidFill>
              </a:rPr>
              <a:t>характера</a:t>
            </a:r>
            <a:r>
              <a:rPr lang="ru-RU" dirty="0" smtClean="0"/>
              <a:t> и </a:t>
            </a:r>
            <a:r>
              <a:rPr lang="ru-RU" dirty="0" smtClean="0">
                <a:solidFill>
                  <a:srgbClr val="FF66FF"/>
                </a:solidFill>
              </a:rPr>
              <a:t>мотивов</a:t>
            </a:r>
            <a:r>
              <a:rPr lang="ru-RU" dirty="0" smtClean="0"/>
              <a:t>. </a:t>
            </a:r>
            <a:endParaRPr lang="en-GB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972000" y="2520000"/>
            <a:ext cx="7200000" cy="2664000"/>
          </a:xfrm>
        </p:spPr>
        <p:txBody>
          <a:bodyPr/>
          <a:lstStyle/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hominem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аргумент к человеку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ignorantiam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аргумент к незнанию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900000" y="3384000"/>
            <a:ext cx="7344000" cy="216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en-GB" sz="2000" i="1" dirty="0" smtClean="0">
                <a:solidFill>
                  <a:srgbClr val="FFFF00"/>
                </a:solidFill>
              </a:rPr>
              <a:t>Argumentum ad ignorantiam</a:t>
            </a:r>
            <a:r>
              <a:rPr lang="en-GB" sz="2000" dirty="0" smtClean="0">
                <a:solidFill>
                  <a:srgbClr val="FFFF00"/>
                </a:solidFill>
              </a:rPr>
              <a:t> </a:t>
            </a:r>
            <a:br>
              <a:rPr lang="en-GB" sz="2000" dirty="0" smtClean="0">
                <a:solidFill>
                  <a:srgbClr val="FFFF00"/>
                </a:solidFill>
              </a:rPr>
            </a:br>
            <a:r>
              <a:rPr lang="en-GB" sz="2000" dirty="0" smtClean="0">
                <a:solidFill>
                  <a:srgbClr val="FFFF00"/>
                </a:solidFill>
              </a:rPr>
              <a:t>(</a:t>
            </a:r>
            <a:r>
              <a:rPr lang="ru-RU" sz="2000" dirty="0" smtClean="0">
                <a:solidFill>
                  <a:srgbClr val="FFFF00"/>
                </a:solidFill>
              </a:rPr>
              <a:t>аргумент к незнанию</a:t>
            </a:r>
            <a:r>
              <a:rPr lang="en-GB" sz="2000" dirty="0" smtClean="0">
                <a:solidFill>
                  <a:srgbClr val="FFFF00"/>
                </a:solidFill>
              </a:rPr>
              <a:t>) </a:t>
            </a:r>
            <a:br>
              <a:rPr lang="en-GB" sz="2000" dirty="0" smtClean="0">
                <a:solidFill>
                  <a:srgbClr val="FFFF00"/>
                </a:solidFill>
              </a:rPr>
            </a:br>
            <a:r>
              <a:rPr lang="ru-RU" dirty="0" smtClean="0"/>
              <a:t>(от </a:t>
            </a:r>
            <a:r>
              <a:rPr lang="ru-RU" i="1" dirty="0" smtClean="0"/>
              <a:t>лат</a:t>
            </a:r>
            <a:r>
              <a:rPr lang="ru-RU" dirty="0" smtClean="0"/>
              <a:t>. </a:t>
            </a:r>
            <a:r>
              <a:rPr lang="fr-FR" dirty="0" smtClean="0">
                <a:solidFill>
                  <a:srgbClr val="00FF00"/>
                </a:solidFill>
              </a:rPr>
              <a:t>ignorantia</a:t>
            </a:r>
            <a:r>
              <a:rPr lang="ru-RU" dirty="0" smtClean="0"/>
              <a:t>, незнание, неведение, невежество</a:t>
            </a:r>
            <a:r>
              <a:rPr lang="en-GB" dirty="0" smtClean="0"/>
              <a:t>) </a:t>
            </a:r>
            <a:endParaRPr lang="ru-RU" dirty="0" smtClean="0"/>
          </a:p>
          <a:p>
            <a:r>
              <a:rPr lang="ru-RU" dirty="0" smtClean="0"/>
              <a:t>полемический приём, заключающийся в том, что некоторое утверждение объявляется </a:t>
            </a:r>
            <a:r>
              <a:rPr lang="ru-RU" dirty="0" smtClean="0">
                <a:solidFill>
                  <a:srgbClr val="00FF00"/>
                </a:solidFill>
              </a:rPr>
              <a:t>истинным</a:t>
            </a:r>
            <a:r>
              <a:rPr lang="ru-RU" dirty="0" smtClean="0"/>
              <a:t> на том основании, </a:t>
            </a:r>
            <a:br>
              <a:rPr lang="ru-RU" dirty="0" smtClean="0"/>
            </a:br>
            <a:r>
              <a:rPr lang="ru-RU" dirty="0" smtClean="0"/>
              <a:t>что никто не доказал, что оно </a:t>
            </a:r>
            <a:r>
              <a:rPr lang="ru-RU" dirty="0" smtClean="0">
                <a:solidFill>
                  <a:srgbClr val="FF66FF"/>
                </a:solidFill>
              </a:rPr>
              <a:t>ложно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66FF"/>
                </a:solidFill>
              </a:rPr>
              <a:t> </a:t>
            </a:r>
            <a:r>
              <a:rPr lang="ru-RU" dirty="0" smtClean="0"/>
              <a:t>или, наоборот, </a:t>
            </a:r>
            <a:r>
              <a:rPr lang="ru-RU" dirty="0" smtClean="0">
                <a:solidFill>
                  <a:srgbClr val="FF66FF"/>
                </a:solidFill>
              </a:rPr>
              <a:t>ложным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на том основании, что никто не доказал, что оно </a:t>
            </a:r>
            <a:r>
              <a:rPr lang="ru-RU" dirty="0" smtClean="0">
                <a:solidFill>
                  <a:srgbClr val="00FF00"/>
                </a:solidFill>
              </a:rPr>
              <a:t>истинно</a:t>
            </a:r>
            <a:r>
              <a:rPr lang="en-GB" dirty="0" smtClean="0"/>
              <a:t>.</a:t>
            </a:r>
            <a:r>
              <a:rPr lang="en-GB" dirty="0" smtClean="0">
                <a:solidFill>
                  <a:srgbClr val="00FF00"/>
                </a:solidFill>
              </a:rPr>
              <a:t> </a:t>
            </a:r>
            <a:endParaRPr lang="en-GB" dirty="0">
              <a:solidFill>
                <a:srgbClr val="00FF00"/>
              </a:solidFill>
            </a:endParaRPr>
          </a:p>
        </p:txBody>
      </p:sp>
      <p:sp>
        <p:nvSpPr>
          <p:cNvPr id="10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z="3200" b="1" dirty="0" smtClean="0">
                <a:solidFill>
                  <a:schemeClr val="bg1"/>
                </a:solidFill>
              </a:rPr>
              <a:t>Сомнительные приёмы аргументации </a:t>
            </a:r>
            <a:r>
              <a:rPr lang="en-US" sz="3200" b="1" dirty="0" smtClean="0">
                <a:solidFill>
                  <a:schemeClr val="bg1"/>
                </a:solidFill>
              </a:rPr>
              <a:t/>
            </a:r>
            <a:br>
              <a:rPr lang="en-US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Аргумент к незнанию</a:t>
            </a:r>
            <a:endParaRPr lang="en-GB" sz="2800" dirty="0"/>
          </a:p>
        </p:txBody>
      </p:sp>
      <p:sp>
        <p:nvSpPr>
          <p:cNvPr id="6" name="TextBox 5"/>
          <p:cNvSpPr txBox="1"/>
          <p:nvPr/>
        </p:nvSpPr>
        <p:spPr>
          <a:xfrm>
            <a:off x="180000" y="1512000"/>
            <a:ext cx="8784000" cy="936000"/>
          </a:xfrm>
          <a:prstGeom prst="rect">
            <a:avLst/>
          </a:prstGeom>
          <a:noFill/>
        </p:spPr>
        <p:txBody>
          <a:bodyPr wrap="square" rIns="72000" rtlCol="0">
            <a:noAutofit/>
          </a:bodyPr>
          <a:lstStyle/>
          <a:p>
            <a:r>
              <a:rPr lang="ru-RU" dirty="0" smtClean="0"/>
              <a:t>Нет общепринятого, тем более – полного перечня </a:t>
            </a:r>
            <a:r>
              <a:rPr lang="ru-RU" dirty="0" smtClean="0">
                <a:solidFill>
                  <a:srgbClr val="FF66FF"/>
                </a:solidFill>
              </a:rPr>
              <a:t>сомнительных приёмов аргументации</a:t>
            </a:r>
            <a:r>
              <a:rPr lang="ru-RU" dirty="0" smtClean="0"/>
              <a:t>. Но некоторые из них, в особенности намеренные, заслуживают упоминания и разъяснения. К ним относятся</a:t>
            </a:r>
            <a:r>
              <a:rPr lang="en-US" dirty="0" smtClean="0"/>
              <a:t>:</a:t>
            </a:r>
            <a:endParaRPr lang="ru-RU" dirty="0"/>
          </a:p>
        </p:txBody>
      </p:sp>
      <p:sp>
        <p:nvSpPr>
          <p:cNvPr id="9" name="Содержимое 2"/>
          <p:cNvSpPr txBox="1">
            <a:spLocks/>
          </p:cNvSpPr>
          <p:nvPr/>
        </p:nvSpPr>
        <p:spPr bwMode="auto">
          <a:xfrm>
            <a:off x="1296000" y="5688000"/>
            <a:ext cx="6552000" cy="93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252000" lvl="0" indent="-252000" algn="l" eaLnBrk="0" hangingPunct="0">
              <a:spcBef>
                <a:spcPct val="20000"/>
              </a:spcBef>
              <a:buClr>
                <a:schemeClr val="bg1"/>
              </a:buClr>
              <a:buFontTx/>
              <a:buChar char="•"/>
            </a:pPr>
            <a:r>
              <a:rPr lang="ru-RU" sz="1600" kern="0" dirty="0" smtClean="0">
                <a:solidFill>
                  <a:srgbClr val="00FF00"/>
                </a:solidFill>
                <a:latin typeface="+mn-lt"/>
              </a:rPr>
              <a:t>Истинность</a:t>
            </a:r>
            <a:r>
              <a:rPr lang="ru-RU" sz="1600" kern="0" dirty="0" smtClean="0">
                <a:latin typeface="+mn-lt"/>
              </a:rPr>
              <a:t> и </a:t>
            </a:r>
            <a:r>
              <a:rPr lang="ru-RU" sz="1600" kern="0" dirty="0" smtClean="0">
                <a:solidFill>
                  <a:srgbClr val="FF66FF"/>
                </a:solidFill>
                <a:latin typeface="+mn-lt"/>
              </a:rPr>
              <a:t>ложность</a:t>
            </a:r>
            <a:r>
              <a:rPr lang="ru-RU" sz="1600" kern="0" dirty="0" smtClean="0">
                <a:latin typeface="+mn-lt"/>
              </a:rPr>
              <a:t> утверждений определяются </a:t>
            </a:r>
          </a:p>
          <a:p>
            <a:pPr marL="252000" lvl="0" indent="-252000" algn="l" eaLnBrk="0" hangingPunct="0">
              <a:spcBef>
                <a:spcPct val="20000"/>
              </a:spcBef>
              <a:buClr>
                <a:schemeClr val="bg1"/>
              </a:buClr>
              <a:buFontTx/>
              <a:buChar char="•"/>
            </a:pPr>
            <a:r>
              <a:rPr lang="ru-RU" sz="1600" kern="0" dirty="0" smtClean="0">
                <a:latin typeface="+mn-lt"/>
              </a:rPr>
              <a:t>их </a:t>
            </a:r>
            <a:r>
              <a:rPr lang="ru-RU" sz="1600" kern="0" dirty="0" smtClean="0">
                <a:solidFill>
                  <a:srgbClr val="00FF00"/>
                </a:solidFill>
                <a:latin typeface="+mn-lt"/>
              </a:rPr>
              <a:t>соответствием</a:t>
            </a:r>
            <a:r>
              <a:rPr lang="ru-RU" sz="1600" kern="0" dirty="0" smtClean="0">
                <a:latin typeface="+mn-lt"/>
              </a:rPr>
              <a:t> или </a:t>
            </a:r>
            <a:r>
              <a:rPr lang="ru-RU" sz="1600" kern="0" dirty="0" smtClean="0">
                <a:solidFill>
                  <a:srgbClr val="FF66FF"/>
                </a:solidFill>
                <a:latin typeface="+mn-lt"/>
              </a:rPr>
              <a:t>несоответствием</a:t>
            </a:r>
            <a:r>
              <a:rPr lang="ru-RU" sz="1600" kern="0" dirty="0" smtClean="0">
                <a:latin typeface="+mn-lt"/>
              </a:rPr>
              <a:t> действительности, </a:t>
            </a:r>
          </a:p>
          <a:p>
            <a:pPr marL="252000" lvl="0" indent="-252000" algn="l" eaLnBrk="0" hangingPunct="0">
              <a:spcBef>
                <a:spcPct val="20000"/>
              </a:spcBef>
              <a:buClr>
                <a:schemeClr val="bg1"/>
              </a:buClr>
              <a:buFontTx/>
              <a:buChar char="•"/>
            </a:pPr>
            <a:r>
              <a:rPr lang="ru-RU" sz="1600" kern="0" dirty="0" smtClean="0">
                <a:latin typeface="+mn-lt"/>
              </a:rPr>
              <a:t>а не степенью нашей осведомлённости на этот счёт.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7" grpId="0" animBg="1"/>
      <p:bldP spid="9" grpId="0" build="p"/>
    </p:bldLst>
  </p:timing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972000" y="2520000"/>
            <a:ext cx="7200000" cy="2664000"/>
          </a:xfrm>
        </p:spPr>
        <p:txBody>
          <a:bodyPr/>
          <a:lstStyle/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hominem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аргумент к человеку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ignorantiam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аргумент к незнанию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verecundiam</a:t>
            </a:r>
            <a:r>
              <a:rPr lang="en-GB" sz="1800" b="1" dirty="0" smtClean="0">
                <a:solidFill>
                  <a:srgbClr val="FF66FF"/>
                </a:solidFill>
              </a:rPr>
              <a:t> </a:t>
            </a:r>
            <a:r>
              <a:rPr lang="en-GB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chemeClr val="bg1"/>
                </a:solidFill>
              </a:rPr>
              <a:t>апелляция к авторитету)</a:t>
            </a:r>
            <a:endParaRPr lang="en-GB" sz="1800" b="1" dirty="0" smtClean="0">
              <a:solidFill>
                <a:srgbClr val="FF66FF"/>
              </a:solidFill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1152000" y="3672000"/>
            <a:ext cx="6804000" cy="1908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en-GB" sz="2000" i="1" dirty="0" smtClean="0">
                <a:solidFill>
                  <a:srgbClr val="FFFF00"/>
                </a:solidFill>
              </a:rPr>
              <a:t>Argumentum ad verecundiam</a:t>
            </a:r>
            <a:r>
              <a:rPr lang="en-GB" sz="2000" dirty="0" smtClean="0">
                <a:solidFill>
                  <a:srgbClr val="FFFF00"/>
                </a:solidFill>
              </a:rPr>
              <a:t> </a:t>
            </a:r>
            <a:r>
              <a:rPr lang="ru-RU" sz="2000" dirty="0" smtClean="0">
                <a:solidFill>
                  <a:srgbClr val="FFFF00"/>
                </a:solidFill>
              </a:rPr>
              <a:t/>
            </a:r>
            <a:br>
              <a:rPr lang="ru-RU" sz="2000" dirty="0" smtClean="0">
                <a:solidFill>
                  <a:srgbClr val="FFFF00"/>
                </a:solidFill>
              </a:rPr>
            </a:br>
            <a:r>
              <a:rPr lang="en-GB" sz="2000" dirty="0" smtClean="0">
                <a:solidFill>
                  <a:srgbClr val="FFFF00"/>
                </a:solidFill>
              </a:rPr>
              <a:t>(</a:t>
            </a:r>
            <a:r>
              <a:rPr lang="ru-RU" sz="2000" dirty="0" smtClean="0">
                <a:solidFill>
                  <a:srgbClr val="FFFF00"/>
                </a:solidFill>
              </a:rPr>
              <a:t>апелляция к авторитету) </a:t>
            </a:r>
            <a:br>
              <a:rPr lang="ru-RU" sz="2000" dirty="0" smtClean="0">
                <a:solidFill>
                  <a:srgbClr val="FFFF00"/>
                </a:solidFill>
              </a:rPr>
            </a:br>
            <a:r>
              <a:rPr lang="ru-RU" dirty="0" smtClean="0"/>
              <a:t>(от </a:t>
            </a:r>
            <a:r>
              <a:rPr lang="ru-RU" i="1" dirty="0" smtClean="0"/>
              <a:t>лат</a:t>
            </a:r>
            <a:r>
              <a:rPr lang="ru-RU" dirty="0" smtClean="0"/>
              <a:t>. </a:t>
            </a:r>
            <a:r>
              <a:rPr lang="fr-FR" dirty="0" smtClean="0">
                <a:solidFill>
                  <a:srgbClr val="00FF00"/>
                </a:solidFill>
              </a:rPr>
              <a:t>verecundia</a:t>
            </a:r>
            <a:r>
              <a:rPr lang="ru-RU" dirty="0" smtClean="0"/>
              <a:t>, почтительное отношение, уважение</a:t>
            </a:r>
            <a:r>
              <a:rPr lang="en-GB" dirty="0" smtClean="0"/>
              <a:t>) </a:t>
            </a:r>
            <a:r>
              <a:rPr lang="en-GB" sz="2000" dirty="0" smtClean="0">
                <a:solidFill>
                  <a:srgbClr val="FFFF00"/>
                </a:solidFill>
              </a:rPr>
              <a:t/>
            </a:r>
            <a:br>
              <a:rPr lang="en-GB" sz="2000" dirty="0" smtClean="0">
                <a:solidFill>
                  <a:srgbClr val="FFFF00"/>
                </a:solidFill>
              </a:rPr>
            </a:br>
            <a:r>
              <a:rPr lang="ru-RU" dirty="0" smtClean="0"/>
              <a:t> полемический приём, заключающийся в том, что </a:t>
            </a:r>
            <a:br>
              <a:rPr lang="ru-RU" dirty="0" smtClean="0"/>
            </a:br>
            <a:r>
              <a:rPr lang="ru-RU" dirty="0" smtClean="0"/>
              <a:t>некое утверждение объявляется </a:t>
            </a:r>
            <a:r>
              <a:rPr lang="ru-RU" dirty="0" smtClean="0">
                <a:solidFill>
                  <a:srgbClr val="00FF00"/>
                </a:solidFill>
              </a:rPr>
              <a:t>истинным</a:t>
            </a:r>
            <a:r>
              <a:rPr lang="ru-RU" dirty="0" smtClean="0"/>
              <a:t> на том основании, что так полагало некое </a:t>
            </a:r>
            <a:r>
              <a:rPr lang="ru-RU" dirty="0" smtClean="0">
                <a:solidFill>
                  <a:srgbClr val="FF66FF"/>
                </a:solidFill>
              </a:rPr>
              <a:t>авторитетное лицо</a:t>
            </a:r>
            <a:r>
              <a:rPr lang="ru-RU" dirty="0" smtClean="0"/>
              <a:t>. </a:t>
            </a:r>
            <a:endParaRPr lang="en-GB" dirty="0"/>
          </a:p>
        </p:txBody>
      </p:sp>
      <p:sp>
        <p:nvSpPr>
          <p:cNvPr id="9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z="3200" b="1" dirty="0" smtClean="0">
                <a:solidFill>
                  <a:schemeClr val="bg1"/>
                </a:solidFill>
              </a:rPr>
              <a:t>Сомнительные приёмы аргументации </a:t>
            </a:r>
            <a:r>
              <a:rPr lang="en-US" sz="3200" b="1" dirty="0" smtClean="0">
                <a:solidFill>
                  <a:schemeClr val="bg1"/>
                </a:solidFill>
              </a:rPr>
              <a:t/>
            </a:r>
            <a:br>
              <a:rPr lang="en-US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Апелляция к авторитету</a:t>
            </a:r>
            <a:endParaRPr lang="ru-RU" sz="2800" dirty="0"/>
          </a:p>
        </p:txBody>
      </p:sp>
      <p:sp>
        <p:nvSpPr>
          <p:cNvPr id="6" name="TextBox 5"/>
          <p:cNvSpPr txBox="1"/>
          <p:nvPr/>
        </p:nvSpPr>
        <p:spPr>
          <a:xfrm>
            <a:off x="180000" y="1512000"/>
            <a:ext cx="8784000" cy="936000"/>
          </a:xfrm>
          <a:prstGeom prst="rect">
            <a:avLst/>
          </a:prstGeom>
          <a:noFill/>
        </p:spPr>
        <p:txBody>
          <a:bodyPr wrap="square" rIns="72000" rtlCol="0">
            <a:noAutofit/>
          </a:bodyPr>
          <a:lstStyle/>
          <a:p>
            <a:r>
              <a:rPr lang="ru-RU" dirty="0" smtClean="0"/>
              <a:t>Нет общепринятого, тем более – полного перечня </a:t>
            </a:r>
            <a:r>
              <a:rPr lang="ru-RU" dirty="0" smtClean="0">
                <a:solidFill>
                  <a:srgbClr val="FF66FF"/>
                </a:solidFill>
              </a:rPr>
              <a:t>сомнительных приёмов аргументации</a:t>
            </a:r>
            <a:r>
              <a:rPr lang="ru-RU" dirty="0" smtClean="0"/>
              <a:t>. Но некоторые из них, в особенности намеренные, заслуживают упоминания и разъяснения. К ним относятся</a:t>
            </a:r>
            <a:r>
              <a:rPr lang="en-US" dirty="0" smtClean="0"/>
              <a:t>:</a:t>
            </a:r>
            <a:endParaRPr lang="ru-RU" dirty="0"/>
          </a:p>
        </p:txBody>
      </p:sp>
      <p:sp>
        <p:nvSpPr>
          <p:cNvPr id="8" name="TextBox 7"/>
          <p:cNvSpPr txBox="1"/>
          <p:nvPr/>
        </p:nvSpPr>
        <p:spPr>
          <a:xfrm>
            <a:off x="216000" y="5688000"/>
            <a:ext cx="8712000" cy="10800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ru-RU" sz="1600" dirty="0" smtClean="0"/>
              <a:t>Своего рода «оборотной стороной» </a:t>
            </a:r>
            <a:r>
              <a:rPr lang="ru-RU" sz="1600" dirty="0" smtClean="0">
                <a:solidFill>
                  <a:srgbClr val="FF66FF"/>
                </a:solidFill>
              </a:rPr>
              <a:t>апелляции к авторитету</a:t>
            </a:r>
            <a:r>
              <a:rPr lang="ru-RU" sz="1600" dirty="0" smtClean="0"/>
              <a:t> можно считать разновидность </a:t>
            </a:r>
            <a:r>
              <a:rPr lang="en-US" sz="1600" i="1" dirty="0" smtClean="0">
                <a:solidFill>
                  <a:srgbClr val="FF66FF"/>
                </a:solidFill>
              </a:rPr>
              <a:t>argumentum</a:t>
            </a:r>
            <a:r>
              <a:rPr lang="en-GB" sz="1600" i="1" dirty="0" smtClean="0">
                <a:solidFill>
                  <a:srgbClr val="FF66FF"/>
                </a:solidFill>
              </a:rPr>
              <a:t> ad hominem </a:t>
            </a:r>
            <a:r>
              <a:rPr lang="ru-RU" sz="1600" dirty="0" smtClean="0"/>
              <a:t>– указание на </a:t>
            </a:r>
            <a:r>
              <a:rPr lang="ru-RU" sz="1600" dirty="0" smtClean="0">
                <a:solidFill>
                  <a:srgbClr val="FF66FF"/>
                </a:solidFill>
              </a:rPr>
              <a:t>наличие предосудительного «единомышленника»</a:t>
            </a:r>
            <a:r>
              <a:rPr lang="ru-RU" sz="1600" dirty="0" smtClean="0"/>
              <a:t>: в этом случае </a:t>
            </a:r>
            <a:r>
              <a:rPr lang="ru-RU" sz="1600" dirty="0" smtClean="0">
                <a:solidFill>
                  <a:srgbClr val="00FFFF"/>
                </a:solidFill>
              </a:rPr>
              <a:t>опровержение тезиса </a:t>
            </a:r>
            <a:r>
              <a:rPr lang="ru-RU" sz="1600" dirty="0" smtClean="0"/>
              <a:t>оппонента заменяется утверждением, что </a:t>
            </a:r>
            <a:r>
              <a:rPr lang="ru-RU" sz="1600" dirty="0" smtClean="0">
                <a:solidFill>
                  <a:srgbClr val="00FFFF"/>
                </a:solidFill>
              </a:rPr>
              <a:t>сходный тезис высказывался некой недостойной личностью</a:t>
            </a:r>
            <a:r>
              <a:rPr lang="ru-RU" sz="1600" dirty="0" smtClean="0"/>
              <a:t>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7" grpId="0" animBg="1"/>
      <p:bldP spid="8" grpId="0"/>
    </p:bldLst>
  </p:timing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972000" y="2520000"/>
            <a:ext cx="7200000" cy="2664000"/>
          </a:xfrm>
        </p:spPr>
        <p:txBody>
          <a:bodyPr/>
          <a:lstStyle/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hominem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аргумент к человеку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ignorantiam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аргумент к незнанию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verecundiam</a:t>
            </a:r>
            <a:r>
              <a:rPr lang="en-GB" sz="1800" b="1" dirty="0" smtClean="0">
                <a:solidFill>
                  <a:srgbClr val="FF66FF"/>
                </a:solidFill>
              </a:rPr>
              <a:t> </a:t>
            </a:r>
            <a:r>
              <a:rPr lang="en-GB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chemeClr val="bg1"/>
                </a:solidFill>
              </a:rPr>
              <a:t>апелляция к авторитету)</a:t>
            </a:r>
            <a:endParaRPr lang="en-GB" sz="1800" b="1" dirty="0" smtClean="0">
              <a:solidFill>
                <a:srgbClr val="FF66FF"/>
              </a:solidFill>
            </a:endParaRP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populum</a:t>
            </a:r>
            <a:r>
              <a:rPr lang="en-GB" sz="1800" b="1" dirty="0" smtClean="0">
                <a:solidFill>
                  <a:srgbClr val="FF66FF"/>
                </a:solidFill>
              </a:rPr>
              <a:t> </a:t>
            </a:r>
            <a:r>
              <a:rPr lang="en-GB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chemeClr val="bg1"/>
                </a:solidFill>
              </a:rPr>
              <a:t>апелляция к мнению народа)</a:t>
            </a:r>
            <a:endParaRPr lang="en-GB" sz="1800" b="1" dirty="0" smtClean="0">
              <a:solidFill>
                <a:srgbClr val="FF66FF"/>
              </a:solidFill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1584000" y="4032000"/>
            <a:ext cx="5976000" cy="1908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en-GB" sz="2000" i="1" dirty="0" smtClean="0">
                <a:solidFill>
                  <a:srgbClr val="FFFF00"/>
                </a:solidFill>
              </a:rPr>
              <a:t>Argumentum ad populum</a:t>
            </a:r>
            <a:r>
              <a:rPr lang="en-GB" sz="2000" dirty="0" smtClean="0">
                <a:solidFill>
                  <a:srgbClr val="FFFF00"/>
                </a:solidFill>
              </a:rPr>
              <a:t> </a:t>
            </a:r>
            <a:br>
              <a:rPr lang="en-GB" sz="2000" dirty="0" smtClean="0">
                <a:solidFill>
                  <a:srgbClr val="FFFF00"/>
                </a:solidFill>
              </a:rPr>
            </a:br>
            <a:r>
              <a:rPr lang="en-GB" sz="2000" dirty="0" smtClean="0">
                <a:solidFill>
                  <a:srgbClr val="FFFF00"/>
                </a:solidFill>
              </a:rPr>
              <a:t>(</a:t>
            </a:r>
            <a:r>
              <a:rPr lang="ru-RU" sz="2000" dirty="0" smtClean="0">
                <a:solidFill>
                  <a:srgbClr val="FFFF00"/>
                </a:solidFill>
              </a:rPr>
              <a:t>апелляция к мнению народа</a:t>
            </a:r>
            <a:r>
              <a:rPr lang="en-GB" sz="2000" dirty="0" smtClean="0">
                <a:solidFill>
                  <a:srgbClr val="FFFF00"/>
                </a:solidFill>
              </a:rPr>
              <a:t>) </a:t>
            </a:r>
            <a:br>
              <a:rPr lang="en-GB" sz="2000" dirty="0" smtClean="0">
                <a:solidFill>
                  <a:srgbClr val="FFFF00"/>
                </a:solidFill>
              </a:rPr>
            </a:br>
            <a:r>
              <a:rPr lang="ru-RU" dirty="0" smtClean="0"/>
              <a:t>(от </a:t>
            </a:r>
            <a:r>
              <a:rPr lang="ru-RU" i="1" dirty="0" smtClean="0"/>
              <a:t>лат</a:t>
            </a:r>
            <a:r>
              <a:rPr lang="ru-RU" dirty="0" smtClean="0"/>
              <a:t>. </a:t>
            </a:r>
            <a:r>
              <a:rPr lang="en-US" dirty="0" smtClean="0">
                <a:solidFill>
                  <a:srgbClr val="00FF00"/>
                </a:solidFill>
              </a:rPr>
              <a:t>pop</a:t>
            </a:r>
            <a:r>
              <a:rPr lang="fr-FR" dirty="0" smtClean="0">
                <a:solidFill>
                  <a:srgbClr val="00FF00"/>
                </a:solidFill>
              </a:rPr>
              <a:t>ulus</a:t>
            </a:r>
            <a:r>
              <a:rPr lang="fr-FR" dirty="0" smtClean="0"/>
              <a:t>,</a:t>
            </a:r>
            <a:r>
              <a:rPr lang="ru-RU" dirty="0" smtClean="0"/>
              <a:t> народ</a:t>
            </a:r>
            <a:r>
              <a:rPr lang="en-GB" dirty="0" smtClean="0"/>
              <a:t>)</a:t>
            </a:r>
            <a:endParaRPr lang="ru-RU" dirty="0" smtClean="0"/>
          </a:p>
          <a:p>
            <a:r>
              <a:rPr lang="ru-RU" dirty="0" smtClean="0"/>
              <a:t>полемический приём, заключающийся в том, </a:t>
            </a:r>
            <a:br>
              <a:rPr lang="ru-RU" dirty="0" smtClean="0"/>
            </a:br>
            <a:r>
              <a:rPr lang="ru-RU" dirty="0" smtClean="0"/>
              <a:t>что некое утверждение объявляется </a:t>
            </a:r>
            <a:r>
              <a:rPr lang="ru-RU" dirty="0" smtClean="0">
                <a:solidFill>
                  <a:srgbClr val="00FF00"/>
                </a:solidFill>
              </a:rPr>
              <a:t>истинным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на том основании, что </a:t>
            </a:r>
            <a:r>
              <a:rPr lang="ru-RU" dirty="0" smtClean="0">
                <a:solidFill>
                  <a:srgbClr val="FF66FF"/>
                </a:solidFill>
              </a:rPr>
              <a:t>так полагает большинство</a:t>
            </a:r>
            <a:r>
              <a:rPr lang="ru-RU" dirty="0" smtClean="0"/>
              <a:t>.</a:t>
            </a:r>
            <a:r>
              <a:rPr lang="en-GB" dirty="0" smtClean="0">
                <a:solidFill>
                  <a:srgbClr val="FF66FF"/>
                </a:solidFill>
              </a:rPr>
              <a:t> </a:t>
            </a:r>
            <a:endParaRPr lang="en-GB" dirty="0">
              <a:solidFill>
                <a:srgbClr val="FF66FF"/>
              </a:solidFill>
            </a:endParaRPr>
          </a:p>
        </p:txBody>
      </p:sp>
      <p:sp>
        <p:nvSpPr>
          <p:cNvPr id="9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z="3200" b="1" dirty="0" smtClean="0">
                <a:solidFill>
                  <a:schemeClr val="bg1"/>
                </a:solidFill>
              </a:rPr>
              <a:t>Сомнительные приёмы аргументации </a:t>
            </a:r>
            <a:r>
              <a:rPr lang="en-US" sz="3200" b="1" dirty="0" smtClean="0">
                <a:solidFill>
                  <a:schemeClr val="bg1"/>
                </a:solidFill>
              </a:rPr>
              <a:t/>
            </a:r>
            <a:br>
              <a:rPr lang="en-US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Апелляция к мнению народа</a:t>
            </a:r>
            <a:endParaRPr lang="ru-RU" sz="2800" dirty="0"/>
          </a:p>
        </p:txBody>
      </p:sp>
      <p:sp>
        <p:nvSpPr>
          <p:cNvPr id="6" name="TextBox 5"/>
          <p:cNvSpPr txBox="1"/>
          <p:nvPr/>
        </p:nvSpPr>
        <p:spPr>
          <a:xfrm>
            <a:off x="180000" y="1512000"/>
            <a:ext cx="8784000" cy="936000"/>
          </a:xfrm>
          <a:prstGeom prst="rect">
            <a:avLst/>
          </a:prstGeom>
          <a:noFill/>
        </p:spPr>
        <p:txBody>
          <a:bodyPr wrap="square" rIns="72000" rtlCol="0">
            <a:noAutofit/>
          </a:bodyPr>
          <a:lstStyle/>
          <a:p>
            <a:r>
              <a:rPr lang="ru-RU" dirty="0" smtClean="0"/>
              <a:t>Нет общепринятого, тем более – полного перечня </a:t>
            </a:r>
            <a:r>
              <a:rPr lang="ru-RU" dirty="0" smtClean="0">
                <a:solidFill>
                  <a:srgbClr val="FF66FF"/>
                </a:solidFill>
              </a:rPr>
              <a:t>сомнительных приёмов аргументации</a:t>
            </a:r>
            <a:r>
              <a:rPr lang="ru-RU" dirty="0" smtClean="0"/>
              <a:t>. Но некоторые из них, в особенности намеренные, заслуживают упоминания и разъяснения. К ним относятся</a:t>
            </a:r>
            <a:r>
              <a:rPr lang="en-US" dirty="0" smtClean="0"/>
              <a:t>: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7" grpId="0" animBg="1"/>
    </p:bldLst>
  </p:timing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972000" y="2520000"/>
            <a:ext cx="7200000" cy="2664000"/>
          </a:xfrm>
        </p:spPr>
        <p:txBody>
          <a:bodyPr/>
          <a:lstStyle/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hominem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аргумент к человеку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ignorantiam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аргумент к незнанию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verecundiam</a:t>
            </a:r>
            <a:r>
              <a:rPr lang="en-GB" sz="1800" b="1" dirty="0" smtClean="0">
                <a:solidFill>
                  <a:srgbClr val="FF66FF"/>
                </a:solidFill>
              </a:rPr>
              <a:t> </a:t>
            </a:r>
            <a:r>
              <a:rPr lang="en-GB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chemeClr val="bg1"/>
                </a:solidFill>
              </a:rPr>
              <a:t>апелляция к авторитету)</a:t>
            </a:r>
            <a:endParaRPr lang="en-GB" sz="1800" b="1" dirty="0" smtClean="0">
              <a:solidFill>
                <a:srgbClr val="FF66FF"/>
              </a:solidFill>
            </a:endParaRP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populum</a:t>
            </a:r>
            <a:r>
              <a:rPr lang="en-GB" sz="1800" b="1" dirty="0" smtClean="0">
                <a:solidFill>
                  <a:srgbClr val="FF66FF"/>
                </a:solidFill>
              </a:rPr>
              <a:t> </a:t>
            </a:r>
            <a:r>
              <a:rPr lang="en-GB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chemeClr val="bg1"/>
                </a:solidFill>
              </a:rPr>
              <a:t>апелляция к мнению народа)</a:t>
            </a:r>
            <a:endParaRPr lang="en-GB" sz="1800" b="1" dirty="0" smtClean="0">
              <a:solidFill>
                <a:srgbClr val="FF66FF"/>
              </a:solidFill>
            </a:endParaRP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baculum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«палочный» аргумент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432000" y="4320000"/>
            <a:ext cx="8280000" cy="2268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en-GB" sz="2000" i="1" dirty="0" smtClean="0">
                <a:solidFill>
                  <a:srgbClr val="FFFF00"/>
                </a:solidFill>
              </a:rPr>
              <a:t>Argumentum ad baculum</a:t>
            </a:r>
            <a:r>
              <a:rPr lang="en-GB" sz="2000" dirty="0" smtClean="0">
                <a:solidFill>
                  <a:srgbClr val="FFFF00"/>
                </a:solidFill>
              </a:rPr>
              <a:t> </a:t>
            </a:r>
            <a:br>
              <a:rPr lang="en-GB" sz="2000" dirty="0" smtClean="0">
                <a:solidFill>
                  <a:srgbClr val="FFFF00"/>
                </a:solidFill>
              </a:rPr>
            </a:br>
            <a:r>
              <a:rPr lang="en-GB" sz="2000" dirty="0" smtClean="0">
                <a:solidFill>
                  <a:srgbClr val="FFFF00"/>
                </a:solidFill>
              </a:rPr>
              <a:t>(</a:t>
            </a:r>
            <a:r>
              <a:rPr lang="ru-RU" sz="2000" dirty="0" smtClean="0">
                <a:solidFill>
                  <a:srgbClr val="FFFF00"/>
                </a:solidFill>
              </a:rPr>
              <a:t>«палочный» аргумент</a:t>
            </a:r>
            <a:r>
              <a:rPr lang="en-GB" sz="2000" dirty="0" smtClean="0">
                <a:solidFill>
                  <a:srgbClr val="FFFF00"/>
                </a:solidFill>
              </a:rPr>
              <a:t>) </a:t>
            </a:r>
            <a:br>
              <a:rPr lang="en-GB" sz="2000" dirty="0" smtClean="0">
                <a:solidFill>
                  <a:srgbClr val="FFFF00"/>
                </a:solidFill>
              </a:rPr>
            </a:br>
            <a:r>
              <a:rPr lang="ru-RU" dirty="0" smtClean="0"/>
              <a:t>(от </a:t>
            </a:r>
            <a:r>
              <a:rPr lang="ru-RU" i="1" dirty="0" smtClean="0"/>
              <a:t>лат</a:t>
            </a:r>
            <a:r>
              <a:rPr lang="ru-RU" dirty="0" smtClean="0"/>
              <a:t>. </a:t>
            </a:r>
            <a:r>
              <a:rPr lang="fr-FR" dirty="0" smtClean="0">
                <a:solidFill>
                  <a:srgbClr val="00FF00"/>
                </a:solidFill>
              </a:rPr>
              <a:t>baculum</a:t>
            </a:r>
            <a:r>
              <a:rPr lang="en-US" dirty="0" smtClean="0"/>
              <a:t>,</a:t>
            </a:r>
            <a:r>
              <a:rPr lang="ru-RU" dirty="0" smtClean="0"/>
              <a:t> палка</a:t>
            </a:r>
            <a:r>
              <a:rPr lang="en-GB" dirty="0" smtClean="0"/>
              <a:t>) </a:t>
            </a:r>
            <a:endParaRPr lang="ru-RU" dirty="0" smtClean="0">
              <a:solidFill>
                <a:srgbClr val="FFFF00"/>
              </a:solidFill>
            </a:endParaRPr>
          </a:p>
          <a:p>
            <a:r>
              <a:rPr lang="ru-RU" dirty="0" smtClean="0"/>
              <a:t>уловка в споре, фактически – </a:t>
            </a:r>
            <a:r>
              <a:rPr lang="ru-RU" dirty="0" smtClean="0">
                <a:solidFill>
                  <a:srgbClr val="FF66FF"/>
                </a:solidFill>
              </a:rPr>
              <a:t>угроза</a:t>
            </a:r>
            <a:r>
              <a:rPr lang="ru-RU" dirty="0" smtClean="0"/>
              <a:t>, направленная на то, </a:t>
            </a:r>
            <a:br>
              <a:rPr lang="ru-RU" dirty="0" smtClean="0"/>
            </a:br>
            <a:r>
              <a:rPr lang="ru-RU" dirty="0" smtClean="0"/>
              <a:t>чтобы склонить оппонента к отказу от собственного мнения (вне </a:t>
            </a:r>
            <a:br>
              <a:rPr lang="ru-RU" dirty="0" smtClean="0"/>
            </a:br>
            <a:r>
              <a:rPr lang="ru-RU" dirty="0" smtClean="0"/>
              <a:t>зависимости от его истинности и важности для оппонента) указанием </a:t>
            </a:r>
            <a:br>
              <a:rPr lang="ru-RU" dirty="0" smtClean="0"/>
            </a:br>
            <a:r>
              <a:rPr lang="ru-RU" dirty="0" smtClean="0"/>
              <a:t>на </a:t>
            </a:r>
            <a:r>
              <a:rPr lang="ru-RU" dirty="0" smtClean="0">
                <a:solidFill>
                  <a:srgbClr val="FF66FF"/>
                </a:solidFill>
              </a:rPr>
              <a:t>отрицательные последствия </a:t>
            </a:r>
            <a:r>
              <a:rPr lang="ru-RU" dirty="0" smtClean="0"/>
              <a:t>отстаивания им своей позиции.</a:t>
            </a:r>
            <a:endParaRPr lang="en-GB" dirty="0"/>
          </a:p>
        </p:txBody>
      </p:sp>
      <p:sp>
        <p:nvSpPr>
          <p:cNvPr id="9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z="3200" b="1" dirty="0" smtClean="0">
                <a:solidFill>
                  <a:schemeClr val="bg1"/>
                </a:solidFill>
              </a:rPr>
              <a:t>Сомнительные приёмы аргументации </a:t>
            </a:r>
            <a:r>
              <a:rPr lang="en-US" sz="3200" b="1" dirty="0" smtClean="0">
                <a:solidFill>
                  <a:schemeClr val="bg1"/>
                </a:solidFill>
              </a:rPr>
              <a:t/>
            </a:r>
            <a:br>
              <a:rPr lang="en-US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«Палочный» аргумент</a:t>
            </a:r>
            <a:endParaRPr lang="ru-RU" sz="2800" dirty="0"/>
          </a:p>
        </p:txBody>
      </p:sp>
      <p:sp>
        <p:nvSpPr>
          <p:cNvPr id="6" name="TextBox 5"/>
          <p:cNvSpPr txBox="1"/>
          <p:nvPr/>
        </p:nvSpPr>
        <p:spPr>
          <a:xfrm>
            <a:off x="180000" y="1512000"/>
            <a:ext cx="8784000" cy="936000"/>
          </a:xfrm>
          <a:prstGeom prst="rect">
            <a:avLst/>
          </a:prstGeom>
          <a:noFill/>
        </p:spPr>
        <p:txBody>
          <a:bodyPr wrap="square" rIns="72000" rtlCol="0">
            <a:noAutofit/>
          </a:bodyPr>
          <a:lstStyle/>
          <a:p>
            <a:r>
              <a:rPr lang="ru-RU" dirty="0" smtClean="0"/>
              <a:t>Нет общепринятого, тем более – полного перечня </a:t>
            </a:r>
            <a:r>
              <a:rPr lang="ru-RU" dirty="0" smtClean="0">
                <a:solidFill>
                  <a:srgbClr val="FF66FF"/>
                </a:solidFill>
              </a:rPr>
              <a:t>сомнительных приёмов аргументации</a:t>
            </a:r>
            <a:r>
              <a:rPr lang="ru-RU" dirty="0" smtClean="0"/>
              <a:t>. Но некоторые из них, в особенности намеренные, заслуживают упоминания и разъяснения. К ним относятся</a:t>
            </a:r>
            <a:r>
              <a:rPr lang="en-US" dirty="0" smtClean="0"/>
              <a:t>: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7" grpId="0" animBg="1"/>
    </p:bldLst>
  </p:timing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972000" y="2520000"/>
            <a:ext cx="7200000" cy="2664000"/>
          </a:xfrm>
        </p:spPr>
        <p:txBody>
          <a:bodyPr/>
          <a:lstStyle/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hominem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аргумент к человеку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ignorantiam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аргумент к незнанию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verecundiam</a:t>
            </a:r>
            <a:r>
              <a:rPr lang="en-GB" sz="1800" b="1" dirty="0" smtClean="0">
                <a:solidFill>
                  <a:srgbClr val="FF66FF"/>
                </a:solidFill>
              </a:rPr>
              <a:t> </a:t>
            </a:r>
            <a:r>
              <a:rPr lang="en-GB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chemeClr val="bg1"/>
                </a:solidFill>
              </a:rPr>
              <a:t>апелляция к авторитету)</a:t>
            </a:r>
            <a:endParaRPr lang="en-GB" sz="1800" b="1" dirty="0" smtClean="0">
              <a:solidFill>
                <a:srgbClr val="FF66FF"/>
              </a:solidFill>
            </a:endParaRP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populum</a:t>
            </a:r>
            <a:r>
              <a:rPr lang="en-GB" sz="1800" b="1" dirty="0" smtClean="0">
                <a:solidFill>
                  <a:srgbClr val="FF66FF"/>
                </a:solidFill>
              </a:rPr>
              <a:t> </a:t>
            </a:r>
            <a:r>
              <a:rPr lang="en-GB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chemeClr val="bg1"/>
                </a:solidFill>
              </a:rPr>
              <a:t>апелляция к мнению народа)</a:t>
            </a:r>
            <a:endParaRPr lang="en-GB" sz="1800" b="1" dirty="0" smtClean="0">
              <a:solidFill>
                <a:srgbClr val="FF66FF"/>
              </a:solidFill>
            </a:endParaRP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baculum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«палочный» аргумент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  <a:p>
            <a:pPr>
              <a:buClr>
                <a:schemeClr val="bg1"/>
              </a:buClr>
            </a:pPr>
            <a:r>
              <a:rPr lang="en-US" sz="1800" b="1" i="1" dirty="0" smtClean="0">
                <a:solidFill>
                  <a:srgbClr val="FF66FF"/>
                </a:solidFill>
              </a:rPr>
              <a:t>Argumentum ad passiones</a:t>
            </a:r>
            <a:r>
              <a:rPr lang="en-US" sz="1800" b="1" i="1" dirty="0" smtClean="0">
                <a:solidFill>
                  <a:schemeClr val="bg1"/>
                </a:solidFill>
              </a:rPr>
              <a:t> </a:t>
            </a:r>
            <a:r>
              <a:rPr lang="en-US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chemeClr val="bg1"/>
                </a:solidFill>
              </a:rPr>
              <a:t>апелляция к эмоциям</a:t>
            </a:r>
            <a:r>
              <a:rPr lang="en-US" sz="1800" b="1" dirty="0" smtClean="0">
                <a:solidFill>
                  <a:schemeClr val="bg1"/>
                </a:solidFill>
              </a:rPr>
              <a:t>)</a:t>
            </a:r>
            <a:endParaRPr lang="ru-RU" sz="1800" b="1" dirty="0" smtClean="0">
              <a:solidFill>
                <a:schemeClr val="bg1"/>
              </a:solidFill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828000" y="4680000"/>
            <a:ext cx="7488000" cy="1692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en-GB" sz="2000" i="1" dirty="0" smtClean="0">
                <a:solidFill>
                  <a:srgbClr val="FFFF00"/>
                </a:solidFill>
              </a:rPr>
              <a:t>Argumentum ad passiones </a:t>
            </a:r>
            <a:br>
              <a:rPr lang="en-GB" sz="2000" i="1" dirty="0" smtClean="0">
                <a:solidFill>
                  <a:srgbClr val="FFFF00"/>
                </a:solidFill>
              </a:rPr>
            </a:br>
            <a:r>
              <a:rPr lang="en-GB" sz="2000" dirty="0" smtClean="0">
                <a:solidFill>
                  <a:srgbClr val="FFFF00"/>
                </a:solidFill>
              </a:rPr>
              <a:t>(</a:t>
            </a:r>
            <a:r>
              <a:rPr lang="ru-RU" sz="2000" dirty="0" smtClean="0">
                <a:solidFill>
                  <a:srgbClr val="FFFF00"/>
                </a:solidFill>
              </a:rPr>
              <a:t>апелляция к эмоциям</a:t>
            </a:r>
            <a:r>
              <a:rPr lang="en-GB" sz="2000" dirty="0" smtClean="0">
                <a:solidFill>
                  <a:srgbClr val="FFFF00"/>
                </a:solidFill>
              </a:rPr>
              <a:t>) </a:t>
            </a:r>
            <a:br>
              <a:rPr lang="en-GB" sz="2000" dirty="0" smtClean="0">
                <a:solidFill>
                  <a:srgbClr val="FFFF00"/>
                </a:solidFill>
              </a:rPr>
            </a:br>
            <a:r>
              <a:rPr lang="ru-RU" dirty="0" smtClean="0"/>
              <a:t>уловка в споре, направленная на то, чтобы – в отсутствие убедительных фактов и содержательных аргументов – склонить оппонента на свою сторону, </a:t>
            </a:r>
            <a:r>
              <a:rPr lang="ru-RU" dirty="0" smtClean="0">
                <a:solidFill>
                  <a:srgbClr val="FF66FF"/>
                </a:solidFill>
              </a:rPr>
              <a:t>сыграв на его чувствах</a:t>
            </a:r>
            <a:r>
              <a:rPr lang="ru-RU" dirty="0" smtClean="0"/>
              <a:t>. </a:t>
            </a:r>
            <a:endParaRPr lang="en-GB" dirty="0"/>
          </a:p>
        </p:txBody>
      </p:sp>
      <p:sp>
        <p:nvSpPr>
          <p:cNvPr id="9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z="3200" b="1" dirty="0" smtClean="0">
                <a:solidFill>
                  <a:schemeClr val="bg1"/>
                </a:solidFill>
              </a:rPr>
              <a:t>Сомнительные приёмы аргументации </a:t>
            </a:r>
            <a:r>
              <a:rPr lang="en-US" sz="3200" b="1" dirty="0" smtClean="0">
                <a:solidFill>
                  <a:schemeClr val="bg1"/>
                </a:solidFill>
              </a:rPr>
              <a:t/>
            </a:r>
            <a:br>
              <a:rPr lang="en-US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Апелляция к эмоциям</a:t>
            </a:r>
            <a:endParaRPr lang="ru-RU" sz="2800" dirty="0"/>
          </a:p>
        </p:txBody>
      </p:sp>
      <p:sp>
        <p:nvSpPr>
          <p:cNvPr id="6" name="TextBox 5"/>
          <p:cNvSpPr txBox="1"/>
          <p:nvPr/>
        </p:nvSpPr>
        <p:spPr>
          <a:xfrm>
            <a:off x="180000" y="1512000"/>
            <a:ext cx="8784000" cy="936000"/>
          </a:xfrm>
          <a:prstGeom prst="rect">
            <a:avLst/>
          </a:prstGeom>
          <a:noFill/>
        </p:spPr>
        <p:txBody>
          <a:bodyPr wrap="square" rIns="72000" rtlCol="0">
            <a:noAutofit/>
          </a:bodyPr>
          <a:lstStyle/>
          <a:p>
            <a:r>
              <a:rPr lang="ru-RU" dirty="0" smtClean="0"/>
              <a:t>Нет общепринятого, тем более – полного перечня </a:t>
            </a:r>
            <a:r>
              <a:rPr lang="ru-RU" dirty="0" smtClean="0">
                <a:solidFill>
                  <a:srgbClr val="FF66FF"/>
                </a:solidFill>
              </a:rPr>
              <a:t>сомнительных приёмов аргументации</a:t>
            </a:r>
            <a:r>
              <a:rPr lang="ru-RU" dirty="0" smtClean="0"/>
              <a:t>. Но некоторые из них, в особенности намеренные, заслуживают упоминания и разъяснения. К ним относятся</a:t>
            </a:r>
            <a:r>
              <a:rPr lang="en-US" dirty="0" smtClean="0"/>
              <a:t>: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7" grpId="0" animBg="1"/>
    </p:bldLst>
  </p:timing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972000" y="2520000"/>
            <a:ext cx="7200000" cy="2664000"/>
          </a:xfrm>
        </p:spPr>
        <p:txBody>
          <a:bodyPr/>
          <a:lstStyle/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hominem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аргумент к человеку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ignorantiam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аргумент к незнанию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verecundiam</a:t>
            </a:r>
            <a:r>
              <a:rPr lang="en-GB" sz="1800" b="1" dirty="0" smtClean="0">
                <a:solidFill>
                  <a:srgbClr val="FF66FF"/>
                </a:solidFill>
              </a:rPr>
              <a:t> </a:t>
            </a:r>
            <a:r>
              <a:rPr lang="en-GB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chemeClr val="bg1"/>
                </a:solidFill>
              </a:rPr>
              <a:t>апелляция к авторитету)</a:t>
            </a:r>
            <a:endParaRPr lang="en-GB" sz="1800" b="1" dirty="0" smtClean="0">
              <a:solidFill>
                <a:srgbClr val="FF66FF"/>
              </a:solidFill>
            </a:endParaRP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populum</a:t>
            </a:r>
            <a:r>
              <a:rPr lang="en-GB" sz="1800" b="1" dirty="0" smtClean="0">
                <a:solidFill>
                  <a:srgbClr val="FF66FF"/>
                </a:solidFill>
              </a:rPr>
              <a:t> </a:t>
            </a:r>
            <a:r>
              <a:rPr lang="en-GB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chemeClr val="bg1"/>
                </a:solidFill>
              </a:rPr>
              <a:t>апелляция к мнению народа)</a:t>
            </a:r>
            <a:endParaRPr lang="en-GB" sz="1800" b="1" dirty="0" smtClean="0">
              <a:solidFill>
                <a:srgbClr val="FF66FF"/>
              </a:solidFill>
            </a:endParaRP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baculum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«палочный» аргумент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  <a:p>
            <a:pPr>
              <a:buClr>
                <a:schemeClr val="bg1"/>
              </a:buClr>
            </a:pPr>
            <a:r>
              <a:rPr lang="en-US" sz="1800" b="1" i="1" dirty="0" smtClean="0">
                <a:solidFill>
                  <a:srgbClr val="FF66FF"/>
                </a:solidFill>
              </a:rPr>
              <a:t>Argumentum ad passiones</a:t>
            </a:r>
            <a:r>
              <a:rPr lang="en-US" sz="1800" b="1" i="1" dirty="0" smtClean="0">
                <a:solidFill>
                  <a:schemeClr val="bg1"/>
                </a:solidFill>
              </a:rPr>
              <a:t> </a:t>
            </a:r>
            <a:r>
              <a:rPr lang="en-US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chemeClr val="bg1"/>
                </a:solidFill>
              </a:rPr>
              <a:t>апелляция к эмоциям</a:t>
            </a:r>
            <a:r>
              <a:rPr lang="en-US" sz="1800" b="1" dirty="0" smtClean="0">
                <a:solidFill>
                  <a:schemeClr val="bg1"/>
                </a:solidFill>
              </a:rPr>
              <a:t>)</a:t>
            </a:r>
            <a:endParaRPr lang="ru-RU" sz="1800" b="1" dirty="0" smtClean="0">
              <a:solidFill>
                <a:schemeClr val="bg1"/>
              </a:solidFill>
            </a:endParaRP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Ignoratio elenchi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уклонение от сути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1188000" y="5076000"/>
            <a:ext cx="6768000" cy="144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en-GB" sz="2000" i="1" dirty="0" smtClean="0">
                <a:solidFill>
                  <a:srgbClr val="FFFF00"/>
                </a:solidFill>
              </a:rPr>
              <a:t>Ignoratio elenchi</a:t>
            </a:r>
            <a:r>
              <a:rPr lang="en-GB" sz="2000" dirty="0" smtClean="0">
                <a:solidFill>
                  <a:srgbClr val="FFFF00"/>
                </a:solidFill>
              </a:rPr>
              <a:t> </a:t>
            </a:r>
            <a:br>
              <a:rPr lang="en-GB" sz="2000" dirty="0" smtClean="0">
                <a:solidFill>
                  <a:srgbClr val="FFFF00"/>
                </a:solidFill>
              </a:rPr>
            </a:br>
            <a:r>
              <a:rPr lang="en-GB" sz="2000" dirty="0" smtClean="0">
                <a:solidFill>
                  <a:srgbClr val="FFFF00"/>
                </a:solidFill>
              </a:rPr>
              <a:t>(</a:t>
            </a:r>
            <a:r>
              <a:rPr lang="ru-RU" sz="2000" dirty="0" smtClean="0">
                <a:solidFill>
                  <a:srgbClr val="FFFF00"/>
                </a:solidFill>
              </a:rPr>
              <a:t>уклонение от сути</a:t>
            </a:r>
            <a:r>
              <a:rPr lang="en-GB" sz="2000" dirty="0" smtClean="0">
                <a:solidFill>
                  <a:srgbClr val="FFFF00"/>
                </a:solidFill>
              </a:rPr>
              <a:t>) </a:t>
            </a:r>
            <a:br>
              <a:rPr lang="en-GB" sz="2000" dirty="0" smtClean="0">
                <a:solidFill>
                  <a:srgbClr val="FFFF00"/>
                </a:solidFill>
              </a:rPr>
            </a:br>
            <a:r>
              <a:rPr lang="ru-RU" dirty="0" smtClean="0"/>
              <a:t> полемический приём, заключающийся в рассуждениях, возможно, резонных, но </a:t>
            </a:r>
            <a:r>
              <a:rPr lang="ru-RU" dirty="0" smtClean="0">
                <a:solidFill>
                  <a:srgbClr val="FF66FF"/>
                </a:solidFill>
              </a:rPr>
              <a:t>отклоняющихся от сути дела</a:t>
            </a:r>
            <a:r>
              <a:rPr lang="ru-RU" dirty="0" smtClean="0"/>
              <a:t>.</a:t>
            </a:r>
            <a:endParaRPr lang="en-GB" dirty="0"/>
          </a:p>
        </p:txBody>
      </p:sp>
      <p:sp>
        <p:nvSpPr>
          <p:cNvPr id="9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z="3200" b="1" dirty="0" smtClean="0">
                <a:solidFill>
                  <a:schemeClr val="bg1"/>
                </a:solidFill>
              </a:rPr>
              <a:t>Сомнительные приёмы аргументации </a:t>
            </a:r>
            <a:r>
              <a:rPr lang="en-US" sz="3200" b="1" dirty="0" smtClean="0">
                <a:solidFill>
                  <a:schemeClr val="bg1"/>
                </a:solidFill>
              </a:rPr>
              <a:t/>
            </a:r>
            <a:br>
              <a:rPr lang="en-US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Уклонение от сути</a:t>
            </a:r>
            <a:endParaRPr lang="ru-RU" sz="2800" dirty="0"/>
          </a:p>
        </p:txBody>
      </p:sp>
      <p:sp>
        <p:nvSpPr>
          <p:cNvPr id="6" name="TextBox 5"/>
          <p:cNvSpPr txBox="1"/>
          <p:nvPr/>
        </p:nvSpPr>
        <p:spPr>
          <a:xfrm>
            <a:off x="180000" y="1512000"/>
            <a:ext cx="8784000" cy="936000"/>
          </a:xfrm>
          <a:prstGeom prst="rect">
            <a:avLst/>
          </a:prstGeom>
          <a:noFill/>
        </p:spPr>
        <p:txBody>
          <a:bodyPr wrap="square" rIns="72000" rtlCol="0">
            <a:noAutofit/>
          </a:bodyPr>
          <a:lstStyle/>
          <a:p>
            <a:r>
              <a:rPr lang="ru-RU" dirty="0" smtClean="0"/>
              <a:t>Нет общепринятого, тем более – полного перечня </a:t>
            </a:r>
            <a:r>
              <a:rPr lang="ru-RU" dirty="0" smtClean="0">
                <a:solidFill>
                  <a:srgbClr val="FF66FF"/>
                </a:solidFill>
              </a:rPr>
              <a:t>сомнительных приёмов аргументации</a:t>
            </a:r>
            <a:r>
              <a:rPr lang="ru-RU" dirty="0" smtClean="0"/>
              <a:t>. Но некоторые из них, в особенности намеренные, заслуживают упоминания и разъяснения. К ним относятся</a:t>
            </a:r>
            <a:r>
              <a:rPr lang="en-US" dirty="0" smtClean="0"/>
              <a:t>: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7" grpId="0" animBg="1"/>
    </p:bldLst>
  </p:timing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972000" y="2520000"/>
            <a:ext cx="7200000" cy="2664000"/>
          </a:xfrm>
        </p:spPr>
        <p:txBody>
          <a:bodyPr/>
          <a:lstStyle/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hominem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аргумент к человеку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ignorantiam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аргумент к незнанию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verecundiam</a:t>
            </a:r>
            <a:r>
              <a:rPr lang="en-GB" sz="1800" b="1" dirty="0" smtClean="0">
                <a:solidFill>
                  <a:srgbClr val="FF66FF"/>
                </a:solidFill>
              </a:rPr>
              <a:t> </a:t>
            </a:r>
            <a:r>
              <a:rPr lang="en-GB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chemeClr val="bg1"/>
                </a:solidFill>
              </a:rPr>
              <a:t>апелляция к авторитету)</a:t>
            </a:r>
            <a:endParaRPr lang="en-GB" sz="1800" b="1" dirty="0" smtClean="0">
              <a:solidFill>
                <a:srgbClr val="FF66FF"/>
              </a:solidFill>
            </a:endParaRP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populum</a:t>
            </a:r>
            <a:r>
              <a:rPr lang="en-GB" sz="1800" b="1" dirty="0" smtClean="0">
                <a:solidFill>
                  <a:srgbClr val="FF66FF"/>
                </a:solidFill>
              </a:rPr>
              <a:t> </a:t>
            </a:r>
            <a:r>
              <a:rPr lang="en-GB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chemeClr val="bg1"/>
                </a:solidFill>
              </a:rPr>
              <a:t>апелляция к мнению народа)</a:t>
            </a:r>
            <a:endParaRPr lang="en-GB" sz="1800" b="1" dirty="0" smtClean="0">
              <a:solidFill>
                <a:srgbClr val="FF66FF"/>
              </a:solidFill>
            </a:endParaRP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Argumentum ad baculum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«палочный» аргумент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  <a:p>
            <a:pPr>
              <a:buClr>
                <a:schemeClr val="bg1"/>
              </a:buClr>
            </a:pPr>
            <a:r>
              <a:rPr lang="en-US" sz="1800" b="1" i="1" dirty="0" smtClean="0">
                <a:solidFill>
                  <a:srgbClr val="FF66FF"/>
                </a:solidFill>
              </a:rPr>
              <a:t>Argumentum ad passiones </a:t>
            </a:r>
            <a:r>
              <a:rPr lang="en-US" sz="1800" b="1" dirty="0" smtClean="0">
                <a:solidFill>
                  <a:schemeClr val="bg1"/>
                </a:solidFill>
              </a:rPr>
              <a:t>(appeal to emotions)</a:t>
            </a:r>
            <a:endParaRPr lang="ru-RU" sz="1800" b="1" dirty="0" smtClean="0">
              <a:solidFill>
                <a:schemeClr val="bg1"/>
              </a:solidFill>
            </a:endParaRPr>
          </a:p>
          <a:p>
            <a:pPr>
              <a:buClr>
                <a:schemeClr val="bg1"/>
              </a:buClr>
            </a:pPr>
            <a:r>
              <a:rPr lang="en-GB" sz="1800" b="1" i="1" dirty="0" smtClean="0">
                <a:solidFill>
                  <a:srgbClr val="FF66FF"/>
                </a:solidFill>
              </a:rPr>
              <a:t>Ignoratio elenchi</a:t>
            </a:r>
            <a:r>
              <a:rPr lang="en-GB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chemeClr val="bg1"/>
                </a:solidFill>
              </a:rPr>
              <a:t>уклонение от сути</a:t>
            </a:r>
            <a:r>
              <a:rPr lang="en-GB" sz="1800" b="1" dirty="0" smtClean="0">
                <a:solidFill>
                  <a:schemeClr val="bg1"/>
                </a:solidFill>
              </a:rPr>
              <a:t>)</a:t>
            </a:r>
          </a:p>
          <a:p>
            <a:pPr>
              <a:buClr>
                <a:schemeClr val="bg1"/>
              </a:buClr>
            </a:pPr>
            <a:r>
              <a:rPr lang="ru-RU" sz="1800" b="1" dirty="0" smtClean="0">
                <a:solidFill>
                  <a:srgbClr val="FF66FF"/>
                </a:solidFill>
              </a:rPr>
              <a:t>«Соломенное чучело»</a:t>
            </a:r>
            <a:endParaRPr lang="en-GB" sz="1800" b="1" dirty="0" smtClean="0">
              <a:solidFill>
                <a:srgbClr val="FF66FF"/>
              </a:solidFill>
            </a:endParaRP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468000" y="5292000"/>
            <a:ext cx="8208000" cy="1368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</a:rPr>
              <a:t>«Соломенное чучело»</a:t>
            </a:r>
          </a:p>
          <a:p>
            <a:r>
              <a:rPr lang="ru-RU" dirty="0" smtClean="0"/>
              <a:t>(</a:t>
            </a:r>
            <a:r>
              <a:rPr lang="ru-RU" i="1" dirty="0" smtClean="0"/>
              <a:t>англ.</a:t>
            </a:r>
            <a:r>
              <a:rPr lang="ru-RU" dirty="0" smtClean="0"/>
              <a:t> </a:t>
            </a:r>
            <a:r>
              <a:rPr lang="en-US" dirty="0">
                <a:solidFill>
                  <a:srgbClr val="00FF00"/>
                </a:solidFill>
              </a:rPr>
              <a:t>t</a:t>
            </a:r>
            <a:r>
              <a:rPr lang="en-GB" dirty="0" smtClean="0">
                <a:solidFill>
                  <a:srgbClr val="00FF00"/>
                </a:solidFill>
              </a:rPr>
              <a:t>he straw man fallacy</a:t>
            </a:r>
            <a:r>
              <a:rPr lang="ru-RU" dirty="0" smtClean="0"/>
              <a:t>)</a:t>
            </a:r>
            <a:br>
              <a:rPr lang="ru-RU" dirty="0" smtClean="0"/>
            </a:br>
            <a:r>
              <a:rPr lang="ru-RU" dirty="0" smtClean="0"/>
              <a:t> полемический приём, заключающийся в </a:t>
            </a:r>
            <a:r>
              <a:rPr lang="ru-RU" dirty="0" smtClean="0">
                <a:solidFill>
                  <a:srgbClr val="FF66FF"/>
                </a:solidFill>
              </a:rPr>
              <a:t>подмене тезиса</a:t>
            </a:r>
            <a:r>
              <a:rPr lang="ru-RU" dirty="0" smtClean="0"/>
              <a:t> оппонента другим, заведомо слабым тезисом, который затем и опровергается.</a:t>
            </a:r>
            <a:endParaRPr lang="ru-RU" dirty="0"/>
          </a:p>
        </p:txBody>
      </p:sp>
      <p:sp>
        <p:nvSpPr>
          <p:cNvPr id="8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z="3200" b="1" dirty="0" smtClean="0">
                <a:solidFill>
                  <a:schemeClr val="bg1"/>
                </a:solidFill>
              </a:rPr>
              <a:t>Сомнительные приёмы аргументации </a:t>
            </a:r>
            <a:r>
              <a:rPr lang="en-US" sz="3200" b="1" dirty="0" smtClean="0">
                <a:solidFill>
                  <a:schemeClr val="bg1"/>
                </a:solidFill>
              </a:rPr>
              <a:t/>
            </a:r>
            <a:br>
              <a:rPr lang="en-US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«Соломенное чучело»</a:t>
            </a:r>
            <a:endParaRPr lang="ru-RU" sz="2800" dirty="0"/>
          </a:p>
        </p:txBody>
      </p:sp>
      <p:sp>
        <p:nvSpPr>
          <p:cNvPr id="7" name="TextBox 6"/>
          <p:cNvSpPr txBox="1"/>
          <p:nvPr/>
        </p:nvSpPr>
        <p:spPr>
          <a:xfrm>
            <a:off x="180000" y="1512000"/>
            <a:ext cx="8784000" cy="936000"/>
          </a:xfrm>
          <a:prstGeom prst="rect">
            <a:avLst/>
          </a:prstGeom>
          <a:noFill/>
        </p:spPr>
        <p:txBody>
          <a:bodyPr wrap="square" rIns="72000" rtlCol="0">
            <a:noAutofit/>
          </a:bodyPr>
          <a:lstStyle/>
          <a:p>
            <a:r>
              <a:rPr lang="ru-RU" dirty="0" smtClean="0"/>
              <a:t>Нет общепринятого, тем более – полного перечня </a:t>
            </a:r>
            <a:r>
              <a:rPr lang="ru-RU" dirty="0" smtClean="0">
                <a:solidFill>
                  <a:srgbClr val="FF66FF"/>
                </a:solidFill>
              </a:rPr>
              <a:t>сомнительных приёмов аргументации</a:t>
            </a:r>
            <a:r>
              <a:rPr lang="ru-RU" dirty="0" smtClean="0"/>
              <a:t>. Но некоторые из них, в особенности намеренные, заслуживают упоминания и разъяснения. К ним относятся</a:t>
            </a:r>
            <a:r>
              <a:rPr lang="en-US" dirty="0" smtClean="0"/>
              <a:t>: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6" grpId="0" animBg="1"/>
    </p:bldLst>
  </p:timing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Структура доказательства 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Демонстрация</a:t>
            </a:r>
          </a:p>
        </p:txBody>
      </p:sp>
      <p:sp>
        <p:nvSpPr>
          <p:cNvPr id="534532" name="Text Box 4"/>
          <p:cNvSpPr txBox="1">
            <a:spLocks noChangeArrowheads="1"/>
          </p:cNvSpPr>
          <p:nvPr/>
        </p:nvSpPr>
        <p:spPr bwMode="auto">
          <a:xfrm>
            <a:off x="1692000" y="1980000"/>
            <a:ext cx="5760000" cy="180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</a:rPr>
              <a:t>Демонстрация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/>
              <a:t>(</a:t>
            </a:r>
            <a:r>
              <a:rPr lang="ru-RU" i="1" dirty="0"/>
              <a:t>лат</a:t>
            </a:r>
            <a:r>
              <a:rPr lang="ru-RU" dirty="0"/>
              <a:t>. </a:t>
            </a:r>
            <a:r>
              <a:rPr lang="en-US" dirty="0">
                <a:solidFill>
                  <a:srgbClr val="00FF00"/>
                </a:solidFill>
              </a:rPr>
              <a:t>demonstratio</a:t>
            </a:r>
            <a:r>
              <a:rPr lang="ru-RU" dirty="0"/>
              <a:t>) </a:t>
            </a:r>
            <a:r>
              <a:rPr lang="ru-RU" dirty="0" smtClean="0"/>
              <a:t>–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логическое рассуждение</a:t>
            </a:r>
            <a:r>
              <a:rPr lang="ru-RU" dirty="0" smtClean="0"/>
              <a:t>, в </a:t>
            </a:r>
            <a:r>
              <a:rPr lang="ru-RU" dirty="0"/>
              <a:t>процессе </a:t>
            </a:r>
            <a:r>
              <a:rPr lang="ru-RU" dirty="0" smtClean="0"/>
              <a:t>которого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из аргументов (доводов</a:t>
            </a:r>
            <a:r>
              <a:rPr lang="ru-RU" dirty="0" smtClean="0"/>
              <a:t>) выводится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истинность или ложность тезиса.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0" y="4932000"/>
            <a:ext cx="9144000" cy="108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r>
              <a:rPr lang="ru-RU" dirty="0" smtClean="0"/>
              <a:t>Под </a:t>
            </a:r>
            <a:r>
              <a:rPr lang="ru-RU" dirty="0" smtClean="0">
                <a:solidFill>
                  <a:srgbClr val="FFFF00"/>
                </a:solidFill>
              </a:rPr>
              <a:t>демонстрацией</a:t>
            </a:r>
            <a:r>
              <a:rPr lang="ru-RU" dirty="0" smtClean="0"/>
              <a:t> понимается также </a:t>
            </a:r>
            <a:br>
              <a:rPr lang="ru-RU" dirty="0" smtClean="0"/>
            </a:br>
            <a:r>
              <a:rPr lang="ru-RU" dirty="0" smtClean="0">
                <a:solidFill>
                  <a:srgbClr val="00FFFF"/>
                </a:solidFill>
              </a:rPr>
              <a:t>совокупность логических правил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используемых в доказательстве.</a:t>
            </a:r>
            <a:endParaRPr lang="ru-RU" dirty="0"/>
          </a:p>
        </p:txBody>
      </p:sp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1080000" y="3996000"/>
            <a:ext cx="6984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noAutofit/>
          </a:bodyPr>
          <a:lstStyle/>
          <a:p>
            <a:r>
              <a:rPr lang="ru-RU" sz="1800" b="1" dirty="0" smtClean="0">
                <a:solidFill>
                  <a:srgbClr val="FFFFFF"/>
                </a:solidFill>
              </a:rPr>
              <a:t>Н. И. Кондаков. Логический словарь</a:t>
            </a:r>
            <a:endParaRPr lang="ru-RU" sz="1800" b="1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345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345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4532" grpId="0" animBg="1"/>
      <p:bldP spid="5" grpId="0"/>
      <p:bldP spid="6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5"/>
          <p:cNvSpPr txBox="1">
            <a:spLocks noChangeArrowheads="1"/>
          </p:cNvSpPr>
          <p:nvPr/>
        </p:nvSpPr>
        <p:spPr bwMode="auto">
          <a:xfrm>
            <a:off x="180000" y="3996000"/>
            <a:ext cx="4320000" cy="27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Слишком широкое определение</a:t>
            </a:r>
            <a:r>
              <a:rPr lang="en-GB" sz="2000" dirty="0" smtClean="0">
                <a:solidFill>
                  <a:srgbClr val="FFFF00"/>
                </a:solidFill>
                <a:cs typeface="Arial" charset="0"/>
              </a:rPr>
              <a:t> </a:t>
            </a:r>
            <a:r>
              <a:rPr lang="en-GB" dirty="0" smtClean="0"/>
              <a:t/>
            </a:r>
            <a:br>
              <a:rPr lang="en-GB" dirty="0" smtClean="0"/>
            </a:br>
            <a:r>
              <a:rPr lang="ru-RU" dirty="0" smtClean="0"/>
              <a:t>есть ошибка в определении, вытекающая из недостаточно строгого ограничения объёма понятия, в результате чего </a:t>
            </a:r>
            <a:r>
              <a:rPr lang="ru-RU" dirty="0" smtClean="0">
                <a:solidFill>
                  <a:srgbClr val="FF66FF"/>
                </a:solidFill>
              </a:rPr>
              <a:t>определению формально удовлетворяют некоторые предметы, не принадлежащие объёму определяемого понятия</a:t>
            </a:r>
            <a:r>
              <a:rPr lang="ru-RU" dirty="0" smtClean="0"/>
              <a:t>.</a:t>
            </a:r>
            <a:r>
              <a:rPr lang="ru-RU" dirty="0" smtClean="0">
                <a:solidFill>
                  <a:srgbClr val="FF66FF"/>
                </a:solidFill>
              </a:rPr>
              <a:t> </a:t>
            </a:r>
            <a:endParaRPr lang="en-GB" dirty="0">
              <a:solidFill>
                <a:srgbClr val="FF66FF"/>
              </a:solidFill>
            </a:endParaRPr>
          </a:p>
        </p:txBody>
      </p:sp>
      <p:sp>
        <p:nvSpPr>
          <p:cNvPr id="7" name="Заголовок 1"/>
          <p:cNvSpPr txBox="1">
            <a:spLocks/>
          </p:cNvSpPr>
          <p:nvPr/>
        </p:nvSpPr>
        <p:spPr>
          <a:xfrm>
            <a:off x="457200" y="273600"/>
            <a:ext cx="8229600" cy="1144800"/>
          </a:xfrm>
          <a:prstGeom prst="rect">
            <a:avLst/>
          </a:prstGeom>
        </p:spPr>
        <p:txBody>
          <a:bodyPr anchor="ctr" anchorCtr="1"/>
          <a:lstStyle/>
          <a:p>
            <a:pPr eaLnBrk="0" hangingPunct="0">
              <a:defRPr/>
            </a:pP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Определение понятий</a:t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/>
              <a:t>Правила</a:t>
            </a: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 логического определения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>
          <a:xfrm>
            <a:off x="457200" y="1512000"/>
            <a:ext cx="8229600" cy="12240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ts val="432"/>
              </a:spcBef>
              <a:buFont typeface="Wingdings" pitchFamily="2" charset="2"/>
              <a:buChar char="q"/>
              <a:defRPr/>
            </a:pPr>
            <a:r>
              <a:rPr lang="ru-RU" kern="0" dirty="0" smtClean="0">
                <a:solidFill>
                  <a:srgbClr val="00FFFF"/>
                </a:solidFill>
              </a:rPr>
              <a:t>Правило соразмерности</a:t>
            </a:r>
            <a:r>
              <a:rPr lang="ru-RU" kern="0" dirty="0" smtClean="0"/>
              <a:t>: </a:t>
            </a:r>
            <a:r>
              <a:rPr lang="ru-RU" kern="0" dirty="0" smtClean="0">
                <a:solidFill>
                  <a:schemeClr val="accent3"/>
                </a:solidFill>
              </a:rPr>
              <a:t>объём </a:t>
            </a:r>
            <a:r>
              <a:rPr lang="ru-RU" kern="0" dirty="0" smtClean="0"/>
              <a:t>определяющего понятия (дефиниенса) должен совпадать с объёмом определяемого понятия (дефиниендума), </a:t>
            </a:r>
            <a:r>
              <a:rPr lang="ru-RU" kern="0" dirty="0" smtClean="0">
                <a:solidFill>
                  <a:schemeClr val="accent3"/>
                </a:solidFill>
              </a:rPr>
              <a:t>другими словами, </a:t>
            </a:r>
            <a:r>
              <a:rPr lang="ru-RU" kern="0" dirty="0" smtClean="0">
                <a:solidFill>
                  <a:srgbClr val="FFFF00"/>
                </a:solidFill>
              </a:rPr>
              <a:t>определяемое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br>
              <a:rPr lang="ru-RU" kern="0" dirty="0" smtClean="0">
                <a:solidFill>
                  <a:schemeClr val="accent3"/>
                </a:solidFill>
              </a:rPr>
            </a:br>
            <a:r>
              <a:rPr lang="ru-RU" kern="0" dirty="0" smtClean="0">
                <a:solidFill>
                  <a:schemeClr val="accent3"/>
                </a:solidFill>
              </a:rPr>
              <a:t>и </a:t>
            </a:r>
            <a:r>
              <a:rPr lang="ru-RU" kern="0" dirty="0" smtClean="0">
                <a:solidFill>
                  <a:srgbClr val="FFFF00"/>
                </a:solidFill>
              </a:rPr>
              <a:t>определяющее</a:t>
            </a:r>
            <a:r>
              <a:rPr lang="ru-RU" kern="0" dirty="0" smtClean="0">
                <a:solidFill>
                  <a:schemeClr val="accent3"/>
                </a:solidFill>
              </a:rPr>
              <a:t> понятия должны быть </a:t>
            </a:r>
            <a:r>
              <a:rPr lang="ru-RU" kern="0" dirty="0" smtClean="0">
                <a:solidFill>
                  <a:srgbClr val="00FF00"/>
                </a:solidFill>
              </a:rPr>
              <a:t>равнозначащими</a:t>
            </a:r>
            <a:r>
              <a:rPr lang="ru-RU" kern="0" dirty="0" smtClean="0"/>
              <a:t>.</a:t>
            </a:r>
            <a:endParaRPr lang="ru-RU" kern="0" dirty="0">
              <a:latin typeface="+mn-lt"/>
            </a:endParaRPr>
          </a:p>
        </p:txBody>
      </p:sp>
      <p:sp>
        <p:nvSpPr>
          <p:cNvPr id="13" name="Содержимое 2"/>
          <p:cNvSpPr txBox="1">
            <a:spLocks/>
          </p:cNvSpPr>
          <p:nvPr/>
        </p:nvSpPr>
        <p:spPr>
          <a:xfrm>
            <a:off x="900000" y="2736000"/>
            <a:ext cx="8136000" cy="1188000"/>
          </a:xfrm>
          <a:prstGeom prst="rect">
            <a:avLst/>
          </a:prstGeom>
        </p:spPr>
        <p:txBody>
          <a:bodyPr/>
          <a:lstStyle/>
          <a:p>
            <a:pPr marL="342900" lvl="0" indent="-342900" algn="l" eaLnBrk="0" hangingPunct="0">
              <a:lnSpc>
                <a:spcPct val="95000"/>
              </a:lnSpc>
              <a:spcBef>
                <a:spcPct val="20000"/>
              </a:spcBef>
              <a:buFont typeface="Wingdings" pitchFamily="2" charset="2"/>
              <a:buChar char="Ø"/>
            </a:pPr>
            <a:r>
              <a:rPr lang="ru-RU" dirty="0" smtClean="0"/>
              <a:t>Нарушение правила соразмерности приводит к </a:t>
            </a:r>
            <a:r>
              <a:rPr lang="ru-RU" dirty="0" smtClean="0">
                <a:solidFill>
                  <a:srgbClr val="FF66FF"/>
                </a:solidFill>
              </a:rPr>
              <a:t>несовпадению объёма определяемого понятия с совокупностью предметов, характеризуемых определяющими признаками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66FF"/>
                </a:solidFill>
              </a:rPr>
              <a:t> </a:t>
            </a:r>
            <a:r>
              <a:rPr lang="ru-RU" dirty="0" smtClean="0"/>
              <a:t>в результате чего определение оказывается </a:t>
            </a:r>
            <a:r>
              <a:rPr lang="ru-RU" dirty="0" smtClean="0">
                <a:solidFill>
                  <a:srgbClr val="FFFF00"/>
                </a:solidFill>
              </a:rPr>
              <a:t>слишком широким</a:t>
            </a:r>
            <a:r>
              <a:rPr lang="ru-RU" dirty="0" smtClean="0"/>
              <a:t> или </a:t>
            </a:r>
            <a:r>
              <a:rPr lang="ru-RU" dirty="0" smtClean="0">
                <a:solidFill>
                  <a:srgbClr val="FFFF00"/>
                </a:solidFill>
              </a:rPr>
              <a:t>слишком узким</a:t>
            </a:r>
            <a:r>
              <a:rPr lang="ru-RU" dirty="0" smtClean="0"/>
              <a:t>. </a:t>
            </a:r>
            <a:endParaRPr kumimoji="0" lang="ru-RU" sz="1600" b="1" i="0" u="none" strike="noStrike" kern="0" cap="none" spc="0" normalizeH="0" baseline="0" noProof="0" dirty="0" smtClean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build="p" animBg="1"/>
      <p:bldP spid="13" grpId="0" build="p"/>
    </p:bldLst>
  </p:timing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332000"/>
          </a:xfrm>
          <a:noFill/>
        </p:spPr>
        <p:txBody>
          <a:bodyPr anchor="ctr" anchorCtr="1"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Демонстрация</a:t>
            </a:r>
            <a:r>
              <a:rPr lang="ru-RU" sz="2800" b="1" dirty="0" smtClean="0">
                <a:solidFill>
                  <a:schemeClr val="bg1"/>
                </a:solidFill>
              </a:rPr>
              <a:t/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Правила, используемые в доказательстве</a:t>
            </a:r>
            <a:endParaRPr lang="ru-RU" sz="2600" b="1" dirty="0" smtClean="0">
              <a:solidFill>
                <a:schemeClr val="bg1"/>
              </a:solidFill>
            </a:endParaRPr>
          </a:p>
        </p:txBody>
      </p:sp>
      <p:sp>
        <p:nvSpPr>
          <p:cNvPr id="5242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376000" y="1260000"/>
            <a:ext cx="6696000" cy="5578475"/>
          </a:xfrm>
          <a:noFill/>
        </p:spPr>
        <p:txBody>
          <a:bodyPr/>
          <a:lstStyle/>
          <a:p>
            <a:pPr eaLnBrk="1" hangingPunct="1"/>
            <a:r>
              <a:rPr lang="ru-RU" sz="1800" b="1" dirty="0" smtClean="0">
                <a:solidFill>
                  <a:schemeClr val="bg1"/>
                </a:solidFill>
              </a:rPr>
              <a:t>Тезис и аргументы </a:t>
            </a:r>
            <a:r>
              <a:rPr lang="ru-RU" sz="1800" b="1" dirty="0" smtClean="0">
                <a:solidFill>
                  <a:srgbClr val="00FF00"/>
                </a:solidFill>
              </a:rPr>
              <a:t>должны</a:t>
            </a:r>
            <a:r>
              <a:rPr lang="ru-RU" sz="1800" b="1" dirty="0" smtClean="0">
                <a:solidFill>
                  <a:schemeClr val="bg1"/>
                </a:solidFill>
              </a:rPr>
              <a:t> быть </a:t>
            </a:r>
            <a:r>
              <a:rPr lang="ru-RU" sz="1800" b="1" dirty="0" smtClean="0">
                <a:solidFill>
                  <a:srgbClr val="00FFFF"/>
                </a:solidFill>
              </a:rPr>
              <a:t>истинными</a:t>
            </a:r>
            <a:r>
              <a:rPr lang="ru-RU" sz="1800" b="1" dirty="0" smtClean="0">
                <a:solidFill>
                  <a:schemeClr val="bg1"/>
                </a:solidFill>
              </a:rPr>
              <a:t> суждениями.</a:t>
            </a:r>
          </a:p>
          <a:p>
            <a:pPr eaLnBrk="1" hangingPunct="1"/>
            <a:r>
              <a:rPr lang="ru-RU" sz="1800" b="1" dirty="0" smtClean="0">
                <a:solidFill>
                  <a:schemeClr val="bg1"/>
                </a:solidFill>
              </a:rPr>
              <a:t>Тезис и аргументы </a:t>
            </a:r>
            <a:r>
              <a:rPr lang="ru-RU" sz="1800" b="1" dirty="0" smtClean="0">
                <a:solidFill>
                  <a:srgbClr val="00FF00"/>
                </a:solidFill>
              </a:rPr>
              <a:t>должны</a:t>
            </a:r>
            <a:r>
              <a:rPr lang="ru-RU" sz="1800" b="1" dirty="0" smtClean="0">
                <a:solidFill>
                  <a:schemeClr val="bg1"/>
                </a:solidFill>
              </a:rPr>
              <a:t> быть суждениями </a:t>
            </a:r>
            <a:r>
              <a:rPr lang="ru-RU" sz="1800" b="1" dirty="0" smtClean="0">
                <a:solidFill>
                  <a:srgbClr val="00FFFF"/>
                </a:solidFill>
              </a:rPr>
              <a:t>ясными</a:t>
            </a:r>
            <a:r>
              <a:rPr lang="ru-RU" sz="1800" b="1" dirty="0" smtClean="0">
                <a:solidFill>
                  <a:schemeClr val="bg1"/>
                </a:solidFill>
              </a:rPr>
              <a:t> и </a:t>
            </a:r>
            <a:r>
              <a:rPr lang="ru-RU" sz="1800" b="1" dirty="0" smtClean="0">
                <a:solidFill>
                  <a:srgbClr val="00FFFF"/>
                </a:solidFill>
              </a:rPr>
              <a:t>точно определёнными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eaLnBrk="1" hangingPunct="1"/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00FF00"/>
                </a:solidFill>
              </a:rPr>
              <a:t>должен</a:t>
            </a:r>
            <a:r>
              <a:rPr lang="ru-RU" sz="1800" b="1" dirty="0" smtClean="0">
                <a:solidFill>
                  <a:schemeClr val="bg1"/>
                </a:solidFill>
              </a:rPr>
              <a:t> оставаться </a:t>
            </a:r>
            <a:r>
              <a:rPr lang="ru-RU" sz="1800" b="1" dirty="0" smtClean="0">
                <a:solidFill>
                  <a:srgbClr val="00FFFF"/>
                </a:solidFill>
              </a:rPr>
              <a:t>тождественным</a:t>
            </a:r>
            <a:r>
              <a:rPr lang="ru-RU" sz="1800" b="1" dirty="0" smtClean="0">
                <a:solidFill>
                  <a:schemeClr val="bg1"/>
                </a:solidFill>
              </a:rPr>
              <a:t>, т. е. одним и тем же на протяжении всего доказательства.</a:t>
            </a:r>
          </a:p>
          <a:p>
            <a:pPr eaLnBrk="1" hangingPunct="1"/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FF66FF"/>
                </a:solidFill>
              </a:rPr>
              <a:t>не должен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быть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логически противоречивым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eaLnBrk="1" hangingPunct="1"/>
            <a:r>
              <a:rPr lang="ru-RU" sz="1800" b="1" dirty="0" smtClean="0">
                <a:solidFill>
                  <a:schemeClr val="bg1"/>
                </a:solidFill>
              </a:rPr>
              <a:t>Тезис </a:t>
            </a:r>
            <a:r>
              <a:rPr lang="ru-RU" sz="1800" b="1" dirty="0" smtClean="0">
                <a:solidFill>
                  <a:srgbClr val="FF66FF"/>
                </a:solidFill>
              </a:rPr>
              <a:t>не должен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противоречить другим суждениям</a:t>
            </a:r>
            <a:r>
              <a:rPr lang="ru-RU" sz="1800" b="1" dirty="0" smtClean="0">
                <a:solidFill>
                  <a:schemeClr val="bg1"/>
                </a:solidFill>
              </a:rPr>
              <a:t> по данному вопросу. </a:t>
            </a:r>
          </a:p>
          <a:p>
            <a:pPr eaLnBrk="1" hangingPunct="1"/>
            <a:r>
              <a:rPr lang="ru-RU" sz="1800" b="1" dirty="0" smtClean="0">
                <a:solidFill>
                  <a:schemeClr val="bg1"/>
                </a:solidFill>
              </a:rPr>
              <a:t>Доводы, приводимые в подтверждение тезиса,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rgbClr val="00FF00"/>
                </a:solidFill>
              </a:rPr>
              <a:t>не должны </a:t>
            </a:r>
            <a:r>
              <a:rPr lang="ru-RU" sz="1800" b="1" dirty="0" smtClean="0">
                <a:solidFill>
                  <a:srgbClr val="00FFFF"/>
                </a:solidFill>
              </a:rPr>
              <a:t>противоречить друг другу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eaLnBrk="1" hangingPunct="1"/>
            <a:r>
              <a:rPr lang="ru-RU" sz="1800" b="1" dirty="0" smtClean="0">
                <a:solidFill>
                  <a:schemeClr val="bg1"/>
                </a:solidFill>
              </a:rPr>
              <a:t>Тезис и доводы </a:t>
            </a:r>
            <a:r>
              <a:rPr lang="ru-RU" sz="1800" b="1" dirty="0" smtClean="0">
                <a:solidFill>
                  <a:srgbClr val="00FF00"/>
                </a:solidFill>
              </a:rPr>
              <a:t>должны</a:t>
            </a:r>
            <a:r>
              <a:rPr lang="ru-RU" sz="1800" b="1" dirty="0" smtClean="0">
                <a:solidFill>
                  <a:schemeClr val="bg1"/>
                </a:solidFill>
              </a:rPr>
              <a:t> быть, в конечном счёте, </a:t>
            </a:r>
            <a:r>
              <a:rPr lang="ru-RU" sz="1800" b="1" dirty="0" smtClean="0">
                <a:solidFill>
                  <a:srgbClr val="00FFFF"/>
                </a:solidFill>
              </a:rPr>
              <a:t>обоснованы фактами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eaLnBrk="1" hangingPunct="1"/>
            <a:r>
              <a:rPr lang="ru-RU" sz="1800" b="1" dirty="0" smtClean="0">
                <a:solidFill>
                  <a:schemeClr val="bg1"/>
                </a:solidFill>
              </a:rPr>
              <a:t>Доводы, приводимые в подтверждение истинности тезиса, </a:t>
            </a:r>
            <a:r>
              <a:rPr lang="ru-RU" sz="1800" b="1" dirty="0" smtClean="0">
                <a:solidFill>
                  <a:srgbClr val="00FF00"/>
                </a:solidFill>
              </a:rPr>
              <a:t>должны</a:t>
            </a:r>
            <a:r>
              <a:rPr lang="ru-RU" sz="1800" b="1" dirty="0" smtClean="0">
                <a:solidFill>
                  <a:schemeClr val="bg1"/>
                </a:solidFill>
              </a:rPr>
              <a:t> являться </a:t>
            </a:r>
            <a:r>
              <a:rPr lang="ru-RU" sz="1800" b="1" dirty="0" smtClean="0">
                <a:solidFill>
                  <a:srgbClr val="00FFFF"/>
                </a:solidFill>
              </a:rPr>
              <a:t>достаточным основанием </a:t>
            </a:r>
            <a:r>
              <a:rPr lang="ru-RU" sz="1800" b="1" dirty="0" smtClean="0">
                <a:solidFill>
                  <a:schemeClr val="bg1"/>
                </a:solidFill>
              </a:rPr>
              <a:t>для данного тезиса.</a:t>
            </a:r>
          </a:p>
          <a:p>
            <a:pPr eaLnBrk="1" hangingPunct="1"/>
            <a:r>
              <a:rPr lang="ru-RU" sz="1800" b="1" dirty="0" smtClean="0">
                <a:solidFill>
                  <a:schemeClr val="bg1"/>
                </a:solidFill>
              </a:rPr>
              <a:t>Доводы </a:t>
            </a:r>
            <a:r>
              <a:rPr lang="ru-RU" sz="1800" b="1" dirty="0" smtClean="0">
                <a:solidFill>
                  <a:srgbClr val="00FF00"/>
                </a:solidFill>
              </a:rPr>
              <a:t>должны</a:t>
            </a:r>
            <a:r>
              <a:rPr lang="ru-RU" sz="1800" b="1" dirty="0" smtClean="0">
                <a:solidFill>
                  <a:schemeClr val="bg1"/>
                </a:solidFill>
              </a:rPr>
              <a:t> быть суждениями, истинность которых доказана </a:t>
            </a:r>
            <a:r>
              <a:rPr lang="ru-RU" sz="1800" b="1" dirty="0" smtClean="0">
                <a:solidFill>
                  <a:srgbClr val="00FFFF"/>
                </a:solidFill>
              </a:rPr>
              <a:t>независимо от тезиса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24292" name="AutoShape 4"/>
          <p:cNvSpPr>
            <a:spLocks noChangeArrowheads="1"/>
          </p:cNvSpPr>
          <p:nvPr/>
        </p:nvSpPr>
        <p:spPr bwMode="auto">
          <a:xfrm>
            <a:off x="250824" y="1332000"/>
            <a:ext cx="1944000" cy="53975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Общее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>
                <a:solidFill>
                  <a:srgbClr val="FF0000"/>
                </a:solidFill>
              </a:rPr>
              <a:t>правило</a:t>
            </a:r>
          </a:p>
        </p:txBody>
      </p:sp>
      <p:sp>
        <p:nvSpPr>
          <p:cNvPr id="524293" name="AutoShape 5"/>
          <p:cNvSpPr>
            <a:spLocks noChangeArrowheads="1"/>
          </p:cNvSpPr>
          <p:nvPr/>
        </p:nvSpPr>
        <p:spPr bwMode="auto">
          <a:xfrm>
            <a:off x="250824" y="1980000"/>
            <a:ext cx="1944000" cy="10795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>
              <a:lnSpc>
                <a:spcPct val="85000"/>
              </a:lnSpc>
            </a:pPr>
            <a:r>
              <a:rPr lang="ru-RU" dirty="0">
                <a:solidFill>
                  <a:srgbClr val="0000FF"/>
                </a:solidFill>
              </a:rPr>
              <a:t>Правила</a:t>
            </a:r>
            <a:r>
              <a:rPr lang="ru-RU" dirty="0" smtClean="0">
                <a:solidFill>
                  <a:srgbClr val="0000FF"/>
                </a:solidFill>
              </a:rPr>
              <a:t>,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вытекающие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>
                <a:solidFill>
                  <a:srgbClr val="0000FF"/>
                </a:solidFill>
              </a:rPr>
              <a:t>из </a:t>
            </a:r>
            <a:r>
              <a:rPr lang="ru-RU" dirty="0" smtClean="0">
                <a:solidFill>
                  <a:srgbClr val="0000FF"/>
                </a:solidFill>
              </a:rPr>
              <a:t>закона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>
                <a:solidFill>
                  <a:srgbClr val="FF0000"/>
                </a:solidFill>
              </a:rPr>
              <a:t>тождества</a:t>
            </a:r>
          </a:p>
        </p:txBody>
      </p:sp>
      <p:sp>
        <p:nvSpPr>
          <p:cNvPr id="524294" name="AutoShape 6"/>
          <p:cNvSpPr>
            <a:spLocks noChangeArrowheads="1"/>
          </p:cNvSpPr>
          <p:nvPr/>
        </p:nvSpPr>
        <p:spPr bwMode="auto">
          <a:xfrm>
            <a:off x="250824" y="3168000"/>
            <a:ext cx="1944000" cy="1439862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>
              <a:lnSpc>
                <a:spcPct val="85000"/>
              </a:lnSpc>
            </a:pPr>
            <a:r>
              <a:rPr lang="ru-RU" dirty="0">
                <a:solidFill>
                  <a:srgbClr val="0000FF"/>
                </a:solidFill>
              </a:rPr>
              <a:t>Правила</a:t>
            </a:r>
            <a:r>
              <a:rPr lang="ru-RU" dirty="0" smtClean="0">
                <a:solidFill>
                  <a:srgbClr val="0000FF"/>
                </a:solidFill>
              </a:rPr>
              <a:t>,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вытекающие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>
                <a:solidFill>
                  <a:srgbClr val="0000FF"/>
                </a:solidFill>
              </a:rPr>
              <a:t>из </a:t>
            </a:r>
            <a:r>
              <a:rPr lang="ru-RU" dirty="0" smtClean="0">
                <a:solidFill>
                  <a:srgbClr val="0000FF"/>
                </a:solidFill>
              </a:rPr>
              <a:t>закона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запрета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>
                <a:solidFill>
                  <a:srgbClr val="FF0000"/>
                </a:solidFill>
              </a:rPr>
              <a:t>противоречия</a:t>
            </a:r>
          </a:p>
        </p:txBody>
      </p:sp>
      <p:sp>
        <p:nvSpPr>
          <p:cNvPr id="524295" name="AutoShape 7"/>
          <p:cNvSpPr>
            <a:spLocks noChangeArrowheads="1"/>
          </p:cNvSpPr>
          <p:nvPr/>
        </p:nvSpPr>
        <p:spPr bwMode="auto">
          <a:xfrm>
            <a:off x="250824" y="4716000"/>
            <a:ext cx="1944000" cy="1979613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square" anchor="ctr"/>
          <a:lstStyle/>
          <a:p>
            <a:pPr>
              <a:lnSpc>
                <a:spcPct val="85000"/>
              </a:lnSpc>
            </a:pPr>
            <a:r>
              <a:rPr lang="ru-RU" dirty="0">
                <a:solidFill>
                  <a:srgbClr val="0000FF"/>
                </a:solidFill>
              </a:rPr>
              <a:t>Правила</a:t>
            </a:r>
            <a:r>
              <a:rPr lang="ru-RU" dirty="0" smtClean="0">
                <a:solidFill>
                  <a:srgbClr val="0000FF"/>
                </a:solidFill>
              </a:rPr>
              <a:t>,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вытекающие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>
                <a:solidFill>
                  <a:srgbClr val="0000FF"/>
                </a:solidFill>
              </a:rPr>
              <a:t>из </a:t>
            </a:r>
            <a:r>
              <a:rPr lang="ru-RU" dirty="0" smtClean="0">
                <a:solidFill>
                  <a:srgbClr val="0000FF"/>
                </a:solidFill>
              </a:rPr>
              <a:t>закона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FF0000"/>
                </a:solidFill>
              </a:rPr>
              <a:t>достаточного </a:t>
            </a:r>
            <a:r>
              <a:rPr lang="ru-RU" dirty="0">
                <a:solidFill>
                  <a:srgbClr val="FF0000"/>
                </a:solidFill>
              </a:rPr>
              <a:t/>
            </a:r>
            <a:br>
              <a:rPr lang="ru-RU" dirty="0">
                <a:solidFill>
                  <a:srgbClr val="FF0000"/>
                </a:solidFill>
              </a:rPr>
            </a:br>
            <a:r>
              <a:rPr lang="ru-RU" dirty="0">
                <a:solidFill>
                  <a:srgbClr val="FF0000"/>
                </a:solidFill>
              </a:rPr>
              <a:t>основания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24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242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242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524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242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242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242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242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524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242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242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242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242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242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242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524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242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242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242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242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9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2429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2429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4291" grpId="0" build="p"/>
      <p:bldP spid="524292" grpId="0" animBg="1"/>
      <p:bldP spid="524293" grpId="0" animBg="1"/>
      <p:bldP spid="524294" grpId="0" animBg="1"/>
      <p:bldP spid="524295" grpId="0" animBg="1"/>
    </p:bldLst>
  </p:timing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556" name="Text Box 4"/>
          <p:cNvSpPr txBox="1">
            <a:spLocks noChangeArrowheads="1"/>
          </p:cNvSpPr>
          <p:nvPr/>
        </p:nvSpPr>
        <p:spPr bwMode="auto">
          <a:xfrm>
            <a:off x="288000" y="1476000"/>
            <a:ext cx="4176000" cy="198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</a:rPr>
              <a:t>Прямое доказательство</a:t>
            </a:r>
            <a:r>
              <a:rPr lang="ru-RU" sz="2000" dirty="0" smtClean="0"/>
              <a:t> 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/>
              <a:t>доказательство, апеллирующее к </a:t>
            </a:r>
            <a:r>
              <a:rPr lang="ru-RU" dirty="0" smtClean="0">
                <a:solidFill>
                  <a:srgbClr val="00FFFF"/>
                </a:solidFill>
              </a:rPr>
              <a:t>закону достаточного основания</a:t>
            </a:r>
            <a:r>
              <a:rPr lang="ru-RU" dirty="0" smtClean="0"/>
              <a:t>: истинность тезиса выводится из совокупности каких-либо достоверных начал.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1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rgbClr val="FFFF00"/>
                </a:solidFill>
              </a:rPr>
              <a:t>Виды доказательства</a:t>
            </a:r>
            <a:br>
              <a:rPr lang="ru-RU" sz="3200" b="1" dirty="0" smtClean="0">
                <a:solidFill>
                  <a:srgbClr val="FFFF00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Прямое доказательство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355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355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5556" grpId="0" animBg="1"/>
    </p:bldLst>
  </p:timing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69863" y="1440000"/>
            <a:ext cx="8877300" cy="5292725"/>
          </a:xfrm>
        </p:spPr>
        <p:txBody>
          <a:bodyPr/>
          <a:lstStyle/>
          <a:p>
            <a:pPr eaLnBrk="1" hangingPunct="1">
              <a:lnSpc>
                <a:spcPct val="90000"/>
              </a:lnSpc>
              <a:spcBef>
                <a:spcPts val="400"/>
              </a:spcBef>
              <a:defRPr/>
            </a:pPr>
            <a:r>
              <a:rPr lang="ru-RU" sz="2000" b="1" dirty="0" smtClean="0">
                <a:solidFill>
                  <a:srgbClr val="00FFFF"/>
                </a:solidFill>
              </a:rPr>
              <a:t>Одна из посылок должна быть отрицательным суждением. </a:t>
            </a:r>
          </a:p>
          <a:p>
            <a:pPr lvl="1" eaLnBrk="1" hangingPunct="1">
              <a:lnSpc>
                <a:spcPct val="90000"/>
              </a:lnSpc>
              <a:spcBef>
                <a:spcPts val="400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Средний термин должен быть распределён хотя бы в одной из посылок (</a:t>
            </a:r>
            <a:r>
              <a:rPr lang="ru-RU" sz="1800" b="1" dirty="0" smtClean="0">
                <a:solidFill>
                  <a:srgbClr val="FFFF00"/>
                </a:solidFill>
              </a:rPr>
              <a:t>правило среднего термина</a:t>
            </a:r>
            <a:r>
              <a:rPr lang="ru-RU" sz="1800" b="1" dirty="0" smtClean="0">
                <a:solidFill>
                  <a:schemeClr val="bg1"/>
                </a:solidFill>
              </a:rPr>
              <a:t>).</a:t>
            </a:r>
          </a:p>
          <a:p>
            <a:pPr lvl="1" eaLnBrk="1" hangingPunct="1">
              <a:lnSpc>
                <a:spcPct val="90000"/>
              </a:lnSpc>
              <a:spcBef>
                <a:spcPts val="400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Но в обеих посылках второй фигуры средний термин является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 фигуры</a:t>
            </a:r>
            <a:r>
              <a:rPr lang="ru-RU" sz="1800" b="1" dirty="0" smtClean="0">
                <a:solidFill>
                  <a:schemeClr val="bg1"/>
                </a:solidFill>
              </a:rPr>
              <a:t>)</a:t>
            </a:r>
            <a:r>
              <a:rPr lang="ru-RU" sz="1800" b="1" dirty="0" smtClean="0">
                <a:solidFill>
                  <a:schemeClr val="accent3"/>
                </a:solidFill>
              </a:rPr>
              <a:t> предикатом, предикаты же распределены в отрицательных суждениях.</a:t>
            </a:r>
          </a:p>
          <a:p>
            <a:pPr lvl="1" eaLnBrk="1" hangingPunct="1">
              <a:lnSpc>
                <a:spcPct val="90000"/>
              </a:lnSpc>
              <a:spcBef>
                <a:spcPts val="400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Следовательно, </a:t>
            </a:r>
            <a:r>
              <a:rPr lang="ru-RU" sz="1800" b="1" dirty="0" smtClean="0">
                <a:solidFill>
                  <a:srgbClr val="00FFFF"/>
                </a:solidFill>
              </a:rPr>
              <a:t>одна из посылок должна быть отрицательным суждением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lvl="1" eaLnBrk="1" hangingPunct="1">
              <a:lnSpc>
                <a:spcPct val="90000"/>
              </a:lnSpc>
              <a:spcBef>
                <a:spcPts val="400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Соответственно, отрицательным должен быть и </a:t>
            </a:r>
            <a:r>
              <a:rPr lang="ru-RU" sz="1800" b="1" dirty="0" smtClean="0">
                <a:solidFill>
                  <a:schemeClr val="bg1"/>
                </a:solidFill>
              </a:rPr>
              <a:t>вывод (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отрицательной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).</a:t>
            </a:r>
          </a:p>
          <a:p>
            <a:pPr eaLnBrk="1" hangingPunct="1">
              <a:lnSpc>
                <a:spcPct val="90000"/>
              </a:lnSpc>
              <a:spcBef>
                <a:spcPts val="400"/>
              </a:spcBef>
              <a:buFont typeface="Arial" pitchFamily="34" charset="0"/>
              <a:buChar char="•"/>
              <a:defRPr/>
            </a:pPr>
            <a:r>
              <a:rPr lang="ru-RU" sz="2000" b="1" dirty="0" smtClean="0">
                <a:solidFill>
                  <a:srgbClr val="00FFFF"/>
                </a:solidFill>
              </a:rPr>
              <a:t>Б</a:t>
            </a:r>
            <a:r>
              <a:rPr lang="en-US" sz="2000" b="1" dirty="0" smtClean="0">
                <a:solidFill>
                  <a:srgbClr val="00FFFF"/>
                </a:solidFill>
                <a:cs typeface="Arial" charset="0"/>
              </a:rPr>
              <a:t>ó</a:t>
            </a:r>
            <a:r>
              <a:rPr lang="ru-RU" sz="2000" b="1" dirty="0" smtClean="0">
                <a:solidFill>
                  <a:srgbClr val="00FFFF"/>
                </a:solidFill>
              </a:rPr>
              <a:t>льшая посылка должна быть общим суждением.</a:t>
            </a:r>
          </a:p>
          <a:p>
            <a:pPr lvl="1" eaLnBrk="1" hangingPunct="1">
              <a:lnSpc>
                <a:spcPct val="90000"/>
              </a:lnSpc>
              <a:spcBef>
                <a:spcPts val="400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Раз вывод – отрицательное суждение,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accent3"/>
                </a:solidFill>
              </a:rPr>
              <a:t>льший термин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</a:t>
            </a:r>
            <a:r>
              <a:rPr lang="ru-RU" sz="1800" b="1" dirty="0" smtClean="0">
                <a:solidFill>
                  <a:schemeClr val="accent3"/>
                </a:solidFill>
              </a:rPr>
              <a:t> – предикат вывода) в выводе будет распределён.</a:t>
            </a:r>
          </a:p>
          <a:p>
            <a:pPr lvl="1" eaLnBrk="1" hangingPunct="1">
              <a:lnSpc>
                <a:spcPct val="90000"/>
              </a:lnSpc>
              <a:spcBef>
                <a:spcPts val="400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В этом случае он </a:t>
            </a:r>
            <a:r>
              <a:rPr lang="ru-RU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rgbClr val="FFFF00"/>
                </a:solidFill>
              </a:rPr>
              <a:t>по правилу крайних терминов</a:t>
            </a:r>
            <a:r>
              <a:rPr lang="ru-RU" sz="1800" b="1" dirty="0" smtClean="0">
                <a:solidFill>
                  <a:schemeClr val="bg1"/>
                </a:solidFill>
              </a:rPr>
              <a:t>)</a:t>
            </a:r>
            <a:r>
              <a:rPr lang="ru-RU" sz="1800" b="1" dirty="0" smtClean="0">
                <a:solidFill>
                  <a:schemeClr val="accent3"/>
                </a:solidFill>
              </a:rPr>
              <a:t> должен быть распределён и в посылке 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</a:t>
            </a:r>
            <a:r>
              <a:rPr lang="ru-RU" sz="1800" b="1" dirty="0" smtClean="0">
                <a:solidFill>
                  <a:schemeClr val="accent3"/>
                </a:solidFill>
              </a:rPr>
              <a:t> –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accent3"/>
                </a:solidFill>
              </a:rPr>
              <a:t>льшей).</a:t>
            </a:r>
          </a:p>
          <a:p>
            <a:pPr lvl="1" eaLnBrk="1" hangingPunct="1">
              <a:lnSpc>
                <a:spcPct val="90000"/>
              </a:lnSpc>
              <a:spcBef>
                <a:spcPts val="400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Но во второй фигуре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accent3"/>
                </a:solidFill>
              </a:rPr>
              <a:t>льший термин является</a:t>
            </a:r>
            <a:r>
              <a:rPr lang="ru-RU" sz="1800" b="1" dirty="0" smtClean="0">
                <a:solidFill>
                  <a:schemeClr val="bg1"/>
                </a:solidFill>
              </a:rPr>
              <a:t> 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 фигуры</a:t>
            </a:r>
            <a:r>
              <a:rPr lang="ru-RU" sz="1800" b="1" dirty="0" smtClean="0">
                <a:solidFill>
                  <a:schemeClr val="bg1"/>
                </a:solidFill>
              </a:rPr>
              <a:t>) субъектом б</a:t>
            </a:r>
            <a:r>
              <a:rPr lang="en-US" sz="1800" b="1" dirty="0" smtClean="0">
                <a:solidFill>
                  <a:schemeClr val="bg1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bg1"/>
                </a:solidFill>
              </a:rPr>
              <a:t>льшей посылки, субъекты же распределены в общих суждениях.</a:t>
            </a:r>
          </a:p>
          <a:p>
            <a:pPr lvl="1" eaLnBrk="1" hangingPunct="1">
              <a:lnSpc>
                <a:spcPct val="90000"/>
              </a:lnSpc>
              <a:spcBef>
                <a:spcPts val="400"/>
              </a:spcBef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Следовательно, </a:t>
            </a:r>
            <a:r>
              <a:rPr lang="ru-RU" sz="1800" b="1" dirty="0" smtClean="0">
                <a:solidFill>
                  <a:srgbClr val="00FFFF"/>
                </a:solidFill>
              </a:rPr>
              <a:t>б</a:t>
            </a:r>
            <a:r>
              <a:rPr lang="en-US" sz="1800" b="1" dirty="0" smtClean="0">
                <a:solidFill>
                  <a:srgbClr val="00FFFF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rgbClr val="00FFFF"/>
                </a:solidFill>
              </a:rPr>
              <a:t>льшая посылка должна быть общим суждением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Прямое доказательство</a:t>
            </a:r>
            <a:r>
              <a:rPr lang="en-US" sz="3200" b="1" dirty="0" smtClean="0">
                <a:solidFill>
                  <a:schemeClr val="bg1"/>
                </a:solidFill>
              </a:rPr>
              <a:t> </a:t>
            </a:r>
            <a:r>
              <a:rPr lang="ru-RU" sz="3200" b="1" dirty="0" smtClean="0">
                <a:solidFill>
                  <a:srgbClr val="FFFF00"/>
                </a:solidFill>
              </a:rPr>
              <a:t/>
            </a:r>
            <a:br>
              <a:rPr lang="ru-RU" sz="3200" b="1" dirty="0" smtClean="0">
                <a:solidFill>
                  <a:srgbClr val="FFFF00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Доказательство правил второй фигуры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49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49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495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495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495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495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5613400" y="18351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2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3" name="Rectangle 5"/>
          <p:cNvSpPr>
            <a:spLocks noChangeArrowheads="1"/>
          </p:cNvSpPr>
          <p:nvPr/>
        </p:nvSpPr>
        <p:spPr bwMode="auto">
          <a:xfrm rot="1500000">
            <a:off x="5351463" y="2806700"/>
            <a:ext cx="2303462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chemeClr val="accent1"/>
                </a:solidFill>
              </a:rPr>
              <a:t>есть</a:t>
            </a:r>
            <a:endParaRPr lang="ru-RU" dirty="0">
              <a:solidFill>
                <a:schemeClr val="accent1"/>
              </a:solidFill>
            </a:endParaRPr>
          </a:p>
        </p:txBody>
      </p:sp>
      <p:sp>
        <p:nvSpPr>
          <p:cNvPr id="447495" name="Oval 7"/>
          <p:cNvSpPr>
            <a:spLocks noChangeAspect="1" noChangeArrowheads="1"/>
          </p:cNvSpPr>
          <p:nvPr/>
        </p:nvSpPr>
        <p:spPr bwMode="auto">
          <a:xfrm>
            <a:off x="4210050" y="507600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четыре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6" name="Oval 8"/>
          <p:cNvSpPr>
            <a:spLocks noChangeAspect="1" noChangeArrowheads="1"/>
          </p:cNvSpPr>
          <p:nvPr/>
        </p:nvSpPr>
        <p:spPr bwMode="auto">
          <a:xfrm>
            <a:off x="7452000" y="507600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square" lIns="72000" rIns="72000" anchor="ctr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чётное число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7" name="Rectangle 9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Следовательно,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8" name="Rectangle 10"/>
          <p:cNvSpPr>
            <a:spLocks noChangeArrowheads="1"/>
          </p:cNvSpPr>
          <p:nvPr/>
        </p:nvSpPr>
        <p:spPr bwMode="auto">
          <a:xfrm rot="1500000">
            <a:off x="5353200" y="2808000"/>
            <a:ext cx="2303462" cy="2873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 средний термин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0" name="Oval 12"/>
          <p:cNvSpPr>
            <a:spLocks noChangeAspect="1" noChangeArrowheads="1"/>
          </p:cNvSpPr>
          <p:nvPr/>
        </p:nvSpPr>
        <p:spPr bwMode="auto">
          <a:xfrm>
            <a:off x="4210050" y="1476000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square" lIns="0" rIns="0" anchor="ctr" anchorCtr="1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Всякое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число,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кратное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двум,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1" name="Oval 13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чётное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число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3" name="Oval 15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lIns="36000" rIns="36000" anchor="ctr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кратное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двум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490" name="AutoShape 2"/>
          <p:cNvSpPr>
            <a:spLocks noChangeArrowheads="1"/>
          </p:cNvSpPr>
          <p:nvPr/>
        </p:nvSpPr>
        <p:spPr bwMode="auto">
          <a:xfrm>
            <a:off x="5613400" y="33464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47502" name="Oval 14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Четыре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23" name="Rectangle 16"/>
          <p:cNvSpPr txBox="1">
            <a:spLocks noChangeArrowheads="1"/>
          </p:cNvSpPr>
          <p:nvPr/>
        </p:nvSpPr>
        <p:spPr bwMode="auto">
          <a:xfrm>
            <a:off x="216000" y="1620000"/>
            <a:ext cx="3744000" cy="122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простой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Фигура</a:t>
            </a:r>
            <a:r>
              <a:rPr lang="en-US" sz="1600" b="1" kern="0" dirty="0" smtClean="0">
                <a:latin typeface="+mn-lt"/>
              </a:rPr>
              <a:t>: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первая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/>
              <a:t>Модус: </a:t>
            </a:r>
            <a:r>
              <a:rPr lang="en-US" sz="1600" kern="0" dirty="0" smtClean="0">
                <a:solidFill>
                  <a:srgbClr val="00FFFF"/>
                </a:solidFill>
              </a:rPr>
              <a:t>Barbara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</p:txBody>
      </p:sp>
      <p:sp>
        <p:nvSpPr>
          <p:cNvPr id="20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Прямое доказательство</a:t>
            </a:r>
            <a:r>
              <a:rPr lang="en-US" sz="3200" b="1" dirty="0" smtClean="0">
                <a:solidFill>
                  <a:schemeClr val="bg1"/>
                </a:solidFill>
              </a:rPr>
              <a:t> </a:t>
            </a:r>
            <a:r>
              <a:rPr lang="ru-RU" sz="3200" b="1" dirty="0" smtClean="0">
                <a:solidFill>
                  <a:srgbClr val="FFFF00"/>
                </a:solidFill>
              </a:rPr>
              <a:t/>
            </a:r>
            <a:br>
              <a:rPr lang="ru-RU" sz="3200" b="1" dirty="0" smtClean="0">
                <a:solidFill>
                  <a:srgbClr val="FFFF00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Подведение данного случая под данное правило</a:t>
            </a:r>
          </a:p>
        </p:txBody>
      </p:sp>
      <p:sp>
        <p:nvSpPr>
          <p:cNvPr id="19" name="TextBox 18"/>
          <p:cNvSpPr txBox="1">
            <a:spLocks noChangeArrowheads="1"/>
          </p:cNvSpPr>
          <p:nvPr/>
        </p:nvSpPr>
        <p:spPr bwMode="auto">
          <a:xfrm>
            <a:off x="180000" y="3708000"/>
            <a:ext cx="3744000" cy="2808000"/>
          </a:xfrm>
          <a:prstGeom prst="rect">
            <a:avLst/>
          </a:prstGeom>
          <a:noFill/>
          <a:ln w="9525">
            <a:solidFill>
              <a:schemeClr val="accent3"/>
            </a:solidFill>
            <a:miter lim="800000"/>
            <a:headEnd/>
            <a:tailEnd/>
          </a:ln>
        </p:spPr>
        <p:txBody>
          <a:bodyPr wrap="square" bIns="46800" anchor="ctr" anchorCtr="1"/>
          <a:lstStyle/>
          <a:p>
            <a:pPr algn="ctr"/>
            <a:r>
              <a:rPr lang="ru-RU" sz="1600" dirty="0"/>
              <a:t>Назначение </a:t>
            </a:r>
            <a:r>
              <a:rPr lang="ru-RU" sz="1600" dirty="0">
                <a:solidFill>
                  <a:srgbClr val="00FFFF"/>
                </a:solidFill>
              </a:rPr>
              <a:t>первой</a:t>
            </a:r>
            <a:r>
              <a:rPr lang="ru-RU" sz="1600" dirty="0"/>
              <a:t> фигуры </a:t>
            </a:r>
            <a:r>
              <a:rPr lang="ru-RU" sz="1600" dirty="0" smtClean="0"/>
              <a:t>–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обоснование </a:t>
            </a:r>
            <a:r>
              <a:rPr lang="ru-RU" sz="1600" dirty="0" smtClean="0"/>
              <a:t>подчинения, </a:t>
            </a:r>
            <a:br>
              <a:rPr lang="ru-RU" sz="1600" dirty="0" smtClean="0"/>
            </a:br>
            <a:r>
              <a:rPr lang="ru-RU" sz="1600" dirty="0" smtClean="0"/>
              <a:t>в </a:t>
            </a:r>
            <a:r>
              <a:rPr lang="ru-RU" sz="1600" dirty="0"/>
              <a:t>том </a:t>
            </a:r>
            <a:r>
              <a:rPr lang="ru-RU" sz="1600" dirty="0" smtClean="0"/>
              <a:t>числе </a:t>
            </a:r>
            <a:r>
              <a:rPr lang="ru-RU" sz="1600" dirty="0" smtClean="0">
                <a:solidFill>
                  <a:srgbClr val="00FF00"/>
                </a:solidFill>
              </a:rPr>
              <a:t>правомерности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подведения данного случая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под данное правило</a:t>
            </a:r>
            <a:r>
              <a:rPr lang="en-US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00FF00"/>
                </a:solidFill>
              </a:rPr>
              <a:t/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en-US" sz="1600" dirty="0" smtClean="0"/>
              <a:t>(</a:t>
            </a:r>
            <a:r>
              <a:rPr lang="ru-RU" sz="1600" dirty="0" smtClean="0"/>
              <a:t>важнейшая объяснительная </a:t>
            </a:r>
            <a:br>
              <a:rPr lang="ru-RU" sz="1600" dirty="0" smtClean="0"/>
            </a:br>
            <a:r>
              <a:rPr lang="ru-RU" sz="1600" dirty="0" smtClean="0"/>
              <a:t>и доказательная процедура!): </a:t>
            </a:r>
            <a:br>
              <a:rPr lang="ru-RU" sz="1600" dirty="0" smtClean="0"/>
            </a:br>
            <a:r>
              <a:rPr lang="ru-RU" sz="1600" dirty="0" smtClean="0"/>
              <a:t>в б</a:t>
            </a:r>
            <a:r>
              <a:rPr lang="en-US" sz="1600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600" dirty="0" smtClean="0"/>
              <a:t>льшей (общей) посылке это </a:t>
            </a:r>
            <a:br>
              <a:rPr lang="ru-RU" sz="1600" dirty="0" smtClean="0"/>
            </a:br>
            <a:r>
              <a:rPr lang="ru-RU" sz="1600" dirty="0" smtClean="0"/>
              <a:t>правило формулируется, меньшая </a:t>
            </a:r>
            <a:br>
              <a:rPr lang="ru-RU" sz="1600" dirty="0" smtClean="0"/>
            </a:br>
            <a:r>
              <a:rPr lang="ru-RU" sz="1600" dirty="0" smtClean="0"/>
              <a:t>(утвердительная) подведение </a:t>
            </a:r>
            <a:br>
              <a:rPr lang="ru-RU" sz="1600" dirty="0" smtClean="0"/>
            </a:br>
            <a:r>
              <a:rPr lang="ru-RU" sz="1600" dirty="0" smtClean="0"/>
              <a:t>(подчинение) обосновывает.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4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47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"/>
                            </p:stCondLst>
                            <p:childTnLst>
                              <p:par>
                                <p:cTn id="5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8" dur="1000"/>
                                        <p:tgtEl>
                                          <p:spTgt spid="44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73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1000" fill="hold"/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000"/>
                            </p:stCondLst>
                            <p:childTnLst>
                              <p:par>
                                <p:cTn id="7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47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500"/>
                            </p:stCondLst>
                            <p:childTnLst>
                              <p:par>
                                <p:cTn id="8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5" dur="1000"/>
                                        <p:tgtEl>
                                          <p:spTgt spid="447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3500"/>
                            </p:stCondLst>
                            <p:childTnLst>
                              <p:par>
                                <p:cTn id="8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47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7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4000"/>
                            </p:stCondLst>
                            <p:childTnLst>
                              <p:par>
                                <p:cTn id="9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6" dur="1000"/>
                                        <p:tgtEl>
                                          <p:spTgt spid="44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1" grpId="0" animBg="1"/>
      <p:bldP spid="447492" grpId="0" animBg="1"/>
      <p:bldP spid="447493" grpId="0" animBg="1"/>
      <p:bldP spid="447493" grpId="1" animBg="1"/>
      <p:bldP spid="447493" grpId="2" animBg="1"/>
      <p:bldP spid="447495" grpId="0" animBg="1"/>
      <p:bldP spid="447496" grpId="0" animBg="1"/>
      <p:bldP spid="447497" grpId="0" animBg="1"/>
      <p:bldP spid="447498" grpId="0" animBg="1"/>
      <p:bldP spid="447498" grpId="1" animBg="1"/>
      <p:bldP spid="447500" grpId="0" animBg="1"/>
      <p:bldP spid="447501" grpId="0" animBg="1"/>
      <p:bldP spid="447503" grpId="0" animBg="1"/>
      <p:bldP spid="447490" grpId="0" animBg="1"/>
      <p:bldP spid="447502" grpId="0" animBg="1"/>
      <p:bldP spid="23" grpId="0" build="p"/>
      <p:bldP spid="19" grpId="0" animBg="1"/>
    </p:bldLst>
  </p:timing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2" name="AutoShape 2"/>
          <p:cNvSpPr>
            <a:spLocks noChangeArrowheads="1"/>
          </p:cNvSpPr>
          <p:nvPr/>
        </p:nvSpPr>
        <p:spPr bwMode="auto">
          <a:xfrm>
            <a:off x="5613400" y="33464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не 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65923" name="AutoShape 3"/>
          <p:cNvSpPr>
            <a:spLocks noChangeArrowheads="1"/>
          </p:cNvSpPr>
          <p:nvPr/>
        </p:nvSpPr>
        <p:spPr bwMode="auto">
          <a:xfrm>
            <a:off x="5613400" y="1835150"/>
            <a:ext cx="1781175" cy="719138"/>
          </a:xfrm>
          <a:prstGeom prst="rightArrow">
            <a:avLst>
              <a:gd name="adj1" fmla="val 50000"/>
              <a:gd name="adj2" fmla="val 61920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</a:rPr>
              <a:t>есть</a:t>
            </a:r>
            <a:endParaRPr lang="ru-RU" sz="1800" b="1" baseline="0" dirty="0">
              <a:solidFill>
                <a:srgbClr val="0000FF"/>
              </a:solidFill>
            </a:endParaRPr>
          </a:p>
        </p:txBody>
      </p:sp>
      <p:sp>
        <p:nvSpPr>
          <p:cNvPr id="465924" name="AutoShape 4"/>
          <p:cNvSpPr>
            <a:spLocks noChangeArrowheads="1"/>
          </p:cNvSpPr>
          <p:nvPr/>
        </p:nvSpPr>
        <p:spPr bwMode="auto">
          <a:xfrm>
            <a:off x="5613400" y="5434013"/>
            <a:ext cx="1781175" cy="719137"/>
          </a:xfrm>
          <a:prstGeom prst="rightArrow">
            <a:avLst>
              <a:gd name="adj1" fmla="val 50000"/>
              <a:gd name="adj2" fmla="val 61921"/>
            </a:avLst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не есть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5926" name="Oval 6"/>
          <p:cNvSpPr>
            <a:spLocks noChangeAspect="1" noChangeArrowheads="1"/>
          </p:cNvSpPr>
          <p:nvPr/>
        </p:nvSpPr>
        <p:spPr bwMode="auto">
          <a:xfrm>
            <a:off x="4210050" y="5073650"/>
            <a:ext cx="1439863" cy="1439863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три</a:t>
            </a:r>
            <a:endParaRPr lang="ru-RU" sz="2400" dirty="0" smtClean="0">
              <a:solidFill>
                <a:srgbClr val="0000FF"/>
              </a:solidFill>
            </a:endParaRPr>
          </a:p>
        </p:txBody>
      </p:sp>
      <p:sp>
        <p:nvSpPr>
          <p:cNvPr id="465927" name="Oval 7"/>
          <p:cNvSpPr>
            <a:spLocks noChangeAspect="1" noChangeArrowheads="1"/>
          </p:cNvSpPr>
          <p:nvPr/>
        </p:nvSpPr>
        <p:spPr bwMode="auto">
          <a:xfrm>
            <a:off x="7448550" y="5073650"/>
            <a:ext cx="1439863" cy="1439863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square" lIns="0" rIns="0" anchor="ctr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чётное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число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5928" name="Rectangle 8"/>
          <p:cNvSpPr>
            <a:spLocks noChangeArrowheads="1"/>
          </p:cNvSpPr>
          <p:nvPr/>
        </p:nvSpPr>
        <p:spPr bwMode="auto">
          <a:xfrm>
            <a:off x="4281488" y="4570413"/>
            <a:ext cx="4533900" cy="360362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Следовательно,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5930" name="Oval 10"/>
          <p:cNvSpPr>
            <a:spLocks noChangeAspect="1" noChangeArrowheads="1"/>
          </p:cNvSpPr>
          <p:nvPr/>
        </p:nvSpPr>
        <p:spPr bwMode="auto">
          <a:xfrm>
            <a:off x="4210050" y="1474788"/>
            <a:ext cx="1439863" cy="1439862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square" lIns="0" rIns="0" anchor="ctr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Всякое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чётное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число</a:t>
            </a:r>
            <a:br>
              <a:rPr lang="ru-RU" dirty="0" smtClean="0">
                <a:solidFill>
                  <a:srgbClr val="0000FF"/>
                </a:solidFill>
              </a:rPr>
            </a:b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5931" name="Oval 11"/>
          <p:cNvSpPr>
            <a:spLocks noChangeAspect="1" noChangeArrowheads="1"/>
          </p:cNvSpPr>
          <p:nvPr/>
        </p:nvSpPr>
        <p:spPr bwMode="auto">
          <a:xfrm>
            <a:off x="7448550" y="14747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square" lIns="0" rIns="0" anchor="ctr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число,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кратное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двум</a:t>
            </a:r>
            <a:br>
              <a:rPr lang="ru-RU" dirty="0" smtClean="0">
                <a:solidFill>
                  <a:srgbClr val="0000FF"/>
                </a:solidFill>
              </a:rPr>
            </a:b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5932" name="Oval 12"/>
          <p:cNvSpPr>
            <a:spLocks noChangeAspect="1" noChangeArrowheads="1"/>
          </p:cNvSpPr>
          <p:nvPr/>
        </p:nvSpPr>
        <p:spPr bwMode="auto">
          <a:xfrm>
            <a:off x="4210050" y="2986088"/>
            <a:ext cx="1439863" cy="1439862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r>
              <a:rPr lang="ru-RU" b="1" dirty="0" smtClean="0">
                <a:solidFill>
                  <a:srgbClr val="0000FF"/>
                </a:solidFill>
              </a:rPr>
              <a:t>Три</a:t>
            </a:r>
            <a:endParaRPr lang="ru-RU" sz="2400" b="1" dirty="0">
              <a:solidFill>
                <a:srgbClr val="0000FF"/>
              </a:solidFill>
            </a:endParaRPr>
          </a:p>
        </p:txBody>
      </p:sp>
      <p:sp>
        <p:nvSpPr>
          <p:cNvPr id="465933" name="Oval 13"/>
          <p:cNvSpPr>
            <a:spLocks noChangeAspect="1" noChangeArrowheads="1"/>
          </p:cNvSpPr>
          <p:nvPr/>
        </p:nvSpPr>
        <p:spPr bwMode="auto">
          <a:xfrm>
            <a:off x="7448550" y="2986088"/>
            <a:ext cx="1439863" cy="1439862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lIns="0" rIns="0" anchor="ctr"/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/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число,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кратное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двум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5934" name="Rectangle 14"/>
          <p:cNvSpPr>
            <a:spLocks noChangeArrowheads="1"/>
          </p:cNvSpPr>
          <p:nvPr/>
        </p:nvSpPr>
        <p:spPr bwMode="auto">
          <a:xfrm rot="5400000">
            <a:off x="7704000" y="2700000"/>
            <a:ext cx="936000" cy="503237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46800" anchor="b" anchorCtr="1"/>
          <a:lstStyle/>
          <a:p>
            <a:pPr algn="ctr">
              <a:lnSpc>
                <a:spcPct val="75000"/>
              </a:lnSpc>
            </a:pPr>
            <a:r>
              <a:rPr lang="ru-RU" sz="1600" b="1" dirty="0" smtClean="0">
                <a:solidFill>
                  <a:srgbClr val="0000FF"/>
                </a:solidFill>
              </a:rPr>
              <a:t>Средний</a:t>
            </a:r>
            <a:r>
              <a:rPr lang="ru-RU" sz="1600" b="1" baseline="0" dirty="0" smtClean="0">
                <a:solidFill>
                  <a:srgbClr val="0000FF"/>
                </a:solidFill>
              </a:rPr>
              <a:t/>
            </a:r>
            <a:br>
              <a:rPr lang="ru-RU" sz="1600" b="1" baseline="0" dirty="0" smtClean="0">
                <a:solidFill>
                  <a:srgbClr val="0000FF"/>
                </a:solidFill>
              </a:rPr>
            </a:br>
            <a:r>
              <a:rPr lang="ru-RU" sz="1600" b="1" baseline="0" dirty="0" smtClean="0">
                <a:solidFill>
                  <a:srgbClr val="0000FF"/>
                </a:solidFill>
              </a:rPr>
              <a:t>термин</a:t>
            </a:r>
            <a:endParaRPr lang="ru-RU" sz="1600" b="1" baseline="0" dirty="0">
              <a:solidFill>
                <a:srgbClr val="0000FF"/>
              </a:solidFill>
            </a:endParaRPr>
          </a:p>
        </p:txBody>
      </p:sp>
      <p:sp>
        <p:nvSpPr>
          <p:cNvPr id="465935" name="Rectangle 15"/>
          <p:cNvSpPr>
            <a:spLocks noChangeArrowheads="1"/>
          </p:cNvSpPr>
          <p:nvPr/>
        </p:nvSpPr>
        <p:spPr bwMode="auto">
          <a:xfrm rot="-5400000">
            <a:off x="4464000" y="2700000"/>
            <a:ext cx="936000" cy="503238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none" tIns="0" anchor="ctr"/>
          <a:lstStyle/>
          <a:p>
            <a:pPr algn="ctr"/>
            <a:r>
              <a:rPr lang="ru-RU" sz="1600" b="1" dirty="0" smtClean="0">
                <a:solidFill>
                  <a:srgbClr val="0000CC"/>
                </a:solidFill>
              </a:rPr>
              <a:t>не есть</a:t>
            </a:r>
            <a:endParaRPr lang="ru-RU" sz="1600" b="1" baseline="0" dirty="0">
              <a:solidFill>
                <a:srgbClr val="0000CC"/>
              </a:solidFill>
            </a:endParaRPr>
          </a:p>
        </p:txBody>
      </p:sp>
      <p:sp>
        <p:nvSpPr>
          <p:cNvPr id="17" name="Rectangle 16"/>
          <p:cNvSpPr txBox="1">
            <a:spLocks noChangeArrowheads="1"/>
          </p:cNvSpPr>
          <p:nvPr/>
        </p:nvSpPr>
        <p:spPr bwMode="auto">
          <a:xfrm>
            <a:off x="216000" y="1620000"/>
            <a:ext cx="3744000" cy="122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простой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Фигура</a:t>
            </a:r>
            <a:r>
              <a:rPr lang="en-US" sz="1600" b="1" kern="0" dirty="0" smtClean="0">
                <a:latin typeface="+mn-lt"/>
              </a:rPr>
              <a:t>: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вторая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/>
              <a:t>Модус: </a:t>
            </a:r>
            <a:r>
              <a:rPr lang="en-US" sz="1600" kern="0" dirty="0" smtClean="0">
                <a:solidFill>
                  <a:srgbClr val="00FFFF"/>
                </a:solidFill>
              </a:rPr>
              <a:t>Camestres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</p:txBody>
      </p:sp>
      <p:sp>
        <p:nvSpPr>
          <p:cNvPr id="22" name="TextBox 21"/>
          <p:cNvSpPr txBox="1">
            <a:spLocks noChangeArrowheads="1"/>
          </p:cNvSpPr>
          <p:nvPr/>
        </p:nvSpPr>
        <p:spPr bwMode="auto">
          <a:xfrm>
            <a:off x="180000" y="4212000"/>
            <a:ext cx="3744000" cy="2340000"/>
          </a:xfrm>
          <a:prstGeom prst="rect">
            <a:avLst/>
          </a:prstGeom>
          <a:noFill/>
          <a:ln w="9525">
            <a:solidFill>
              <a:schemeClr val="accent3"/>
            </a:solidFill>
            <a:miter lim="800000"/>
            <a:headEnd/>
            <a:tailEnd/>
          </a:ln>
        </p:spPr>
        <p:txBody>
          <a:bodyPr wrap="square" lIns="36000" rIns="36000" bIns="46800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/>
              <a:t>Назначение </a:t>
            </a:r>
            <a:r>
              <a:rPr lang="ru-RU" sz="1600" dirty="0" smtClean="0">
                <a:solidFill>
                  <a:srgbClr val="00FFFF"/>
                </a:solidFill>
              </a:rPr>
              <a:t>второй</a:t>
            </a:r>
            <a:r>
              <a:rPr lang="ru-RU" sz="1600" dirty="0" smtClean="0"/>
              <a:t> фигуры – </a:t>
            </a:r>
            <a:br>
              <a:rPr lang="ru-RU" sz="1600" dirty="0" smtClean="0"/>
            </a:br>
            <a:r>
              <a:rPr lang="ru-RU" sz="1600" dirty="0" smtClean="0"/>
              <a:t>отвержение ложного подчинения, </a:t>
            </a:r>
            <a:br>
              <a:rPr lang="ru-RU" sz="1600" dirty="0" smtClean="0"/>
            </a:br>
            <a:r>
              <a:rPr lang="ru-RU" sz="1600" dirty="0" smtClean="0"/>
              <a:t>в том числе обоснование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неправомерности подведения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данного случая под данное </a:t>
            </a:r>
            <a:br>
              <a:rPr lang="ru-RU" sz="1600" dirty="0" smtClean="0">
                <a:solidFill>
                  <a:srgbClr val="00FF00"/>
                </a:solidFill>
              </a:rPr>
            </a:br>
            <a:r>
              <a:rPr lang="ru-RU" sz="1600" dirty="0" smtClean="0">
                <a:solidFill>
                  <a:srgbClr val="00FF00"/>
                </a:solidFill>
              </a:rPr>
              <a:t>правило</a:t>
            </a:r>
            <a:r>
              <a:rPr lang="ru-RU" sz="1600" dirty="0" smtClean="0"/>
              <a:t>: в б</a:t>
            </a:r>
            <a:r>
              <a:rPr lang="en-US" sz="1600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600" dirty="0" smtClean="0"/>
              <a:t>льшей (общей) </a:t>
            </a:r>
            <a:br>
              <a:rPr lang="ru-RU" sz="1600" dirty="0" smtClean="0"/>
            </a:br>
            <a:r>
              <a:rPr lang="ru-RU" sz="1600" dirty="0" smtClean="0"/>
              <a:t>посылке правило формулируется, </a:t>
            </a:r>
            <a:br>
              <a:rPr lang="ru-RU" sz="1600" dirty="0" smtClean="0"/>
            </a:br>
            <a:r>
              <a:rPr lang="ru-RU" sz="1600" dirty="0" smtClean="0"/>
              <a:t>меньшая (качеством отличающаяся </a:t>
            </a:r>
            <a:br>
              <a:rPr lang="ru-RU" sz="1600" dirty="0" smtClean="0"/>
            </a:br>
            <a:r>
              <a:rPr lang="ru-RU" sz="1600" dirty="0" smtClean="0"/>
              <a:t>от б</a:t>
            </a:r>
            <a:r>
              <a:rPr lang="en-US" sz="1600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600" dirty="0" smtClean="0"/>
              <a:t>льшей) обосновывает </a:t>
            </a:r>
            <a:br>
              <a:rPr lang="ru-RU" sz="1600" dirty="0" smtClean="0"/>
            </a:br>
            <a:r>
              <a:rPr lang="ru-RU" sz="1600" dirty="0" smtClean="0"/>
              <a:t>неправомерность подведения.</a:t>
            </a:r>
            <a:endParaRPr lang="ru-RU" sz="1600" dirty="0"/>
          </a:p>
        </p:txBody>
      </p:sp>
      <p:sp>
        <p:nvSpPr>
          <p:cNvPr id="2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 lIns="72000" rIns="72000"/>
          <a:lstStyle/>
          <a:p>
            <a:pPr eaLnBrk="1" hangingPunct="1"/>
            <a:r>
              <a:rPr lang="ru-RU" sz="3200" b="1" spc="-50" dirty="0" smtClean="0">
                <a:solidFill>
                  <a:schemeClr val="bg1"/>
                </a:solidFill>
              </a:rPr>
              <a:t>Прямое доказательство</a:t>
            </a:r>
            <a:r>
              <a:rPr lang="en-US" sz="3200" b="1" spc="-50" dirty="0" smtClean="0">
                <a:solidFill>
                  <a:schemeClr val="bg1"/>
                </a:solidFill>
              </a:rPr>
              <a:t> </a:t>
            </a:r>
            <a:r>
              <a:rPr lang="ru-RU" sz="3200" b="1" spc="-50" dirty="0" smtClean="0">
                <a:solidFill>
                  <a:srgbClr val="FFFF00"/>
                </a:solidFill>
              </a:rPr>
              <a:t/>
            </a:r>
            <a:br>
              <a:rPr lang="ru-RU" sz="3200" b="1" spc="-50" dirty="0" smtClean="0">
                <a:solidFill>
                  <a:srgbClr val="FFFF00"/>
                </a:solidFill>
              </a:rPr>
            </a:br>
            <a:r>
              <a:rPr lang="ru-RU" sz="2800" b="1" spc="-90" dirty="0" smtClean="0">
                <a:solidFill>
                  <a:schemeClr val="bg1"/>
                </a:solidFill>
              </a:rPr>
              <a:t>Неприменимость данного правила к данному случаю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465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65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1000"/>
                                        <p:tgtEl>
                                          <p:spTgt spid="465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465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659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65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"/>
                            </p:stCondLst>
                            <p:childTnLst>
                              <p:par>
                                <p:cTn id="5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8" dur="1000"/>
                                        <p:tgtEl>
                                          <p:spTgt spid="465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500"/>
                            </p:stCondLst>
                            <p:childTnLst>
                              <p:par>
                                <p:cTn id="60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33872 0 " pathEditMode="relative" ptsTypes="AA">
                                      <p:cBhvr>
                                        <p:cTn id="67" dur="2000" fill="hold"/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000"/>
                            </p:stCondLst>
                            <p:childTnLst>
                              <p:par>
                                <p:cTn id="69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659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659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3000"/>
                            </p:stCondLst>
                            <p:childTnLst>
                              <p:par>
                                <p:cTn id="8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3" dur="1000"/>
                                        <p:tgtEl>
                                          <p:spTgt spid="465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000"/>
                            </p:stCondLst>
                            <p:childTnLst>
                              <p:par>
                                <p:cTn id="8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65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4500"/>
                            </p:stCondLst>
                            <p:childTnLst>
                              <p:par>
                                <p:cTn id="9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4" dur="1000"/>
                                        <p:tgtEl>
                                          <p:spTgt spid="465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5922" grpId="0" animBg="1"/>
      <p:bldP spid="465923" grpId="0" animBg="1"/>
      <p:bldP spid="465924" grpId="0" animBg="1"/>
      <p:bldP spid="465926" grpId="0" animBg="1"/>
      <p:bldP spid="465927" grpId="0" animBg="1"/>
      <p:bldP spid="465928" grpId="0" animBg="1"/>
      <p:bldP spid="465930" grpId="0" animBg="1"/>
      <p:bldP spid="465931" grpId="0" animBg="1"/>
      <p:bldP spid="465932" grpId="0" animBg="1"/>
      <p:bldP spid="465933" grpId="0" animBg="1"/>
      <p:bldP spid="465934" grpId="0" animBg="1"/>
      <p:bldP spid="465934" grpId="1" animBg="1"/>
      <p:bldP spid="465934" grpId="2" animBg="1"/>
      <p:bldP spid="17" grpId="0" build="p"/>
      <p:bldP spid="22" grpId="0" animBg="1"/>
    </p:bldLst>
  </p:timing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Скругленный прямоугольник 18"/>
          <p:cNvSpPr>
            <a:spLocks noChangeArrowheads="1"/>
          </p:cNvSpPr>
          <p:nvPr/>
        </p:nvSpPr>
        <p:spPr bwMode="auto">
          <a:xfrm>
            <a:off x="4464000" y="1620000"/>
            <a:ext cx="4320000" cy="2052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sz="1600" b="1" dirty="0"/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4644000" y="1728000"/>
            <a:ext cx="3960000" cy="432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идёт дождь</a:t>
            </a:r>
            <a:r>
              <a:rPr lang="ru-RU" sz="1600" dirty="0" smtClean="0">
                <a:solidFill>
                  <a:srgbClr val="0000FF"/>
                </a:solidFill>
              </a:rPr>
              <a:t>, то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крыши мокрые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4968000" y="2232000"/>
            <a:ext cx="3312000" cy="432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FF0000"/>
                </a:solidFill>
              </a:rPr>
              <a:t>Идёт дождь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5724000" y="2736000"/>
            <a:ext cx="1800000" cy="36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</a:rPr>
              <a:t>Следовательно,</a:t>
            </a:r>
            <a:endParaRPr lang="ru-RU" sz="1600" b="1" dirty="0">
              <a:solidFill>
                <a:srgbClr val="0000FF"/>
              </a:solidFill>
            </a:endParaRP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4752000" y="3168000"/>
            <a:ext cx="3744000" cy="432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006600"/>
                </a:solidFill>
              </a:rPr>
              <a:t>крыши мокрые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6" name="Rectangle 2"/>
          <p:cNvSpPr>
            <a:spLocks noGrp="1" noChangeArrowheads="1"/>
          </p:cNvSpPr>
          <p:nvPr>
            <p:ph type="title"/>
          </p:nvPr>
        </p:nvSpPr>
        <p:spPr>
          <a:xfrm>
            <a:off x="108000" y="274638"/>
            <a:ext cx="89280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Прямое доказательство</a:t>
            </a:r>
            <a:r>
              <a:rPr lang="ru-RU" sz="3200" b="1" dirty="0" smtClean="0">
                <a:solidFill>
                  <a:srgbClr val="FFFF00"/>
                </a:solidFill>
              </a:rPr>
              <a:t/>
            </a:r>
            <a:br>
              <a:rPr lang="ru-RU" sz="3200" b="1" dirty="0" smtClean="0">
                <a:solidFill>
                  <a:srgbClr val="FFFF00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Утверждение основания</a:t>
            </a:r>
          </a:p>
        </p:txBody>
      </p:sp>
      <p:sp>
        <p:nvSpPr>
          <p:cNvPr id="18" name="Rectangle 16"/>
          <p:cNvSpPr txBox="1">
            <a:spLocks noChangeArrowheads="1"/>
          </p:cNvSpPr>
          <p:nvPr/>
        </p:nvSpPr>
        <p:spPr bwMode="auto">
          <a:xfrm>
            <a:off x="216000" y="1620000"/>
            <a:ext cx="3744000" cy="9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условно-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/>
              <a:t>Модус: </a:t>
            </a:r>
            <a:r>
              <a:rPr lang="en-US" sz="1600" kern="0" dirty="0" smtClean="0">
                <a:solidFill>
                  <a:srgbClr val="00FFFF"/>
                </a:solidFill>
              </a:rPr>
              <a:t>modus ponens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88000" y="5400000"/>
            <a:ext cx="3888000" cy="972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>
              <a:lnSpc>
                <a:spcPct val="95000"/>
              </a:lnSpc>
            </a:pPr>
            <a:r>
              <a:rPr lang="ru-RU" sz="1600" dirty="0" smtClean="0">
                <a:solidFill>
                  <a:srgbClr val="00FF00"/>
                </a:solidFill>
              </a:rPr>
              <a:t>Истинность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9933"/>
                </a:solidFill>
              </a:rPr>
              <a:t>основания</a:t>
            </a:r>
            <a:r>
              <a:rPr lang="ru-RU" sz="1600" dirty="0" smtClean="0"/>
              <a:t> является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FF"/>
                </a:solidFill>
              </a:rPr>
              <a:t>достаточным условием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истинности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9933"/>
                </a:solidFill>
              </a:rPr>
              <a:t>следствия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8" name="Скругленный прямоугольник 27"/>
          <p:cNvSpPr>
            <a:spLocks noChangeArrowheads="1"/>
          </p:cNvSpPr>
          <p:nvPr/>
        </p:nvSpPr>
        <p:spPr bwMode="auto">
          <a:xfrm>
            <a:off x="4464000" y="4320000"/>
            <a:ext cx="4320000" cy="2052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sz="1600" b="1" dirty="0"/>
          </a:p>
        </p:txBody>
      </p:sp>
      <p:sp>
        <p:nvSpPr>
          <p:cNvPr id="29" name="Rectangle 7"/>
          <p:cNvSpPr>
            <a:spLocks noChangeArrowheads="1"/>
          </p:cNvSpPr>
          <p:nvPr/>
        </p:nvSpPr>
        <p:spPr bwMode="auto">
          <a:xfrm>
            <a:off x="4644000" y="4428000"/>
            <a:ext cx="3960000" cy="432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число кратно 6</a:t>
            </a:r>
            <a:r>
              <a:rPr lang="ru-RU" sz="1600" dirty="0" smtClean="0">
                <a:solidFill>
                  <a:srgbClr val="0000FF"/>
                </a:solidFill>
              </a:rPr>
              <a:t>, то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оно кратно 2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0" name="Rectangle 7"/>
          <p:cNvSpPr>
            <a:spLocks noChangeArrowheads="1"/>
          </p:cNvSpPr>
          <p:nvPr/>
        </p:nvSpPr>
        <p:spPr bwMode="auto">
          <a:xfrm>
            <a:off x="4968000" y="4932000"/>
            <a:ext cx="3312000" cy="432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FF0000"/>
                </a:solidFill>
              </a:rPr>
              <a:t>18 кратно 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1" name="Rectangle 7"/>
          <p:cNvSpPr>
            <a:spLocks noChangeArrowheads="1"/>
          </p:cNvSpPr>
          <p:nvPr/>
        </p:nvSpPr>
        <p:spPr bwMode="auto">
          <a:xfrm>
            <a:off x="5724000" y="5436000"/>
            <a:ext cx="1800000" cy="36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</a:rPr>
              <a:t>Следовательно,</a:t>
            </a:r>
            <a:endParaRPr lang="ru-RU" sz="1600" b="1" dirty="0">
              <a:solidFill>
                <a:srgbClr val="0000FF"/>
              </a:solidFill>
            </a:endParaRPr>
          </a:p>
        </p:txBody>
      </p:sp>
      <p:sp>
        <p:nvSpPr>
          <p:cNvPr id="32" name="Rectangle 7"/>
          <p:cNvSpPr>
            <a:spLocks noChangeArrowheads="1"/>
          </p:cNvSpPr>
          <p:nvPr/>
        </p:nvSpPr>
        <p:spPr bwMode="auto">
          <a:xfrm>
            <a:off x="4824000" y="5868000"/>
            <a:ext cx="3744000" cy="432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006600"/>
                </a:solidFill>
              </a:rPr>
              <a:t>18 кратно 2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5" grpId="0" animBg="1"/>
      <p:bldP spid="26" grpId="0" animBg="1"/>
      <p:bldP spid="27" grpId="0" animBg="1"/>
      <p:bldP spid="18" grpId="0" build="p"/>
      <p:bldP spid="21" grpId="0" animBg="1"/>
      <p:bldP spid="28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Скругленный прямоугольник 18"/>
          <p:cNvSpPr>
            <a:spLocks noChangeArrowheads="1"/>
          </p:cNvSpPr>
          <p:nvPr/>
        </p:nvSpPr>
        <p:spPr bwMode="auto">
          <a:xfrm>
            <a:off x="4464000" y="1620000"/>
            <a:ext cx="4320000" cy="2052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sz="1600" b="1" dirty="0"/>
          </a:p>
        </p:txBody>
      </p:sp>
      <p:sp>
        <p:nvSpPr>
          <p:cNvPr id="20" name="Rectangle 7"/>
          <p:cNvSpPr>
            <a:spLocks noChangeArrowheads="1"/>
          </p:cNvSpPr>
          <p:nvPr/>
        </p:nvSpPr>
        <p:spPr bwMode="auto">
          <a:xfrm>
            <a:off x="4644000" y="1728000"/>
            <a:ext cx="3960000" cy="432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идёт дождь</a:t>
            </a:r>
            <a:r>
              <a:rPr lang="ru-RU" sz="1600" dirty="0" smtClean="0">
                <a:solidFill>
                  <a:srgbClr val="0000FF"/>
                </a:solidFill>
              </a:rPr>
              <a:t>, то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крыши мокрые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4968000" y="2232000"/>
            <a:ext cx="3312000" cy="432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006600"/>
                </a:solidFill>
              </a:rPr>
              <a:t>Крыши </a:t>
            </a:r>
            <a:r>
              <a:rPr lang="ru-RU" sz="1600" dirty="0" smtClean="0">
                <a:solidFill>
                  <a:srgbClr val="0000FF"/>
                </a:solidFill>
              </a:rPr>
              <a:t>не </a:t>
            </a:r>
            <a:r>
              <a:rPr lang="ru-RU" sz="1600" dirty="0" smtClean="0">
                <a:solidFill>
                  <a:srgbClr val="006600"/>
                </a:solidFill>
              </a:rPr>
              <a:t>мокрые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26" name="Rectangle 7"/>
          <p:cNvSpPr>
            <a:spLocks noChangeArrowheads="1"/>
          </p:cNvSpPr>
          <p:nvPr/>
        </p:nvSpPr>
        <p:spPr bwMode="auto">
          <a:xfrm>
            <a:off x="5724000" y="2736000"/>
            <a:ext cx="1800000" cy="36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</a:rPr>
              <a:t>Следовательно,</a:t>
            </a:r>
            <a:endParaRPr lang="ru-RU" sz="1600" b="1" dirty="0">
              <a:solidFill>
                <a:srgbClr val="0000FF"/>
              </a:solidFill>
            </a:endParaRP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4752000" y="3168000"/>
            <a:ext cx="3744000" cy="432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FF0000"/>
                </a:solidFill>
              </a:rPr>
              <a:t>Дождя </a:t>
            </a:r>
            <a:r>
              <a:rPr lang="ru-RU" sz="1600" dirty="0" smtClean="0">
                <a:solidFill>
                  <a:srgbClr val="0000FF"/>
                </a:solidFill>
              </a:rPr>
              <a:t>нет.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16" name="Rectangle 2"/>
          <p:cNvSpPr>
            <a:spLocks noGrp="1" noChangeArrowheads="1"/>
          </p:cNvSpPr>
          <p:nvPr>
            <p:ph type="title"/>
          </p:nvPr>
        </p:nvSpPr>
        <p:spPr>
          <a:xfrm>
            <a:off x="108000" y="274638"/>
            <a:ext cx="89280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Прямое доказательство</a:t>
            </a:r>
            <a:r>
              <a:rPr lang="ru-RU" sz="3200" b="1" dirty="0" smtClean="0">
                <a:solidFill>
                  <a:srgbClr val="FFFF00"/>
                </a:solidFill>
              </a:rPr>
              <a:t/>
            </a:r>
            <a:br>
              <a:rPr lang="ru-RU" sz="3200" b="1" dirty="0" smtClean="0">
                <a:solidFill>
                  <a:srgbClr val="FFFF00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Отрицание следствия</a:t>
            </a:r>
          </a:p>
        </p:txBody>
      </p:sp>
      <p:sp>
        <p:nvSpPr>
          <p:cNvPr id="18" name="Rectangle 16"/>
          <p:cNvSpPr txBox="1">
            <a:spLocks noChangeArrowheads="1"/>
          </p:cNvSpPr>
          <p:nvPr/>
        </p:nvSpPr>
        <p:spPr bwMode="auto">
          <a:xfrm>
            <a:off x="216000" y="1620000"/>
            <a:ext cx="3744000" cy="9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условно- категорический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000" indent="-2520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/>
              <a:t>Модус: </a:t>
            </a:r>
            <a:r>
              <a:rPr lang="en-US" sz="1600" kern="0" dirty="0" smtClean="0">
                <a:solidFill>
                  <a:srgbClr val="00FFFF"/>
                </a:solidFill>
              </a:rPr>
              <a:t>modus tollens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88000" y="5400000"/>
            <a:ext cx="3888000" cy="972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>
              <a:lnSpc>
                <a:spcPct val="95000"/>
              </a:lnSpc>
            </a:pPr>
            <a:r>
              <a:rPr lang="ru-RU" sz="1600" dirty="0" smtClean="0">
                <a:solidFill>
                  <a:srgbClr val="00FF00"/>
                </a:solidFill>
              </a:rPr>
              <a:t>Истинность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9933"/>
                </a:solidFill>
              </a:rPr>
              <a:t>следствия</a:t>
            </a:r>
            <a:r>
              <a:rPr lang="ru-RU" sz="1600" dirty="0" smtClean="0"/>
              <a:t> является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FF"/>
                </a:solidFill>
              </a:rPr>
              <a:t>необходимым условием</a:t>
            </a:r>
            <a:r>
              <a:rPr lang="ru-RU" sz="1600" dirty="0" smtClean="0"/>
              <a:t>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истинности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9933"/>
                </a:solidFill>
              </a:rPr>
              <a:t>основания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8" name="Скругленный прямоугольник 27"/>
          <p:cNvSpPr>
            <a:spLocks noChangeArrowheads="1"/>
          </p:cNvSpPr>
          <p:nvPr/>
        </p:nvSpPr>
        <p:spPr bwMode="auto">
          <a:xfrm>
            <a:off x="4464000" y="4320000"/>
            <a:ext cx="4320000" cy="2052000"/>
          </a:xfrm>
          <a:prstGeom prst="roundRect">
            <a:avLst>
              <a:gd name="adj" fmla="val 16667"/>
            </a:avLst>
          </a:prstGeom>
          <a:solidFill>
            <a:srgbClr val="D1D1F0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endParaRPr lang="ru-RU" sz="1600" b="1" dirty="0"/>
          </a:p>
        </p:txBody>
      </p:sp>
      <p:sp>
        <p:nvSpPr>
          <p:cNvPr id="29" name="Rectangle 7"/>
          <p:cNvSpPr>
            <a:spLocks noChangeArrowheads="1"/>
          </p:cNvSpPr>
          <p:nvPr/>
        </p:nvSpPr>
        <p:spPr bwMode="auto">
          <a:xfrm>
            <a:off x="4644000" y="4428000"/>
            <a:ext cx="3960000" cy="432000"/>
          </a:xfrm>
          <a:prstGeom prst="rect">
            <a:avLst/>
          </a:prstGeom>
          <a:solidFill>
            <a:srgbClr val="BBE0E3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Если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FF0000"/>
                </a:solidFill>
              </a:rPr>
              <a:t>число кратно 6</a:t>
            </a:r>
            <a:r>
              <a:rPr lang="ru-RU" sz="1600" dirty="0" smtClean="0">
                <a:solidFill>
                  <a:srgbClr val="0000FF"/>
                </a:solidFill>
              </a:rPr>
              <a:t>, то</a:t>
            </a:r>
            <a:r>
              <a:rPr lang="ru-RU" sz="1600" dirty="0" smtClean="0">
                <a:solidFill>
                  <a:srgbClr val="0000CC"/>
                </a:solidFill>
              </a:rPr>
              <a:t> </a:t>
            </a:r>
            <a:r>
              <a:rPr lang="ru-RU" sz="1600" dirty="0" smtClean="0">
                <a:solidFill>
                  <a:srgbClr val="006600"/>
                </a:solidFill>
              </a:rPr>
              <a:t>оно кратно 2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0" name="Rectangle 7"/>
          <p:cNvSpPr>
            <a:spLocks noChangeArrowheads="1"/>
          </p:cNvSpPr>
          <p:nvPr/>
        </p:nvSpPr>
        <p:spPr bwMode="auto">
          <a:xfrm>
            <a:off x="4968000" y="4932000"/>
            <a:ext cx="3312000" cy="432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006600"/>
                </a:solidFill>
              </a:rPr>
              <a:t>17 </a:t>
            </a:r>
            <a:r>
              <a:rPr lang="ru-RU" sz="1600" dirty="0" smtClean="0">
                <a:solidFill>
                  <a:srgbClr val="0000FF"/>
                </a:solidFill>
              </a:rPr>
              <a:t>не </a:t>
            </a:r>
            <a:r>
              <a:rPr lang="ru-RU" sz="1600" dirty="0" smtClean="0">
                <a:solidFill>
                  <a:srgbClr val="006600"/>
                </a:solidFill>
              </a:rPr>
              <a:t>кратно 2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  <p:sp>
        <p:nvSpPr>
          <p:cNvPr id="31" name="Rectangle 7"/>
          <p:cNvSpPr>
            <a:spLocks noChangeArrowheads="1"/>
          </p:cNvSpPr>
          <p:nvPr/>
        </p:nvSpPr>
        <p:spPr bwMode="auto">
          <a:xfrm>
            <a:off x="5724000" y="5436000"/>
            <a:ext cx="1800000" cy="360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pPr algn="ctr"/>
            <a:r>
              <a:rPr lang="ru-RU" sz="1600" b="1" dirty="0" smtClean="0">
                <a:solidFill>
                  <a:srgbClr val="0000FF"/>
                </a:solidFill>
              </a:rPr>
              <a:t>Следовательно,</a:t>
            </a:r>
            <a:endParaRPr lang="ru-RU" sz="1600" b="1" dirty="0">
              <a:solidFill>
                <a:srgbClr val="0000FF"/>
              </a:solidFill>
            </a:endParaRPr>
          </a:p>
        </p:txBody>
      </p:sp>
      <p:sp>
        <p:nvSpPr>
          <p:cNvPr id="32" name="Rectangle 7"/>
          <p:cNvSpPr>
            <a:spLocks noChangeArrowheads="1"/>
          </p:cNvSpPr>
          <p:nvPr/>
        </p:nvSpPr>
        <p:spPr bwMode="auto">
          <a:xfrm>
            <a:off x="4824000" y="5868000"/>
            <a:ext cx="3744000" cy="432000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anchor="ctr"/>
          <a:lstStyle/>
          <a:p>
            <a:r>
              <a:rPr lang="ru-RU" sz="1600" dirty="0" smtClean="0">
                <a:solidFill>
                  <a:srgbClr val="FF0000"/>
                </a:solidFill>
              </a:rPr>
              <a:t>17 </a:t>
            </a:r>
            <a:r>
              <a:rPr lang="ru-RU" sz="1600" dirty="0" smtClean="0">
                <a:solidFill>
                  <a:srgbClr val="0000FF"/>
                </a:solidFill>
              </a:rPr>
              <a:t>не </a:t>
            </a:r>
            <a:r>
              <a:rPr lang="ru-RU" sz="1600" dirty="0" smtClean="0">
                <a:solidFill>
                  <a:srgbClr val="FF0000"/>
                </a:solidFill>
              </a:rPr>
              <a:t>кратно 6</a:t>
            </a:r>
            <a:r>
              <a:rPr lang="ru-RU" sz="1600" dirty="0" smtClean="0">
                <a:solidFill>
                  <a:srgbClr val="0000FF"/>
                </a:solidFill>
              </a:rPr>
              <a:t>.</a:t>
            </a:r>
            <a:endParaRPr lang="ru-RU" sz="1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5" grpId="0" animBg="1"/>
      <p:bldP spid="26" grpId="0" animBg="1"/>
      <p:bldP spid="27" grpId="0" animBg="1"/>
      <p:bldP spid="18" grpId="0" build="p"/>
      <p:bldP spid="21" grpId="0" animBg="1"/>
      <p:bldP spid="28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556" name="Text Box 4"/>
          <p:cNvSpPr txBox="1">
            <a:spLocks noChangeArrowheads="1"/>
          </p:cNvSpPr>
          <p:nvPr/>
        </p:nvSpPr>
        <p:spPr bwMode="auto">
          <a:xfrm>
            <a:off x="288000" y="1476000"/>
            <a:ext cx="4176000" cy="198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</a:rPr>
              <a:t>Прямое доказательство</a:t>
            </a:r>
            <a:r>
              <a:rPr lang="ru-RU" sz="2000" dirty="0" smtClean="0"/>
              <a:t> 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/>
              <a:t>доказательство, апеллирующее </a:t>
            </a:r>
            <a:br>
              <a:rPr lang="ru-RU" dirty="0" smtClean="0"/>
            </a:br>
            <a:r>
              <a:rPr lang="ru-RU" dirty="0" smtClean="0"/>
              <a:t>к </a:t>
            </a:r>
            <a:r>
              <a:rPr lang="ru-RU" dirty="0" smtClean="0">
                <a:solidFill>
                  <a:srgbClr val="00FFFF"/>
                </a:solidFill>
              </a:rPr>
              <a:t>закону достаточного основания</a:t>
            </a:r>
            <a:r>
              <a:rPr lang="ru-RU" dirty="0" smtClean="0"/>
              <a:t>: истинность тезиса выводится </a:t>
            </a:r>
            <a:br>
              <a:rPr lang="ru-RU" dirty="0" smtClean="0"/>
            </a:br>
            <a:r>
              <a:rPr lang="ru-RU" dirty="0" smtClean="0"/>
              <a:t>из совокупности каких-либо достоверных начал.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4680000" y="1476000"/>
            <a:ext cx="4176000" cy="198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</a:rPr>
              <a:t>Косвенное доказательство</a:t>
            </a:r>
            <a:r>
              <a:rPr lang="ru-RU" sz="2000" dirty="0" smtClean="0"/>
              <a:t> –</a:t>
            </a:r>
            <a:r>
              <a:rPr lang="ru-RU" sz="2000" dirty="0" smtClean="0">
                <a:solidFill>
                  <a:srgbClr val="FFFF00"/>
                </a:solidFill>
              </a:rPr>
              <a:t> </a:t>
            </a:r>
            <a:br>
              <a:rPr lang="ru-RU" sz="2000" dirty="0" smtClean="0">
                <a:solidFill>
                  <a:srgbClr val="FFFF00"/>
                </a:solidFill>
              </a:rPr>
            </a:br>
            <a:r>
              <a:rPr lang="ru-RU" dirty="0" smtClean="0"/>
              <a:t>доказательство, апеллирующее </a:t>
            </a:r>
            <a:br>
              <a:rPr lang="ru-RU" dirty="0" smtClean="0"/>
            </a:br>
            <a:r>
              <a:rPr lang="ru-RU" dirty="0" smtClean="0"/>
              <a:t>к </a:t>
            </a:r>
            <a:r>
              <a:rPr lang="ru-RU" dirty="0" smtClean="0">
                <a:solidFill>
                  <a:srgbClr val="00FFFF"/>
                </a:solidFill>
              </a:rPr>
              <a:t>закону исключённого третьего</a:t>
            </a:r>
            <a:r>
              <a:rPr lang="ru-RU" dirty="0" smtClean="0"/>
              <a:t>: истинность тезиса </a:t>
            </a:r>
            <a:br>
              <a:rPr lang="ru-RU" dirty="0" smtClean="0"/>
            </a:br>
            <a:r>
              <a:rPr lang="ru-RU" dirty="0" smtClean="0"/>
              <a:t>выводится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его отрицания.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288000" y="5076000"/>
            <a:ext cx="4176000" cy="162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FFFF00"/>
                </a:solidFill>
              </a:rPr>
              <a:t>Апагогическое доказательство </a:t>
            </a:r>
            <a:r>
              <a:rPr lang="ru-RU" dirty="0">
                <a:solidFill>
                  <a:srgbClr val="FFFF00"/>
                </a:solidFill>
              </a:rPr>
              <a:t/>
            </a:r>
            <a:br>
              <a:rPr lang="ru-RU" dirty="0">
                <a:solidFill>
                  <a:srgbClr val="FFFF00"/>
                </a:solidFill>
              </a:rPr>
            </a:br>
            <a:r>
              <a:rPr lang="ru-RU" dirty="0" smtClean="0"/>
              <a:t>(</a:t>
            </a:r>
            <a:r>
              <a:rPr lang="ru-RU" i="1" dirty="0" smtClean="0"/>
              <a:t>греч.</a:t>
            </a:r>
            <a:r>
              <a:rPr lang="ru-RU" dirty="0" smtClean="0"/>
              <a:t> </a:t>
            </a:r>
            <a:r>
              <a:rPr lang="el-GR" dirty="0" smtClean="0">
                <a:solidFill>
                  <a:srgbClr val="00FF00"/>
                </a:solidFill>
              </a:rPr>
              <a:t>απαγωγή</a:t>
            </a:r>
            <a:r>
              <a:rPr lang="ru-RU" dirty="0" smtClean="0"/>
              <a:t>, уводящий) – </a:t>
            </a:r>
            <a:br>
              <a:rPr lang="ru-RU" dirty="0" smtClean="0"/>
            </a:br>
            <a:r>
              <a:rPr lang="ru-RU" dirty="0" smtClean="0"/>
              <a:t>доказательство, основанное на том, что отрицание тезиса ведёт к </a:t>
            </a:r>
            <a:r>
              <a:rPr lang="ru-RU" dirty="0" smtClean="0">
                <a:solidFill>
                  <a:srgbClr val="FF66FF"/>
                </a:solidFill>
              </a:rPr>
              <a:t>нелепости</a:t>
            </a:r>
            <a:r>
              <a:rPr lang="ru-RU" dirty="0" smtClean="0"/>
              <a:t> или </a:t>
            </a:r>
            <a:r>
              <a:rPr lang="ru-RU" dirty="0" smtClean="0">
                <a:solidFill>
                  <a:srgbClr val="FF66FF"/>
                </a:solidFill>
              </a:rPr>
              <a:t>противоречию</a:t>
            </a:r>
            <a:r>
              <a:rPr lang="ru-RU" dirty="0" smtClean="0"/>
              <a:t>. 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9" name="AutoShape 4"/>
          <p:cNvSpPr>
            <a:spLocks noChangeArrowheads="1"/>
          </p:cNvSpPr>
          <p:nvPr/>
        </p:nvSpPr>
        <p:spPr bwMode="auto">
          <a:xfrm>
            <a:off x="360000" y="4392000"/>
            <a:ext cx="4032000" cy="5040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tIns="72000" anchor="ctr" anchorCtr="1"/>
          <a:lstStyle/>
          <a:p>
            <a:pPr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Апагогическое доказательство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1" name="Line 5"/>
          <p:cNvSpPr>
            <a:spLocks noChangeShapeType="1"/>
          </p:cNvSpPr>
          <p:nvPr/>
        </p:nvSpPr>
        <p:spPr bwMode="auto">
          <a:xfrm>
            <a:off x="2376000" y="3960000"/>
            <a:ext cx="288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cxnSp>
        <p:nvCxnSpPr>
          <p:cNvPr id="13" name="AutoShape 7"/>
          <p:cNvCxnSpPr>
            <a:cxnSpLocks noChangeShapeType="1"/>
          </p:cNvCxnSpPr>
          <p:nvPr/>
        </p:nvCxnSpPr>
        <p:spPr bwMode="auto">
          <a:xfrm>
            <a:off x="2376000" y="3960000"/>
            <a:ext cx="1588" cy="43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</p:cxnSp>
      <p:sp>
        <p:nvSpPr>
          <p:cNvPr id="1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Виды доказательства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Косвенное доказательство</a:t>
            </a:r>
          </a:p>
        </p:txBody>
      </p:sp>
      <p:sp>
        <p:nvSpPr>
          <p:cNvPr id="8" name="AutoShape 4"/>
          <p:cNvSpPr>
            <a:spLocks noChangeArrowheads="1"/>
          </p:cNvSpPr>
          <p:nvPr/>
        </p:nvSpPr>
        <p:spPr bwMode="auto">
          <a:xfrm>
            <a:off x="2664000" y="3636000"/>
            <a:ext cx="3816000" cy="5760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tIns="72000" anchor="ctr"/>
          <a:lstStyle/>
          <a:p>
            <a:pPr algn="ctr">
              <a:lnSpc>
                <a:spcPct val="80000"/>
              </a:lnSpc>
            </a:pPr>
            <a:r>
              <a:rPr lang="ru-RU" sz="2000" dirty="0" smtClean="0">
                <a:solidFill>
                  <a:srgbClr val="FF0000"/>
                </a:solidFill>
              </a:rPr>
              <a:t>Косвенное доказательство</a:t>
            </a:r>
            <a:endParaRPr lang="ru-RU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9" grpId="0" animBg="1"/>
      <p:bldP spid="11" grpId="0" animBg="1"/>
      <p:bldP spid="8" grpId="0" animBg="1"/>
    </p:bldLst>
  </p:timing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539750" y="2160588"/>
            <a:ext cx="2520950" cy="2519362"/>
          </a:xfrm>
          <a:prstGeom prst="rect">
            <a:avLst/>
          </a:prstGeom>
          <a:ln w="38100"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2400" b="1" dirty="0">
              <a:solidFill>
                <a:srgbClr val="0000CC"/>
              </a:solidFill>
            </a:endParaRPr>
          </a:p>
        </p:txBody>
      </p:sp>
      <p:cxnSp>
        <p:nvCxnSpPr>
          <p:cNvPr id="8" name="Прямая соединительная линия 7"/>
          <p:cNvCxnSpPr/>
          <p:nvPr/>
        </p:nvCxnSpPr>
        <p:spPr>
          <a:xfrm rot="5400000">
            <a:off x="540544" y="2159794"/>
            <a:ext cx="2519362" cy="2520950"/>
          </a:xfrm>
          <a:prstGeom prst="line">
            <a:avLst/>
          </a:prstGeom>
          <a:ln w="38100">
            <a:solidFill>
              <a:srgbClr val="0000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Прямоугольник 9"/>
          <p:cNvSpPr/>
          <p:nvPr/>
        </p:nvSpPr>
        <p:spPr>
          <a:xfrm>
            <a:off x="1619250" y="4319588"/>
            <a:ext cx="360363" cy="25241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en-US" sz="2400" b="1" dirty="0">
                <a:solidFill>
                  <a:srgbClr val="0000CC"/>
                </a:solidFill>
              </a:rPr>
              <a:t>n</a:t>
            </a:r>
            <a:endParaRPr lang="ru-RU" sz="2400" b="1" dirty="0">
              <a:solidFill>
                <a:srgbClr val="0000CC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>
          <a:xfrm rot="18900000">
            <a:off x="1403350" y="3168650"/>
            <a:ext cx="360363" cy="25082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en-US" sz="2400" b="1" dirty="0">
                <a:solidFill>
                  <a:srgbClr val="0000CC"/>
                </a:solidFill>
              </a:rPr>
              <a:t>m</a:t>
            </a:r>
            <a:endParaRPr lang="ru-RU" sz="2400" b="1" dirty="0">
              <a:solidFill>
                <a:srgbClr val="0000CC"/>
              </a:solidFill>
            </a:endParaRPr>
          </a:p>
        </p:txBody>
      </p:sp>
      <p:sp>
        <p:nvSpPr>
          <p:cNvPr id="12" name="Text Box 10"/>
          <p:cNvSpPr txBox="1">
            <a:spLocks noChangeArrowheads="1"/>
          </p:cNvSpPr>
          <p:nvPr/>
        </p:nvSpPr>
        <p:spPr bwMode="auto">
          <a:xfrm>
            <a:off x="180000" y="5400000"/>
            <a:ext cx="3240000" cy="1224000"/>
          </a:xfrm>
          <a:prstGeom prst="flowChartAlternateProcess">
            <a:avLst/>
          </a:prstGeom>
          <a:noFill/>
          <a:ln w="38100" cmpd="dbl">
            <a:solidFill>
              <a:srgbClr val="00FFFF"/>
            </a:solidFill>
            <a:miter lim="800000"/>
            <a:headEnd/>
            <a:tailEnd/>
          </a:ln>
        </p:spPr>
        <p:txBody>
          <a:bodyPr wrap="square" lIns="36000" rIns="36000" anchor="ctr" anchorCtr="1"/>
          <a:lstStyle/>
          <a:p>
            <a:pPr algn="ctr"/>
            <a:r>
              <a:rPr lang="ru-RU" b="1" dirty="0" smtClean="0">
                <a:solidFill>
                  <a:srgbClr val="00FFFF"/>
                </a:solidFill>
              </a:rPr>
              <a:t>Пифагорейское открытие существования чисел, отличных от натуральных </a:t>
            </a:r>
            <a:r>
              <a:rPr lang="ru-RU" b="1" dirty="0">
                <a:solidFill>
                  <a:srgbClr val="00FFFF"/>
                </a:solidFill>
              </a:rPr>
              <a:t/>
            </a:r>
            <a:br>
              <a:rPr lang="ru-RU" b="1" dirty="0">
                <a:solidFill>
                  <a:srgbClr val="00FFFF"/>
                </a:solidFill>
              </a:rPr>
            </a:br>
            <a:r>
              <a:rPr lang="ru-RU" b="1" dirty="0" smtClean="0">
                <a:solidFill>
                  <a:srgbClr val="00FFFF"/>
                </a:solidFill>
              </a:rPr>
              <a:t>(иррациональных чисел)</a:t>
            </a:r>
            <a:endParaRPr lang="ru-RU" sz="1600" b="1" dirty="0">
              <a:solidFill>
                <a:srgbClr val="00FFFF"/>
              </a:solidFill>
            </a:endParaRPr>
          </a:p>
        </p:txBody>
      </p:sp>
      <p:sp>
        <p:nvSpPr>
          <p:cNvPr id="1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Косвенное апагогическое доказательство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Несоизмеримость стороны и диагонали квадрата</a:t>
            </a:r>
          </a:p>
        </p:txBody>
      </p:sp>
      <p:sp>
        <p:nvSpPr>
          <p:cNvPr id="13" name="Содержимое 5"/>
          <p:cNvSpPr>
            <a:spLocks noGrp="1"/>
          </p:cNvSpPr>
          <p:nvPr>
            <p:ph idx="1"/>
          </p:nvPr>
        </p:nvSpPr>
        <p:spPr>
          <a:xfrm>
            <a:off x="3564000" y="1476000"/>
            <a:ext cx="5472000" cy="5256000"/>
          </a:xfrm>
        </p:spPr>
        <p:txBody>
          <a:bodyPr/>
          <a:lstStyle/>
          <a:p>
            <a:pPr>
              <a:lnSpc>
                <a:spcPct val="95000"/>
              </a:lnSpc>
              <a:buFont typeface="Wingdings" pitchFamily="2" charset="2"/>
              <a:buChar char="q"/>
            </a:pPr>
            <a:r>
              <a:rPr lang="ru-RU" sz="1700" b="1" dirty="0" smtClean="0">
                <a:solidFill>
                  <a:srgbClr val="FFFFFF"/>
                </a:solidFill>
              </a:rPr>
              <a:t>Допустим, что диагональ квадрата </a:t>
            </a:r>
            <a:r>
              <a:rPr lang="en-US" sz="1700" b="1" dirty="0" smtClean="0">
                <a:solidFill>
                  <a:srgbClr val="00FFFF"/>
                </a:solidFill>
              </a:rPr>
              <a:t>m</a:t>
            </a:r>
            <a:r>
              <a:rPr lang="ru-RU" sz="1700" b="1" dirty="0" smtClean="0">
                <a:solidFill>
                  <a:srgbClr val="FFFFFF"/>
                </a:solidFill>
              </a:rPr>
              <a:t> и его </a:t>
            </a:r>
            <a:br>
              <a:rPr lang="ru-RU" sz="1700" b="1" dirty="0" smtClean="0">
                <a:solidFill>
                  <a:srgbClr val="FFFFFF"/>
                </a:solidFill>
              </a:rPr>
            </a:br>
            <a:r>
              <a:rPr lang="ru-RU" sz="1700" b="1" dirty="0" smtClean="0">
                <a:solidFill>
                  <a:srgbClr val="FFFFFF"/>
                </a:solidFill>
              </a:rPr>
              <a:t>сторона </a:t>
            </a:r>
            <a:r>
              <a:rPr lang="en-US" sz="1700" b="1" dirty="0" smtClean="0">
                <a:solidFill>
                  <a:srgbClr val="00FFFF"/>
                </a:solidFill>
              </a:rPr>
              <a:t>n</a:t>
            </a:r>
            <a:r>
              <a:rPr lang="ru-RU" sz="1700" b="1" dirty="0" smtClean="0">
                <a:solidFill>
                  <a:srgbClr val="FFFFFF"/>
                </a:solidFill>
              </a:rPr>
              <a:t> соизмеримы, т.</a:t>
            </a:r>
            <a:r>
              <a:rPr lang="en-US" sz="1700" b="1" dirty="0" smtClean="0">
                <a:solidFill>
                  <a:srgbClr val="FFFFFF"/>
                </a:solidFill>
              </a:rPr>
              <a:t> </a:t>
            </a:r>
            <a:r>
              <a:rPr lang="ru-RU" sz="1700" b="1" dirty="0" smtClean="0">
                <a:solidFill>
                  <a:srgbClr val="FFFFFF"/>
                </a:solidFill>
              </a:rPr>
              <a:t>е. их отношение равно отношению двух натуральных чисел </a:t>
            </a:r>
            <a:br>
              <a:rPr lang="ru-RU" sz="1700" b="1" dirty="0" smtClean="0">
                <a:solidFill>
                  <a:srgbClr val="FFFFFF"/>
                </a:solidFill>
              </a:rPr>
            </a:br>
            <a:r>
              <a:rPr lang="en-US" sz="1700" b="1" dirty="0" smtClean="0">
                <a:solidFill>
                  <a:srgbClr val="00FFFF"/>
                </a:solidFill>
              </a:rPr>
              <a:t>m : n</a:t>
            </a:r>
            <a:r>
              <a:rPr lang="en-US" sz="1700" b="1" dirty="0" smtClean="0">
                <a:solidFill>
                  <a:srgbClr val="FFFFFF"/>
                </a:solidFill>
              </a:rPr>
              <a:t> (</a:t>
            </a:r>
            <a:r>
              <a:rPr lang="ru-RU" sz="1700" b="1" dirty="0" smtClean="0">
                <a:solidFill>
                  <a:srgbClr val="FFFFFF"/>
                </a:solidFill>
              </a:rPr>
              <a:t>предполагается, что </a:t>
            </a:r>
            <a:r>
              <a:rPr lang="en-US" sz="1700" b="1" dirty="0" smtClean="0">
                <a:solidFill>
                  <a:srgbClr val="00FFFF"/>
                </a:solidFill>
              </a:rPr>
              <a:t>m</a:t>
            </a:r>
            <a:r>
              <a:rPr lang="en-US" sz="1700" b="1" dirty="0" smtClean="0">
                <a:solidFill>
                  <a:srgbClr val="FFFFFF"/>
                </a:solidFill>
              </a:rPr>
              <a:t> </a:t>
            </a:r>
            <a:r>
              <a:rPr lang="ru-RU" sz="1700" b="1" dirty="0" smtClean="0">
                <a:solidFill>
                  <a:srgbClr val="FFFFFF"/>
                </a:solidFill>
              </a:rPr>
              <a:t>и </a:t>
            </a:r>
            <a:r>
              <a:rPr lang="en-US" sz="1700" b="1" dirty="0" smtClean="0">
                <a:solidFill>
                  <a:srgbClr val="00FFFF"/>
                </a:solidFill>
              </a:rPr>
              <a:t>n</a:t>
            </a:r>
            <a:r>
              <a:rPr lang="ru-RU" sz="1700" b="1" dirty="0" smtClean="0">
                <a:solidFill>
                  <a:srgbClr val="FFFFFF"/>
                </a:solidFill>
              </a:rPr>
              <a:t> </a:t>
            </a:r>
            <a:r>
              <a:rPr lang="ru-RU" sz="1700" b="1" dirty="0" smtClean="0">
                <a:solidFill>
                  <a:srgbClr val="FFFF00"/>
                </a:solidFill>
              </a:rPr>
              <a:t>не являются </a:t>
            </a:r>
            <a:br>
              <a:rPr lang="ru-RU" sz="1700" b="1" dirty="0" smtClean="0">
                <a:solidFill>
                  <a:srgbClr val="FFFF00"/>
                </a:solidFill>
              </a:rPr>
            </a:br>
            <a:r>
              <a:rPr lang="ru-RU" sz="1700" b="1" dirty="0" smtClean="0">
                <a:solidFill>
                  <a:srgbClr val="FFFF00"/>
                </a:solidFill>
              </a:rPr>
              <a:t>оба чётными</a:t>
            </a:r>
            <a:r>
              <a:rPr lang="ru-RU" sz="1700" b="1" dirty="0" smtClean="0">
                <a:solidFill>
                  <a:schemeClr val="bg1"/>
                </a:solidFill>
              </a:rPr>
              <a:t>,</a:t>
            </a:r>
            <a:r>
              <a:rPr lang="ru-RU" sz="1700" b="1" dirty="0" smtClean="0">
                <a:solidFill>
                  <a:srgbClr val="FFFFFF"/>
                </a:solidFill>
              </a:rPr>
              <a:t> иначе дробь можно было бы сократить на два</a:t>
            </a:r>
            <a:r>
              <a:rPr lang="en-US" sz="1700" b="1" dirty="0" smtClean="0">
                <a:solidFill>
                  <a:srgbClr val="FFFFFF"/>
                </a:solidFill>
              </a:rPr>
              <a:t>).</a:t>
            </a:r>
            <a:endParaRPr lang="ru-RU" sz="1700" b="1" dirty="0" smtClean="0">
              <a:solidFill>
                <a:srgbClr val="FFFFFF"/>
              </a:solidFill>
            </a:endParaRPr>
          </a:p>
          <a:p>
            <a:pPr>
              <a:lnSpc>
                <a:spcPct val="95000"/>
              </a:lnSpc>
              <a:buFont typeface="Wingdings" pitchFamily="2" charset="2"/>
              <a:buChar char="q"/>
            </a:pPr>
            <a:r>
              <a:rPr lang="ru-RU" sz="1700" b="1" dirty="0" smtClean="0">
                <a:solidFill>
                  <a:srgbClr val="FFFFFF"/>
                </a:solidFill>
              </a:rPr>
              <a:t>Тогда площадь квадрата, построенного на </a:t>
            </a:r>
            <a:br>
              <a:rPr lang="ru-RU" sz="1700" b="1" dirty="0" smtClean="0">
                <a:solidFill>
                  <a:srgbClr val="FFFFFF"/>
                </a:solidFill>
              </a:rPr>
            </a:br>
            <a:r>
              <a:rPr lang="ru-RU" sz="1700" b="1" dirty="0" smtClean="0">
                <a:solidFill>
                  <a:srgbClr val="FFFFFF"/>
                </a:solidFill>
              </a:rPr>
              <a:t>диагонали </a:t>
            </a:r>
            <a:r>
              <a:rPr lang="en-US" sz="1700" b="1" dirty="0" smtClean="0">
                <a:solidFill>
                  <a:srgbClr val="00FFFF"/>
                </a:solidFill>
              </a:rPr>
              <a:t>m</a:t>
            </a:r>
            <a:r>
              <a:rPr lang="ru-RU" sz="1700" b="1" dirty="0" smtClean="0">
                <a:solidFill>
                  <a:srgbClr val="FFFFFF"/>
                </a:solidFill>
              </a:rPr>
              <a:t>, будет относиться к площади </a:t>
            </a:r>
            <a:br>
              <a:rPr lang="ru-RU" sz="1700" b="1" dirty="0" smtClean="0">
                <a:solidFill>
                  <a:srgbClr val="FFFFFF"/>
                </a:solidFill>
              </a:rPr>
            </a:br>
            <a:r>
              <a:rPr lang="ru-RU" sz="1700" b="1" dirty="0" smtClean="0">
                <a:solidFill>
                  <a:srgbClr val="FFFFFF"/>
                </a:solidFill>
              </a:rPr>
              <a:t>исходного квадрата со стороной </a:t>
            </a:r>
            <a:r>
              <a:rPr lang="en-US" sz="1700" b="1" dirty="0" smtClean="0">
                <a:solidFill>
                  <a:srgbClr val="00FFFF"/>
                </a:solidFill>
              </a:rPr>
              <a:t>n</a:t>
            </a:r>
            <a:r>
              <a:rPr lang="en-US" sz="1700" b="1" dirty="0" smtClean="0">
                <a:solidFill>
                  <a:srgbClr val="FFFFFF"/>
                </a:solidFill>
              </a:rPr>
              <a:t> </a:t>
            </a:r>
            <a:r>
              <a:rPr lang="ru-RU" sz="1700" b="1" dirty="0" smtClean="0">
                <a:solidFill>
                  <a:srgbClr val="FFFFFF"/>
                </a:solidFill>
              </a:rPr>
              <a:t>как </a:t>
            </a:r>
            <a:r>
              <a:rPr lang="en-US" sz="1700" b="1" dirty="0" smtClean="0">
                <a:solidFill>
                  <a:srgbClr val="00FFFF"/>
                </a:solidFill>
              </a:rPr>
              <a:t>m</a:t>
            </a:r>
            <a:r>
              <a:rPr lang="en-US" sz="1700" b="1" baseline="30000" dirty="0" smtClean="0">
                <a:solidFill>
                  <a:srgbClr val="00FFFF"/>
                </a:solidFill>
              </a:rPr>
              <a:t>2</a:t>
            </a:r>
            <a:r>
              <a:rPr lang="en-US" sz="1700" b="1" dirty="0" smtClean="0">
                <a:solidFill>
                  <a:srgbClr val="00FFFF"/>
                </a:solidFill>
              </a:rPr>
              <a:t> : n</a:t>
            </a:r>
            <a:r>
              <a:rPr lang="en-US" sz="1700" b="1" baseline="30000" dirty="0" smtClean="0">
                <a:solidFill>
                  <a:srgbClr val="00FFFF"/>
                </a:solidFill>
              </a:rPr>
              <a:t>2</a:t>
            </a:r>
            <a:r>
              <a:rPr lang="ru-RU" sz="1700" b="1" dirty="0" smtClean="0">
                <a:solidFill>
                  <a:srgbClr val="FFFFFF"/>
                </a:solidFill>
              </a:rPr>
              <a:t>.</a:t>
            </a:r>
          </a:p>
          <a:p>
            <a:pPr>
              <a:lnSpc>
                <a:spcPct val="95000"/>
              </a:lnSpc>
              <a:buFont typeface="Wingdings" pitchFamily="2" charset="2"/>
              <a:buChar char="q"/>
            </a:pPr>
            <a:r>
              <a:rPr lang="ru-RU" sz="1700" b="1" dirty="0" smtClean="0">
                <a:solidFill>
                  <a:srgbClr val="FFFFFF"/>
                </a:solidFill>
              </a:rPr>
              <a:t>Но по теореме Пифагора </a:t>
            </a:r>
            <a:r>
              <a:rPr lang="en-US" sz="1700" b="1" dirty="0" smtClean="0">
                <a:solidFill>
                  <a:srgbClr val="00FFFF"/>
                </a:solidFill>
              </a:rPr>
              <a:t>m</a:t>
            </a:r>
            <a:r>
              <a:rPr lang="en-US" sz="1700" b="1" baseline="30000" dirty="0" smtClean="0">
                <a:solidFill>
                  <a:srgbClr val="00FFFF"/>
                </a:solidFill>
              </a:rPr>
              <a:t>2</a:t>
            </a:r>
            <a:r>
              <a:rPr lang="en-US" sz="1700" b="1" dirty="0" smtClean="0">
                <a:solidFill>
                  <a:srgbClr val="00FFFF"/>
                </a:solidFill>
              </a:rPr>
              <a:t> = 2n</a:t>
            </a:r>
            <a:r>
              <a:rPr lang="en-US" sz="1700" b="1" baseline="30000" dirty="0" smtClean="0">
                <a:solidFill>
                  <a:srgbClr val="00FFFF"/>
                </a:solidFill>
              </a:rPr>
              <a:t>2</a:t>
            </a:r>
            <a:r>
              <a:rPr lang="ru-RU" sz="1700" b="1" dirty="0" smtClean="0">
                <a:solidFill>
                  <a:srgbClr val="FFFFFF"/>
                </a:solidFill>
              </a:rPr>
              <a:t>; значит,</a:t>
            </a:r>
            <a:br>
              <a:rPr lang="ru-RU" sz="1700" b="1" dirty="0" smtClean="0">
                <a:solidFill>
                  <a:srgbClr val="FFFFFF"/>
                </a:solidFill>
              </a:rPr>
            </a:br>
            <a:r>
              <a:rPr lang="en-US" sz="1700" b="1" dirty="0" smtClean="0">
                <a:solidFill>
                  <a:srgbClr val="00FFFF"/>
                </a:solidFill>
              </a:rPr>
              <a:t>m</a:t>
            </a:r>
            <a:r>
              <a:rPr lang="en-US" sz="1700" b="1" baseline="30000" dirty="0" smtClean="0">
                <a:solidFill>
                  <a:srgbClr val="00FFFF"/>
                </a:solidFill>
              </a:rPr>
              <a:t>2</a:t>
            </a:r>
            <a:r>
              <a:rPr lang="en-US" sz="1700" b="1" dirty="0" smtClean="0">
                <a:solidFill>
                  <a:srgbClr val="FFFFFF"/>
                </a:solidFill>
              </a:rPr>
              <a:t> </a:t>
            </a:r>
            <a:r>
              <a:rPr lang="ru-RU" sz="1700" b="1" dirty="0" smtClean="0">
                <a:solidFill>
                  <a:srgbClr val="FFFFFF"/>
                </a:solidFill>
              </a:rPr>
              <a:t>– чётно. Следовательно, и </a:t>
            </a:r>
            <a:r>
              <a:rPr lang="en-US" sz="1700" b="1" dirty="0" smtClean="0">
                <a:solidFill>
                  <a:srgbClr val="00FFFF"/>
                </a:solidFill>
              </a:rPr>
              <a:t>m</a:t>
            </a:r>
            <a:r>
              <a:rPr lang="en-US" sz="1700" b="1" dirty="0" smtClean="0">
                <a:solidFill>
                  <a:srgbClr val="FFFFFF"/>
                </a:solidFill>
              </a:rPr>
              <a:t> –</a:t>
            </a:r>
            <a:r>
              <a:rPr lang="ru-RU" sz="1700" b="1" dirty="0" smtClean="0">
                <a:solidFill>
                  <a:srgbClr val="FFFFFF"/>
                </a:solidFill>
              </a:rPr>
              <a:t> </a:t>
            </a:r>
            <a:r>
              <a:rPr lang="ru-RU" sz="1700" b="1" dirty="0" smtClean="0">
                <a:solidFill>
                  <a:srgbClr val="FFFF00"/>
                </a:solidFill>
              </a:rPr>
              <a:t>чётно </a:t>
            </a:r>
            <a:r>
              <a:rPr lang="ru-RU" sz="1700" b="1" dirty="0" smtClean="0">
                <a:solidFill>
                  <a:srgbClr val="FFFFFF"/>
                </a:solidFill>
              </a:rPr>
              <a:t/>
            </a:r>
            <a:br>
              <a:rPr lang="ru-RU" sz="1700" b="1" dirty="0" smtClean="0">
                <a:solidFill>
                  <a:srgbClr val="FFFFFF"/>
                </a:solidFill>
              </a:rPr>
            </a:br>
            <a:r>
              <a:rPr lang="ru-RU" sz="1700" b="1" dirty="0" smtClean="0">
                <a:solidFill>
                  <a:srgbClr val="FFFFFF"/>
                </a:solidFill>
              </a:rPr>
              <a:t>(так как произведение двух нечётных чисел</a:t>
            </a:r>
            <a:br>
              <a:rPr lang="ru-RU" sz="1700" b="1" dirty="0" smtClean="0">
                <a:solidFill>
                  <a:srgbClr val="FFFFFF"/>
                </a:solidFill>
              </a:rPr>
            </a:br>
            <a:r>
              <a:rPr lang="ru-RU" sz="1700" b="1" dirty="0" smtClean="0">
                <a:solidFill>
                  <a:srgbClr val="FFFFFF"/>
                </a:solidFill>
              </a:rPr>
              <a:t>нечётно). Но тогда </a:t>
            </a:r>
            <a:r>
              <a:rPr lang="en-US" sz="1700" b="1" dirty="0" smtClean="0">
                <a:solidFill>
                  <a:srgbClr val="00FFFF"/>
                </a:solidFill>
              </a:rPr>
              <a:t>n</a:t>
            </a:r>
            <a:r>
              <a:rPr lang="en-US" sz="1700" b="1" dirty="0" smtClean="0">
                <a:solidFill>
                  <a:srgbClr val="FFFFFF"/>
                </a:solidFill>
              </a:rPr>
              <a:t> – </a:t>
            </a:r>
            <a:r>
              <a:rPr lang="ru-RU" sz="1700" b="1" dirty="0" smtClean="0">
                <a:solidFill>
                  <a:srgbClr val="FFFF00"/>
                </a:solidFill>
              </a:rPr>
              <a:t>нечётно</a:t>
            </a:r>
            <a:r>
              <a:rPr lang="ru-RU" sz="1700" b="1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95000"/>
              </a:lnSpc>
              <a:buFont typeface="Wingdings" pitchFamily="2" charset="2"/>
              <a:buChar char="q"/>
            </a:pPr>
            <a:r>
              <a:rPr lang="ru-RU" sz="1700" b="1" dirty="0" smtClean="0">
                <a:solidFill>
                  <a:srgbClr val="FFFFFF"/>
                </a:solidFill>
              </a:rPr>
              <a:t>Поскольку </a:t>
            </a:r>
            <a:r>
              <a:rPr lang="en-US" sz="1700" b="1" dirty="0" smtClean="0">
                <a:solidFill>
                  <a:srgbClr val="00FFFF"/>
                </a:solidFill>
              </a:rPr>
              <a:t>m</a:t>
            </a:r>
            <a:r>
              <a:rPr lang="en-US" sz="1700" b="1" dirty="0" smtClean="0">
                <a:solidFill>
                  <a:srgbClr val="FFFFFF"/>
                </a:solidFill>
              </a:rPr>
              <a:t> – </a:t>
            </a:r>
            <a:r>
              <a:rPr lang="ru-RU" sz="1700" b="1" dirty="0" smtClean="0">
                <a:solidFill>
                  <a:srgbClr val="FFFFFF"/>
                </a:solidFill>
              </a:rPr>
              <a:t>чётно, запишем его как </a:t>
            </a:r>
            <a:r>
              <a:rPr lang="en-US" sz="1700" b="1" dirty="0" smtClean="0">
                <a:solidFill>
                  <a:srgbClr val="00FFFF"/>
                </a:solidFill>
              </a:rPr>
              <a:t>m = 2t</a:t>
            </a:r>
            <a:r>
              <a:rPr lang="en-US" sz="1700" b="1" dirty="0" smtClean="0">
                <a:solidFill>
                  <a:srgbClr val="FFFFFF"/>
                </a:solidFill>
              </a:rPr>
              <a:t>.</a:t>
            </a:r>
            <a:br>
              <a:rPr lang="en-US" sz="1700" b="1" dirty="0" smtClean="0">
                <a:solidFill>
                  <a:srgbClr val="FFFFFF"/>
                </a:solidFill>
              </a:rPr>
            </a:br>
            <a:r>
              <a:rPr lang="ru-RU" sz="1700" b="1" dirty="0" smtClean="0">
                <a:solidFill>
                  <a:srgbClr val="FFFFFF"/>
                </a:solidFill>
              </a:rPr>
              <a:t>Тогда </a:t>
            </a:r>
            <a:r>
              <a:rPr lang="en-US" sz="1700" b="1" dirty="0" smtClean="0">
                <a:solidFill>
                  <a:srgbClr val="00FFFF"/>
                </a:solidFill>
              </a:rPr>
              <a:t>m</a:t>
            </a:r>
            <a:r>
              <a:rPr lang="en-US" sz="1700" b="1" baseline="30000" dirty="0" smtClean="0">
                <a:solidFill>
                  <a:srgbClr val="00FFFF"/>
                </a:solidFill>
              </a:rPr>
              <a:t>2</a:t>
            </a:r>
            <a:r>
              <a:rPr lang="en-US" sz="1700" b="1" dirty="0" smtClean="0">
                <a:solidFill>
                  <a:srgbClr val="00FFFF"/>
                </a:solidFill>
              </a:rPr>
              <a:t> = 4t</a:t>
            </a:r>
            <a:r>
              <a:rPr lang="en-US" sz="1700" b="1" baseline="30000" dirty="0" smtClean="0">
                <a:solidFill>
                  <a:srgbClr val="00FFFF"/>
                </a:solidFill>
              </a:rPr>
              <a:t>2</a:t>
            </a:r>
            <a:r>
              <a:rPr lang="ru-RU" sz="1700" b="1" dirty="0" smtClean="0">
                <a:solidFill>
                  <a:srgbClr val="00FFFF"/>
                </a:solidFill>
              </a:rPr>
              <a:t> = </a:t>
            </a:r>
            <a:r>
              <a:rPr lang="en-US" sz="1700" b="1" dirty="0" smtClean="0">
                <a:solidFill>
                  <a:srgbClr val="00FFFF"/>
                </a:solidFill>
              </a:rPr>
              <a:t>2n</a:t>
            </a:r>
            <a:r>
              <a:rPr lang="en-US" sz="1700" b="1" baseline="30000" dirty="0" smtClean="0">
                <a:solidFill>
                  <a:srgbClr val="00FFFF"/>
                </a:solidFill>
              </a:rPr>
              <a:t>2</a:t>
            </a:r>
            <a:r>
              <a:rPr lang="ru-RU" sz="1700" b="1" dirty="0" smtClean="0">
                <a:solidFill>
                  <a:srgbClr val="FFFFFF"/>
                </a:solidFill>
              </a:rPr>
              <a:t>, или </a:t>
            </a:r>
            <a:r>
              <a:rPr lang="en-US" sz="1700" b="1" dirty="0" smtClean="0">
                <a:solidFill>
                  <a:srgbClr val="00FFFF"/>
                </a:solidFill>
              </a:rPr>
              <a:t>n</a:t>
            </a:r>
            <a:r>
              <a:rPr lang="en-US" sz="1700" b="1" baseline="30000" dirty="0" smtClean="0">
                <a:solidFill>
                  <a:srgbClr val="00FFFF"/>
                </a:solidFill>
              </a:rPr>
              <a:t>2</a:t>
            </a:r>
            <a:r>
              <a:rPr lang="en-US" sz="1700" b="1" dirty="0" smtClean="0">
                <a:solidFill>
                  <a:srgbClr val="00FFFF"/>
                </a:solidFill>
              </a:rPr>
              <a:t> = 2t</a:t>
            </a:r>
            <a:r>
              <a:rPr lang="en-US" sz="1700" b="1" baseline="30000" dirty="0" smtClean="0">
                <a:solidFill>
                  <a:srgbClr val="00FFFF"/>
                </a:solidFill>
              </a:rPr>
              <a:t>2</a:t>
            </a:r>
            <a:r>
              <a:rPr lang="ru-RU" sz="1700" b="1" dirty="0" smtClean="0">
                <a:solidFill>
                  <a:srgbClr val="FFFFFF"/>
                </a:solidFill>
              </a:rPr>
              <a:t>, т. е. </a:t>
            </a:r>
            <a:r>
              <a:rPr lang="en-US" sz="1700" b="1" dirty="0" smtClean="0">
                <a:solidFill>
                  <a:srgbClr val="00FFFF"/>
                </a:solidFill>
              </a:rPr>
              <a:t>n</a:t>
            </a:r>
            <a:r>
              <a:rPr lang="en-US" sz="1700" b="1" baseline="30000" dirty="0" smtClean="0">
                <a:solidFill>
                  <a:srgbClr val="00FFFF"/>
                </a:solidFill>
              </a:rPr>
              <a:t>2</a:t>
            </a:r>
            <a:r>
              <a:rPr lang="en-US" sz="1700" b="1" dirty="0" smtClean="0">
                <a:solidFill>
                  <a:srgbClr val="FFFFFF"/>
                </a:solidFill>
              </a:rPr>
              <a:t> – </a:t>
            </a:r>
            <a:r>
              <a:rPr lang="ru-RU" sz="1700" b="1" dirty="0" smtClean="0">
                <a:solidFill>
                  <a:srgbClr val="FFFFFF"/>
                </a:solidFill>
              </a:rPr>
              <a:t>чётно, следовательно, и </a:t>
            </a:r>
            <a:r>
              <a:rPr lang="en-US" sz="1700" b="1" dirty="0" smtClean="0">
                <a:solidFill>
                  <a:srgbClr val="00FFFF"/>
                </a:solidFill>
              </a:rPr>
              <a:t>n</a:t>
            </a:r>
            <a:r>
              <a:rPr lang="ru-RU" sz="1700" b="1" dirty="0" smtClean="0">
                <a:solidFill>
                  <a:srgbClr val="FFFFFF"/>
                </a:solidFill>
              </a:rPr>
              <a:t> должно быть </a:t>
            </a:r>
            <a:r>
              <a:rPr lang="ru-RU" sz="1700" b="1" dirty="0" smtClean="0">
                <a:solidFill>
                  <a:srgbClr val="FFFF00"/>
                </a:solidFill>
              </a:rPr>
              <a:t>чётным</a:t>
            </a:r>
            <a:r>
              <a:rPr lang="ru-RU" sz="1700" b="1" dirty="0" smtClean="0">
                <a:solidFill>
                  <a:schemeClr val="bg1"/>
                </a:solidFill>
              </a:rPr>
              <a:t>, </a:t>
            </a:r>
            <a:r>
              <a:rPr lang="ru-RU" sz="1700" b="1" dirty="0" smtClean="0">
                <a:solidFill>
                  <a:srgbClr val="FFFFFF"/>
                </a:solidFill>
              </a:rPr>
              <a:t>что приводит к противоречию. Следовательно, </a:t>
            </a:r>
            <a:r>
              <a:rPr lang="en-US" sz="1700" b="1" dirty="0" smtClean="0">
                <a:solidFill>
                  <a:srgbClr val="00FFFF"/>
                </a:solidFill>
              </a:rPr>
              <a:t>m</a:t>
            </a:r>
            <a:r>
              <a:rPr lang="en-US" sz="1700" b="1" dirty="0" smtClean="0">
                <a:solidFill>
                  <a:srgbClr val="FFFFFF"/>
                </a:solidFill>
              </a:rPr>
              <a:t> </a:t>
            </a:r>
            <a:r>
              <a:rPr lang="ru-RU" sz="1700" b="1" dirty="0" smtClean="0">
                <a:solidFill>
                  <a:srgbClr val="FFFFFF"/>
                </a:solidFill>
              </a:rPr>
              <a:t>и </a:t>
            </a:r>
            <a:r>
              <a:rPr lang="en-US" sz="1700" b="1" dirty="0" smtClean="0">
                <a:solidFill>
                  <a:srgbClr val="00FFFF"/>
                </a:solidFill>
              </a:rPr>
              <a:t>n</a:t>
            </a:r>
            <a:r>
              <a:rPr lang="en-US" sz="1700" b="1" dirty="0" smtClean="0">
                <a:solidFill>
                  <a:srgbClr val="FFFFFF"/>
                </a:solidFill>
              </a:rPr>
              <a:t> </a:t>
            </a:r>
            <a:r>
              <a:rPr lang="ru-RU" sz="1700" b="1" dirty="0" smtClean="0">
                <a:solidFill>
                  <a:srgbClr val="FFFFFF"/>
                </a:solidFill>
              </a:rPr>
              <a:t>несоизмеримы.</a:t>
            </a:r>
          </a:p>
          <a:p>
            <a:pPr>
              <a:lnSpc>
                <a:spcPct val="95000"/>
              </a:lnSpc>
              <a:buFont typeface="Wingdings" pitchFamily="2" charset="2"/>
              <a:buChar char="q"/>
            </a:pPr>
            <a:r>
              <a:rPr lang="ru-RU" sz="1700" b="1" dirty="0" smtClean="0">
                <a:solidFill>
                  <a:srgbClr val="FFFFFF"/>
                </a:solidFill>
              </a:rPr>
              <a:t>Следовательно, как минимум, одно из них </a:t>
            </a:r>
            <a:br>
              <a:rPr lang="ru-RU" sz="1700" b="1" dirty="0" smtClean="0">
                <a:solidFill>
                  <a:srgbClr val="FFFFFF"/>
                </a:solidFill>
              </a:rPr>
            </a:br>
            <a:r>
              <a:rPr lang="ru-RU" sz="1700" b="1" dirty="0" smtClean="0">
                <a:solidFill>
                  <a:srgbClr val="FF7C80"/>
                </a:solidFill>
              </a:rPr>
              <a:t>не является натуральным числом</a:t>
            </a:r>
            <a:r>
              <a:rPr lang="ru-RU" sz="1700" b="1" dirty="0" smtClean="0">
                <a:solidFill>
                  <a:schemeClr val="bg1"/>
                </a:solidFill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800" decel="10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800" decel="10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800" decel="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1" grpId="0"/>
      <p:bldP spid="12" grpId="0" animBg="1"/>
      <p:bldP spid="13" grpId="0" build="p"/>
    </p:bldLst>
  </p:timing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69863" y="1440000"/>
            <a:ext cx="8877300" cy="5292725"/>
          </a:xfrm>
        </p:spPr>
        <p:txBody>
          <a:bodyPr/>
          <a:lstStyle/>
          <a:p>
            <a:pPr eaLnBrk="1" hangingPunct="1">
              <a:defRPr/>
            </a:pPr>
            <a:r>
              <a:rPr lang="ru-RU" sz="2000" b="1" dirty="0" smtClean="0">
                <a:solidFill>
                  <a:srgbClr val="00FFFF"/>
                </a:solidFill>
              </a:rPr>
              <a:t>Меньшая посылка должна быть утвердительным суждением.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Допустим, что меньшая посылка – отрицательное суждение</a:t>
            </a:r>
            <a:r>
              <a:rPr lang="ru-RU" sz="1800" b="1" dirty="0" smtClean="0">
                <a:solidFill>
                  <a:schemeClr val="accent3"/>
                </a:solidFill>
              </a:rPr>
              <a:t>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Тогда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(по правилу отрицательной посылки)</a:t>
            </a:r>
            <a:r>
              <a:rPr lang="ru-RU" sz="1800" b="1" dirty="0" smtClean="0">
                <a:solidFill>
                  <a:schemeClr val="accent3"/>
                </a:solidFill>
              </a:rPr>
              <a:t> отрицательным будет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 вывод.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Следовательно,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accent3"/>
                </a:solidFill>
              </a:rPr>
              <a:t>льший термин 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</a:t>
            </a:r>
            <a:r>
              <a:rPr lang="ru-RU" sz="1800" b="1" dirty="0" smtClean="0">
                <a:solidFill>
                  <a:schemeClr val="accent3"/>
                </a:solidFill>
              </a:rPr>
              <a:t> – предикат вывода) в выводе будет распределён.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В этом случае он должен </a:t>
            </a:r>
            <a:r>
              <a:rPr lang="ru-RU" sz="1800" b="1" dirty="0" smtClean="0">
                <a:solidFill>
                  <a:srgbClr val="FFFF00"/>
                </a:solidFill>
              </a:rPr>
              <a:t>(по правилу крайних терминов)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быть распределён и в посылке (</a:t>
            </a:r>
            <a:r>
              <a:rPr lang="ru-RU" sz="1800" b="1" dirty="0" smtClean="0">
                <a:solidFill>
                  <a:srgbClr val="FFFF00"/>
                </a:solidFill>
              </a:rPr>
              <a:t>по определению</a:t>
            </a:r>
            <a:r>
              <a:rPr lang="ru-RU" sz="1800" b="1" dirty="0" smtClean="0">
                <a:solidFill>
                  <a:schemeClr val="accent3"/>
                </a:solidFill>
              </a:rPr>
              <a:t> –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accent3"/>
                </a:solidFill>
              </a:rPr>
              <a:t>льшей).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Но в первой фигуре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accent3"/>
                </a:solidFill>
              </a:rPr>
              <a:t>льший термин является </a:t>
            </a:r>
            <a:r>
              <a:rPr lang="ru-RU" sz="1800" b="1" dirty="0" smtClean="0">
                <a:solidFill>
                  <a:srgbClr val="FFFF00"/>
                </a:solidFill>
              </a:rPr>
              <a:t>(по определению фигуры)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accent3"/>
                </a:solidFill>
              </a:rPr>
              <a:t>предикатом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accent3"/>
                </a:solidFill>
              </a:rPr>
              <a:t>льшей посылки, предикаты же распределены в отрицательных суждениях.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Следовательно, б</a:t>
            </a:r>
            <a:r>
              <a:rPr lang="en-US" sz="1800" b="1" dirty="0" smtClean="0">
                <a:solidFill>
                  <a:schemeClr val="accent3"/>
                </a:solidFill>
                <a:cs typeface="Arial" charset="0"/>
              </a:rPr>
              <a:t>ó</a:t>
            </a:r>
            <a:r>
              <a:rPr lang="ru-RU" sz="1800" b="1" dirty="0" smtClean="0">
                <a:solidFill>
                  <a:schemeClr val="accent3"/>
                </a:solidFill>
              </a:rPr>
              <a:t>льшая посылка должна быть отрицательным суждением.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Но тогда обе посылки окажутся отрицательными суждениями,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что противоречит </a:t>
            </a:r>
            <a:r>
              <a:rPr lang="ru-RU" sz="1800" b="1" dirty="0" smtClean="0">
                <a:solidFill>
                  <a:srgbClr val="FFFF00"/>
                </a:solidFill>
              </a:rPr>
              <a:t>правилу утвердительной посылки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chemeClr val="accent3"/>
                </a:solidFill>
              </a:rPr>
              <a:t>Следовательно, исходное допущение неверно, и </a:t>
            </a:r>
            <a:r>
              <a:rPr lang="ru-RU" sz="1800" b="1" dirty="0" smtClean="0">
                <a:solidFill>
                  <a:srgbClr val="00FFFF"/>
                </a:solidFill>
              </a:rPr>
              <a:t>меньшая посылка должна быть утвердительным суждением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Косвенное апагогическое доказательство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Доказательство правила первой фигуры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9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9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9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49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49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49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49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495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495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 txBox="1">
            <a:spLocks/>
          </p:cNvSpPr>
          <p:nvPr/>
        </p:nvSpPr>
        <p:spPr>
          <a:xfrm>
            <a:off x="457200" y="273600"/>
            <a:ext cx="8229600" cy="1144800"/>
          </a:xfrm>
          <a:prstGeom prst="rect">
            <a:avLst/>
          </a:prstGeom>
        </p:spPr>
        <p:txBody>
          <a:bodyPr anchor="ctr" anchorCtr="1"/>
          <a:lstStyle/>
          <a:p>
            <a:pPr eaLnBrk="0" hangingPunct="0">
              <a:defRPr/>
            </a:pP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Определение понятий</a:t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/>
              <a:t>Правила</a:t>
            </a: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 логического определения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457200" y="1512000"/>
            <a:ext cx="8229600" cy="12240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ts val="432"/>
              </a:spcBef>
              <a:buFont typeface="Wingdings" pitchFamily="2" charset="2"/>
              <a:buChar char="q"/>
              <a:defRPr/>
            </a:pPr>
            <a:r>
              <a:rPr lang="ru-RU" kern="0" dirty="0" smtClean="0">
                <a:solidFill>
                  <a:srgbClr val="00FFFF"/>
                </a:solidFill>
              </a:rPr>
              <a:t>Правило соразмерности</a:t>
            </a:r>
            <a:r>
              <a:rPr lang="ru-RU" kern="0" dirty="0" smtClean="0"/>
              <a:t>:</a:t>
            </a:r>
            <a:r>
              <a:rPr lang="ru-RU" kern="0" dirty="0" smtClean="0">
                <a:solidFill>
                  <a:srgbClr val="00FFFF"/>
                </a:solidFill>
              </a:rPr>
              <a:t> </a:t>
            </a:r>
            <a:r>
              <a:rPr lang="ru-RU" kern="0" dirty="0" smtClean="0">
                <a:solidFill>
                  <a:schemeClr val="accent3"/>
                </a:solidFill>
              </a:rPr>
              <a:t>объём </a:t>
            </a:r>
            <a:r>
              <a:rPr lang="ru-RU" kern="0" dirty="0" smtClean="0"/>
              <a:t>определяющего понятия (дефиниенса) должен совпадать с объёмом определяемого понятия (дефиниендума), </a:t>
            </a:r>
            <a:r>
              <a:rPr lang="ru-RU" kern="0" dirty="0" smtClean="0">
                <a:solidFill>
                  <a:schemeClr val="accent3"/>
                </a:solidFill>
              </a:rPr>
              <a:t>другими словами, </a:t>
            </a:r>
            <a:r>
              <a:rPr lang="ru-RU" kern="0" dirty="0" smtClean="0">
                <a:solidFill>
                  <a:srgbClr val="FFFF00"/>
                </a:solidFill>
              </a:rPr>
              <a:t>определяемое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br>
              <a:rPr lang="ru-RU" kern="0" dirty="0" smtClean="0">
                <a:solidFill>
                  <a:schemeClr val="accent3"/>
                </a:solidFill>
              </a:rPr>
            </a:br>
            <a:r>
              <a:rPr lang="ru-RU" kern="0" dirty="0" smtClean="0">
                <a:solidFill>
                  <a:schemeClr val="accent3"/>
                </a:solidFill>
              </a:rPr>
              <a:t>и </a:t>
            </a:r>
            <a:r>
              <a:rPr lang="ru-RU" kern="0" dirty="0" smtClean="0">
                <a:solidFill>
                  <a:srgbClr val="FFFF00"/>
                </a:solidFill>
              </a:rPr>
              <a:t>определяющее</a:t>
            </a:r>
            <a:r>
              <a:rPr lang="ru-RU" kern="0" dirty="0" smtClean="0">
                <a:solidFill>
                  <a:schemeClr val="accent3"/>
                </a:solidFill>
              </a:rPr>
              <a:t> понятия должны быть </a:t>
            </a:r>
            <a:r>
              <a:rPr lang="ru-RU" kern="0" dirty="0" smtClean="0">
                <a:solidFill>
                  <a:srgbClr val="00FF00"/>
                </a:solidFill>
              </a:rPr>
              <a:t>равнозначащими</a:t>
            </a:r>
            <a:r>
              <a:rPr lang="ru-RU" kern="0" dirty="0" smtClean="0"/>
              <a:t>.</a:t>
            </a:r>
            <a:endParaRPr lang="ru-RU" kern="0" dirty="0">
              <a:latin typeface="+mn-lt"/>
            </a:endParaRPr>
          </a:p>
        </p:txBody>
      </p:sp>
      <p:sp>
        <p:nvSpPr>
          <p:cNvPr id="4" name="AutoShape 3"/>
          <p:cNvSpPr>
            <a:spLocks noChangeArrowheads="1"/>
          </p:cNvSpPr>
          <p:nvPr/>
        </p:nvSpPr>
        <p:spPr bwMode="auto">
          <a:xfrm>
            <a:off x="900000" y="2844000"/>
            <a:ext cx="5724000" cy="576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/>
            <a:r>
              <a:rPr lang="ru-RU" dirty="0" smtClean="0">
                <a:solidFill>
                  <a:srgbClr val="0000FF"/>
                </a:solidFill>
              </a:rPr>
              <a:t>Параллелограмм есть геометрическая фигура.</a:t>
            </a:r>
            <a:endParaRPr lang="ru-RU" dirty="0">
              <a:solidFill>
                <a:srgbClr val="C00000"/>
              </a:solidFill>
            </a:endParaRPr>
          </a:p>
        </p:txBody>
      </p:sp>
      <p:sp>
        <p:nvSpPr>
          <p:cNvPr id="6" name="Содержимое 2"/>
          <p:cNvSpPr txBox="1">
            <a:spLocks/>
          </p:cNvSpPr>
          <p:nvPr/>
        </p:nvSpPr>
        <p:spPr>
          <a:xfrm>
            <a:off x="900000" y="3600000"/>
            <a:ext cx="8136000" cy="3096000"/>
          </a:xfrm>
          <a:prstGeom prst="rect">
            <a:avLst/>
          </a:prstGeom>
        </p:spPr>
        <p:txBody>
          <a:bodyPr/>
          <a:lstStyle/>
          <a:p>
            <a:pPr marL="342900" lvl="0" indent="-342900" algn="l" eaLnBrk="0" hangingPunct="0">
              <a:lnSpc>
                <a:spcPct val="95000"/>
              </a:lnSpc>
              <a:spcBef>
                <a:spcPct val="20000"/>
              </a:spcBef>
              <a:buFont typeface="Wingdings" pitchFamily="2" charset="2"/>
              <a:buChar char="Ø"/>
            </a:pPr>
            <a:r>
              <a:rPr lang="ru-RU" dirty="0" smtClean="0"/>
              <a:t>Понятие «параллелограмм» не равнозначно понятию «геометрическая фигура»: мы называем «параллелограммом» </a:t>
            </a:r>
            <a:br>
              <a:rPr lang="ru-RU" dirty="0" smtClean="0"/>
            </a:br>
            <a:r>
              <a:rPr lang="ru-RU" dirty="0" smtClean="0">
                <a:solidFill>
                  <a:srgbClr val="00FF00"/>
                </a:solidFill>
              </a:rPr>
              <a:t>не любые</a:t>
            </a:r>
            <a:r>
              <a:rPr lang="ru-RU" dirty="0" smtClean="0"/>
              <a:t>, а лишь </a:t>
            </a:r>
            <a:r>
              <a:rPr lang="ru-RU" dirty="0" smtClean="0">
                <a:solidFill>
                  <a:srgbClr val="00FF00"/>
                </a:solidFill>
              </a:rPr>
              <a:t>некоторые</a:t>
            </a:r>
            <a:r>
              <a:rPr lang="ru-RU" dirty="0" smtClean="0"/>
              <a:t> геометрические фигуры. Будь </a:t>
            </a:r>
            <a:br>
              <a:rPr lang="ru-RU" dirty="0" smtClean="0"/>
            </a:br>
            <a:r>
              <a:rPr lang="ru-RU" dirty="0" smtClean="0"/>
              <a:t>эти понятия равнозначащими, правило соразмерности, конечно, не было бы нарушено, но и особой нужды в специальном понятии «параллелограмм» в таком случае не было бы. </a:t>
            </a:r>
            <a:endParaRPr lang="ru-RU" dirty="0" smtClean="0">
              <a:solidFill>
                <a:srgbClr val="00FF00"/>
              </a:solidFill>
            </a:endParaRPr>
          </a:p>
          <a:p>
            <a:pPr marL="800100" lvl="1" indent="-342900" algn="l" eaLnBrk="0" hangingPunct="0">
              <a:lnSpc>
                <a:spcPct val="95000"/>
              </a:lnSpc>
              <a:spcBef>
                <a:spcPts val="432"/>
              </a:spcBef>
              <a:buFont typeface="Wingdings" pitchFamily="2" charset="2"/>
              <a:buChar char="v"/>
            </a:pPr>
            <a:r>
              <a:rPr lang="ru-RU" sz="1600" dirty="0" smtClean="0"/>
              <a:t>Разумеется, суждение «Параллелограмм есть геометрическая фигура» истинно: параллелограмм ведь и в самом деле есть геометрическая фигура. И, разумеется, определение </a:t>
            </a:r>
            <a:r>
              <a:rPr lang="ru-RU" sz="1600" dirty="0" smtClean="0">
                <a:solidFill>
                  <a:srgbClr val="00FF00"/>
                </a:solidFill>
              </a:rPr>
              <a:t>должно быть истинным суждением</a:t>
            </a:r>
            <a:r>
              <a:rPr lang="ru-RU" sz="1600" dirty="0" smtClean="0"/>
              <a:t> (это положение настолько очевидно, что даже не формулируется как отдельное правило). Но </a:t>
            </a:r>
            <a:r>
              <a:rPr lang="ru-RU" sz="1600" dirty="0" smtClean="0">
                <a:solidFill>
                  <a:srgbClr val="00FF00"/>
                </a:solidFill>
              </a:rPr>
              <a:t>это не значит</a:t>
            </a:r>
            <a:r>
              <a:rPr lang="ru-RU" sz="1600" dirty="0" smtClean="0"/>
              <a:t>, </a:t>
            </a:r>
            <a:br>
              <a:rPr lang="ru-RU" sz="1600" dirty="0" smtClean="0"/>
            </a:br>
            <a:r>
              <a:rPr lang="ru-RU" sz="1600" dirty="0" smtClean="0">
                <a:solidFill>
                  <a:srgbClr val="00FF00"/>
                </a:solidFill>
              </a:rPr>
              <a:t>что любое истинное утверждение о предмете есть его</a:t>
            </a:r>
            <a:r>
              <a:rPr lang="ru-RU" sz="1600" dirty="0" smtClean="0">
                <a:solidFill>
                  <a:srgbClr val="00FFFF"/>
                </a:solidFill>
              </a:rPr>
              <a:t> </a:t>
            </a:r>
            <a:r>
              <a:rPr lang="ru-RU" sz="1600" dirty="0" smtClean="0">
                <a:solidFill>
                  <a:srgbClr val="FFFF00"/>
                </a:solidFill>
              </a:rPr>
              <a:t>определение</a:t>
            </a:r>
            <a:r>
              <a:rPr lang="ru-RU" sz="1600" dirty="0" smtClean="0"/>
              <a:t>.</a:t>
            </a:r>
            <a:endParaRPr kumimoji="0" lang="ru-RU" sz="16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+mn-lt"/>
            </a:endParaRPr>
          </a:p>
        </p:txBody>
      </p:sp>
      <p:cxnSp>
        <p:nvCxnSpPr>
          <p:cNvPr id="7" name="Прямая соединительная линия 6"/>
          <p:cNvCxnSpPr>
            <a:cxnSpLocks noChangeShapeType="1"/>
          </p:cNvCxnSpPr>
          <p:nvPr/>
        </p:nvCxnSpPr>
        <p:spPr bwMode="auto">
          <a:xfrm>
            <a:off x="900000" y="2844000"/>
            <a:ext cx="5724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" name="Прямая соединительная линия 7"/>
          <p:cNvCxnSpPr>
            <a:cxnSpLocks noChangeShapeType="1"/>
          </p:cNvCxnSpPr>
          <p:nvPr/>
        </p:nvCxnSpPr>
        <p:spPr bwMode="auto">
          <a:xfrm rot="-660000">
            <a:off x="900000" y="2844922"/>
            <a:ext cx="5724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build="p"/>
    </p:bldLst>
  </p:timing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Косвенное доказательство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Апагогическое косвенное доказательство</a:t>
            </a:r>
          </a:p>
        </p:txBody>
      </p:sp>
      <p:sp>
        <p:nvSpPr>
          <p:cNvPr id="5601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6000" y="3852000"/>
            <a:ext cx="9144000" cy="3204000"/>
          </a:xfrm>
          <a:noFill/>
        </p:spPr>
        <p:txBody>
          <a:bodyPr/>
          <a:lstStyle/>
          <a:p>
            <a:pPr eaLnBrk="1" hangingPunct="1"/>
            <a:r>
              <a:rPr lang="ru-RU" sz="1600" b="1" dirty="0" smtClean="0">
                <a:solidFill>
                  <a:schemeClr val="bg1"/>
                </a:solidFill>
              </a:rPr>
              <a:t>Предположим, мы решили доказать, что </a:t>
            </a:r>
            <a:r>
              <a:rPr lang="ru-RU" sz="1600" b="1" dirty="0" smtClean="0">
                <a:solidFill>
                  <a:srgbClr val="FF66FF"/>
                </a:solidFill>
              </a:rPr>
              <a:t>всякое яблоко – красное</a:t>
            </a:r>
            <a:r>
              <a:rPr lang="ru-RU" sz="1600" b="1" dirty="0" smtClean="0">
                <a:solidFill>
                  <a:schemeClr val="bg1"/>
                </a:solidFill>
              </a:rPr>
              <a:t>,</a:t>
            </a:r>
            <a:r>
              <a:rPr lang="ru-RU" sz="1600" b="1" dirty="0" smtClean="0">
                <a:solidFill>
                  <a:srgbClr val="FF00FF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«от противного».</a:t>
            </a:r>
          </a:p>
          <a:p>
            <a:pPr eaLnBrk="1" hangingPunct="1"/>
            <a:r>
              <a:rPr lang="ru-RU" sz="1600" b="1" dirty="0" smtClean="0">
                <a:solidFill>
                  <a:schemeClr val="bg1"/>
                </a:solidFill>
              </a:rPr>
              <a:t>Допустив «противный» тезис, что </a:t>
            </a:r>
            <a:r>
              <a:rPr lang="ru-RU" sz="1600" b="1" dirty="0" smtClean="0">
                <a:solidFill>
                  <a:srgbClr val="00FF00"/>
                </a:solidFill>
              </a:rPr>
              <a:t>всякое яблоко – зелёное</a:t>
            </a:r>
            <a:r>
              <a:rPr lang="ru-RU" sz="1600" b="1" dirty="0" smtClean="0">
                <a:solidFill>
                  <a:schemeClr val="bg1"/>
                </a:solidFill>
              </a:rPr>
              <a:t>, мы без труда докажем его ложность, просто предъявив одно незелёное (например, </a:t>
            </a:r>
            <a:r>
              <a:rPr lang="ru-RU" sz="1600" b="1" dirty="0" smtClean="0">
                <a:solidFill>
                  <a:srgbClr val="FF66FF"/>
                </a:solidFill>
              </a:rPr>
              <a:t>красное</a:t>
            </a:r>
            <a:r>
              <a:rPr lang="ru-RU" sz="1600" b="1" dirty="0" smtClean="0">
                <a:solidFill>
                  <a:schemeClr val="bg1"/>
                </a:solidFill>
              </a:rPr>
              <a:t>) яблоко.</a:t>
            </a:r>
          </a:p>
          <a:p>
            <a:pPr eaLnBrk="1" hangingPunct="1"/>
            <a:r>
              <a:rPr lang="ru-RU" sz="1600" b="1" dirty="0" smtClean="0">
                <a:solidFill>
                  <a:schemeClr val="bg1"/>
                </a:solidFill>
              </a:rPr>
              <a:t>Но из </a:t>
            </a:r>
            <a:r>
              <a:rPr lang="ru-RU" sz="1600" b="1" dirty="0" smtClean="0">
                <a:solidFill>
                  <a:srgbClr val="FF66FF"/>
                </a:solidFill>
              </a:rPr>
              <a:t>ложности</a:t>
            </a:r>
            <a:r>
              <a:rPr lang="ru-RU" sz="1600" b="1" dirty="0" smtClean="0">
                <a:solidFill>
                  <a:schemeClr val="bg1"/>
                </a:solidFill>
              </a:rPr>
              <a:t> общеутвердительного суждения </a:t>
            </a:r>
            <a:r>
              <a:rPr lang="ru-RU" sz="1600" b="1" dirty="0" smtClean="0">
                <a:solidFill>
                  <a:srgbClr val="00FF00"/>
                </a:solidFill>
              </a:rPr>
              <a:t>«всякое яблоко зелёное»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не следует </a:t>
            </a:r>
            <a:r>
              <a:rPr lang="ru-RU" sz="1600" b="1" dirty="0" smtClean="0">
                <a:solidFill>
                  <a:srgbClr val="00FF00"/>
                </a:solidFill>
              </a:rPr>
              <a:t>истинность</a:t>
            </a:r>
            <a:r>
              <a:rPr lang="ru-RU" sz="1600" b="1" dirty="0" smtClean="0">
                <a:solidFill>
                  <a:schemeClr val="bg1"/>
                </a:solidFill>
              </a:rPr>
              <a:t> общеутвердительного же суждения </a:t>
            </a:r>
            <a:r>
              <a:rPr lang="ru-RU" sz="1600" b="1" dirty="0" smtClean="0">
                <a:solidFill>
                  <a:srgbClr val="FF66FF"/>
                </a:solidFill>
              </a:rPr>
              <a:t>«всякое яблоко красное»</a:t>
            </a:r>
            <a:r>
              <a:rPr lang="ru-RU" sz="1600" b="1" dirty="0" smtClean="0">
                <a:solidFill>
                  <a:schemeClr val="bg1"/>
                </a:solidFill>
              </a:rPr>
              <a:t>: противные (контрарные) суждения не могут быть </a:t>
            </a:r>
            <a:r>
              <a:rPr lang="ru-RU" sz="1600" b="1" dirty="0" smtClean="0">
                <a:solidFill>
                  <a:srgbClr val="00FF00"/>
                </a:solidFill>
              </a:rPr>
              <a:t>оба истинными</a:t>
            </a:r>
            <a:r>
              <a:rPr lang="ru-RU" sz="1600" b="1" dirty="0" smtClean="0">
                <a:solidFill>
                  <a:schemeClr val="bg1"/>
                </a:solidFill>
              </a:rPr>
              <a:t>,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но вполне могут оказаться </a:t>
            </a:r>
            <a:r>
              <a:rPr lang="ru-RU" sz="1600" b="1" dirty="0" smtClean="0">
                <a:solidFill>
                  <a:srgbClr val="00FF00"/>
                </a:solidFill>
              </a:rPr>
              <a:t>оба ложными</a:t>
            </a:r>
            <a:r>
              <a:rPr lang="ru-RU" sz="1600" b="1" dirty="0" smtClean="0">
                <a:solidFill>
                  <a:schemeClr val="bg1"/>
                </a:solidFill>
              </a:rPr>
              <a:t>.</a:t>
            </a:r>
          </a:p>
          <a:p>
            <a:pPr eaLnBrk="1" hangingPunct="1"/>
            <a:r>
              <a:rPr lang="ru-RU" sz="1600" b="1" dirty="0" smtClean="0">
                <a:solidFill>
                  <a:schemeClr val="bg1"/>
                </a:solidFill>
              </a:rPr>
              <a:t>Для того чтобы апагогически доказать, что </a:t>
            </a:r>
            <a:r>
              <a:rPr lang="ru-RU" sz="1600" b="1" dirty="0" smtClean="0">
                <a:solidFill>
                  <a:srgbClr val="FF66FF"/>
                </a:solidFill>
              </a:rPr>
              <a:t>всякое яблоко – красное</a:t>
            </a:r>
            <a:r>
              <a:rPr lang="ru-RU" sz="1600" b="1" dirty="0" smtClean="0">
                <a:solidFill>
                  <a:schemeClr val="bg1"/>
                </a:solidFill>
              </a:rPr>
              <a:t>,</a:t>
            </a:r>
            <a:r>
              <a:rPr lang="ru-RU" sz="1600" b="1" dirty="0" smtClean="0">
                <a:solidFill>
                  <a:srgbClr val="FF0066"/>
                </a:solidFill>
              </a:rPr>
              <a:t> </a:t>
            </a:r>
            <a:r>
              <a:rPr lang="ru-RU" sz="1600" b="1" dirty="0" smtClean="0">
                <a:solidFill>
                  <a:schemeClr val="bg1"/>
                </a:solidFill>
              </a:rPr>
              <a:t>нам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следовало бы доказать </a:t>
            </a:r>
            <a:r>
              <a:rPr lang="ru-RU" sz="1600" b="1" dirty="0" smtClean="0">
                <a:solidFill>
                  <a:srgbClr val="FF66FF"/>
                </a:solidFill>
              </a:rPr>
              <a:t>ложность</a:t>
            </a:r>
            <a:r>
              <a:rPr lang="ru-RU" sz="1600" b="1" dirty="0" smtClean="0">
                <a:solidFill>
                  <a:schemeClr val="bg1"/>
                </a:solidFill>
              </a:rPr>
              <a:t> частноотрицательного суждения </a:t>
            </a:r>
            <a:r>
              <a:rPr lang="ru-RU" sz="1600" b="1" dirty="0" smtClean="0">
                <a:solidFill>
                  <a:srgbClr val="00FF00"/>
                </a:solidFill>
              </a:rPr>
              <a:t>«некоторые яблоки не красные»</a:t>
            </a:r>
            <a:r>
              <a:rPr lang="ru-RU" sz="1600" b="1" dirty="0" smtClean="0">
                <a:solidFill>
                  <a:schemeClr val="bg1"/>
                </a:solidFill>
              </a:rPr>
              <a:t>, что нам не удастся просто потому, что это суждение опровергается фактами: красные яблоки таки существуют.</a:t>
            </a:r>
          </a:p>
        </p:txBody>
      </p:sp>
      <p:sp>
        <p:nvSpPr>
          <p:cNvPr id="560132" name="Text Box 4"/>
          <p:cNvSpPr txBox="1">
            <a:spLocks noChangeArrowheads="1"/>
          </p:cNvSpPr>
          <p:nvPr/>
        </p:nvSpPr>
        <p:spPr bwMode="auto">
          <a:xfrm>
            <a:off x="612000" y="1440000"/>
            <a:ext cx="8280000" cy="23400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/>
              <a:t>Апагогическое косвенное доказательство известно также как </a:t>
            </a:r>
            <a:br>
              <a:rPr lang="ru-RU" dirty="0"/>
            </a:br>
            <a:r>
              <a:rPr lang="ru-RU" dirty="0">
                <a:solidFill>
                  <a:srgbClr val="00FFFF"/>
                </a:solidFill>
              </a:rPr>
              <a:t>«доказательство от противного»</a:t>
            </a:r>
            <a:r>
              <a:rPr lang="ru-RU" dirty="0"/>
              <a:t>, хотя это наименование неточно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и может ввести в заблуждение – не столько в отношении самого доказательства, сколько в отношении смысла термина </a:t>
            </a:r>
            <a:r>
              <a:rPr lang="ru-RU" dirty="0" smtClean="0">
                <a:solidFill>
                  <a:srgbClr val="FFFF00"/>
                </a:solidFill>
              </a:rPr>
              <a:t>«противное»</a:t>
            </a:r>
            <a:r>
              <a:rPr lang="ru-RU" dirty="0" smtClean="0"/>
              <a:t>. Дело в том, что в языке логики различаются две разновидности противоположности: </a:t>
            </a:r>
            <a:r>
              <a:rPr lang="ru-RU" dirty="0" smtClean="0">
                <a:solidFill>
                  <a:srgbClr val="FFFF00"/>
                </a:solidFill>
              </a:rPr>
              <a:t>противоречие</a:t>
            </a:r>
            <a:r>
              <a:rPr lang="ru-RU" dirty="0" smtClean="0"/>
              <a:t> и </a:t>
            </a:r>
            <a:r>
              <a:rPr lang="ru-RU" dirty="0" smtClean="0">
                <a:solidFill>
                  <a:srgbClr val="FFFF00"/>
                </a:solidFill>
              </a:rPr>
              <a:t>противность</a:t>
            </a:r>
            <a:r>
              <a:rPr lang="ru-RU" dirty="0" smtClean="0"/>
              <a:t>, и данный вид доказательства основан на том, что не могут быть оба </a:t>
            </a:r>
            <a:r>
              <a:rPr lang="ru-RU" dirty="0" smtClean="0">
                <a:solidFill>
                  <a:srgbClr val="00FF00"/>
                </a:solidFill>
              </a:rPr>
              <a:t>ложными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два </a:t>
            </a:r>
            <a:r>
              <a:rPr lang="ru-RU" dirty="0" smtClean="0">
                <a:solidFill>
                  <a:srgbClr val="00FFFF"/>
                </a:solidFill>
              </a:rPr>
              <a:t>противоречащих</a:t>
            </a:r>
            <a:r>
              <a:rPr lang="ru-RU" dirty="0" smtClean="0"/>
              <a:t> суждения, а два </a:t>
            </a:r>
            <a:r>
              <a:rPr lang="ru-RU" dirty="0" smtClean="0">
                <a:solidFill>
                  <a:srgbClr val="00FFFF"/>
                </a:solidFill>
              </a:rPr>
              <a:t>контрарных</a:t>
            </a:r>
            <a:r>
              <a:rPr lang="ru-RU" dirty="0" smtClean="0"/>
              <a:t> как раз могут.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60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60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0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0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1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01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01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60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60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1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601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601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0131" grpId="0" build="p"/>
      <p:bldP spid="560132" grpId="0" animBg="1"/>
    </p:bldLst>
  </p:timing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556" name="Text Box 4"/>
          <p:cNvSpPr txBox="1">
            <a:spLocks noChangeArrowheads="1"/>
          </p:cNvSpPr>
          <p:nvPr/>
        </p:nvSpPr>
        <p:spPr bwMode="auto">
          <a:xfrm>
            <a:off x="288000" y="1476000"/>
            <a:ext cx="4176000" cy="198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</a:rPr>
              <a:t>Прямое доказательство</a:t>
            </a:r>
            <a:r>
              <a:rPr lang="ru-RU" sz="2000" dirty="0" smtClean="0"/>
              <a:t> –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/>
              <a:t>доказательство, апеллирующее </a:t>
            </a:r>
            <a:br>
              <a:rPr lang="ru-RU" dirty="0" smtClean="0"/>
            </a:br>
            <a:r>
              <a:rPr lang="ru-RU" dirty="0" smtClean="0"/>
              <a:t>к </a:t>
            </a:r>
            <a:r>
              <a:rPr lang="ru-RU" dirty="0" smtClean="0">
                <a:solidFill>
                  <a:srgbClr val="00FFFF"/>
                </a:solidFill>
              </a:rPr>
              <a:t>закону достаточного основания</a:t>
            </a:r>
            <a:r>
              <a:rPr lang="ru-RU" dirty="0" smtClean="0"/>
              <a:t>: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истинность тезиса выводится </a:t>
            </a:r>
            <a:br>
              <a:rPr lang="ru-RU" dirty="0" smtClean="0"/>
            </a:br>
            <a:r>
              <a:rPr lang="ru-RU" dirty="0" smtClean="0"/>
              <a:t>из совокупности каких-либо достоверных начал.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4680000" y="1476000"/>
            <a:ext cx="4176000" cy="198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</a:rPr>
              <a:t>Косвенное доказательство</a:t>
            </a:r>
            <a:r>
              <a:rPr lang="ru-RU" sz="2000" dirty="0" smtClean="0"/>
              <a:t> –</a:t>
            </a:r>
            <a:r>
              <a:rPr lang="ru-RU" sz="2000" dirty="0" smtClean="0">
                <a:solidFill>
                  <a:srgbClr val="FFFF00"/>
                </a:solidFill>
              </a:rPr>
              <a:t> </a:t>
            </a:r>
            <a:br>
              <a:rPr lang="ru-RU" sz="2000" dirty="0" smtClean="0">
                <a:solidFill>
                  <a:srgbClr val="FFFF00"/>
                </a:solidFill>
              </a:rPr>
            </a:br>
            <a:r>
              <a:rPr lang="ru-RU" dirty="0" smtClean="0"/>
              <a:t>доказательство, апеллирующее </a:t>
            </a:r>
            <a:br>
              <a:rPr lang="ru-RU" dirty="0" smtClean="0"/>
            </a:br>
            <a:r>
              <a:rPr lang="ru-RU" dirty="0" smtClean="0"/>
              <a:t>к </a:t>
            </a:r>
            <a:r>
              <a:rPr lang="ru-RU" dirty="0" smtClean="0">
                <a:solidFill>
                  <a:srgbClr val="00FFFF"/>
                </a:solidFill>
              </a:rPr>
              <a:t>закону исключённого третьего</a:t>
            </a:r>
            <a:r>
              <a:rPr lang="ru-RU" dirty="0" smtClean="0"/>
              <a:t>: истинность тезиса </a:t>
            </a:r>
            <a:br>
              <a:rPr lang="ru-RU" dirty="0" smtClean="0"/>
            </a:br>
            <a:r>
              <a:rPr lang="ru-RU" dirty="0" smtClean="0"/>
              <a:t>выводится из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его отрицания.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288000" y="5076000"/>
            <a:ext cx="4176000" cy="162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>
                <a:solidFill>
                  <a:srgbClr val="FFFF00"/>
                </a:solidFill>
              </a:rPr>
              <a:t>Апагогическое доказательство </a:t>
            </a:r>
            <a:r>
              <a:rPr lang="ru-RU" dirty="0">
                <a:solidFill>
                  <a:srgbClr val="FFFF00"/>
                </a:solidFill>
              </a:rPr>
              <a:t/>
            </a:r>
            <a:br>
              <a:rPr lang="ru-RU" dirty="0">
                <a:solidFill>
                  <a:srgbClr val="FFFF00"/>
                </a:solidFill>
              </a:rPr>
            </a:br>
            <a:r>
              <a:rPr lang="ru-RU" dirty="0" smtClean="0"/>
              <a:t>(</a:t>
            </a:r>
            <a:r>
              <a:rPr lang="ru-RU" i="1" dirty="0" smtClean="0"/>
              <a:t>греч.</a:t>
            </a:r>
            <a:r>
              <a:rPr lang="ru-RU" dirty="0" smtClean="0"/>
              <a:t> </a:t>
            </a:r>
            <a:r>
              <a:rPr lang="el-GR" dirty="0" smtClean="0">
                <a:solidFill>
                  <a:srgbClr val="00FF00"/>
                </a:solidFill>
              </a:rPr>
              <a:t>απαγωγή</a:t>
            </a:r>
            <a:r>
              <a:rPr lang="ru-RU" dirty="0" smtClean="0"/>
              <a:t>, уводящий) – </a:t>
            </a:r>
            <a:br>
              <a:rPr lang="ru-RU" dirty="0" smtClean="0"/>
            </a:br>
            <a:r>
              <a:rPr lang="ru-RU" dirty="0" smtClean="0"/>
              <a:t>доказательство, основанное на том, что отрицание тезиса ведёт </a:t>
            </a:r>
            <a:br>
              <a:rPr lang="ru-RU" dirty="0" smtClean="0"/>
            </a:br>
            <a:r>
              <a:rPr lang="ru-RU" dirty="0" smtClean="0"/>
              <a:t>к </a:t>
            </a:r>
            <a:r>
              <a:rPr lang="ru-RU" dirty="0" smtClean="0">
                <a:solidFill>
                  <a:srgbClr val="FF66FF"/>
                </a:solidFill>
              </a:rPr>
              <a:t>нелепости</a:t>
            </a:r>
            <a:r>
              <a:rPr lang="ru-RU" dirty="0" smtClean="0"/>
              <a:t> или </a:t>
            </a:r>
            <a:r>
              <a:rPr lang="ru-RU" dirty="0" smtClean="0">
                <a:solidFill>
                  <a:srgbClr val="FF66FF"/>
                </a:solidFill>
              </a:rPr>
              <a:t>противоречию</a:t>
            </a:r>
            <a:r>
              <a:rPr lang="ru-RU" dirty="0" smtClean="0"/>
              <a:t>. 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4680000" y="5076000"/>
            <a:ext cx="4176000" cy="1620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r>
              <a:rPr lang="ru-RU" dirty="0" smtClean="0">
                <a:solidFill>
                  <a:srgbClr val="FFFF00"/>
                </a:solidFill>
              </a:rPr>
              <a:t>Разделительное доказательство</a:t>
            </a:r>
            <a:r>
              <a:rPr lang="ru-RU" dirty="0" smtClean="0"/>
              <a:t> –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>
                <a:solidFill>
                  <a:srgbClr val="FFFF00"/>
                </a:solidFill>
              </a:rPr>
              <a:t/>
            </a:r>
            <a:br>
              <a:rPr lang="ru-RU" dirty="0">
                <a:solidFill>
                  <a:srgbClr val="FFFF00"/>
                </a:solidFill>
              </a:rPr>
            </a:br>
            <a:r>
              <a:rPr lang="ru-RU" dirty="0" smtClean="0"/>
              <a:t>доказательство, заключающееся </a:t>
            </a:r>
            <a:br>
              <a:rPr lang="ru-RU" dirty="0" smtClean="0"/>
            </a:br>
            <a:r>
              <a:rPr lang="ru-RU" dirty="0" smtClean="0"/>
              <a:t>в утверждении альтернативы, </a:t>
            </a:r>
            <a:br>
              <a:rPr lang="ru-RU" dirty="0" smtClean="0"/>
            </a:br>
            <a:r>
              <a:rPr lang="ru-RU" dirty="0" smtClean="0"/>
              <a:t>на том основании, что </a:t>
            </a:r>
            <a:r>
              <a:rPr lang="ru-RU" dirty="0" smtClean="0">
                <a:solidFill>
                  <a:srgbClr val="00FFFF"/>
                </a:solidFill>
              </a:rPr>
              <a:t>всякая другая</a:t>
            </a:r>
            <a:r>
              <a:rPr lang="ru-RU" dirty="0" smtClean="0"/>
              <a:t> альтернатива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ложна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9" name="AutoShape 4"/>
          <p:cNvSpPr>
            <a:spLocks noChangeArrowheads="1"/>
          </p:cNvSpPr>
          <p:nvPr/>
        </p:nvSpPr>
        <p:spPr bwMode="auto">
          <a:xfrm>
            <a:off x="360000" y="4392000"/>
            <a:ext cx="4032000" cy="5040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tIns="72000" anchor="ctr" anchorCtr="1"/>
          <a:lstStyle/>
          <a:p>
            <a:pPr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Апагогическое доказательство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0" name="AutoShape 4"/>
          <p:cNvSpPr>
            <a:spLocks noChangeArrowheads="1"/>
          </p:cNvSpPr>
          <p:nvPr/>
        </p:nvSpPr>
        <p:spPr bwMode="auto">
          <a:xfrm>
            <a:off x="4752000" y="4392000"/>
            <a:ext cx="4032000" cy="5040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2000" tIns="72000" rIns="72000" anchor="ctr"/>
          <a:lstStyle/>
          <a:p>
            <a:pPr>
              <a:lnSpc>
                <a:spcPct val="80000"/>
              </a:lnSpc>
            </a:pPr>
            <a:r>
              <a:rPr lang="ru-RU" dirty="0" smtClean="0">
                <a:solidFill>
                  <a:srgbClr val="0000FF"/>
                </a:solidFill>
              </a:rPr>
              <a:t>Разделительное доказательство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1" name="Line 5"/>
          <p:cNvSpPr>
            <a:spLocks noChangeShapeType="1"/>
          </p:cNvSpPr>
          <p:nvPr/>
        </p:nvSpPr>
        <p:spPr bwMode="auto">
          <a:xfrm>
            <a:off x="2376000" y="3960000"/>
            <a:ext cx="288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sp>
        <p:nvSpPr>
          <p:cNvPr id="12" name="Line 12"/>
          <p:cNvSpPr>
            <a:spLocks noChangeShapeType="1"/>
          </p:cNvSpPr>
          <p:nvPr/>
        </p:nvSpPr>
        <p:spPr bwMode="auto">
          <a:xfrm>
            <a:off x="6480000" y="3960000"/>
            <a:ext cx="288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>
              <a:lnSpc>
                <a:spcPct val="80000"/>
              </a:lnSpc>
            </a:pPr>
            <a:endParaRPr lang="ru-RU" dirty="0"/>
          </a:p>
        </p:txBody>
      </p:sp>
      <p:cxnSp>
        <p:nvCxnSpPr>
          <p:cNvPr id="13" name="AutoShape 7"/>
          <p:cNvCxnSpPr>
            <a:cxnSpLocks noChangeShapeType="1"/>
          </p:cNvCxnSpPr>
          <p:nvPr/>
        </p:nvCxnSpPr>
        <p:spPr bwMode="auto">
          <a:xfrm>
            <a:off x="2376000" y="3960000"/>
            <a:ext cx="1588" cy="43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</p:cxnSp>
      <p:cxnSp>
        <p:nvCxnSpPr>
          <p:cNvPr id="14" name="AutoShape 7"/>
          <p:cNvCxnSpPr>
            <a:cxnSpLocks noChangeShapeType="1"/>
          </p:cNvCxnSpPr>
          <p:nvPr/>
        </p:nvCxnSpPr>
        <p:spPr bwMode="auto">
          <a:xfrm>
            <a:off x="6768000" y="3960000"/>
            <a:ext cx="0" cy="43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 type="triangle"/>
          </a:ln>
        </p:spPr>
      </p:cxnSp>
      <p:sp>
        <p:nvSpPr>
          <p:cNvPr id="1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Виды доказательства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Косвенное доказательство</a:t>
            </a:r>
          </a:p>
        </p:txBody>
      </p:sp>
      <p:sp>
        <p:nvSpPr>
          <p:cNvPr id="8" name="AutoShape 4"/>
          <p:cNvSpPr>
            <a:spLocks noChangeArrowheads="1"/>
          </p:cNvSpPr>
          <p:nvPr/>
        </p:nvSpPr>
        <p:spPr bwMode="auto">
          <a:xfrm>
            <a:off x="2664000" y="3636000"/>
            <a:ext cx="3816000" cy="5760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tIns="72000" anchor="ctr"/>
          <a:lstStyle/>
          <a:p>
            <a:pPr algn="ctr">
              <a:lnSpc>
                <a:spcPct val="80000"/>
              </a:lnSpc>
            </a:pPr>
            <a:r>
              <a:rPr lang="ru-RU" sz="2000" dirty="0" smtClean="0">
                <a:solidFill>
                  <a:srgbClr val="FF0000"/>
                </a:solidFill>
              </a:rPr>
              <a:t>Косвенное доказательство</a:t>
            </a:r>
            <a:endParaRPr lang="ru-RU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 animBg="1"/>
      <p:bldP spid="12" grpId="0" animBg="1"/>
    </p:bldLst>
  </p:timing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16" name="AutoShape 16"/>
          <p:cNvSpPr>
            <a:spLocks noChangeAspect="1" noChangeArrowheads="1"/>
          </p:cNvSpPr>
          <p:nvPr/>
        </p:nvSpPr>
        <p:spPr bwMode="auto">
          <a:xfrm>
            <a:off x="2880000" y="2700000"/>
            <a:ext cx="576000" cy="576000"/>
          </a:xfrm>
          <a:prstGeom prst="diamond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0000"/>
              </a:lnSpc>
            </a:pPr>
            <a:r>
              <a:rPr lang="ru-RU" sz="1400" dirty="0" smtClean="0">
                <a:solidFill>
                  <a:srgbClr val="0000FF"/>
                </a:solidFill>
              </a:rPr>
              <a:t>или</a:t>
            </a:r>
            <a:endParaRPr lang="ru-RU" sz="1600" b="0" dirty="0"/>
          </a:p>
        </p:txBody>
      </p:sp>
      <p:sp>
        <p:nvSpPr>
          <p:cNvPr id="128002" name="AutoShape 2"/>
          <p:cNvSpPr>
            <a:spLocks noChangeArrowheads="1"/>
          </p:cNvSpPr>
          <p:nvPr/>
        </p:nvSpPr>
        <p:spPr bwMode="auto">
          <a:xfrm>
            <a:off x="1944000" y="4356000"/>
            <a:ext cx="900000" cy="504000"/>
          </a:xfrm>
          <a:prstGeom prst="rightArrow">
            <a:avLst>
              <a:gd name="adj1" fmla="val 50000"/>
              <a:gd name="adj2" fmla="val 4683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128003" name="AutoShape 3"/>
          <p:cNvSpPr>
            <a:spLocks noChangeArrowheads="1"/>
          </p:cNvSpPr>
          <p:nvPr/>
        </p:nvSpPr>
        <p:spPr bwMode="auto">
          <a:xfrm>
            <a:off x="1872000" y="3420000"/>
            <a:ext cx="1044000" cy="504000"/>
          </a:xfrm>
          <a:prstGeom prst="rightArrow">
            <a:avLst>
              <a:gd name="adj1" fmla="val 50000"/>
              <a:gd name="adj2" fmla="val 4683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не есть</a:t>
            </a:r>
          </a:p>
        </p:txBody>
      </p:sp>
      <p:sp>
        <p:nvSpPr>
          <p:cNvPr id="128004" name="AutoShape 4"/>
          <p:cNvSpPr>
            <a:spLocks noChangeArrowheads="1"/>
          </p:cNvSpPr>
          <p:nvPr/>
        </p:nvSpPr>
        <p:spPr bwMode="auto">
          <a:xfrm>
            <a:off x="1404000" y="2736000"/>
            <a:ext cx="900000" cy="504000"/>
          </a:xfrm>
          <a:prstGeom prst="rightArrow">
            <a:avLst>
              <a:gd name="adj1" fmla="val 50000"/>
              <a:gd name="adj2" fmla="val 46838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tIns="36000" bIns="0" anchor="ctr" anchorCtr="1"/>
          <a:lstStyle/>
          <a:p>
            <a:pPr algn="ctr">
              <a:lnSpc>
                <a:spcPct val="80000"/>
              </a:lnSpc>
            </a:pPr>
            <a:r>
              <a:rPr lang="ru-RU" sz="1600" dirty="0">
                <a:solidFill>
                  <a:srgbClr val="0000FF"/>
                </a:solidFill>
              </a:rPr>
              <a:t>есть</a:t>
            </a:r>
          </a:p>
        </p:txBody>
      </p:sp>
      <p:sp>
        <p:nvSpPr>
          <p:cNvPr id="128006" name="Oval 6"/>
          <p:cNvSpPr>
            <a:spLocks noChangeAspect="1" noChangeArrowheads="1"/>
          </p:cNvSpPr>
          <p:nvPr/>
        </p:nvSpPr>
        <p:spPr bwMode="auto">
          <a:xfrm>
            <a:off x="864000" y="2700000"/>
            <a:ext cx="576000" cy="5760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128007" name="Oval 7"/>
          <p:cNvSpPr>
            <a:spLocks noChangeAspect="1" noChangeArrowheads="1"/>
          </p:cNvSpPr>
          <p:nvPr/>
        </p:nvSpPr>
        <p:spPr bwMode="auto">
          <a:xfrm>
            <a:off x="2304000" y="2700000"/>
            <a:ext cx="576000" cy="5760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P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128008" name="Oval 8"/>
          <p:cNvSpPr>
            <a:spLocks noChangeAspect="1" noChangeArrowheads="1"/>
          </p:cNvSpPr>
          <p:nvPr/>
        </p:nvSpPr>
        <p:spPr bwMode="auto">
          <a:xfrm>
            <a:off x="3456000" y="2700000"/>
            <a:ext cx="576001" cy="5760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6600"/>
                </a:solidFill>
              </a:rPr>
              <a:t>Q</a:t>
            </a:r>
            <a:endParaRPr lang="ru-RU" sz="2400" dirty="0">
              <a:solidFill>
                <a:srgbClr val="006600"/>
              </a:solidFill>
            </a:endParaRPr>
          </a:p>
        </p:txBody>
      </p:sp>
      <p:sp>
        <p:nvSpPr>
          <p:cNvPr id="128009" name="Oval 9"/>
          <p:cNvSpPr>
            <a:spLocks noChangeAspect="1" noChangeArrowheads="1"/>
          </p:cNvSpPr>
          <p:nvPr/>
        </p:nvSpPr>
        <p:spPr bwMode="auto">
          <a:xfrm>
            <a:off x="1332000" y="3384000"/>
            <a:ext cx="576000" cy="5760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128010" name="Oval 10"/>
          <p:cNvSpPr>
            <a:spLocks noChangeAspect="1" noChangeArrowheads="1"/>
          </p:cNvSpPr>
          <p:nvPr/>
        </p:nvSpPr>
        <p:spPr bwMode="auto">
          <a:xfrm>
            <a:off x="2916000" y="3384000"/>
            <a:ext cx="576001" cy="5760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P</a:t>
            </a:r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128011" name="Oval 11"/>
          <p:cNvSpPr>
            <a:spLocks noChangeAspect="1" noChangeArrowheads="1"/>
          </p:cNvSpPr>
          <p:nvPr/>
        </p:nvSpPr>
        <p:spPr bwMode="auto">
          <a:xfrm>
            <a:off x="1404000" y="4284000"/>
            <a:ext cx="576000" cy="576001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00FF"/>
                </a:solidFill>
              </a:rPr>
              <a:t>S</a:t>
            </a:r>
            <a:endParaRPr lang="ru-RU" sz="2400" dirty="0">
              <a:solidFill>
                <a:srgbClr val="0000FF"/>
              </a:solidFill>
            </a:endParaRPr>
          </a:p>
        </p:txBody>
      </p:sp>
      <p:sp>
        <p:nvSpPr>
          <p:cNvPr id="128012" name="Oval 12"/>
          <p:cNvSpPr>
            <a:spLocks noChangeAspect="1" noChangeArrowheads="1"/>
          </p:cNvSpPr>
          <p:nvPr/>
        </p:nvSpPr>
        <p:spPr bwMode="auto">
          <a:xfrm>
            <a:off x="2844000" y="4284000"/>
            <a:ext cx="576000" cy="5760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dirty="0">
                <a:solidFill>
                  <a:srgbClr val="006600"/>
                </a:solidFill>
              </a:rPr>
              <a:t>Q</a:t>
            </a:r>
            <a:endParaRPr lang="ru-RU" sz="2400" dirty="0">
              <a:solidFill>
                <a:srgbClr val="006600"/>
              </a:solidFill>
            </a:endParaRPr>
          </a:p>
        </p:txBody>
      </p:sp>
      <p:sp>
        <p:nvSpPr>
          <p:cNvPr id="128014" name="Rectangle 14"/>
          <p:cNvSpPr>
            <a:spLocks noChangeArrowheads="1"/>
          </p:cNvSpPr>
          <p:nvPr/>
        </p:nvSpPr>
        <p:spPr bwMode="auto">
          <a:xfrm>
            <a:off x="864000" y="4104000"/>
            <a:ext cx="3168000" cy="36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18" name="TextBox 17"/>
          <p:cNvSpPr txBox="1"/>
          <p:nvPr/>
        </p:nvSpPr>
        <p:spPr>
          <a:xfrm>
            <a:off x="4860000" y="2556000"/>
            <a:ext cx="3960000" cy="720000"/>
          </a:xfrm>
          <a:prstGeom prst="roundRect">
            <a:avLst/>
          </a:prstGeom>
          <a:solidFill>
            <a:schemeClr val="accent1"/>
          </a:solidFill>
          <a:ln w="9525">
            <a:solidFill>
              <a:schemeClr val="tx1"/>
            </a:solidFill>
          </a:ln>
        </p:spPr>
        <p:txBody>
          <a:bodyPr wrap="none" rtlCol="0" anchor="ctr" anchorCtr="0">
            <a:noAutofit/>
          </a:bodyPr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Кораллы у Клары украл </a:t>
            </a:r>
            <a:br>
              <a:rPr lang="ru-RU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либо </a:t>
            </a:r>
            <a:r>
              <a:rPr lang="ru-RU" dirty="0" smtClean="0">
                <a:solidFill>
                  <a:srgbClr val="FF0000"/>
                </a:solidFill>
              </a:rPr>
              <a:t>Карл</a:t>
            </a:r>
            <a:r>
              <a:rPr lang="ru-RU" dirty="0" smtClean="0">
                <a:solidFill>
                  <a:srgbClr val="0000FF"/>
                </a:solidFill>
              </a:rPr>
              <a:t>, либо </a:t>
            </a:r>
            <a:r>
              <a:rPr lang="ru-RU" dirty="0" smtClean="0">
                <a:solidFill>
                  <a:srgbClr val="006600"/>
                </a:solidFill>
              </a:rPr>
              <a:t>Карлсон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860000" y="3384000"/>
            <a:ext cx="3960000" cy="576000"/>
          </a:xfrm>
          <a:prstGeom prst="roundRect">
            <a:avLst/>
          </a:prstGeom>
          <a:solidFill>
            <a:schemeClr val="accent1"/>
          </a:solidFill>
          <a:ln w="9525">
            <a:solidFill>
              <a:schemeClr val="tx1"/>
            </a:solidFill>
          </a:ln>
        </p:spPr>
        <p:txBody>
          <a:bodyPr wrap="none" rtlCol="0" anchor="ctr" anchorCtr="0">
            <a:noAutofit/>
          </a:bodyPr>
          <a:lstStyle/>
          <a:p>
            <a:pPr algn="ctr"/>
            <a:r>
              <a:rPr lang="ru-RU" dirty="0" smtClean="0">
                <a:solidFill>
                  <a:srgbClr val="FF0000"/>
                </a:solidFill>
              </a:rPr>
              <a:t>Карл</a:t>
            </a:r>
            <a:r>
              <a:rPr lang="ru-RU" dirty="0" smtClean="0">
                <a:solidFill>
                  <a:srgbClr val="0000FF"/>
                </a:solidFill>
              </a:rPr>
              <a:t> кораллы у Клары не крал.</a:t>
            </a:r>
          </a:p>
        </p:txBody>
      </p:sp>
      <p:sp>
        <p:nvSpPr>
          <p:cNvPr id="20" name="Rectangle 14"/>
          <p:cNvSpPr>
            <a:spLocks noChangeArrowheads="1"/>
          </p:cNvSpPr>
          <p:nvPr/>
        </p:nvSpPr>
        <p:spPr bwMode="auto">
          <a:xfrm>
            <a:off x="4860000" y="4104000"/>
            <a:ext cx="3960000" cy="36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21" name="TextBox 20"/>
          <p:cNvSpPr txBox="1"/>
          <p:nvPr/>
        </p:nvSpPr>
        <p:spPr>
          <a:xfrm>
            <a:off x="4860000" y="4284000"/>
            <a:ext cx="3960000" cy="576000"/>
          </a:xfrm>
          <a:prstGeom prst="roundRect">
            <a:avLst/>
          </a:prstGeom>
          <a:solidFill>
            <a:schemeClr val="accent1"/>
          </a:solidFill>
          <a:ln w="9525">
            <a:solidFill>
              <a:schemeClr val="tx1"/>
            </a:solidFill>
          </a:ln>
        </p:spPr>
        <p:txBody>
          <a:bodyPr wrap="none" rtlCol="0" anchor="ctr" anchorCtr="0">
            <a:noAutofit/>
          </a:bodyPr>
          <a:lstStyle/>
          <a:p>
            <a:pPr algn="ctr"/>
            <a:r>
              <a:rPr lang="ru-RU" dirty="0" smtClean="0">
                <a:solidFill>
                  <a:srgbClr val="0000FF"/>
                </a:solidFill>
              </a:rPr>
              <a:t>Кораллы у Клары украл </a:t>
            </a:r>
            <a:r>
              <a:rPr lang="ru-RU" dirty="0" smtClean="0">
                <a:solidFill>
                  <a:srgbClr val="006600"/>
                </a:solidFill>
              </a:rPr>
              <a:t>Карлсон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608000" y="5076000"/>
            <a:ext cx="4464000" cy="1548000"/>
          </a:xfrm>
          <a:prstGeom prst="rect">
            <a:avLst/>
          </a:prstGeom>
          <a:noFill/>
        </p:spPr>
        <p:txBody>
          <a:bodyPr wrap="square" lIns="72000" rIns="72000" rtlCol="0" anchor="ctr" anchorCtr="1">
            <a:noAutofit/>
          </a:bodyPr>
          <a:lstStyle/>
          <a:p>
            <a:r>
              <a:rPr lang="ru-RU" sz="1600" dirty="0" smtClean="0">
                <a:solidFill>
                  <a:schemeClr val="accent3"/>
                </a:solidFill>
              </a:rPr>
              <a:t>Это рассуждение будет правильным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лишь в том случае, если есть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веские основания исключить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rgbClr val="FFFF00"/>
                </a:solidFill>
              </a:rPr>
              <a:t>из списка подозреваемых </a:t>
            </a:r>
            <a:r>
              <a:rPr lang="ru-RU" sz="1600" dirty="0" smtClean="0">
                <a:solidFill>
                  <a:schemeClr val="accent3"/>
                </a:solidFill>
              </a:rPr>
              <a:t/>
            </a:r>
            <a:br>
              <a:rPr lang="ru-RU" sz="1600" dirty="0" smtClean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всех, кроме Карла и Карлсона.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2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Косвенное доказательство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Разделительное косвенное доказательство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16000" y="5076000"/>
            <a:ext cx="4392000" cy="1548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>
              <a:lnSpc>
                <a:spcPct val="95000"/>
              </a:lnSpc>
            </a:pPr>
            <a:r>
              <a:rPr lang="ru-RU" sz="1600" dirty="0" smtClean="0">
                <a:solidFill>
                  <a:srgbClr val="00FF00"/>
                </a:solidFill>
              </a:rPr>
              <a:t>Истинность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отрицательной</a:t>
            </a:r>
            <a:r>
              <a:rPr lang="ru-RU" sz="1600" dirty="0" smtClean="0"/>
              <a:t> категорической посылки является </a:t>
            </a:r>
            <a:r>
              <a:rPr lang="ru-RU" sz="1600" dirty="0" smtClean="0">
                <a:solidFill>
                  <a:srgbClr val="00FF00"/>
                </a:solidFill>
              </a:rPr>
              <a:t>достаточным основанием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утвердительного</a:t>
            </a:r>
            <a:r>
              <a:rPr lang="ru-RU" sz="1600" dirty="0" smtClean="0"/>
              <a:t> вывода лишь при условии, что в разделительной посылке </a:t>
            </a:r>
            <a:r>
              <a:rPr lang="ru-RU" sz="1600" dirty="0" smtClean="0">
                <a:solidFill>
                  <a:srgbClr val="FFFF00"/>
                </a:solidFill>
              </a:rPr>
              <a:t>перечислены</a:t>
            </a:r>
            <a:r>
              <a:rPr lang="ru-RU" sz="1600" dirty="0" smtClean="0"/>
              <a:t> </a:t>
            </a:r>
            <a:r>
              <a:rPr lang="ru-RU" sz="1600" u="sng" dirty="0" smtClean="0">
                <a:solidFill>
                  <a:srgbClr val="00FF00"/>
                </a:solidFill>
              </a:rPr>
              <a:t>все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FF00"/>
                </a:solidFill>
              </a:rPr>
              <a:t>альтернативы</a:t>
            </a:r>
            <a:r>
              <a:rPr lang="en-US" sz="1600" dirty="0" smtClean="0"/>
              <a:t>)</a:t>
            </a:r>
            <a:r>
              <a:rPr lang="ru-RU" sz="1600" dirty="0" smtClean="0"/>
              <a:t>.</a:t>
            </a:r>
            <a:endParaRPr lang="ru-RU" sz="1600" dirty="0"/>
          </a:p>
        </p:txBody>
      </p:sp>
      <p:sp>
        <p:nvSpPr>
          <p:cNvPr id="27" name="Rectangle 16"/>
          <p:cNvSpPr txBox="1">
            <a:spLocks noChangeArrowheads="1"/>
          </p:cNvSpPr>
          <p:nvPr/>
        </p:nvSpPr>
        <p:spPr bwMode="auto">
          <a:xfrm>
            <a:off x="216000" y="1620000"/>
            <a:ext cx="3744000" cy="9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b="1" kern="0" dirty="0" smtClean="0">
                <a:latin typeface="+mn-lt"/>
              </a:rPr>
              <a:t>Вид умозаключения</a:t>
            </a:r>
            <a:r>
              <a:rPr lang="en-US" sz="1600" b="1" kern="0" dirty="0" smtClean="0">
                <a:latin typeface="+mn-lt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lang="ru-RU" sz="1600" b="1" kern="0" dirty="0" smtClean="0">
                <a:solidFill>
                  <a:srgbClr val="00FFFF"/>
                </a:solidFill>
                <a:latin typeface="+mn-lt"/>
              </a:rPr>
              <a:t>условно- разделительный силлогизм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  <a:p>
            <a:pPr marL="342900" indent="-342900" algn="l">
              <a:spcBef>
                <a:spcPct val="20000"/>
              </a:spcBef>
              <a:buClr>
                <a:schemeClr val="bg1"/>
              </a:buClr>
              <a:buFontTx/>
              <a:buChar char="•"/>
              <a:defRPr/>
            </a:pPr>
            <a:r>
              <a:rPr lang="ru-RU" sz="1600" kern="0" dirty="0" smtClean="0"/>
              <a:t>Модус: </a:t>
            </a:r>
            <a:r>
              <a:rPr lang="en-US" sz="1600" kern="0" dirty="0" smtClean="0">
                <a:solidFill>
                  <a:srgbClr val="00FFFF"/>
                </a:solidFill>
              </a:rPr>
              <a:t>modus tollendo ponens</a:t>
            </a:r>
            <a:endParaRPr lang="en-US" sz="1600" b="1" kern="0" dirty="0" smtClean="0">
              <a:solidFill>
                <a:srgbClr val="00FFFF"/>
              </a:solidFill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1000"/>
                                        <p:tgtEl>
                                          <p:spTgt spid="128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28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" dur="1000"/>
                                        <p:tgtEl>
                                          <p:spTgt spid="128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4" dur="1000"/>
                                        <p:tgtEl>
                                          <p:spTgt spid="128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4" dur="1000"/>
                                        <p:tgtEl>
                                          <p:spTgt spid="128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"/>
                            </p:stCondLst>
                            <p:childTnLst>
                              <p:par>
                                <p:cTn id="5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128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500"/>
                            </p:stCondLst>
                            <p:childTnLst>
                              <p:par>
                                <p:cTn id="6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5" dur="1000"/>
                                        <p:tgtEl>
                                          <p:spTgt spid="128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500"/>
                            </p:stCondLst>
                            <p:childTnLst>
                              <p:par>
                                <p:cTn id="67" presetID="15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" dur="1000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2000"/>
                                        <p:tgtEl>
                                          <p:spTgt spid="1280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000"/>
                            </p:stCondLst>
                            <p:childTnLst>
                              <p:par>
                                <p:cTn id="8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500"/>
                            </p:stCondLst>
                            <p:childTnLst>
                              <p:par>
                                <p:cTn id="9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5" dur="1000"/>
                                        <p:tgtEl>
                                          <p:spTgt spid="128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500"/>
                            </p:stCondLst>
                            <p:childTnLst>
                              <p:par>
                                <p:cTn id="9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128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3500"/>
                            </p:stCondLst>
                            <p:childTnLst>
                              <p:par>
                                <p:cTn id="10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6" dur="1000"/>
                                        <p:tgtEl>
                                          <p:spTgt spid="128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016" grpId="0" animBg="1"/>
      <p:bldP spid="128016" grpId="1" animBg="1"/>
      <p:bldP spid="128002" grpId="0" animBg="1"/>
      <p:bldP spid="128003" grpId="0" animBg="1"/>
      <p:bldP spid="128004" grpId="0" animBg="1"/>
      <p:bldP spid="128006" grpId="0" animBg="1"/>
      <p:bldP spid="128007" grpId="0" animBg="1"/>
      <p:bldP spid="128007" grpId="1" animBg="1"/>
      <p:bldP spid="128008" grpId="0" animBg="1"/>
      <p:bldP spid="128009" grpId="0" animBg="1"/>
      <p:bldP spid="128010" grpId="0" animBg="1"/>
      <p:bldP spid="128011" grpId="0" animBg="1"/>
      <p:bldP spid="128012" grpId="0" animBg="1"/>
      <p:bldP spid="128014" grpId="0" animBg="1"/>
      <p:bldP spid="18" grpId="0" animBg="1"/>
      <p:bldP spid="19" grpId="0" animBg="1"/>
      <p:bldP spid="20" grpId="0" animBg="1"/>
      <p:bldP spid="21" grpId="0" animBg="1"/>
      <p:bldP spid="22" grpId="0"/>
      <p:bldP spid="26" grpId="0" animBg="1"/>
      <p:bldP spid="27" grpId="0" build="p"/>
    </p:bldLst>
  </p:timing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965200"/>
          </a:xfrm>
          <a:noFill/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Виды доказательства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Индуктивное и дедуктивное доказательства</a:t>
            </a:r>
          </a:p>
        </p:txBody>
      </p:sp>
      <p:sp>
        <p:nvSpPr>
          <p:cNvPr id="563203" name="Text Box 3"/>
          <p:cNvSpPr txBox="1">
            <a:spLocks noChangeArrowheads="1"/>
          </p:cNvSpPr>
          <p:nvPr/>
        </p:nvSpPr>
        <p:spPr bwMode="auto">
          <a:xfrm>
            <a:off x="250825" y="1440000"/>
            <a:ext cx="4246563" cy="187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>
                <a:solidFill>
                  <a:srgbClr val="FFFF00"/>
                </a:solidFill>
                <a:cs typeface="Arial" charset="0"/>
              </a:rPr>
              <a:t>Индуктивное доказательство</a:t>
            </a:r>
            <a:r>
              <a:rPr lang="ru-RU" dirty="0"/>
              <a:t> </a:t>
            </a:r>
            <a:r>
              <a:rPr lang="ru-RU" dirty="0" smtClean="0"/>
              <a:t>–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доказательство, при котором </a:t>
            </a:r>
            <a:r>
              <a:rPr lang="ru-RU" dirty="0"/>
              <a:t>тезис, </a:t>
            </a:r>
            <a:r>
              <a:rPr lang="ru-RU" dirty="0" smtClean="0"/>
              <a:t>являющийся </a:t>
            </a:r>
            <a:r>
              <a:rPr lang="ru-RU" dirty="0" smtClean="0">
                <a:solidFill>
                  <a:srgbClr val="00FFFF"/>
                </a:solidFill>
              </a:rPr>
              <a:t>общим</a:t>
            </a:r>
            <a:r>
              <a:rPr lang="ru-RU" dirty="0" smtClean="0"/>
              <a:t> суждением, обосновывается </a:t>
            </a:r>
            <a:br>
              <a:rPr lang="ru-RU" dirty="0" smtClean="0"/>
            </a:br>
            <a:r>
              <a:rPr lang="ru-RU" dirty="0" smtClean="0"/>
              <a:t>с помощью </a:t>
            </a:r>
            <a:r>
              <a:rPr lang="ru-RU" dirty="0" smtClean="0">
                <a:solidFill>
                  <a:srgbClr val="00FFFF"/>
                </a:solidFill>
              </a:rPr>
              <a:t>единичных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или </a:t>
            </a:r>
            <a:r>
              <a:rPr lang="ru-RU" dirty="0" smtClean="0">
                <a:solidFill>
                  <a:srgbClr val="00FFFF"/>
                </a:solidFill>
              </a:rPr>
              <a:t>менее </a:t>
            </a:r>
            <a:r>
              <a:rPr lang="ru-RU" dirty="0">
                <a:solidFill>
                  <a:srgbClr val="00FFFF"/>
                </a:solidFill>
              </a:rPr>
              <a:t>общих </a:t>
            </a:r>
            <a:r>
              <a:rPr lang="ru-RU" dirty="0"/>
              <a:t>суждений.</a:t>
            </a:r>
          </a:p>
        </p:txBody>
      </p:sp>
      <p:sp>
        <p:nvSpPr>
          <p:cNvPr id="563204" name="Text Box 4"/>
          <p:cNvSpPr txBox="1">
            <a:spLocks noChangeArrowheads="1"/>
          </p:cNvSpPr>
          <p:nvPr/>
        </p:nvSpPr>
        <p:spPr bwMode="auto">
          <a:xfrm>
            <a:off x="4678363" y="1440000"/>
            <a:ext cx="4175125" cy="187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>
                <a:solidFill>
                  <a:srgbClr val="FFFF00"/>
                </a:solidFill>
                <a:cs typeface="Arial" charset="0"/>
              </a:rPr>
              <a:t>Дедуктивное доказательство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– </a:t>
            </a:r>
            <a:r>
              <a:rPr lang="ru-RU" sz="2000" dirty="0">
                <a:solidFill>
                  <a:srgbClr val="FFFF00"/>
                </a:solidFill>
                <a:cs typeface="Arial" charset="0"/>
              </a:rPr>
              <a:t/>
            </a:r>
            <a:br>
              <a:rPr lang="ru-RU" sz="2000" dirty="0">
                <a:solidFill>
                  <a:srgbClr val="FFFF00"/>
                </a:solidFill>
                <a:cs typeface="Arial" charset="0"/>
              </a:rPr>
            </a:br>
            <a:r>
              <a:rPr lang="ru-RU" dirty="0" smtClean="0"/>
              <a:t>доказательство,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при котором </a:t>
            </a:r>
            <a:r>
              <a:rPr lang="ru-RU" dirty="0"/>
              <a:t>тезис, </a:t>
            </a:r>
            <a:r>
              <a:rPr lang="ru-RU" dirty="0" smtClean="0"/>
              <a:t>являющийся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>
                <a:solidFill>
                  <a:srgbClr val="00FFFF"/>
                </a:solidFill>
              </a:rPr>
              <a:t>единичным </a:t>
            </a:r>
            <a:r>
              <a:rPr lang="ru-RU" dirty="0" smtClean="0"/>
              <a:t>или </a:t>
            </a:r>
            <a:r>
              <a:rPr lang="ru-RU" dirty="0" smtClean="0">
                <a:solidFill>
                  <a:srgbClr val="00FFFF"/>
                </a:solidFill>
              </a:rPr>
              <a:t>частным</a:t>
            </a:r>
            <a:r>
              <a:rPr lang="ru-RU" dirty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суждением, подводится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под </a:t>
            </a:r>
            <a:r>
              <a:rPr lang="ru-RU" dirty="0">
                <a:solidFill>
                  <a:srgbClr val="00FFFF"/>
                </a:solidFill>
              </a:rPr>
              <a:t>общее</a:t>
            </a:r>
            <a:r>
              <a:rPr lang="ru-RU" dirty="0"/>
              <a:t> правило.</a:t>
            </a:r>
          </a:p>
        </p:txBody>
      </p:sp>
      <p:sp>
        <p:nvSpPr>
          <p:cNvPr id="7" name="Содержимое 2"/>
          <p:cNvSpPr txBox="1">
            <a:spLocks/>
          </p:cNvSpPr>
          <p:nvPr/>
        </p:nvSpPr>
        <p:spPr bwMode="auto">
          <a:xfrm>
            <a:off x="216000" y="3384000"/>
            <a:ext cx="4356000" cy="331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252000" marR="0" lvl="0" indent="-252000" algn="l" defTabSz="914400" rtl="0" eaLnBrk="0" fontAlgn="base" latinLnBrk="0" hangingPunct="0">
              <a:lnSpc>
                <a:spcPct val="100000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Проблема индукции в том, что этот вид доказательства не исключает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ложности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вывода, даже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 </a:t>
            </a:r>
            <a:b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ни одна из посылок не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ложна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 </a:t>
            </a:r>
          </a:p>
          <a:p>
            <a:pPr marL="252000" marR="0" lvl="0" indent="-252000" algn="l" defTabSz="914400" rtl="0" eaLnBrk="0" fontAlgn="base" latinLnBrk="0" hangingPunct="0">
              <a:lnSpc>
                <a:spcPct val="100000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Индуктивное доказательство поэтому в принципе не может считаться </a:t>
            </a:r>
            <a:b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ни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корректным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ни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правильным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 </a:t>
            </a:r>
            <a:endParaRPr kumimoji="0" lang="en-US" sz="16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52000" marR="0" lvl="0" indent="-252000" algn="l" defTabSz="914400" rtl="0" eaLnBrk="0" fontAlgn="base" latinLnBrk="0" hangingPunct="0">
              <a:lnSpc>
                <a:spcPct val="100000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Но оно считается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сильным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если,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при условии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истинности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посылок, вывод, </a:t>
            </a:r>
            <a:r>
              <a:rPr lang="ru-RU" sz="1600" kern="0" dirty="0" smtClean="0">
                <a:solidFill>
                  <a:srgbClr val="00FFFF"/>
                </a:solidFill>
                <a:latin typeface="+mn-lt"/>
              </a:rPr>
              <a:t>воз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можно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истинен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</a:p>
          <a:p>
            <a:pPr marL="252000" indent="-252000" algn="l" eaLnBrk="0" hangingPunct="0">
              <a:spcBef>
                <a:spcPts val="300"/>
              </a:spcBef>
              <a:buFontTx/>
              <a:buChar char="•"/>
            </a:pPr>
            <a:r>
              <a:rPr lang="ru-RU" sz="1600" dirty="0" smtClean="0"/>
              <a:t>Если доказательство признано </a:t>
            </a:r>
            <a:r>
              <a:rPr lang="ru-RU" sz="1600" dirty="0" smtClean="0">
                <a:solidFill>
                  <a:srgbClr val="00FFFF"/>
                </a:solidFill>
              </a:rPr>
              <a:t>сильным</a:t>
            </a:r>
            <a:r>
              <a:rPr lang="en-US" sz="1600" dirty="0" smtClean="0"/>
              <a:t> </a:t>
            </a:r>
            <a:r>
              <a:rPr lang="ru-RU" sz="1600" dirty="0" smtClean="0"/>
              <a:t>и посылки </a:t>
            </a:r>
            <a:r>
              <a:rPr lang="ru-RU" sz="1600" dirty="0" smtClean="0">
                <a:solidFill>
                  <a:srgbClr val="00FF00"/>
                </a:solidFill>
              </a:rPr>
              <a:t>истинны</a:t>
            </a:r>
            <a:r>
              <a:rPr lang="ru-RU" sz="1600" dirty="0" smtClean="0"/>
              <a:t>,</a:t>
            </a:r>
            <a:r>
              <a:rPr lang="en-US" sz="1600" dirty="0" smtClean="0"/>
              <a:t> </a:t>
            </a:r>
            <a:br>
              <a:rPr lang="en-US" sz="1600" dirty="0" smtClean="0"/>
            </a:br>
            <a:r>
              <a:rPr lang="ru-RU" sz="1600" dirty="0" smtClean="0"/>
              <a:t>оно считается</a:t>
            </a:r>
            <a:r>
              <a:rPr lang="en-US" sz="1600" dirty="0" smtClean="0"/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«убедительным»</a:t>
            </a:r>
            <a:r>
              <a:rPr lang="en-US" sz="1600" dirty="0" smtClean="0"/>
              <a:t>.</a:t>
            </a:r>
            <a:endParaRPr lang="ru-RU" sz="1600" dirty="0" smtClean="0"/>
          </a:p>
        </p:txBody>
      </p:sp>
      <p:sp>
        <p:nvSpPr>
          <p:cNvPr id="8" name="Содержимое 3"/>
          <p:cNvSpPr txBox="1">
            <a:spLocks/>
          </p:cNvSpPr>
          <p:nvPr/>
        </p:nvSpPr>
        <p:spPr>
          <a:xfrm>
            <a:off x="4644000" y="3420000"/>
            <a:ext cx="4356000" cy="3816000"/>
          </a:xfrm>
          <a:prstGeom prst="rect">
            <a:avLst/>
          </a:prstGeom>
        </p:spPr>
        <p:txBody>
          <a:bodyPr/>
          <a:lstStyle/>
          <a:p>
            <a:pPr marL="252000" marR="0" lvl="0" indent="-2520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Проблема дедукции в том, </a:t>
            </a:r>
            <a:b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что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корректность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доказательства </a:t>
            </a:r>
            <a:b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не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гарантирует его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правильности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:</a:t>
            </a:r>
            <a:r>
              <a:rPr lang="ru-RU" sz="1600" kern="0" dirty="0" smtClean="0">
                <a:latin typeface="+mn-lt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доказательство может быть признано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корректным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даже если какая-то </a:t>
            </a:r>
            <a:b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из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посылок или все посылки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ложны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 </a:t>
            </a:r>
          </a:p>
          <a:p>
            <a:pPr marL="252000" marR="0" lvl="0" indent="-2520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Дедуктивное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доказательство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правильно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 оно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корректно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каждая посылка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истинна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252000" marR="0" lvl="0" indent="-2520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Это значит, что прежде чем</a:t>
            </a:r>
            <a:r>
              <a:rPr lang="ru-RU" sz="1600" kern="0" dirty="0" smtClean="0">
                <a:latin typeface="+mn-lt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использовать доводы для</a:t>
            </a:r>
            <a:r>
              <a:rPr lang="ru-RU" sz="1600" kern="0" dirty="0" smtClean="0">
                <a:latin typeface="+mn-lt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обоснования тезиса, необходимо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обосновать сами доводы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 </a:t>
            </a:r>
            <a:endParaRPr kumimoji="0" lang="ru-RU" sz="1600" b="1" i="0" u="none" strike="noStrike" kern="0" cap="none" spc="0" normalizeH="0" baseline="0" noProof="0" dirty="0" smtClean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63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63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63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63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203" grpId="0" animBg="1"/>
      <p:bldP spid="563204" grpId="0" animBg="1"/>
      <p:bldP spid="7" grpId="0" build="p"/>
      <p:bldP spid="8" grpId="0" build="p"/>
    </p:bldLst>
  </p:timing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Grp="1" noChangeArrowheads="1"/>
          </p:cNvSpPr>
          <p:nvPr>
            <p:ph type="title"/>
          </p:nvPr>
        </p:nvSpPr>
        <p:spPr>
          <a:xfrm>
            <a:off x="180000" y="274638"/>
            <a:ext cx="87840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rgbClr val="FFFF00"/>
                </a:solidFill>
              </a:rPr>
              <a:t>Опровержение</a:t>
            </a:r>
            <a:br>
              <a:rPr lang="ru-RU" sz="3200" b="1" dirty="0" smtClean="0">
                <a:solidFill>
                  <a:srgbClr val="FFFF00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Понятие и логическая сущность опровержения</a:t>
            </a:r>
          </a:p>
        </p:txBody>
      </p:sp>
      <p:sp>
        <p:nvSpPr>
          <p:cNvPr id="565252" name="Text Box 4"/>
          <p:cNvSpPr txBox="1">
            <a:spLocks noChangeArrowheads="1"/>
          </p:cNvSpPr>
          <p:nvPr/>
        </p:nvSpPr>
        <p:spPr bwMode="auto">
          <a:xfrm>
            <a:off x="2880000" y="1980000"/>
            <a:ext cx="3384000" cy="1692000"/>
          </a:xfrm>
          <a:prstGeom prst="rect">
            <a:avLst/>
          </a:prstGeom>
          <a:noFill/>
          <a:ln w="38100" cmpd="dbl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</a:rPr>
              <a:t>Опровержение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/>
              <a:t>(</a:t>
            </a:r>
            <a:r>
              <a:rPr lang="ru-RU" i="1" dirty="0" smtClean="0"/>
              <a:t>лат</a:t>
            </a:r>
            <a:r>
              <a:rPr lang="ru-RU" dirty="0" smtClean="0"/>
              <a:t>. </a:t>
            </a:r>
            <a:r>
              <a:rPr lang="en-US" dirty="0" smtClean="0">
                <a:solidFill>
                  <a:srgbClr val="00FF00"/>
                </a:solidFill>
              </a:rPr>
              <a:t>refutacio</a:t>
            </a:r>
            <a:r>
              <a:rPr lang="en-US" dirty="0" smtClean="0"/>
              <a:t>) </a:t>
            </a:r>
            <a:r>
              <a:rPr lang="ru-RU" dirty="0" smtClean="0"/>
              <a:t>– </a:t>
            </a:r>
            <a:br>
              <a:rPr lang="ru-RU" dirty="0" smtClean="0"/>
            </a:br>
            <a:r>
              <a:rPr lang="ru-RU" dirty="0" smtClean="0"/>
              <a:t>доказательство </a:t>
            </a:r>
            <a:r>
              <a:rPr lang="ru-RU" dirty="0" smtClean="0">
                <a:solidFill>
                  <a:srgbClr val="FF66FF"/>
                </a:solidFill>
              </a:rPr>
              <a:t>ложности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или </a:t>
            </a:r>
            <a:r>
              <a:rPr lang="ru-RU" dirty="0" smtClean="0">
                <a:solidFill>
                  <a:srgbClr val="FF66FF"/>
                </a:solidFill>
              </a:rPr>
              <a:t>несостоятельности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какого-либо </a:t>
            </a:r>
            <a:r>
              <a:rPr lang="ru-RU" dirty="0"/>
              <a:t>тезиса.</a:t>
            </a:r>
          </a:p>
        </p:txBody>
      </p:sp>
      <p:sp>
        <p:nvSpPr>
          <p:cNvPr id="565253" name="Text Box 5"/>
          <p:cNvSpPr txBox="1">
            <a:spLocks noChangeArrowheads="1"/>
          </p:cNvSpPr>
          <p:nvPr/>
        </p:nvSpPr>
        <p:spPr bwMode="auto">
          <a:xfrm>
            <a:off x="0" y="4932000"/>
            <a:ext cx="9144000" cy="126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dirty="0" smtClean="0"/>
              <a:t>Опровержение представляет собой разновидность </a:t>
            </a:r>
            <a:r>
              <a:rPr lang="ru-RU" dirty="0" smtClean="0">
                <a:solidFill>
                  <a:srgbClr val="00FFFF"/>
                </a:solidFill>
              </a:rPr>
              <a:t>логического вывода</a:t>
            </a:r>
            <a:r>
              <a:rPr lang="ru-RU" dirty="0" smtClean="0"/>
              <a:t>, </a:t>
            </a:r>
          </a:p>
          <a:p>
            <a:r>
              <a:rPr lang="ru-RU" dirty="0" smtClean="0"/>
              <a:t>особенностью которой является то, что процедура умозаключения используется в данном случае для </a:t>
            </a:r>
            <a:r>
              <a:rPr lang="ru-RU" dirty="0" smtClean="0">
                <a:solidFill>
                  <a:srgbClr val="00FFFF"/>
                </a:solidFill>
              </a:rPr>
              <a:t>доказательства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не </a:t>
            </a:r>
            <a:r>
              <a:rPr lang="ru-RU" dirty="0" smtClean="0">
                <a:solidFill>
                  <a:srgbClr val="00FF00"/>
                </a:solidFill>
              </a:rPr>
              <a:t>истинности</a:t>
            </a:r>
            <a:r>
              <a:rPr lang="ru-RU" dirty="0" smtClean="0"/>
              <a:t>, а </a:t>
            </a:r>
            <a:r>
              <a:rPr lang="ru-RU" dirty="0">
                <a:solidFill>
                  <a:srgbClr val="FF66FF"/>
                </a:solidFill>
              </a:rPr>
              <a:t>ложности</a:t>
            </a:r>
            <a:r>
              <a:rPr lang="ru-RU" dirty="0"/>
              <a:t> тезиса.</a:t>
            </a:r>
          </a:p>
        </p:txBody>
      </p: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2340000" y="4104000"/>
            <a:ext cx="4464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noAutofit/>
          </a:bodyPr>
          <a:lstStyle/>
          <a:p>
            <a:r>
              <a:rPr lang="ru-RU" sz="1800" b="1" dirty="0" smtClean="0">
                <a:solidFill>
                  <a:srgbClr val="FFFFFF"/>
                </a:solidFill>
              </a:rPr>
              <a:t>Н. И. Кондаков. Логический словарь</a:t>
            </a:r>
            <a:endParaRPr lang="ru-RU" sz="1800" b="1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65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65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652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652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652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652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5252" grpId="0" animBg="1"/>
      <p:bldP spid="565253" grpId="0" build="p"/>
      <p:bldP spid="5" grpId="0"/>
    </p:bldLst>
  </p:timing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Опровержение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Основные способы опровержения</a:t>
            </a:r>
            <a:endParaRPr lang="ru-RU" sz="3200" b="1" dirty="0" smtClean="0">
              <a:solidFill>
                <a:schemeClr val="bg1"/>
              </a:solidFill>
            </a:endParaRPr>
          </a:p>
        </p:txBody>
      </p:sp>
      <p:sp>
        <p:nvSpPr>
          <p:cNvPr id="5662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44000" y="1440000"/>
            <a:ext cx="8856000" cy="5292000"/>
          </a:xfrm>
        </p:spPr>
        <p:txBody>
          <a:bodyPr/>
          <a:lstStyle/>
          <a:p>
            <a:pPr eaLnBrk="1" hangingPunct="1">
              <a:spcBef>
                <a:spcPts val="300"/>
              </a:spcBef>
            </a:pPr>
            <a:r>
              <a:rPr lang="ru-RU" sz="1800" b="1" dirty="0" smtClean="0">
                <a:solidFill>
                  <a:srgbClr val="00FFFF"/>
                </a:solidFill>
              </a:rPr>
              <a:t>Прямое (непосредственное) опровержение:</a:t>
            </a:r>
          </a:p>
          <a:p>
            <a:pPr lvl="1" eaLnBrk="1" hangingPunct="1">
              <a:spcBef>
                <a:spcPts val="300"/>
              </a:spcBef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Считается, что самый верный и надёжный способ опровержения тезиса, выставленного оппонентом, это опровержение </a:t>
            </a:r>
            <a:r>
              <a:rPr lang="ru-RU" sz="1600" b="1" dirty="0" smtClean="0">
                <a:solidFill>
                  <a:srgbClr val="00FF00"/>
                </a:solidFill>
              </a:rPr>
              <a:t>фактами</a:t>
            </a:r>
            <a:r>
              <a:rPr lang="ru-RU" sz="1600" b="1" dirty="0" smtClean="0">
                <a:solidFill>
                  <a:schemeClr val="bg1"/>
                </a:solidFill>
              </a:rPr>
              <a:t> («факты – упрямая вещь»).</a:t>
            </a:r>
          </a:p>
          <a:p>
            <a:pPr lvl="2" eaLnBrk="1" hangingPunct="1">
              <a:spcBef>
                <a:spcPts val="300"/>
              </a:spcBef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Следует, однако, иметь в виду, что фактами опровергаются утверждения о фактах же, но так называемые фактические «контрпримеры» вряд ли способны опровергнуть даже не слишком сложные теоретические положения, выходящие за пределы элементарных обобщений.</a:t>
            </a:r>
          </a:p>
          <a:p>
            <a:pPr eaLnBrk="1" hangingPunct="1">
              <a:spcBef>
                <a:spcPts val="300"/>
              </a:spcBef>
            </a:pPr>
            <a:r>
              <a:rPr lang="ru-RU" sz="1800" b="1" dirty="0" smtClean="0">
                <a:solidFill>
                  <a:srgbClr val="00FFFF"/>
                </a:solidFill>
              </a:rPr>
              <a:t>Косвенное опровержение:</a:t>
            </a:r>
          </a:p>
          <a:p>
            <a:pPr lvl="1" eaLnBrk="1" hangingPunct="1">
              <a:spcBef>
                <a:spcPts val="300"/>
              </a:spcBef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Отрицается (</a:t>
            </a:r>
            <a:r>
              <a:rPr lang="en-GB" sz="1600" b="1" dirty="0" smtClean="0">
                <a:solidFill>
                  <a:srgbClr val="FF66FF"/>
                </a:solidFill>
              </a:rPr>
              <a:t>error fundamentalis</a:t>
            </a:r>
            <a:r>
              <a:rPr lang="ru-RU" sz="1600" b="1" dirty="0" smtClean="0">
                <a:solidFill>
                  <a:srgbClr val="FF66FF"/>
                </a:solidFill>
              </a:rPr>
              <a:t>, </a:t>
            </a:r>
            <a:r>
              <a:rPr lang="ru-RU" sz="1600" b="1" dirty="0" smtClean="0">
                <a:solidFill>
                  <a:schemeClr val="bg1"/>
                </a:solidFill>
              </a:rPr>
              <a:t>т. е. </a:t>
            </a:r>
            <a:r>
              <a:rPr lang="ru-RU" sz="1600" b="1" dirty="0" smtClean="0">
                <a:solidFill>
                  <a:srgbClr val="FF66FF"/>
                </a:solidFill>
              </a:rPr>
              <a:t>ошибка в основании</a:t>
            </a:r>
            <a:r>
              <a:rPr lang="ru-RU" sz="1600" b="1" dirty="0" smtClean="0">
                <a:solidFill>
                  <a:schemeClr val="bg1"/>
                </a:solidFill>
              </a:rPr>
              <a:t>) или ставится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под сомнение (</a:t>
            </a:r>
            <a:r>
              <a:rPr lang="en-GB" sz="1600" b="1" dirty="0" smtClean="0">
                <a:solidFill>
                  <a:srgbClr val="FF66FF"/>
                </a:solidFill>
              </a:rPr>
              <a:t>petitio principii</a:t>
            </a:r>
            <a:r>
              <a:rPr lang="ru-RU" sz="1600" b="1" dirty="0" smtClean="0">
                <a:solidFill>
                  <a:srgbClr val="FF66FF"/>
                </a:solidFill>
              </a:rPr>
              <a:t>, </a:t>
            </a:r>
            <a:r>
              <a:rPr lang="ru-RU" sz="1600" b="1" dirty="0" smtClean="0">
                <a:solidFill>
                  <a:schemeClr val="bg1"/>
                </a:solidFill>
              </a:rPr>
              <a:t>т. е. </a:t>
            </a:r>
            <a:r>
              <a:rPr lang="ru-RU" sz="1600" b="1" dirty="0" smtClean="0">
                <a:solidFill>
                  <a:srgbClr val="FF66FF"/>
                </a:solidFill>
              </a:rPr>
              <a:t>предвосхищение основания</a:t>
            </a:r>
            <a:r>
              <a:rPr lang="en-GB" sz="1600" b="1" dirty="0" smtClean="0">
                <a:solidFill>
                  <a:schemeClr val="bg1"/>
                </a:solidFill>
              </a:rPr>
              <a:t>)</a:t>
            </a:r>
            <a:r>
              <a:rPr lang="ru-RU" sz="1600" b="1" dirty="0" smtClean="0">
                <a:solidFill>
                  <a:schemeClr val="bg1"/>
                </a:solidFill>
              </a:rPr>
              <a:t> </a:t>
            </a:r>
            <a:r>
              <a:rPr lang="ru-RU" sz="1600" b="1" dirty="0" smtClean="0">
                <a:solidFill>
                  <a:srgbClr val="00FF00"/>
                </a:solidFill>
              </a:rPr>
              <a:t>истинность</a:t>
            </a:r>
            <a:r>
              <a:rPr lang="ru-RU" sz="1600" b="1" dirty="0" smtClean="0">
                <a:solidFill>
                  <a:schemeClr val="bg1"/>
                </a:solidFill>
              </a:rPr>
              <a:t> доводов, выдвигаемых оппонентом в обоснование опровергаемого тезиса</a:t>
            </a:r>
            <a:r>
              <a:rPr lang="en-GB" sz="1600" b="1" dirty="0" smtClean="0">
                <a:solidFill>
                  <a:schemeClr val="bg1"/>
                </a:solidFill>
              </a:rPr>
              <a:t>.</a:t>
            </a:r>
            <a:endParaRPr lang="ru-RU" sz="1600" b="1" dirty="0" smtClean="0">
              <a:solidFill>
                <a:schemeClr val="bg1"/>
              </a:solidFill>
            </a:endParaRPr>
          </a:p>
          <a:p>
            <a:pPr lvl="1" eaLnBrk="1" hangingPunct="1">
              <a:spcBef>
                <a:spcPts val="300"/>
              </a:spcBef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Доказывается, что опровергаемый тезис в действительности </a:t>
            </a:r>
            <a:r>
              <a:rPr lang="ru-RU" sz="1600" b="1" dirty="0" smtClean="0">
                <a:solidFill>
                  <a:srgbClr val="FF66FF"/>
                </a:solidFill>
              </a:rPr>
              <a:t>не следует</a:t>
            </a:r>
            <a:r>
              <a:rPr lang="en-GB" sz="1600" b="1" dirty="0" smtClean="0">
                <a:solidFill>
                  <a:schemeClr val="bg1"/>
                </a:solidFill>
              </a:rPr>
              <a:t> (</a:t>
            </a:r>
            <a:r>
              <a:rPr lang="en-GB" sz="1600" b="1" dirty="0" smtClean="0">
                <a:solidFill>
                  <a:srgbClr val="FF66FF"/>
                </a:solidFill>
              </a:rPr>
              <a:t>non sequitur</a:t>
            </a:r>
            <a:r>
              <a:rPr lang="en-GB" sz="1600" b="1" dirty="0" smtClean="0">
                <a:solidFill>
                  <a:schemeClr val="bg1"/>
                </a:solidFill>
              </a:rPr>
              <a:t>)</a:t>
            </a:r>
            <a:r>
              <a:rPr lang="ru-RU" sz="1600" b="1" dirty="0" smtClean="0">
                <a:solidFill>
                  <a:schemeClr val="bg1"/>
                </a:solidFill>
              </a:rPr>
              <a:t> из доводов, приведённых оппонентом в подтверждение его истинности.</a:t>
            </a:r>
          </a:p>
          <a:p>
            <a:pPr lvl="1" eaLnBrk="1" hangingPunct="1">
              <a:spcBef>
                <a:spcPts val="300"/>
              </a:spcBef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Доказывается, что из предложенных оснований вытекает следствие, </a:t>
            </a:r>
            <a:r>
              <a:rPr lang="ru-RU" sz="1600" b="1" dirty="0" smtClean="0">
                <a:solidFill>
                  <a:srgbClr val="FF66FF"/>
                </a:solidFill>
              </a:rPr>
              <a:t>противоречащее</a:t>
            </a:r>
            <a:r>
              <a:rPr lang="ru-RU" sz="1600" b="1" dirty="0" smtClean="0">
                <a:solidFill>
                  <a:schemeClr val="bg1"/>
                </a:solidFill>
              </a:rPr>
              <a:t> тезису или установленной истине (</a:t>
            </a:r>
            <a:r>
              <a:rPr lang="la-Latn" sz="1600" b="1" dirty="0" smtClean="0">
                <a:solidFill>
                  <a:srgbClr val="FF66FF"/>
                </a:solidFill>
              </a:rPr>
              <a:t>qui nimium probat, nihil probat</a:t>
            </a:r>
            <a:r>
              <a:rPr lang="ru-RU" sz="1600" b="1" dirty="0" smtClean="0">
                <a:solidFill>
                  <a:srgbClr val="FF66FF"/>
                </a:solidFill>
              </a:rPr>
              <a:t>,</a:t>
            </a:r>
            <a:r>
              <a:rPr lang="ru-RU" sz="1600" b="1" dirty="0" smtClean="0">
                <a:solidFill>
                  <a:schemeClr val="bg1"/>
                </a:solidFill>
              </a:rPr>
              <a:t> т. е. </a:t>
            </a:r>
            <a:r>
              <a:rPr lang="ru-RU" sz="1600" b="1" dirty="0" smtClean="0">
                <a:solidFill>
                  <a:srgbClr val="FF66FF"/>
                </a:solidFill>
              </a:rPr>
              <a:t>«к</a:t>
            </a:r>
            <a:r>
              <a:rPr lang="ru-RU" sz="1600" b="1" dirty="0" smtClean="0">
                <a:solidFill>
                  <a:srgbClr val="FF66FF"/>
                </a:solidFill>
                <a:cs typeface="Arial" charset="0"/>
              </a:rPr>
              <a:t>то чрезмерно доказывает, тот ничего не доказывает»</a:t>
            </a:r>
            <a:r>
              <a:rPr lang="ru-RU" sz="1600" b="1" dirty="0" smtClean="0">
                <a:solidFill>
                  <a:schemeClr val="bg1"/>
                </a:solidFill>
                <a:cs typeface="Arial" charset="0"/>
              </a:rPr>
              <a:t>).</a:t>
            </a:r>
            <a:endParaRPr lang="ru-RU" sz="1600" b="1" dirty="0" smtClean="0">
              <a:solidFill>
                <a:schemeClr val="bg1"/>
              </a:solidFill>
            </a:endParaRPr>
          </a:p>
          <a:p>
            <a:pPr lvl="1" eaLnBrk="1" hangingPunct="1">
              <a:spcBef>
                <a:spcPts val="300"/>
              </a:spcBef>
              <a:buFont typeface="Wingdings" pitchFamily="2" charset="2"/>
              <a:buChar char="§"/>
            </a:pPr>
            <a:r>
              <a:rPr lang="ru-RU" sz="1600" b="1" dirty="0" smtClean="0">
                <a:solidFill>
                  <a:schemeClr val="bg1"/>
                </a:solidFill>
              </a:rPr>
              <a:t>Выдвигается и доказывается тезис, противоположный или противоречащий опровергаемому.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2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62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62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2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62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62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2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62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62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2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662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662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2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662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662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2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662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662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27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6627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6627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27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6627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6627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6275" grpId="0" build="p" bldLvl="2"/>
    </p:bldLst>
  </p:timing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2"/>
          <p:cNvSpPr>
            <a:spLocks noChangeArrowheads="1"/>
          </p:cNvSpPr>
          <p:nvPr/>
        </p:nvSpPr>
        <p:spPr bwMode="auto">
          <a:xfrm>
            <a:off x="1979613" y="1438275"/>
            <a:ext cx="5038725" cy="1079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6000" dirty="0"/>
              <a:t>Вопросы?</a:t>
            </a:r>
          </a:p>
        </p:txBody>
      </p:sp>
      <p:pic>
        <p:nvPicPr>
          <p:cNvPr id="306179" name="Picture 3" descr="Gozzoli, Averroes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59000" y="3598863"/>
            <a:ext cx="4822825" cy="1430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8" presetClass="entr" presetSubtype="0" accel="5000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3061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3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000"/>
                                        <p:tgtEl>
                                          <p:spTgt spid="3061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2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6178" grpId="0"/>
      <p:bldP spid="306178" grpId="1"/>
    </p:bldLst>
  </p:timing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80000" y="2340000"/>
            <a:ext cx="8784000" cy="1440000"/>
          </a:xfrm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Н. И. Бирюков, Д. С </a:t>
            </a:r>
            <a:r>
              <a:rPr lang="ru-RU" sz="2800" b="1" dirty="0" err="1" smtClean="0">
                <a:solidFill>
                  <a:schemeClr val="bg1"/>
                </a:solidFill>
              </a:rPr>
              <a:t>Горшенёв</a:t>
            </a:r>
            <a:r>
              <a:rPr lang="ru-RU" sz="2800" b="1" dirty="0" smtClean="0">
                <a:solidFill>
                  <a:schemeClr val="bg1"/>
                </a:solidFill>
              </a:rPr>
              <a:t>, О. М. Решетова</a:t>
            </a:r>
            <a:r>
              <a:rPr lang="ru-RU" sz="4000" b="1" dirty="0" smtClean="0">
                <a:solidFill>
                  <a:schemeClr val="bg1"/>
                </a:solidFill>
              </a:rPr>
              <a:t/>
            </a:r>
            <a:br>
              <a:rPr lang="ru-RU" sz="4000" b="1" dirty="0" smtClean="0">
                <a:solidFill>
                  <a:schemeClr val="bg1"/>
                </a:solidFill>
              </a:rPr>
            </a:br>
            <a:r>
              <a:rPr lang="ru-RU" sz="1200" b="1" dirty="0" smtClean="0">
                <a:solidFill>
                  <a:schemeClr val="bg1"/>
                </a:solidFill>
              </a:rPr>
              <a:t/>
            </a:r>
            <a:br>
              <a:rPr lang="ru-RU" sz="12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bg1"/>
                </a:solidFill>
              </a:rPr>
              <a:t>Основы формальной логики</a:t>
            </a:r>
            <a:endParaRPr lang="ru-RU" sz="3600" b="1" dirty="0" smtClean="0">
              <a:solidFill>
                <a:schemeClr val="bg1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0513" y="4320000"/>
            <a:ext cx="8561387" cy="2304000"/>
          </a:xfrm>
          <a:noFill/>
        </p:spPr>
        <p:txBody>
          <a:bodyPr/>
          <a:lstStyle/>
          <a:p>
            <a:pPr eaLnBrk="1" hangingPunct="1"/>
            <a:r>
              <a:rPr lang="ru-RU" sz="2400" b="1" dirty="0" smtClean="0">
                <a:solidFill>
                  <a:schemeClr val="bg1"/>
                </a:solidFill>
              </a:rPr>
              <a:t>Глава 11</a:t>
            </a:r>
            <a:br>
              <a:rPr lang="ru-RU" sz="24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/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bg1"/>
                </a:solidFill>
              </a:rPr>
              <a:t>Логические парадоксы</a:t>
            </a:r>
          </a:p>
        </p:txBody>
      </p:sp>
      <p:pic>
        <p:nvPicPr>
          <p:cNvPr id="7" name="Picture 3" descr="D:\Disk_N\NICK\POWERPOINT\=Archive\Безимени-3 копия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6000" y="540000"/>
            <a:ext cx="1295400" cy="847725"/>
          </a:xfrm>
          <a:prstGeom prst="rect">
            <a:avLst/>
          </a:prstGeom>
          <a:noFill/>
        </p:spPr>
      </p:pic>
      <p:pic>
        <p:nvPicPr>
          <p:cNvPr id="8" name="Picture 6" descr="chouet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7992000" y="576007"/>
            <a:ext cx="708660" cy="971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4"/>
          <p:cNvSpPr>
            <a:spLocks noChangeArrowheads="1"/>
          </p:cNvSpPr>
          <p:nvPr/>
        </p:nvSpPr>
        <p:spPr bwMode="auto">
          <a:xfrm>
            <a:off x="1443038" y="539750"/>
            <a:ext cx="6400800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lnSpc>
                <a:spcPct val="100000"/>
              </a:lnSpc>
            </a:pPr>
            <a:r>
              <a:rPr lang="ru-RU" sz="2000" b="1" dirty="0">
                <a:solidFill>
                  <a:schemeClr val="bg1"/>
                </a:solidFill>
              </a:rPr>
              <a:t>МОСКОВСКИЙ ГОСУДАРСТВЕННЫЙ ИНСТИТУТ МЕЖДУНАРОДНЫХ ОТНОШЕНИЙ</a:t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/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>Кафедра </a:t>
            </a:r>
            <a:r>
              <a:rPr lang="ru-RU" sz="2000" b="1" dirty="0" smtClean="0">
                <a:solidFill>
                  <a:schemeClr val="bg1"/>
                </a:solidFill>
              </a:rPr>
              <a:t>философии</a:t>
            </a:r>
            <a:r>
              <a:rPr lang="en-US" sz="2000" b="1" dirty="0" smtClean="0">
                <a:solidFill>
                  <a:schemeClr val="bg1"/>
                </a:solidFill>
              </a:rPr>
              <a:t> </a:t>
            </a:r>
            <a:r>
              <a:rPr lang="ru-RU" sz="2000" b="1" dirty="0" smtClean="0">
                <a:solidFill>
                  <a:schemeClr val="bg1"/>
                </a:solidFill>
              </a:rPr>
              <a:t>им. А. Ф. Шишкина</a:t>
            </a:r>
            <a:endParaRPr lang="ru-RU" sz="20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200" b="1" dirty="0" smtClean="0">
                <a:solidFill>
                  <a:schemeClr val="bg1"/>
                </a:solidFill>
              </a:rPr>
              <a:t>Логические парадоксы</a:t>
            </a:r>
            <a:endParaRPr lang="ru-RU" sz="3200" dirty="0">
              <a:solidFill>
                <a:schemeClr val="bg1"/>
              </a:solidFill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r>
              <a:rPr lang="ru-RU" sz="2000" b="1" dirty="0" smtClean="0">
                <a:solidFill>
                  <a:schemeClr val="bg1"/>
                </a:solidFill>
              </a:rPr>
              <a:t>Понятие парадокса</a:t>
            </a:r>
          </a:p>
          <a:p>
            <a:r>
              <a:rPr lang="ru-RU" sz="2000" b="1" dirty="0" smtClean="0">
                <a:solidFill>
                  <a:schemeClr val="bg1"/>
                </a:solidFill>
              </a:rPr>
              <a:t>Парадокс лжеца</a:t>
            </a:r>
          </a:p>
          <a:p>
            <a:r>
              <a:rPr lang="ru-RU" sz="2000" b="1" dirty="0" smtClean="0">
                <a:solidFill>
                  <a:schemeClr val="bg1"/>
                </a:solidFill>
              </a:rPr>
              <a:t>Другие парадоксы самореференции</a:t>
            </a:r>
          </a:p>
          <a:p>
            <a:pPr lvl="1"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accent3"/>
                </a:solidFill>
              </a:rPr>
              <a:t>Парадокс Эватла</a:t>
            </a:r>
          </a:p>
          <a:p>
            <a:pPr lvl="1"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accent3"/>
                </a:solidFill>
              </a:rPr>
              <a:t>Парадокс крокодила</a:t>
            </a:r>
          </a:p>
          <a:p>
            <a:pPr lvl="1"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accent3"/>
                </a:solidFill>
              </a:rPr>
              <a:t>Парадокс Рассела</a:t>
            </a:r>
          </a:p>
          <a:p>
            <a:pPr lvl="1"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accent3"/>
                </a:solidFill>
              </a:rPr>
              <a:t>Парадокс Греллинга</a:t>
            </a:r>
          </a:p>
          <a:p>
            <a:pPr lvl="1"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accent3"/>
                </a:solidFill>
              </a:rPr>
              <a:t>Парадокс Берри</a:t>
            </a:r>
            <a:endParaRPr lang="ru-RU" sz="1800" b="1" dirty="0" smtClean="0">
              <a:solidFill>
                <a:schemeClr val="bg1"/>
              </a:solidFill>
            </a:endParaRPr>
          </a:p>
          <a:p>
            <a:r>
              <a:rPr lang="ru-RU" sz="2000" b="1" dirty="0" smtClean="0">
                <a:solidFill>
                  <a:schemeClr val="bg1"/>
                </a:solidFill>
              </a:rPr>
              <a:t>Метаязык</a:t>
            </a:r>
            <a:endParaRPr lang="ru-RU" sz="20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Понятие парадокса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  <p:sp>
        <p:nvSpPr>
          <p:cNvPr id="443397" name="Text Box 5"/>
          <p:cNvSpPr txBox="1">
            <a:spLocks noChangeArrowheads="1"/>
          </p:cNvSpPr>
          <p:nvPr/>
        </p:nvSpPr>
        <p:spPr bwMode="auto">
          <a:xfrm>
            <a:off x="1080000" y="1332000"/>
            <a:ext cx="6984000" cy="1692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Парадокс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(</a:t>
            </a:r>
            <a:r>
              <a:rPr lang="ru-RU" i="1" dirty="0"/>
              <a:t>греч</a:t>
            </a:r>
            <a:r>
              <a:rPr lang="ru-RU" dirty="0"/>
              <a:t>. </a:t>
            </a:r>
            <a:r>
              <a:rPr lang="el-GR" sz="2200" dirty="0" smtClean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παρα</a:t>
            </a: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,</a:t>
            </a:r>
            <a:r>
              <a:rPr lang="ru-RU" sz="2200" dirty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dirty="0" smtClean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против, и </a:t>
            </a:r>
            <a:r>
              <a:rPr lang="el-GR" sz="2200" dirty="0" smtClean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δόξα</a:t>
            </a:r>
            <a:r>
              <a:rPr lang="ru-RU" sz="2200" dirty="0" smtClean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ru-RU" dirty="0" smtClean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мнение</a:t>
            </a:r>
            <a:r>
              <a:rPr lang="ru-RU" dirty="0" smtClean="0"/>
              <a:t>) </a:t>
            </a:r>
            <a:r>
              <a:rPr lang="ru-RU" dirty="0"/>
              <a:t>–</a:t>
            </a:r>
            <a:br>
              <a:rPr lang="ru-RU" dirty="0"/>
            </a:br>
            <a:r>
              <a:rPr lang="ru-RU" dirty="0" smtClean="0"/>
              <a:t>неожиданное, необычное, странное высказывание, </a:t>
            </a:r>
            <a:br>
              <a:rPr lang="ru-RU" dirty="0" smtClean="0"/>
            </a:br>
            <a:r>
              <a:rPr lang="ru-RU" dirty="0" smtClean="0"/>
              <a:t>резко расходящееся (по видимости или действительно) </a:t>
            </a:r>
            <a:br>
              <a:rPr lang="ru-RU" dirty="0" smtClean="0"/>
            </a:br>
            <a:r>
              <a:rPr lang="ru-RU" dirty="0" smtClean="0"/>
              <a:t>с общепринятым мнением или даже со здравым смыслом.</a:t>
            </a:r>
            <a:endParaRPr lang="ru-RU" dirty="0"/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288000" y="3312000"/>
            <a:ext cx="4140000" cy="273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Парадокс логический</a:t>
            </a:r>
            <a:r>
              <a:rPr lang="ru-RU" dirty="0" smtClean="0"/>
              <a:t> –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рассуждение либо высказывание, в котором, пользуясь средствами, не выходящими (по видимости) за рамки логики, и посылками, которые кажутся заведомо приемлемыми, приходят </a:t>
            </a:r>
            <a:br>
              <a:rPr lang="ru-RU" dirty="0" smtClean="0"/>
            </a:br>
            <a:r>
              <a:rPr lang="ru-RU" dirty="0" smtClean="0"/>
              <a:t>к заведомо неприемлемому результату.</a:t>
            </a:r>
            <a:endParaRPr lang="ru-RU" dirty="0"/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4714876" y="3312000"/>
            <a:ext cx="4140000" cy="273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defRPr/>
            </a:pP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Парадоксы семантические</a:t>
            </a:r>
            <a:r>
              <a:rPr lang="ru-RU" dirty="0" smtClean="0"/>
              <a:t> </a:t>
            </a:r>
            <a:r>
              <a:rPr lang="ru-RU" dirty="0"/>
              <a:t>–</a:t>
            </a:r>
            <a:br>
              <a:rPr lang="ru-RU" dirty="0"/>
            </a:br>
            <a:r>
              <a:rPr lang="ru-RU" dirty="0" smtClean="0"/>
              <a:t> парадоксы, формулировка которых зависит </a:t>
            </a:r>
            <a:br>
              <a:rPr lang="ru-RU" dirty="0" smtClean="0"/>
            </a:br>
            <a:r>
              <a:rPr lang="ru-RU" dirty="0" smtClean="0"/>
              <a:t>от семантических понятий истины, обозначения и т. п. Семантические же понятия выражают отношения между выражениями языка и объектами, к которым они относятся.</a:t>
            </a:r>
            <a:endParaRPr lang="ru-RU" dirty="0"/>
          </a:p>
        </p:txBody>
      </p:sp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4752000" y="6156000"/>
            <a:ext cx="414000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noAutofit/>
          </a:bodyPr>
          <a:lstStyle/>
          <a:p>
            <a:pPr algn="ctr"/>
            <a:r>
              <a:rPr lang="ru-RU" sz="1600" b="1" dirty="0">
                <a:solidFill>
                  <a:srgbClr val="FFFFFF"/>
                </a:solidFill>
              </a:rPr>
              <a:t>В. </a:t>
            </a:r>
            <a:r>
              <a:rPr lang="ru-RU" sz="1600" b="1" dirty="0" smtClean="0">
                <a:solidFill>
                  <a:srgbClr val="FFFFFF"/>
                </a:solidFill>
              </a:rPr>
              <a:t>К. Финн. Парадоксы семантические </a:t>
            </a:r>
            <a:r>
              <a:rPr lang="ru-RU" sz="1600" b="1" dirty="0">
                <a:solidFill>
                  <a:srgbClr val="FFFFFF"/>
                </a:solidFill>
              </a:rPr>
              <a:t>// </a:t>
            </a:r>
            <a:r>
              <a:rPr lang="ru-RU" sz="1600" b="1" dirty="0" smtClean="0">
                <a:solidFill>
                  <a:srgbClr val="FFFFFF"/>
                </a:solidFill>
              </a:rPr>
              <a:t/>
            </a:r>
            <a:br>
              <a:rPr lang="ru-RU" sz="1600" b="1" dirty="0" smtClean="0">
                <a:solidFill>
                  <a:srgbClr val="FFFFFF"/>
                </a:solidFill>
              </a:rPr>
            </a:br>
            <a:r>
              <a:rPr lang="ru-RU" sz="1600" b="1" dirty="0" smtClean="0">
                <a:solidFill>
                  <a:srgbClr val="FFFFFF"/>
                </a:solidFill>
              </a:rPr>
              <a:t>Новая </a:t>
            </a:r>
            <a:r>
              <a:rPr lang="ru-RU" sz="1600" b="1" dirty="0">
                <a:solidFill>
                  <a:srgbClr val="FFFFFF"/>
                </a:solidFill>
              </a:rPr>
              <a:t>философская энциклопедия</a:t>
            </a:r>
          </a:p>
        </p:txBody>
      </p:sp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288000" y="6156000"/>
            <a:ext cx="414000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noAutofit/>
          </a:bodyPr>
          <a:lstStyle/>
          <a:p>
            <a:pPr algn="ctr"/>
            <a:r>
              <a:rPr lang="ru-RU" sz="1600" b="1" dirty="0" smtClean="0">
                <a:solidFill>
                  <a:srgbClr val="FFFFFF"/>
                </a:solidFill>
              </a:rPr>
              <a:t>Н. Н. Непейвода. Парадокс логический </a:t>
            </a:r>
            <a:r>
              <a:rPr lang="ru-RU" sz="1600" b="1" dirty="0">
                <a:solidFill>
                  <a:srgbClr val="FFFFFF"/>
                </a:solidFill>
              </a:rPr>
              <a:t>// </a:t>
            </a:r>
            <a:r>
              <a:rPr lang="ru-RU" sz="1600" b="1" dirty="0" smtClean="0">
                <a:solidFill>
                  <a:srgbClr val="FFFFFF"/>
                </a:solidFill>
              </a:rPr>
              <a:t/>
            </a:r>
            <a:br>
              <a:rPr lang="ru-RU" sz="1600" b="1" dirty="0" smtClean="0">
                <a:solidFill>
                  <a:srgbClr val="FFFFFF"/>
                </a:solidFill>
              </a:rPr>
            </a:br>
            <a:r>
              <a:rPr lang="ru-RU" sz="1600" b="1" dirty="0" smtClean="0">
                <a:solidFill>
                  <a:srgbClr val="FFFFFF"/>
                </a:solidFill>
              </a:rPr>
              <a:t>Новая </a:t>
            </a:r>
            <a:r>
              <a:rPr lang="ru-RU" sz="1600" b="1" dirty="0">
                <a:solidFill>
                  <a:srgbClr val="FFFFFF"/>
                </a:solidFill>
              </a:rPr>
              <a:t>философская энциклопедия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3397" grpId="0" animBg="1"/>
      <p:bldP spid="4" grpId="0" animBg="1"/>
      <p:bldP spid="5" grpId="0" animBg="1"/>
      <p:bldP spid="6" grpId="0"/>
      <p:bldP spid="7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 txBox="1">
            <a:spLocks/>
          </p:cNvSpPr>
          <p:nvPr/>
        </p:nvSpPr>
        <p:spPr>
          <a:xfrm>
            <a:off x="457200" y="273600"/>
            <a:ext cx="8229600" cy="1144800"/>
          </a:xfrm>
          <a:prstGeom prst="rect">
            <a:avLst/>
          </a:prstGeom>
        </p:spPr>
        <p:txBody>
          <a:bodyPr anchor="ctr" anchorCtr="1"/>
          <a:lstStyle/>
          <a:p>
            <a:pPr eaLnBrk="0" hangingPunct="0">
              <a:defRPr/>
            </a:pP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Определение понятий</a:t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/>
              <a:t>Правила</a:t>
            </a: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 логического определения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457200" y="1512000"/>
            <a:ext cx="8229600" cy="12240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ts val="432"/>
              </a:spcBef>
              <a:buFont typeface="Wingdings" pitchFamily="2" charset="2"/>
              <a:buChar char="q"/>
              <a:defRPr/>
            </a:pPr>
            <a:r>
              <a:rPr lang="ru-RU" kern="0" dirty="0" smtClean="0">
                <a:solidFill>
                  <a:srgbClr val="00FFFF"/>
                </a:solidFill>
              </a:rPr>
              <a:t>Правило соразмерности</a:t>
            </a:r>
            <a:r>
              <a:rPr lang="ru-RU" kern="0" dirty="0" smtClean="0"/>
              <a:t>:</a:t>
            </a:r>
            <a:r>
              <a:rPr lang="ru-RU" kern="0" dirty="0" smtClean="0">
                <a:solidFill>
                  <a:srgbClr val="00FFFF"/>
                </a:solidFill>
              </a:rPr>
              <a:t> </a:t>
            </a:r>
            <a:r>
              <a:rPr lang="ru-RU" kern="0" dirty="0" smtClean="0">
                <a:solidFill>
                  <a:schemeClr val="accent3"/>
                </a:solidFill>
              </a:rPr>
              <a:t>объём </a:t>
            </a:r>
            <a:r>
              <a:rPr lang="ru-RU" kern="0" dirty="0" smtClean="0"/>
              <a:t>определяющего понятия (дефиниенса) должен совпадать с объёмом определяемого понятия (дефиниендума), </a:t>
            </a:r>
            <a:r>
              <a:rPr lang="ru-RU" kern="0" dirty="0" smtClean="0">
                <a:solidFill>
                  <a:schemeClr val="accent3"/>
                </a:solidFill>
              </a:rPr>
              <a:t>другими словами, </a:t>
            </a:r>
            <a:r>
              <a:rPr lang="ru-RU" kern="0" dirty="0" smtClean="0">
                <a:solidFill>
                  <a:srgbClr val="FFFF00"/>
                </a:solidFill>
              </a:rPr>
              <a:t>определяемое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br>
              <a:rPr lang="ru-RU" kern="0" dirty="0" smtClean="0">
                <a:solidFill>
                  <a:schemeClr val="accent3"/>
                </a:solidFill>
              </a:rPr>
            </a:br>
            <a:r>
              <a:rPr lang="ru-RU" kern="0" dirty="0" smtClean="0">
                <a:solidFill>
                  <a:schemeClr val="accent3"/>
                </a:solidFill>
              </a:rPr>
              <a:t>и </a:t>
            </a:r>
            <a:r>
              <a:rPr lang="ru-RU" kern="0" dirty="0" smtClean="0">
                <a:solidFill>
                  <a:srgbClr val="FFFF00"/>
                </a:solidFill>
              </a:rPr>
              <a:t>определяющее</a:t>
            </a:r>
            <a:r>
              <a:rPr lang="ru-RU" kern="0" dirty="0" smtClean="0">
                <a:solidFill>
                  <a:schemeClr val="accent3"/>
                </a:solidFill>
              </a:rPr>
              <a:t> понятия должны быть </a:t>
            </a:r>
            <a:r>
              <a:rPr lang="ru-RU" kern="0" dirty="0" smtClean="0">
                <a:solidFill>
                  <a:srgbClr val="00FF00"/>
                </a:solidFill>
              </a:rPr>
              <a:t>равнозначащими</a:t>
            </a:r>
            <a:r>
              <a:rPr lang="ru-RU" kern="0" dirty="0" smtClean="0"/>
              <a:t>.</a:t>
            </a:r>
            <a:endParaRPr lang="ru-RU" kern="0" dirty="0">
              <a:latin typeface="+mn-lt"/>
            </a:endParaRPr>
          </a:p>
        </p:txBody>
      </p:sp>
      <p:sp>
        <p:nvSpPr>
          <p:cNvPr id="4" name="AutoShape 3"/>
          <p:cNvSpPr>
            <a:spLocks noChangeArrowheads="1"/>
          </p:cNvSpPr>
          <p:nvPr/>
        </p:nvSpPr>
        <p:spPr bwMode="auto">
          <a:xfrm>
            <a:off x="900000" y="2844000"/>
            <a:ext cx="5724000" cy="576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/>
            <a:r>
              <a:rPr lang="ru-RU" dirty="0" smtClean="0">
                <a:solidFill>
                  <a:srgbClr val="0000FF"/>
                </a:solidFill>
              </a:rPr>
              <a:t>Параллелограмм есть геометрическая фигура.</a:t>
            </a:r>
            <a:endParaRPr lang="ru-RU" dirty="0">
              <a:solidFill>
                <a:srgbClr val="C00000"/>
              </a:solidFill>
            </a:endParaRPr>
          </a:p>
        </p:txBody>
      </p:sp>
      <p:sp>
        <p:nvSpPr>
          <p:cNvPr id="6" name="Содержимое 2"/>
          <p:cNvSpPr txBox="1">
            <a:spLocks/>
          </p:cNvSpPr>
          <p:nvPr/>
        </p:nvSpPr>
        <p:spPr>
          <a:xfrm>
            <a:off x="900000" y="3600000"/>
            <a:ext cx="8136000" cy="3096000"/>
          </a:xfrm>
          <a:prstGeom prst="rect">
            <a:avLst/>
          </a:prstGeom>
        </p:spPr>
        <p:txBody>
          <a:bodyPr/>
          <a:lstStyle/>
          <a:p>
            <a:pPr marL="342900" lvl="0" indent="-342900" algn="l" eaLnBrk="0" hangingPunct="0">
              <a:lnSpc>
                <a:spcPct val="95000"/>
              </a:lnSpc>
              <a:spcBef>
                <a:spcPct val="20000"/>
              </a:spcBef>
              <a:buFont typeface="Wingdings" pitchFamily="2" charset="2"/>
              <a:buChar char="Ø"/>
            </a:pPr>
            <a:r>
              <a:rPr lang="ru-RU" dirty="0" smtClean="0"/>
              <a:t>Понятие «параллелограмм» не равнозначно понятию «геометрическая фигура»: мы называем «параллелограммом» </a:t>
            </a:r>
            <a:br>
              <a:rPr lang="ru-RU" dirty="0" smtClean="0"/>
            </a:br>
            <a:r>
              <a:rPr lang="ru-RU" dirty="0" smtClean="0">
                <a:solidFill>
                  <a:srgbClr val="00FF00"/>
                </a:solidFill>
              </a:rPr>
              <a:t>не любые</a:t>
            </a:r>
            <a:r>
              <a:rPr lang="ru-RU" dirty="0" smtClean="0"/>
              <a:t>, а лишь </a:t>
            </a:r>
            <a:r>
              <a:rPr lang="ru-RU" dirty="0" smtClean="0">
                <a:solidFill>
                  <a:srgbClr val="00FF00"/>
                </a:solidFill>
              </a:rPr>
              <a:t>некоторые</a:t>
            </a:r>
            <a:r>
              <a:rPr lang="ru-RU" dirty="0" smtClean="0"/>
              <a:t> геометрические фигуры. Будь </a:t>
            </a:r>
            <a:br>
              <a:rPr lang="ru-RU" dirty="0" smtClean="0"/>
            </a:br>
            <a:r>
              <a:rPr lang="ru-RU" dirty="0" smtClean="0"/>
              <a:t>эти понятия равнозначными, правило соразмерности, конечно, не было бы нарушено, но и особой нужды в специальном понятии «параллелограмм» в таком случае не было бы. </a:t>
            </a:r>
            <a:endParaRPr lang="ru-RU" dirty="0" smtClean="0">
              <a:solidFill>
                <a:srgbClr val="00FF00"/>
              </a:solidFill>
            </a:endParaRPr>
          </a:p>
          <a:p>
            <a:pPr marL="800100" lvl="1" indent="-342900" algn="l" eaLnBrk="0" hangingPunct="0">
              <a:lnSpc>
                <a:spcPct val="95000"/>
              </a:lnSpc>
              <a:spcBef>
                <a:spcPts val="432"/>
              </a:spcBef>
              <a:buFont typeface="Wingdings" pitchFamily="2" charset="2"/>
              <a:buChar char="v"/>
            </a:pPr>
            <a:r>
              <a:rPr lang="ru-RU" sz="1600" dirty="0" smtClean="0"/>
              <a:t>Суждение устанавливает (выражает) логическое отношение между понятиями. </a:t>
            </a:r>
            <a:r>
              <a:rPr lang="ru-RU" sz="1600" dirty="0" smtClean="0">
                <a:solidFill>
                  <a:srgbClr val="00FF00"/>
                </a:solidFill>
              </a:rPr>
              <a:t>Логическое определение</a:t>
            </a:r>
            <a:r>
              <a:rPr lang="ru-RU" sz="1600" dirty="0" smtClean="0"/>
              <a:t> (дефиниция) – </a:t>
            </a:r>
            <a:br>
              <a:rPr lang="ru-RU" sz="1600" dirty="0" smtClean="0"/>
            </a:br>
            <a:r>
              <a:rPr lang="ru-RU" sz="1600" dirty="0" smtClean="0"/>
              <a:t>это разновидность суждения, устанавливающая (выражающая) </a:t>
            </a:r>
            <a:br>
              <a:rPr lang="ru-RU" sz="1600" dirty="0" smtClean="0"/>
            </a:br>
            <a:r>
              <a:rPr lang="ru-RU" sz="1600" dirty="0" smtClean="0"/>
              <a:t>не любое, но лишь </a:t>
            </a:r>
            <a:r>
              <a:rPr lang="ru-RU" sz="1600" dirty="0" smtClean="0">
                <a:solidFill>
                  <a:srgbClr val="00FF00"/>
                </a:solidFill>
              </a:rPr>
              <a:t>одно</a:t>
            </a:r>
            <a:r>
              <a:rPr lang="ru-RU" sz="1600" dirty="0" smtClean="0"/>
              <a:t> из возможных логических отношений между понятиями, а именно логическое отношение </a:t>
            </a:r>
            <a:r>
              <a:rPr lang="ru-RU" sz="1600" dirty="0" smtClean="0">
                <a:solidFill>
                  <a:srgbClr val="FFFF00"/>
                </a:solidFill>
              </a:rPr>
              <a:t>равнозначности</a:t>
            </a:r>
            <a:r>
              <a:rPr lang="ru-RU" sz="1600" dirty="0" smtClean="0"/>
              <a:t>. </a:t>
            </a:r>
            <a:endParaRPr kumimoji="0" lang="ru-RU" sz="16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+mn-lt"/>
            </a:endParaRPr>
          </a:p>
        </p:txBody>
      </p:sp>
      <p:cxnSp>
        <p:nvCxnSpPr>
          <p:cNvPr id="7" name="Прямая соединительная линия 6"/>
          <p:cNvCxnSpPr>
            <a:cxnSpLocks noChangeShapeType="1"/>
          </p:cNvCxnSpPr>
          <p:nvPr/>
        </p:nvCxnSpPr>
        <p:spPr bwMode="auto">
          <a:xfrm>
            <a:off x="900000" y="2844000"/>
            <a:ext cx="5724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" name="Прямая соединительная линия 7"/>
          <p:cNvCxnSpPr>
            <a:cxnSpLocks noChangeShapeType="1"/>
          </p:cNvCxnSpPr>
          <p:nvPr/>
        </p:nvCxnSpPr>
        <p:spPr bwMode="auto">
          <a:xfrm rot="-660000">
            <a:off x="900000" y="2844922"/>
            <a:ext cx="5724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200" b="1" dirty="0" smtClean="0">
                <a:solidFill>
                  <a:schemeClr val="accent3"/>
                </a:solidFill>
              </a:rPr>
              <a:t>Парадокс лжеца</a:t>
            </a:r>
            <a:endParaRPr lang="ru-RU" sz="3200" b="1" dirty="0">
              <a:solidFill>
                <a:schemeClr val="accent3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08000" y="1296000"/>
            <a:ext cx="7128000" cy="432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dirty="0" smtClean="0"/>
              <a:t>Критянин Эпименид утверждает, что все критяне – лжецы.</a:t>
            </a:r>
            <a:endParaRPr lang="ru-RU" dirty="0"/>
          </a:p>
        </p:txBody>
      </p:sp>
      <p:sp>
        <p:nvSpPr>
          <p:cNvPr id="6" name="Содержимое 2"/>
          <p:cNvSpPr>
            <a:spLocks noGrp="1"/>
          </p:cNvSpPr>
          <p:nvPr>
            <p:ph idx="1"/>
          </p:nvPr>
        </p:nvSpPr>
        <p:spPr>
          <a:xfrm>
            <a:off x="457200" y="1944000"/>
            <a:ext cx="8316000" cy="4176000"/>
          </a:xfrm>
        </p:spPr>
        <p:txBody>
          <a:bodyPr/>
          <a:lstStyle/>
          <a:p>
            <a:r>
              <a:rPr lang="ru-RU" sz="1800" b="1" dirty="0" smtClean="0">
                <a:solidFill>
                  <a:schemeClr val="bg1"/>
                </a:solidFill>
              </a:rPr>
              <a:t>В вышеприведённой формулировке, собственно говоря, </a:t>
            </a:r>
            <a:r>
              <a:rPr lang="ru-RU" sz="1800" b="1" dirty="0" smtClean="0">
                <a:solidFill>
                  <a:srgbClr val="FFFF00"/>
                </a:solidFill>
              </a:rPr>
              <a:t>ничего парадоксального нет</a:t>
            </a:r>
            <a:r>
              <a:rPr lang="ru-RU" sz="1800" b="1" dirty="0" smtClean="0">
                <a:solidFill>
                  <a:schemeClr val="bg1"/>
                </a:solidFill>
              </a:rPr>
              <a:t>. В обыденном дискурсе словом «лжец» обозначаются люди, которые лгут, но само слово не предполагает, что они лгут всегда, везде, при любых обстоятельствах и никогда не говорят правды. Таким образом, даже если все критяне, включая Эпименида, лжецы, это ещё не значит, что он солгал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 на этот раз. Т. е. суждение «все критяне – лжецы» может быть истинным, несмотря на то что произносящий его критянин – лжец.</a:t>
            </a:r>
          </a:p>
          <a:p>
            <a:r>
              <a:rPr lang="ru-RU" sz="1800" b="1" dirty="0" smtClean="0">
                <a:solidFill>
                  <a:schemeClr val="bg1"/>
                </a:solidFill>
              </a:rPr>
              <a:t>Лгать, конечно, нехорошо, но, если вдуматься, </a:t>
            </a:r>
            <a:r>
              <a:rPr lang="ru-RU" sz="1800" b="1" dirty="0" smtClean="0">
                <a:solidFill>
                  <a:srgbClr val="FF66FF"/>
                </a:solidFill>
              </a:rPr>
              <a:t>лгать</a:t>
            </a:r>
            <a:r>
              <a:rPr lang="ru-RU" sz="1800" b="1" dirty="0" smtClean="0">
                <a:solidFill>
                  <a:srgbClr val="FFFF00"/>
                </a:solidFill>
              </a:rPr>
              <a:t> всегда попросту невозможно</a:t>
            </a:r>
            <a:r>
              <a:rPr lang="ru-RU" sz="1800" b="1" dirty="0" smtClean="0">
                <a:solidFill>
                  <a:schemeClr val="bg1"/>
                </a:solidFill>
              </a:rPr>
              <a:t>. Если даже допустить, что кто-то непонятно почему взял себе за правило лгать всегда, ему будет нелегко этому правилу следовать, хотя бы потому, что для этого надо иметь достоверное знание обо всём. </a:t>
            </a:r>
            <a:r>
              <a:rPr lang="ru-RU" sz="1800" b="1" dirty="0" smtClean="0">
                <a:solidFill>
                  <a:srgbClr val="FFFF00"/>
                </a:solidFill>
              </a:rPr>
              <a:t>Ведь если ты не знаешь, чт</a:t>
            </a:r>
            <a:r>
              <a:rPr lang="en-US" sz="1800" b="1" dirty="0">
                <a:solidFill>
                  <a:srgbClr val="FFFF00"/>
                </a:solidFill>
              </a:rPr>
              <a:t>ó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истина</a:t>
            </a:r>
            <a:r>
              <a:rPr lang="ru-RU" sz="1800" b="1" dirty="0" smtClean="0">
                <a:solidFill>
                  <a:srgbClr val="FFFF00"/>
                </a:solidFill>
              </a:rPr>
              <a:t>, а чт</a:t>
            </a:r>
            <a:r>
              <a:rPr lang="en-US" sz="1800" b="1" dirty="0">
                <a:solidFill>
                  <a:srgbClr val="FFFF00"/>
                </a:solidFill>
              </a:rPr>
              <a:t>ó</a:t>
            </a:r>
            <a:r>
              <a:rPr lang="ru-RU" sz="1800" b="1" dirty="0" smtClean="0">
                <a:solidFill>
                  <a:srgbClr val="FFFF00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ложь</a:t>
            </a:r>
            <a:r>
              <a:rPr lang="ru-RU" sz="1800" b="1" dirty="0" smtClean="0">
                <a:solidFill>
                  <a:srgbClr val="FFFF00"/>
                </a:solidFill>
              </a:rPr>
              <a:t>, ты можешь высказать </a:t>
            </a:r>
            <a:r>
              <a:rPr lang="ru-RU" sz="1800" b="1" dirty="0" smtClean="0">
                <a:solidFill>
                  <a:srgbClr val="00FF00"/>
                </a:solidFill>
              </a:rPr>
              <a:t>истину</a:t>
            </a:r>
            <a:r>
              <a:rPr lang="ru-RU" sz="1800" b="1" dirty="0" smtClean="0">
                <a:solidFill>
                  <a:srgbClr val="FFFF00"/>
                </a:solidFill>
              </a:rPr>
              <a:t> не потому, что ты правдивый человек, а потому что ты не подозреваешь, что это – </a:t>
            </a:r>
            <a:r>
              <a:rPr lang="ru-RU" sz="1800" b="1" dirty="0" smtClean="0">
                <a:solidFill>
                  <a:srgbClr val="00FF00"/>
                </a:solidFill>
              </a:rPr>
              <a:t>истина</a:t>
            </a:r>
            <a:r>
              <a:rPr lang="ru-RU" sz="1800" b="1" dirty="0" smtClean="0">
                <a:solidFill>
                  <a:srgbClr val="FFFF00"/>
                </a:solidFill>
              </a:rPr>
              <a:t>. </a:t>
            </a:r>
            <a:r>
              <a:rPr lang="ru-RU" sz="1800" b="1" dirty="0" smtClean="0">
                <a:solidFill>
                  <a:schemeClr val="bg1"/>
                </a:solidFill>
              </a:rPr>
              <a:t>Хотел соврать, да не получилось! Но кто же знаёт всё?!</a:t>
            </a:r>
          </a:p>
          <a:p>
            <a:endParaRPr lang="ru-RU" sz="1800" b="1" dirty="0" smtClean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build="p"/>
    </p:bldLst>
  </p:timing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200" b="1" dirty="0" smtClean="0">
                <a:solidFill>
                  <a:schemeClr val="accent3"/>
                </a:solidFill>
              </a:rPr>
              <a:t>Парадокс лжеца</a:t>
            </a:r>
            <a:endParaRPr lang="ru-RU" sz="3200" b="1" dirty="0">
              <a:solidFill>
                <a:schemeClr val="accent3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08000" y="1296000"/>
            <a:ext cx="7128000" cy="432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dirty="0" smtClean="0"/>
              <a:t>Критянин Эпименид утверждает, что </a:t>
            </a:r>
            <a:r>
              <a:rPr lang="ru-RU" dirty="0" smtClean="0">
                <a:solidFill>
                  <a:srgbClr val="FFFF00"/>
                </a:solidFill>
              </a:rPr>
              <a:t>все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критяне – </a:t>
            </a:r>
            <a:r>
              <a:rPr lang="ru-RU" dirty="0" smtClean="0">
                <a:solidFill>
                  <a:srgbClr val="FF66FF"/>
                </a:solidFill>
              </a:rPr>
              <a:t>лжецы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5" name="TextBox 4"/>
          <p:cNvSpPr txBox="1"/>
          <p:nvPr/>
        </p:nvSpPr>
        <p:spPr>
          <a:xfrm>
            <a:off x="1008000" y="1872000"/>
            <a:ext cx="7128000" cy="432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dirty="0" smtClean="0"/>
              <a:t>Критянин Эпименид утверждает, </a:t>
            </a:r>
            <a:r>
              <a:rPr lang="ru-RU" dirty="0"/>
              <a:t>что </a:t>
            </a:r>
            <a:r>
              <a:rPr lang="ru-RU" dirty="0">
                <a:solidFill>
                  <a:srgbClr val="FFFF00"/>
                </a:solidFill>
              </a:rPr>
              <a:t>все</a:t>
            </a:r>
            <a:r>
              <a:rPr lang="ru-RU" dirty="0"/>
              <a:t> критяне</a:t>
            </a:r>
            <a:r>
              <a:rPr lang="ru-RU" dirty="0">
                <a:solidFill>
                  <a:srgbClr val="00FFFF"/>
                </a:solidFill>
              </a:rPr>
              <a:t> </a:t>
            </a:r>
            <a:r>
              <a:rPr lang="ru-RU" dirty="0">
                <a:solidFill>
                  <a:srgbClr val="FFFF00"/>
                </a:solidFill>
              </a:rPr>
              <a:t>всегда</a:t>
            </a:r>
            <a:r>
              <a:rPr lang="ru-RU" dirty="0">
                <a:solidFill>
                  <a:srgbClr val="00FFFF"/>
                </a:solidFill>
              </a:rPr>
              <a:t> </a:t>
            </a:r>
            <a:r>
              <a:rPr lang="ru-RU" dirty="0">
                <a:solidFill>
                  <a:srgbClr val="FF66FF"/>
                </a:solidFill>
              </a:rPr>
              <a:t>лгут</a:t>
            </a:r>
            <a:r>
              <a:rPr lang="ru-RU" dirty="0"/>
              <a:t>.</a:t>
            </a:r>
          </a:p>
        </p:txBody>
      </p:sp>
      <p:sp>
        <p:nvSpPr>
          <p:cNvPr id="6" name="Содержимое 2"/>
          <p:cNvSpPr>
            <a:spLocks noGrp="1"/>
          </p:cNvSpPr>
          <p:nvPr>
            <p:ph idx="1"/>
          </p:nvPr>
        </p:nvSpPr>
        <p:spPr>
          <a:xfrm>
            <a:off x="457200" y="2340000"/>
            <a:ext cx="8229600" cy="4464000"/>
          </a:xfrm>
        </p:spPr>
        <p:txBody>
          <a:bodyPr/>
          <a:lstStyle/>
          <a:p>
            <a:r>
              <a:rPr lang="ru-RU" sz="1800" b="1" dirty="0" smtClean="0">
                <a:solidFill>
                  <a:schemeClr val="accent3"/>
                </a:solidFill>
              </a:rPr>
              <a:t>Если утверждение Эпименида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chemeClr val="accent3"/>
                </a:solidFill>
              </a:rPr>
              <a:t> то он </a:t>
            </a:r>
            <a:r>
              <a:rPr lang="ru-RU" sz="1800" b="1" dirty="0" smtClean="0">
                <a:solidFill>
                  <a:srgbClr val="00FF00"/>
                </a:solidFill>
              </a:rPr>
              <a:t>не солгал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chemeClr val="accent3"/>
                </a:solidFill>
              </a:rPr>
              <a:t> а значит, как минимум один критянин как минимум один раз сказал </a:t>
            </a:r>
            <a:r>
              <a:rPr lang="ru-RU" sz="1800" b="1" dirty="0" smtClean="0">
                <a:solidFill>
                  <a:srgbClr val="00FF00"/>
                </a:solidFill>
              </a:rPr>
              <a:t>правду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  <a:r>
              <a:rPr lang="ru-RU" sz="1800" b="1" dirty="0" smtClean="0">
                <a:solidFill>
                  <a:schemeClr val="accent3"/>
                </a:solidFill>
              </a:rPr>
              <a:t>Но в этом случае </a:t>
            </a:r>
            <a:r>
              <a:rPr lang="ru-RU" sz="1800" b="1" dirty="0" smtClean="0">
                <a:solidFill>
                  <a:srgbClr val="FF66FF"/>
                </a:solidFill>
              </a:rPr>
              <a:t>ложно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r>
              <a:rPr lang="ru-RU" sz="1800" b="1" dirty="0" smtClean="0">
                <a:solidFill>
                  <a:schemeClr val="accent3"/>
                </a:solidFill>
              </a:rPr>
              <a:t>что </a:t>
            </a:r>
            <a:r>
              <a:rPr lang="ru-RU" sz="1800" b="1" dirty="0" smtClean="0">
                <a:solidFill>
                  <a:srgbClr val="00FFFF"/>
                </a:solidFill>
              </a:rPr>
              <a:t>все критяне </a:t>
            </a:r>
            <a:r>
              <a:rPr lang="ru-RU" sz="1800" b="1" dirty="0" smtClean="0">
                <a:solidFill>
                  <a:srgbClr val="FFFF00"/>
                </a:solidFill>
              </a:rPr>
              <a:t>всегда</a:t>
            </a:r>
            <a:r>
              <a:rPr lang="ru-RU" sz="1800" b="1" dirty="0" smtClean="0">
                <a:solidFill>
                  <a:srgbClr val="00FFFF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лгут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chemeClr val="accent3"/>
                </a:solidFill>
              </a:rPr>
              <a:t> Другими словами, если это утверждение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chemeClr val="accent3"/>
                </a:solidFill>
              </a:rPr>
              <a:t> то оно </a:t>
            </a:r>
            <a:r>
              <a:rPr lang="ru-RU" sz="1800" b="1" dirty="0" smtClean="0">
                <a:solidFill>
                  <a:srgbClr val="FF66FF"/>
                </a:solidFill>
              </a:rPr>
              <a:t>ложно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r>
              <a:rPr lang="ru-RU" sz="1800" b="1" dirty="0" smtClean="0">
                <a:solidFill>
                  <a:schemeClr val="accent3"/>
                </a:solidFill>
              </a:rPr>
              <a:t>Парадокса, однако, не будет, если мы признаем утверждение этого критянина </a:t>
            </a:r>
            <a:r>
              <a:rPr lang="ru-RU" sz="1800" b="1" dirty="0" smtClean="0">
                <a:solidFill>
                  <a:srgbClr val="FF66FF"/>
                </a:solidFill>
              </a:rPr>
              <a:t>ложным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chemeClr val="accent3"/>
                </a:solidFill>
              </a:rPr>
              <a:t> Ведь </a:t>
            </a:r>
            <a:r>
              <a:rPr lang="ru-RU" sz="1800" b="1" dirty="0" smtClean="0">
                <a:solidFill>
                  <a:srgbClr val="FF66FF"/>
                </a:solidFill>
              </a:rPr>
              <a:t>ложь</a:t>
            </a:r>
            <a:r>
              <a:rPr lang="ru-RU" sz="1800" b="1" dirty="0" smtClean="0">
                <a:solidFill>
                  <a:schemeClr val="accent3"/>
                </a:solidFill>
              </a:rPr>
              <a:t>, сказанная </a:t>
            </a:r>
            <a:r>
              <a:rPr lang="ru-RU" sz="1800" b="1" dirty="0" smtClean="0">
                <a:solidFill>
                  <a:srgbClr val="00FFFF"/>
                </a:solidFill>
              </a:rPr>
              <a:t>лично</a:t>
            </a:r>
            <a:r>
              <a:rPr lang="ru-RU" sz="1800" b="1" dirty="0" smtClean="0">
                <a:solidFill>
                  <a:schemeClr val="accent3"/>
                </a:solidFill>
              </a:rPr>
              <a:t> им,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rgbClr val="00FFFF"/>
                </a:solidFill>
              </a:rPr>
              <a:t>не противоречит</a:t>
            </a:r>
            <a:r>
              <a:rPr lang="ru-RU" sz="1800" b="1" dirty="0" smtClean="0">
                <a:solidFill>
                  <a:schemeClr val="accent3"/>
                </a:solidFill>
              </a:rPr>
              <a:t> утверждению, что </a:t>
            </a:r>
            <a:r>
              <a:rPr lang="ru-RU" sz="1800" b="1" dirty="0" smtClean="0">
                <a:solidFill>
                  <a:srgbClr val="00FFFF"/>
                </a:solidFill>
              </a:rPr>
              <a:t>все критяне </a:t>
            </a:r>
            <a:r>
              <a:rPr lang="ru-RU" sz="1800" b="1" dirty="0" smtClean="0">
                <a:solidFill>
                  <a:srgbClr val="FFFF00"/>
                </a:solidFill>
              </a:rPr>
              <a:t>всегда</a:t>
            </a:r>
            <a:r>
              <a:rPr lang="ru-RU" sz="1800" b="1" dirty="0" smtClean="0">
                <a:solidFill>
                  <a:srgbClr val="00FFFF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лгут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endParaRPr lang="ru-RU" sz="1800" b="1" dirty="0" smtClean="0">
              <a:solidFill>
                <a:srgbClr val="FF66FF"/>
              </a:solidFill>
            </a:endParaRPr>
          </a:p>
          <a:p>
            <a:r>
              <a:rPr lang="ru-RU" sz="1800" b="1" dirty="0" smtClean="0">
                <a:solidFill>
                  <a:schemeClr val="accent3"/>
                </a:solidFill>
              </a:rPr>
              <a:t>Другими словами, и во второй формулировке парадокс оказывается не полным, т. е. не вполне парадоксом. </a:t>
            </a:r>
          </a:p>
          <a:p>
            <a:r>
              <a:rPr lang="ru-RU" sz="1800" b="1" dirty="0" smtClean="0">
                <a:solidFill>
                  <a:schemeClr val="accent3"/>
                </a:solidFill>
              </a:rPr>
              <a:t>Для получения полноценного парадокса необходимо,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чтобы не только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истинность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утверждающего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 входила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в противоречие с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истинностью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 </a:t>
            </a:r>
            <a:r>
              <a:rPr lang="ru-RU" sz="1800" b="1" dirty="0" smtClean="0">
                <a:solidFill>
                  <a:srgbClr val="FFFF00"/>
                </a:solidFill>
              </a:rPr>
              <a:t>утверждаемого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но и </a:t>
            </a:r>
            <a:r>
              <a:rPr lang="ru-RU" sz="1800" b="1" dirty="0" smtClean="0">
                <a:solidFill>
                  <a:srgbClr val="FF66FF"/>
                </a:solidFill>
              </a:rPr>
              <a:t>ложность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утверждающего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 входила в противоречие с </a:t>
            </a:r>
            <a:r>
              <a:rPr lang="ru-RU" sz="1800" b="1" dirty="0" smtClean="0">
                <a:solidFill>
                  <a:srgbClr val="FF66FF"/>
                </a:solidFill>
              </a:rPr>
              <a:t>ложностью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утверждаемого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chemeClr val="accent3"/>
                </a:solidFill>
              </a:rPr>
              <a:t> т. е. </a:t>
            </a:r>
            <a:r>
              <a:rPr lang="ru-RU" sz="1800" b="1" dirty="0" smtClean="0">
                <a:solidFill>
                  <a:srgbClr val="FFFF00"/>
                </a:solidFill>
              </a:rPr>
              <a:t>утверждающее</a:t>
            </a:r>
            <a:r>
              <a:rPr lang="ru-RU" sz="1800" b="1" dirty="0" smtClean="0">
                <a:solidFill>
                  <a:schemeClr val="accent3"/>
                </a:solidFill>
              </a:rPr>
              <a:t> и </a:t>
            </a:r>
            <a:r>
              <a:rPr lang="ru-RU" sz="1800" b="1" dirty="0" smtClean="0">
                <a:solidFill>
                  <a:srgbClr val="FFFF00"/>
                </a:solidFill>
              </a:rPr>
              <a:t>утверждаемое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 не могли находиться в отношении </a:t>
            </a:r>
            <a:r>
              <a:rPr lang="ru-RU" sz="1800" b="1" dirty="0" smtClean="0">
                <a:solidFill>
                  <a:srgbClr val="00FFFF"/>
                </a:solidFill>
              </a:rPr>
              <a:t>равнозначности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</p:txBody>
      </p:sp>
      <p:cxnSp>
        <p:nvCxnSpPr>
          <p:cNvPr id="7" name="Прямая соединительная линия 6"/>
          <p:cNvCxnSpPr>
            <a:cxnSpLocks noChangeShapeType="1"/>
          </p:cNvCxnSpPr>
          <p:nvPr/>
        </p:nvCxnSpPr>
        <p:spPr bwMode="auto">
          <a:xfrm>
            <a:off x="1000100" y="1296000"/>
            <a:ext cx="7128000" cy="43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" name="Прямая соединительная линия 7"/>
          <p:cNvCxnSpPr>
            <a:cxnSpLocks noChangeShapeType="1"/>
          </p:cNvCxnSpPr>
          <p:nvPr/>
        </p:nvCxnSpPr>
        <p:spPr bwMode="auto">
          <a:xfrm rot="-420000">
            <a:off x="1008000" y="1296000"/>
            <a:ext cx="7128000" cy="43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" name="Прямая соединительная линия 8"/>
          <p:cNvCxnSpPr>
            <a:cxnSpLocks noChangeShapeType="1"/>
          </p:cNvCxnSpPr>
          <p:nvPr/>
        </p:nvCxnSpPr>
        <p:spPr bwMode="auto">
          <a:xfrm>
            <a:off x="1008000" y="1872000"/>
            <a:ext cx="7128000" cy="43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" name="Прямая соединительная линия 9"/>
          <p:cNvCxnSpPr>
            <a:cxnSpLocks noChangeShapeType="1"/>
          </p:cNvCxnSpPr>
          <p:nvPr/>
        </p:nvCxnSpPr>
        <p:spPr bwMode="auto">
          <a:xfrm rot="-420000">
            <a:off x="1008000" y="1872000"/>
            <a:ext cx="7128000" cy="43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build="p"/>
    </p:bldLst>
  </p:timing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200" b="1" dirty="0" smtClean="0">
                <a:solidFill>
                  <a:schemeClr val="accent3"/>
                </a:solidFill>
              </a:rPr>
              <a:t>Парадокс лжеца</a:t>
            </a:r>
            <a:endParaRPr lang="ru-RU" sz="3200" b="1" dirty="0">
              <a:solidFill>
                <a:schemeClr val="accent3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08000" y="1332000"/>
            <a:ext cx="7128000" cy="432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dirty="0" smtClean="0"/>
              <a:t>Критянин Эпименид утверждает, что </a:t>
            </a:r>
            <a:r>
              <a:rPr lang="ru-RU" dirty="0" smtClean="0">
                <a:solidFill>
                  <a:srgbClr val="FFFF00"/>
                </a:solidFill>
              </a:rPr>
              <a:t>все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критяне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– </a:t>
            </a:r>
            <a:r>
              <a:rPr lang="ru-RU" dirty="0" smtClean="0">
                <a:solidFill>
                  <a:srgbClr val="00FFFF"/>
                </a:solidFill>
              </a:rPr>
              <a:t>лжецы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5" name="TextBox 4"/>
          <p:cNvSpPr txBox="1"/>
          <p:nvPr/>
        </p:nvSpPr>
        <p:spPr>
          <a:xfrm>
            <a:off x="1008000" y="1908000"/>
            <a:ext cx="7128000" cy="432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dirty="0" smtClean="0"/>
              <a:t>Критянин Эпименид утверждает, </a:t>
            </a:r>
            <a:r>
              <a:rPr lang="ru-RU" dirty="0"/>
              <a:t>что </a:t>
            </a:r>
            <a:r>
              <a:rPr lang="ru-RU" dirty="0">
                <a:solidFill>
                  <a:srgbClr val="FFFF00"/>
                </a:solidFill>
              </a:rPr>
              <a:t>все</a:t>
            </a:r>
            <a:r>
              <a:rPr lang="ru-RU" dirty="0">
                <a:solidFill>
                  <a:srgbClr val="00FFFF"/>
                </a:solidFill>
              </a:rPr>
              <a:t> критяне </a:t>
            </a:r>
            <a:r>
              <a:rPr lang="ru-RU" dirty="0">
                <a:solidFill>
                  <a:srgbClr val="FFFF00"/>
                </a:solidFill>
              </a:rPr>
              <a:t>всегда</a:t>
            </a:r>
            <a:r>
              <a:rPr lang="ru-RU" dirty="0">
                <a:solidFill>
                  <a:srgbClr val="00FFFF"/>
                </a:solidFill>
              </a:rPr>
              <a:t> </a:t>
            </a:r>
            <a:r>
              <a:rPr lang="ru-RU" dirty="0">
                <a:solidFill>
                  <a:srgbClr val="FF66FF"/>
                </a:solidFill>
              </a:rPr>
              <a:t>лгут</a:t>
            </a:r>
            <a:r>
              <a:rPr lang="ru-RU" dirty="0"/>
              <a:t>.</a:t>
            </a:r>
          </a:p>
        </p:txBody>
      </p:sp>
      <p:sp>
        <p:nvSpPr>
          <p:cNvPr id="6" name="Содержимое 2"/>
          <p:cNvSpPr>
            <a:spLocks noGrp="1"/>
          </p:cNvSpPr>
          <p:nvPr>
            <p:ph idx="1"/>
          </p:nvPr>
        </p:nvSpPr>
        <p:spPr>
          <a:xfrm>
            <a:off x="457200" y="2412000"/>
            <a:ext cx="8229600" cy="4176000"/>
          </a:xfrm>
        </p:spPr>
        <p:txBody>
          <a:bodyPr/>
          <a:lstStyle/>
          <a:p>
            <a:r>
              <a:rPr lang="ru-RU" sz="1800" b="1" dirty="0" smtClean="0">
                <a:solidFill>
                  <a:schemeClr val="accent3"/>
                </a:solidFill>
              </a:rPr>
              <a:t>В нашем примере такого результата (полноценности парадокса) можно было бы добиться, если бы в качестве </a:t>
            </a:r>
            <a:r>
              <a:rPr lang="ru-RU" sz="1800" b="1" dirty="0" smtClean="0">
                <a:solidFill>
                  <a:srgbClr val="FFFF00"/>
                </a:solidFill>
              </a:rPr>
              <a:t>утверждаемого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 фигурировало суждение не </a:t>
            </a:r>
            <a:r>
              <a:rPr lang="ru-RU" sz="1800" b="1" dirty="0" smtClean="0">
                <a:solidFill>
                  <a:srgbClr val="00FFFF"/>
                </a:solidFill>
              </a:rPr>
              <a:t>общее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chemeClr val="accent3"/>
                </a:solidFill>
              </a:rPr>
              <a:t> а </a:t>
            </a:r>
            <a:r>
              <a:rPr lang="ru-RU" sz="1800" b="1" dirty="0" smtClean="0">
                <a:solidFill>
                  <a:srgbClr val="00FFFF"/>
                </a:solidFill>
              </a:rPr>
              <a:t>единичное</a:t>
            </a:r>
            <a:r>
              <a:rPr lang="ru-RU" sz="1800" b="1" dirty="0" smtClean="0">
                <a:solidFill>
                  <a:schemeClr val="bg1"/>
                </a:solidFill>
              </a:rPr>
              <a:t>: </a:t>
            </a:r>
            <a:r>
              <a:rPr lang="ru-RU" sz="1800" b="1" dirty="0" smtClean="0">
                <a:solidFill>
                  <a:schemeClr val="accent3"/>
                </a:solidFill>
              </a:rPr>
              <a:t/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/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/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/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/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endParaRPr lang="ru-RU" sz="1800" b="1" dirty="0" smtClean="0">
              <a:solidFill>
                <a:schemeClr val="accent3"/>
              </a:solidFill>
            </a:endParaRPr>
          </a:p>
          <a:p>
            <a:r>
              <a:rPr lang="ru-RU" sz="1800" b="1" dirty="0" smtClean="0">
                <a:solidFill>
                  <a:schemeClr val="accent3"/>
                </a:solidFill>
              </a:rPr>
              <a:t>Мы видим, что парадокс возникает в тех случаях, когда </a:t>
            </a:r>
          </a:p>
          <a:p>
            <a:pPr lvl="1"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accent3"/>
                </a:solidFill>
              </a:rPr>
              <a:t>утверждающее суждение </a:t>
            </a:r>
            <a:r>
              <a:rPr lang="ru-RU" sz="1800" b="1" dirty="0" smtClean="0">
                <a:solidFill>
                  <a:srgbClr val="00FFFF"/>
                </a:solidFill>
              </a:rPr>
              <a:t>относится к себе самому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т. е. носит характер </a:t>
            </a:r>
            <a:r>
              <a:rPr lang="ru-RU" sz="1800" b="1" dirty="0" smtClean="0">
                <a:solidFill>
                  <a:srgbClr val="00FFFF"/>
                </a:solidFill>
              </a:rPr>
              <a:t>самореференции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</a:p>
          <a:p>
            <a:pPr lvl="1"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accent3"/>
                </a:solidFill>
              </a:rPr>
              <a:t>и при этом </a:t>
            </a:r>
            <a:r>
              <a:rPr lang="ru-RU" sz="1800" b="1" dirty="0" smtClean="0">
                <a:solidFill>
                  <a:srgbClr val="FF66FF"/>
                </a:solidFill>
              </a:rPr>
              <a:t>противоречит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суждению </a:t>
            </a:r>
            <a:r>
              <a:rPr lang="ru-RU" sz="1800" b="1" dirty="0" smtClean="0">
                <a:solidFill>
                  <a:srgbClr val="FFFF00"/>
                </a:solidFill>
              </a:rPr>
              <a:t>утверждаемому</a:t>
            </a:r>
            <a:r>
              <a:rPr lang="ru-RU" sz="1800" b="1" dirty="0" smtClean="0">
                <a:solidFill>
                  <a:schemeClr val="accent3"/>
                </a:solidFill>
              </a:rPr>
              <a:t>,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т. е. </a:t>
            </a:r>
            <a:r>
              <a:rPr lang="ru-RU" sz="1800" b="1" dirty="0" smtClean="0">
                <a:solidFill>
                  <a:srgbClr val="00FF00"/>
                </a:solidFill>
              </a:rPr>
              <a:t>утверждает</a:t>
            </a:r>
            <a:r>
              <a:rPr lang="ru-RU" sz="1800" b="1" dirty="0" smtClean="0">
                <a:solidFill>
                  <a:schemeClr val="accent3"/>
                </a:solidFill>
              </a:rPr>
              <a:t> собственную </a:t>
            </a:r>
            <a:r>
              <a:rPr lang="ru-RU" sz="1800" b="1" dirty="0" smtClean="0">
                <a:solidFill>
                  <a:srgbClr val="FF66FF"/>
                </a:solidFill>
              </a:rPr>
              <a:t>ложность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или </a:t>
            </a:r>
            <a:r>
              <a:rPr lang="ru-RU" sz="1800" b="1" dirty="0" smtClean="0">
                <a:solidFill>
                  <a:srgbClr val="FF66FF"/>
                </a:solidFill>
              </a:rPr>
              <a:t>отрицает</a:t>
            </a:r>
            <a:r>
              <a:rPr lang="ru-RU" sz="1800" b="1" dirty="0" smtClean="0">
                <a:solidFill>
                  <a:schemeClr val="accent3"/>
                </a:solidFill>
              </a:rPr>
              <a:t> собственную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истинность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  <a:r>
              <a:rPr lang="ru-RU" sz="1800" b="1" dirty="0" smtClean="0">
                <a:solidFill>
                  <a:schemeClr val="accent3"/>
                </a:solidFill>
              </a:rPr>
              <a:t/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endParaRPr lang="ru-RU" sz="1800" b="1" dirty="0" smtClean="0">
              <a:solidFill>
                <a:srgbClr val="00FFFF"/>
              </a:solidFill>
            </a:endParaRPr>
          </a:p>
        </p:txBody>
      </p:sp>
      <p:cxnSp>
        <p:nvCxnSpPr>
          <p:cNvPr id="7" name="Прямая соединительная линия 6"/>
          <p:cNvCxnSpPr>
            <a:cxnSpLocks noChangeShapeType="1"/>
          </p:cNvCxnSpPr>
          <p:nvPr/>
        </p:nvCxnSpPr>
        <p:spPr bwMode="auto">
          <a:xfrm>
            <a:off x="1008000" y="1332000"/>
            <a:ext cx="7128000" cy="43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" name="Прямая соединительная линия 7"/>
          <p:cNvCxnSpPr>
            <a:cxnSpLocks noChangeShapeType="1"/>
          </p:cNvCxnSpPr>
          <p:nvPr/>
        </p:nvCxnSpPr>
        <p:spPr bwMode="auto">
          <a:xfrm rot="-420000">
            <a:off x="1008000" y="1332000"/>
            <a:ext cx="7128000" cy="43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" name="Прямая соединительная линия 8"/>
          <p:cNvCxnSpPr>
            <a:cxnSpLocks noChangeShapeType="1"/>
          </p:cNvCxnSpPr>
          <p:nvPr/>
        </p:nvCxnSpPr>
        <p:spPr bwMode="auto">
          <a:xfrm>
            <a:off x="1008000" y="1908000"/>
            <a:ext cx="7128000" cy="43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" name="Прямая соединительная линия 9"/>
          <p:cNvCxnSpPr>
            <a:cxnSpLocks noChangeShapeType="1"/>
          </p:cNvCxnSpPr>
          <p:nvPr/>
        </p:nvCxnSpPr>
        <p:spPr bwMode="auto">
          <a:xfrm rot="-420000">
            <a:off x="1006928" y="1908000"/>
            <a:ext cx="7128000" cy="432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1" name="TextBox 10"/>
          <p:cNvSpPr txBox="1"/>
          <p:nvPr/>
        </p:nvSpPr>
        <p:spPr>
          <a:xfrm>
            <a:off x="1008000" y="4068000"/>
            <a:ext cx="7128000" cy="432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dirty="0" smtClean="0"/>
              <a:t>Критянин Эпименид </a:t>
            </a:r>
            <a:r>
              <a:rPr lang="ru-RU" dirty="0" smtClean="0">
                <a:solidFill>
                  <a:srgbClr val="FF66FF"/>
                </a:solidFill>
              </a:rPr>
              <a:t>отрицает</a:t>
            </a:r>
            <a:r>
              <a:rPr lang="ru-RU" dirty="0" smtClean="0"/>
              <a:t>, </a:t>
            </a:r>
            <a:r>
              <a:rPr lang="ru-RU" dirty="0"/>
              <a:t>что </a:t>
            </a:r>
            <a:r>
              <a:rPr lang="ru-RU" dirty="0" smtClean="0">
                <a:solidFill>
                  <a:srgbClr val="FFFF00"/>
                </a:solidFill>
              </a:rPr>
              <a:t>сейчас</a:t>
            </a:r>
            <a:r>
              <a:rPr lang="ru-RU" dirty="0" smtClean="0"/>
              <a:t> он говорит</a:t>
            </a:r>
            <a:r>
              <a:rPr lang="ru-RU" dirty="0" smtClean="0">
                <a:solidFill>
                  <a:srgbClr val="FF66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правду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12" name="TextBox 11"/>
          <p:cNvSpPr txBox="1"/>
          <p:nvPr/>
        </p:nvSpPr>
        <p:spPr>
          <a:xfrm>
            <a:off x="1008000" y="3492000"/>
            <a:ext cx="7128000" cy="432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dirty="0" smtClean="0"/>
              <a:t>Критянин Эпименид </a:t>
            </a:r>
            <a:r>
              <a:rPr lang="ru-RU" dirty="0" smtClean="0">
                <a:solidFill>
                  <a:srgbClr val="00FF00"/>
                </a:solidFill>
              </a:rPr>
              <a:t>утверждает</a:t>
            </a:r>
            <a:r>
              <a:rPr lang="ru-RU" dirty="0" smtClean="0"/>
              <a:t>, </a:t>
            </a:r>
            <a:r>
              <a:rPr lang="ru-RU" dirty="0"/>
              <a:t>что </a:t>
            </a:r>
            <a:r>
              <a:rPr lang="ru-RU" dirty="0" smtClean="0">
                <a:solidFill>
                  <a:srgbClr val="FFFF00"/>
                </a:solidFill>
              </a:rPr>
              <a:t>сейчас </a:t>
            </a:r>
            <a:r>
              <a:rPr lang="ru-RU" dirty="0" smtClean="0"/>
              <a:t>он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лжёт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uiExpand="1" build="p"/>
      <p:bldP spid="11" grpId="0" animBg="1"/>
      <p:bldP spid="12" grpId="0" animBg="1"/>
    </p:bldLst>
  </p:timing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Содержимое 2"/>
          <p:cNvSpPr>
            <a:spLocks noGrp="1"/>
          </p:cNvSpPr>
          <p:nvPr>
            <p:ph idx="1"/>
          </p:nvPr>
        </p:nvSpPr>
        <p:spPr>
          <a:xfrm>
            <a:off x="457200" y="2412000"/>
            <a:ext cx="8229600" cy="4176000"/>
          </a:xfrm>
          <a:ln>
            <a:noFill/>
          </a:ln>
        </p:spPr>
        <p:txBody>
          <a:bodyPr/>
          <a:lstStyle/>
          <a:p>
            <a:pPr>
              <a:buFont typeface="Wingdings" pitchFamily="2" charset="2"/>
              <a:buChar char="§"/>
            </a:pPr>
            <a:r>
              <a:rPr lang="ru-RU" sz="1800" b="1" dirty="0" smtClean="0">
                <a:solidFill>
                  <a:schemeClr val="accent3"/>
                </a:solidFill>
              </a:rPr>
              <a:t>Или (как вариант):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600" b="1" dirty="0" smtClean="0">
                <a:solidFill>
                  <a:schemeClr val="accent3"/>
                </a:solidFill>
              </a:rPr>
              <a:t/>
            </a:r>
            <a:br>
              <a:rPr lang="ru-RU" sz="1600" b="1" dirty="0" smtClean="0">
                <a:solidFill>
                  <a:schemeClr val="accent3"/>
                </a:solidFill>
              </a:rPr>
            </a:br>
            <a:r>
              <a:rPr lang="ru-RU" sz="1600" b="1" dirty="0" smtClean="0">
                <a:solidFill>
                  <a:schemeClr val="accent3"/>
                </a:solidFill>
              </a:rPr>
              <a:t/>
            </a:r>
            <a:br>
              <a:rPr lang="ru-RU" sz="1600" b="1" dirty="0" smtClean="0">
                <a:solidFill>
                  <a:schemeClr val="accent3"/>
                </a:solidFill>
              </a:rPr>
            </a:br>
            <a:endParaRPr lang="ru-RU" sz="1600" b="1" dirty="0" smtClean="0">
              <a:solidFill>
                <a:schemeClr val="accent3"/>
              </a:solidFill>
            </a:endParaRPr>
          </a:p>
          <a:p>
            <a:endParaRPr lang="ru-RU" sz="1600" b="1" dirty="0" smtClean="0">
              <a:solidFill>
                <a:schemeClr val="accent3"/>
              </a:solidFill>
            </a:endParaRPr>
          </a:p>
          <a:p>
            <a:r>
              <a:rPr lang="ru-RU" sz="1800" b="1" dirty="0" smtClean="0">
                <a:solidFill>
                  <a:schemeClr val="accent3"/>
                </a:solidFill>
              </a:rPr>
              <a:t>И при этом, строго говоря, уже не существенно, являются ли </a:t>
            </a:r>
            <a:r>
              <a:rPr lang="ru-RU" sz="1800" b="1" dirty="0" smtClean="0">
                <a:solidFill>
                  <a:srgbClr val="FFFF00"/>
                </a:solidFill>
              </a:rPr>
              <a:t>утверждаемые</a:t>
            </a:r>
            <a:r>
              <a:rPr lang="ru-RU" sz="1800" b="1" dirty="0" smtClean="0">
                <a:solidFill>
                  <a:schemeClr val="accent3"/>
                </a:solidFill>
              </a:rPr>
              <a:t> или </a:t>
            </a:r>
            <a:r>
              <a:rPr lang="ru-RU" sz="1800" b="1" dirty="0" smtClean="0">
                <a:solidFill>
                  <a:srgbClr val="FFFF00"/>
                </a:solidFill>
              </a:rPr>
              <a:t>отрицаемые</a:t>
            </a:r>
            <a:r>
              <a:rPr lang="ru-RU" sz="1800" b="1" dirty="0" smtClean="0">
                <a:solidFill>
                  <a:schemeClr val="accent3"/>
                </a:solidFill>
              </a:rPr>
              <a:t> суждения </a:t>
            </a:r>
            <a:r>
              <a:rPr lang="ru-RU" sz="1800" b="1" dirty="0" smtClean="0">
                <a:solidFill>
                  <a:srgbClr val="00FFFF"/>
                </a:solidFill>
              </a:rPr>
              <a:t>единичными</a:t>
            </a:r>
            <a:r>
              <a:rPr lang="ru-RU" sz="1800" b="1" dirty="0" smtClean="0">
                <a:solidFill>
                  <a:schemeClr val="accent3"/>
                </a:solidFill>
              </a:rPr>
              <a:t> или </a:t>
            </a:r>
            <a:r>
              <a:rPr lang="ru-RU" sz="1800" b="1" dirty="0" smtClean="0">
                <a:solidFill>
                  <a:srgbClr val="00FFFF"/>
                </a:solidFill>
              </a:rPr>
              <a:t>общими</a:t>
            </a:r>
            <a:r>
              <a:rPr lang="ru-RU" sz="1800" b="1" dirty="0" smtClean="0">
                <a:solidFill>
                  <a:schemeClr val="bg1"/>
                </a:solidFill>
              </a:rPr>
              <a:t>; </a:t>
            </a:r>
          </a:p>
          <a:p>
            <a:r>
              <a:rPr lang="ru-RU" sz="1800" b="1" dirty="0" smtClean="0">
                <a:solidFill>
                  <a:schemeClr val="accent3"/>
                </a:solidFill>
              </a:rPr>
              <a:t>существенно лишь, чтобы они находились в отношении </a:t>
            </a:r>
            <a:r>
              <a:rPr lang="ru-RU" sz="1800" b="1" dirty="0" smtClean="0">
                <a:solidFill>
                  <a:srgbClr val="00FFFF"/>
                </a:solidFill>
              </a:rPr>
              <a:t>противоречия</a:t>
            </a:r>
            <a:r>
              <a:rPr lang="ru-RU" sz="1800" b="1" dirty="0" smtClean="0">
                <a:solidFill>
                  <a:schemeClr val="accent3"/>
                </a:solidFill>
              </a:rPr>
              <a:t> с суждениями </a:t>
            </a:r>
            <a:r>
              <a:rPr lang="ru-RU" sz="1800" b="1" dirty="0" smtClean="0">
                <a:solidFill>
                  <a:srgbClr val="FFFF00"/>
                </a:solidFill>
              </a:rPr>
              <a:t>утверждающими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FFFF00"/>
                </a:solidFill>
              </a:rPr>
              <a:t> отрицающими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или </a:t>
            </a:r>
            <a:r>
              <a:rPr lang="ru-RU" sz="1800" b="1" dirty="0" smtClean="0">
                <a:solidFill>
                  <a:srgbClr val="FFFF00"/>
                </a:solidFill>
              </a:rPr>
              <a:t>обусловливающими</a:t>
            </a:r>
            <a:r>
              <a:rPr lang="ru-RU" sz="1800" b="1" dirty="0" smtClean="0">
                <a:solidFill>
                  <a:schemeClr val="bg1"/>
                </a:solidFill>
              </a:rPr>
              <a:t> их истинность или ложность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340000" y="2880000"/>
            <a:ext cx="4464000" cy="792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none" rtlCol="0" anchor="ctr" anchorCtr="1">
            <a:noAutofit/>
          </a:bodyPr>
          <a:lstStyle/>
          <a:p>
            <a:pPr algn="ctr"/>
            <a:r>
              <a:rPr lang="ru-RU" dirty="0" smtClean="0">
                <a:solidFill>
                  <a:srgbClr val="FFFF00"/>
                </a:solidFill>
              </a:rPr>
              <a:t>Нижеследующее</a:t>
            </a:r>
            <a:r>
              <a:rPr lang="ru-RU" dirty="0" smtClean="0"/>
              <a:t> суждение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</a:t>
            </a:r>
            <a:r>
              <a:rPr lang="ru-RU" dirty="0" smtClean="0"/>
              <a:t>.</a:t>
            </a:r>
          </a:p>
          <a:p>
            <a:pPr algn="ctr"/>
            <a:r>
              <a:rPr lang="ru-RU" dirty="0" smtClean="0">
                <a:solidFill>
                  <a:srgbClr val="FFFF00"/>
                </a:solidFill>
              </a:rPr>
              <a:t>Предшествующее</a:t>
            </a:r>
            <a:r>
              <a:rPr lang="ru-RU" dirty="0" smtClean="0"/>
              <a:t> суждение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1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ru-RU" sz="3200" b="1" dirty="0" smtClean="0">
                <a:solidFill>
                  <a:schemeClr val="bg1"/>
                </a:solidFill>
              </a:rPr>
              <a:t>Парадоксы самореференции</a:t>
            </a:r>
            <a:endParaRPr lang="ru-RU" sz="2800" b="1" dirty="0" smtClean="0">
              <a:solidFill>
                <a:schemeClr val="bg1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412000" y="1332000"/>
            <a:ext cx="4320000" cy="432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dirty="0" smtClean="0">
                <a:solidFill>
                  <a:srgbClr val="00FF00"/>
                </a:solidFill>
              </a:rPr>
              <a:t>Истинно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что</a:t>
            </a:r>
            <a:r>
              <a:rPr lang="ru-RU" dirty="0" smtClean="0">
                <a:solidFill>
                  <a:srgbClr val="FFFF00"/>
                </a:solidFill>
              </a:rPr>
              <a:t> это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суждение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ложно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9" name="TextBox 8"/>
          <p:cNvSpPr txBox="1"/>
          <p:nvPr/>
        </p:nvSpPr>
        <p:spPr>
          <a:xfrm>
            <a:off x="2412000" y="1908000"/>
            <a:ext cx="4320000" cy="432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dirty="0" smtClean="0">
                <a:solidFill>
                  <a:srgbClr val="FF66FF"/>
                </a:solidFill>
              </a:rPr>
              <a:t>Ложно</a:t>
            </a:r>
            <a:r>
              <a:rPr lang="ru-RU" dirty="0" smtClean="0"/>
              <a:t>, что</a:t>
            </a:r>
            <a:r>
              <a:rPr lang="ru-RU" dirty="0" smtClean="0">
                <a:solidFill>
                  <a:srgbClr val="FFFF00"/>
                </a:solidFill>
              </a:rPr>
              <a:t> это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суждение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истинно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10" name="TextBox 9"/>
          <p:cNvSpPr txBox="1"/>
          <p:nvPr/>
        </p:nvSpPr>
        <p:spPr>
          <a:xfrm>
            <a:off x="2124000" y="5652000"/>
            <a:ext cx="4968000" cy="792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none" rtlCol="0" anchor="ctr" anchorCtr="1">
            <a:noAutofit/>
          </a:bodyPr>
          <a:lstStyle/>
          <a:p>
            <a:pPr algn="ctr"/>
            <a:r>
              <a:rPr lang="ru-RU" dirty="0" smtClean="0">
                <a:solidFill>
                  <a:srgbClr val="FFFF00"/>
                </a:solidFill>
              </a:rPr>
              <a:t>Все</a:t>
            </a:r>
            <a:r>
              <a:rPr lang="ru-RU" dirty="0" smtClean="0"/>
              <a:t> 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истинны</a:t>
            </a:r>
            <a:r>
              <a:rPr lang="ru-RU" dirty="0" smtClean="0"/>
              <a:t>, если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они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ложны</a:t>
            </a:r>
            <a:r>
              <a:rPr lang="ru-RU" dirty="0" smtClean="0"/>
              <a:t>.</a:t>
            </a:r>
          </a:p>
          <a:p>
            <a:pPr algn="ctr"/>
            <a:r>
              <a:rPr lang="ru-RU" dirty="0" smtClean="0">
                <a:solidFill>
                  <a:srgbClr val="FFFF00"/>
                </a:solidFill>
              </a:rPr>
              <a:t>Все </a:t>
            </a:r>
            <a:r>
              <a:rPr lang="ru-RU" dirty="0" smtClean="0"/>
              <a:t>суждения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66FF"/>
                </a:solidFill>
              </a:rPr>
              <a:t>ложны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FF66FF"/>
                </a:solidFill>
              </a:rPr>
              <a:t> </a:t>
            </a:r>
            <a:r>
              <a:rPr lang="ru-RU" dirty="0" smtClean="0"/>
              <a:t>если</a:t>
            </a:r>
            <a:r>
              <a:rPr lang="ru-RU" dirty="0" smtClean="0">
                <a:solidFill>
                  <a:srgbClr val="FF66FF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они</a:t>
            </a:r>
            <a:r>
              <a:rPr lang="ru-RU" dirty="0" smtClean="0">
                <a:solidFill>
                  <a:srgbClr val="FF66FF"/>
                </a:solidFill>
              </a:rPr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истинны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  <p:bldP spid="15" grpId="0" animBg="1"/>
      <p:bldP spid="8" grpId="0" animBg="1"/>
      <p:bldP spid="9" grpId="0" animBg="1"/>
      <p:bldP spid="10" grpId="0" animBg="1"/>
    </p:bldLst>
  </p:timing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200" b="1" dirty="0" smtClean="0">
                <a:solidFill>
                  <a:schemeClr val="accent3"/>
                </a:solidFill>
              </a:rPr>
              <a:t>Парадокс Эватла</a:t>
            </a:r>
            <a:endParaRPr lang="ru-RU" sz="3200" b="1" dirty="0">
              <a:solidFill>
                <a:schemeClr val="accent3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44000" y="1332000"/>
            <a:ext cx="8856000" cy="2880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 algn="ctr">
              <a:spcBef>
                <a:spcPts val="0"/>
              </a:spcBef>
            </a:pPr>
            <a:r>
              <a:rPr lang="ru-RU" dirty="0" smtClean="0"/>
              <a:t>У древнегреческого софиста Протагора учился судебному красноречию </a:t>
            </a:r>
            <a:br>
              <a:rPr lang="ru-RU" dirty="0" smtClean="0"/>
            </a:br>
            <a:r>
              <a:rPr lang="ru-RU" dirty="0" smtClean="0"/>
              <a:t>некий Эватл. </a:t>
            </a:r>
            <a:r>
              <a:rPr lang="ru-RU" dirty="0" smtClean="0">
                <a:solidFill>
                  <a:srgbClr val="00FFFF"/>
                </a:solidFill>
              </a:rPr>
              <a:t>По заключённому между ними договору Эватл должен был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заплатить Протагору за обучение 10 тысяч драхм, но только в том случае,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если он выиграет свой первый судебный процесс; в случае же проигрыша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первого судебного дела он вообще не был обязан платить за обучение.</a:t>
            </a:r>
          </a:p>
          <a:p>
            <a:pPr algn="ctr">
              <a:spcBef>
                <a:spcPts val="1200"/>
              </a:spcBef>
            </a:pPr>
            <a:r>
              <a:rPr lang="ru-RU" dirty="0" smtClean="0"/>
              <a:t>Однако, закончив обучение, Эватл не стал участвовать в судебных тяжбах. </a:t>
            </a:r>
            <a:br>
              <a:rPr lang="ru-RU" dirty="0" smtClean="0"/>
            </a:br>
            <a:r>
              <a:rPr lang="ru-RU" dirty="0" smtClean="0"/>
              <a:t>Как следствие, он считал себя свободным от уплаты за учёбу. Это длилось </a:t>
            </a:r>
            <a:br>
              <a:rPr lang="ru-RU" dirty="0" smtClean="0"/>
            </a:br>
            <a:r>
              <a:rPr lang="ru-RU" dirty="0" smtClean="0"/>
              <a:t>довольно долго, наконец, терпение Протагора иссякло, и он сам подал на своего ученика в суд. Для Эватла это был бы первый судебный процесс.</a:t>
            </a:r>
            <a:endParaRPr lang="ru-RU" dirty="0"/>
          </a:p>
        </p:txBody>
      </p:sp>
      <p:sp>
        <p:nvSpPr>
          <p:cNvPr id="4" name="Содержимое 2"/>
          <p:cNvSpPr txBox="1">
            <a:spLocks/>
          </p:cNvSpPr>
          <p:nvPr/>
        </p:nvSpPr>
        <p:spPr>
          <a:xfrm>
            <a:off x="457200" y="4320000"/>
            <a:ext cx="8229600" cy="2376000"/>
          </a:xfrm>
          <a:prstGeom prst="rect">
            <a:avLst/>
          </a:prstGeom>
        </p:spPr>
        <p:txBody>
          <a:bodyPr/>
          <a:lstStyle/>
          <a:p>
            <a:pPr marL="342900" lvl="0" indent="-342900" algn="l" eaLnBrk="0" hangingPunct="0">
              <a:spcBef>
                <a:spcPct val="20000"/>
              </a:spcBef>
              <a:buFontTx/>
              <a:buChar char="•"/>
            </a:pPr>
            <a:r>
              <a:rPr lang="ru-RU" dirty="0" smtClean="0"/>
              <a:t>Перед судом Протагор якобы сказал Эватлу: «</a:t>
            </a:r>
            <a:r>
              <a:rPr lang="ru-RU" dirty="0"/>
              <a:t>Каким бы </a:t>
            </a:r>
            <a:r>
              <a:rPr lang="ru-RU" dirty="0" smtClean="0"/>
              <a:t>ни было </a:t>
            </a:r>
            <a:r>
              <a:rPr lang="ru-RU" dirty="0"/>
              <a:t>решение суда, </a:t>
            </a:r>
            <a:r>
              <a:rPr lang="ru-RU" dirty="0" smtClean="0"/>
              <a:t>ты </a:t>
            </a:r>
            <a:r>
              <a:rPr lang="ru-RU" dirty="0"/>
              <a:t>должен </a:t>
            </a:r>
            <a:r>
              <a:rPr lang="ru-RU" dirty="0" smtClean="0"/>
              <a:t>будешь </a:t>
            </a:r>
            <a:r>
              <a:rPr lang="ru-RU" dirty="0"/>
              <a:t>заплатить. </a:t>
            </a:r>
            <a:r>
              <a:rPr lang="ru-RU" dirty="0" smtClean="0"/>
              <a:t>Ведь ты либо выиграешь свой </a:t>
            </a:r>
            <a:r>
              <a:rPr lang="ru-RU" dirty="0"/>
              <a:t>первый процесс, либо </a:t>
            </a:r>
            <a:r>
              <a:rPr lang="ru-RU" dirty="0" smtClean="0"/>
              <a:t>проиграешь. </a:t>
            </a:r>
            <a:r>
              <a:rPr lang="ru-RU" dirty="0" smtClean="0">
                <a:solidFill>
                  <a:srgbClr val="00FF00"/>
                </a:solidFill>
              </a:rPr>
              <a:t>Если выиграешь, </a:t>
            </a:r>
            <a:r>
              <a:rPr lang="ru-RU" dirty="0">
                <a:solidFill>
                  <a:srgbClr val="00FF00"/>
                </a:solidFill>
              </a:rPr>
              <a:t>то </a:t>
            </a:r>
            <a:r>
              <a:rPr lang="ru-RU" dirty="0" smtClean="0">
                <a:solidFill>
                  <a:srgbClr val="00FF00"/>
                </a:solidFill>
              </a:rPr>
              <a:t>заплатишь </a:t>
            </a:r>
            <a:r>
              <a:rPr lang="ru-RU" dirty="0">
                <a:solidFill>
                  <a:srgbClr val="00FF00"/>
                </a:solidFill>
              </a:rPr>
              <a:t>по договору, если </a:t>
            </a:r>
            <a:r>
              <a:rPr lang="ru-RU" dirty="0" smtClean="0">
                <a:solidFill>
                  <a:srgbClr val="00FF00"/>
                </a:solidFill>
              </a:rPr>
              <a:t>проиграешь, заплатишь </a:t>
            </a:r>
            <a:r>
              <a:rPr lang="ru-RU" dirty="0">
                <a:solidFill>
                  <a:srgbClr val="00FF00"/>
                </a:solidFill>
              </a:rPr>
              <a:t>по решению суда</a:t>
            </a:r>
            <a:r>
              <a:rPr lang="ru-RU" dirty="0" smtClean="0"/>
              <a:t>».</a:t>
            </a:r>
          </a:p>
          <a:p>
            <a:pPr marL="342900" lvl="0" indent="-342900" algn="l" eaLnBrk="0" hangingPunct="0">
              <a:spcBef>
                <a:spcPct val="20000"/>
              </a:spcBef>
              <a:buFontTx/>
              <a:buChar char="•"/>
            </a:pPr>
            <a:r>
              <a:rPr lang="ru-RU" dirty="0" smtClean="0"/>
              <a:t>Эватл возразил</a:t>
            </a:r>
            <a:r>
              <a:rPr lang="ru-RU" dirty="0"/>
              <a:t>: «Ни в том, ни в другом </a:t>
            </a:r>
            <a:r>
              <a:rPr lang="ru-RU" dirty="0" smtClean="0"/>
              <a:t>случае платить мне </a:t>
            </a:r>
            <a:br>
              <a:rPr lang="ru-RU" dirty="0" smtClean="0"/>
            </a:br>
            <a:r>
              <a:rPr lang="ru-RU" dirty="0" smtClean="0"/>
              <a:t>не придётся. </a:t>
            </a:r>
            <a:r>
              <a:rPr lang="ru-RU" dirty="0">
                <a:solidFill>
                  <a:srgbClr val="FFFF00"/>
                </a:solidFill>
              </a:rPr>
              <a:t>Если я выиграю, то </a:t>
            </a:r>
            <a:r>
              <a:rPr lang="ru-RU" dirty="0" smtClean="0">
                <a:solidFill>
                  <a:srgbClr val="FFFF00"/>
                </a:solidFill>
              </a:rPr>
              <a:t>не </a:t>
            </a:r>
            <a:r>
              <a:rPr lang="ru-RU" dirty="0">
                <a:solidFill>
                  <a:srgbClr val="FFFF00"/>
                </a:solidFill>
              </a:rPr>
              <a:t>должен </a:t>
            </a:r>
            <a:r>
              <a:rPr lang="ru-RU" dirty="0" smtClean="0">
                <a:solidFill>
                  <a:srgbClr val="FFFF00"/>
                </a:solidFill>
              </a:rPr>
              <a:t>буду платить </a:t>
            </a:r>
            <a:br>
              <a:rPr lang="ru-RU" dirty="0" smtClean="0">
                <a:solidFill>
                  <a:srgbClr val="FFFF00"/>
                </a:solidFill>
              </a:rPr>
            </a:br>
            <a:r>
              <a:rPr lang="ru-RU" dirty="0" smtClean="0">
                <a:solidFill>
                  <a:srgbClr val="FFFF00"/>
                </a:solidFill>
              </a:rPr>
              <a:t>по </a:t>
            </a:r>
            <a:r>
              <a:rPr lang="ru-RU" dirty="0">
                <a:solidFill>
                  <a:srgbClr val="FFFF00"/>
                </a:solidFill>
              </a:rPr>
              <a:t>решению суда, </a:t>
            </a:r>
            <a:r>
              <a:rPr lang="ru-RU" dirty="0" smtClean="0">
                <a:solidFill>
                  <a:srgbClr val="FFFF00"/>
                </a:solidFill>
              </a:rPr>
              <a:t>а если </a:t>
            </a:r>
            <a:r>
              <a:rPr lang="ru-RU" dirty="0">
                <a:solidFill>
                  <a:srgbClr val="FFFF00"/>
                </a:solidFill>
              </a:rPr>
              <a:t>проиграю, то </a:t>
            </a:r>
            <a:r>
              <a:rPr lang="ru-RU" dirty="0" smtClean="0">
                <a:solidFill>
                  <a:srgbClr val="FFFF00"/>
                </a:solidFill>
              </a:rPr>
              <a:t>по </a:t>
            </a:r>
            <a:r>
              <a:rPr lang="ru-RU" dirty="0">
                <a:solidFill>
                  <a:srgbClr val="FFFF00"/>
                </a:solidFill>
              </a:rPr>
              <a:t>договору</a:t>
            </a:r>
            <a:r>
              <a:rPr lang="ru-RU" dirty="0"/>
              <a:t>».</a:t>
            </a:r>
            <a:endParaRPr kumimoji="0" lang="ru-RU" sz="1800" b="1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animBg="1" autoUpdateAnimBg="0"/>
      <p:bldP spid="4" grpId="0" build="p"/>
    </p:bldLst>
  </p:timing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200" b="1" dirty="0" smtClean="0">
                <a:solidFill>
                  <a:schemeClr val="accent3"/>
                </a:solidFill>
              </a:rPr>
              <a:t>Парадокс крокодила</a:t>
            </a:r>
            <a:endParaRPr lang="ru-RU" sz="3200" b="1" dirty="0">
              <a:solidFill>
                <a:schemeClr val="accent3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60000" y="1440000"/>
            <a:ext cx="8424000" cy="2160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>
              <a:spcBef>
                <a:spcPts val="400"/>
              </a:spcBef>
              <a:spcAft>
                <a:spcPts val="400"/>
              </a:spcAft>
            </a:pPr>
            <a:r>
              <a:rPr lang="ru-RU" dirty="0"/>
              <a:t>Крокодил выхватил у египтянки, стоявшей на берегу реки, </a:t>
            </a:r>
            <a:r>
              <a:rPr lang="ru-RU" dirty="0" smtClean="0"/>
              <a:t>её ребёнка</a:t>
            </a:r>
            <a:r>
              <a:rPr lang="ru-RU" dirty="0"/>
              <a:t>.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Когда женщина стала молить его вернуть ребёнка, крокодил ответил</a:t>
            </a:r>
            <a:r>
              <a:rPr lang="ru-RU" dirty="0"/>
              <a:t>:</a:t>
            </a:r>
          </a:p>
          <a:p>
            <a:pPr>
              <a:spcBef>
                <a:spcPts val="600"/>
              </a:spcBef>
              <a:spcAft>
                <a:spcPts val="400"/>
              </a:spcAft>
            </a:pPr>
            <a:r>
              <a:rPr lang="ru-RU" dirty="0" smtClean="0"/>
              <a:t>«Твоё </a:t>
            </a:r>
            <a:r>
              <a:rPr lang="ru-RU" dirty="0"/>
              <a:t>несчастье растрогало меня, и я дам тебе шанс получить назад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ребёнка</a:t>
            </a:r>
            <a:r>
              <a:rPr lang="ru-RU" dirty="0"/>
              <a:t>. </a:t>
            </a:r>
            <a:r>
              <a:rPr lang="ru-RU" dirty="0" smtClean="0">
                <a:solidFill>
                  <a:srgbClr val="00FFFF"/>
                </a:solidFill>
              </a:rPr>
              <a:t>Угадай</a:t>
            </a:r>
            <a:r>
              <a:rPr lang="ru-RU" dirty="0">
                <a:solidFill>
                  <a:srgbClr val="00FFFF"/>
                </a:solidFill>
              </a:rPr>
              <a:t>, отдам я его тебе или нет. Если ответишь правильно,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я </a:t>
            </a:r>
            <a:r>
              <a:rPr lang="ru-RU" dirty="0">
                <a:solidFill>
                  <a:srgbClr val="00FFFF"/>
                </a:solidFill>
              </a:rPr>
              <a:t>верну </a:t>
            </a:r>
            <a:r>
              <a:rPr lang="ru-RU" dirty="0" smtClean="0">
                <a:solidFill>
                  <a:srgbClr val="00FFFF"/>
                </a:solidFill>
              </a:rPr>
              <a:t>ребёнка</a:t>
            </a:r>
            <a:r>
              <a:rPr lang="ru-RU" dirty="0">
                <a:solidFill>
                  <a:srgbClr val="00FFFF"/>
                </a:solidFill>
              </a:rPr>
              <a:t>. Если не угадаешь, я его не </a:t>
            </a:r>
            <a:r>
              <a:rPr lang="ru-RU" dirty="0" smtClean="0">
                <a:solidFill>
                  <a:srgbClr val="00FFFF"/>
                </a:solidFill>
              </a:rPr>
              <a:t>отдам</a:t>
            </a:r>
            <a:r>
              <a:rPr lang="ru-RU" dirty="0" smtClean="0"/>
              <a:t>».</a:t>
            </a:r>
            <a:endParaRPr lang="ru-RU" dirty="0"/>
          </a:p>
          <a:p>
            <a:pPr>
              <a:spcBef>
                <a:spcPts val="600"/>
              </a:spcBef>
              <a:spcAft>
                <a:spcPts val="400"/>
              </a:spcAft>
            </a:pPr>
            <a:r>
              <a:rPr lang="ru-RU" dirty="0"/>
              <a:t>Подумав, мать ответила</a:t>
            </a:r>
            <a:r>
              <a:rPr lang="ru-RU" dirty="0" smtClean="0"/>
              <a:t>: «Не отдашь».</a:t>
            </a:r>
            <a:endParaRPr lang="ru-RU" dirty="0"/>
          </a:p>
        </p:txBody>
      </p:sp>
      <p:sp>
        <p:nvSpPr>
          <p:cNvPr id="4" name="Содержимое 2"/>
          <p:cNvSpPr txBox="1">
            <a:spLocks/>
          </p:cNvSpPr>
          <p:nvPr/>
        </p:nvSpPr>
        <p:spPr>
          <a:xfrm>
            <a:off x="457200" y="4032000"/>
            <a:ext cx="8229600" cy="2664000"/>
          </a:xfrm>
          <a:prstGeom prst="rect">
            <a:avLst/>
          </a:prstGeom>
        </p:spPr>
        <p:txBody>
          <a:bodyPr/>
          <a:lstStyle/>
          <a:p>
            <a:pPr marL="342900" lvl="0" indent="-342900" algn="l" eaLnBrk="0" hangingPunct="0">
              <a:spcBef>
                <a:spcPct val="20000"/>
              </a:spcBef>
              <a:buFontTx/>
              <a:buChar char="•"/>
            </a:pPr>
            <a:r>
              <a:rPr lang="ru-RU" dirty="0"/>
              <a:t> – Ты его не </a:t>
            </a:r>
            <a:r>
              <a:rPr lang="ru-RU" dirty="0" smtClean="0"/>
              <a:t>получишь, – заключил крокодил</a:t>
            </a:r>
            <a:r>
              <a:rPr lang="ru-RU" dirty="0"/>
              <a:t>,</a:t>
            </a:r>
            <a:r>
              <a:rPr lang="ru-RU" dirty="0" smtClean="0"/>
              <a:t> – ты сказала </a:t>
            </a:r>
            <a:r>
              <a:rPr lang="ru-RU" dirty="0"/>
              <a:t>либо правду, либо неправду. Если то, что я не отдам </a:t>
            </a:r>
            <a:r>
              <a:rPr lang="ru-RU" dirty="0" smtClean="0"/>
              <a:t>ребёнка, – </a:t>
            </a:r>
            <a:r>
              <a:rPr lang="ru-RU" dirty="0"/>
              <a:t>правда, я не отдам его, так как иначе сказанное не будет правдой. Если </a:t>
            </a:r>
            <a:r>
              <a:rPr lang="ru-RU" dirty="0" smtClean="0"/>
              <a:t>сказанное – </a:t>
            </a:r>
            <a:r>
              <a:rPr lang="ru-RU" dirty="0"/>
              <a:t>неправда, значит, ты не угадала, и я не отдам </a:t>
            </a:r>
            <a:r>
              <a:rPr lang="ru-RU" dirty="0" smtClean="0"/>
              <a:t>ребёнка </a:t>
            </a:r>
            <a:r>
              <a:rPr lang="ru-RU" dirty="0"/>
              <a:t>по </a:t>
            </a:r>
            <a:r>
              <a:rPr lang="ru-RU" dirty="0" smtClean="0"/>
              <a:t>уговору</a:t>
            </a:r>
            <a:r>
              <a:rPr lang="ru-RU" dirty="0"/>
              <a:t>.</a:t>
            </a:r>
            <a:endParaRPr lang="ru-RU" dirty="0" smtClean="0"/>
          </a:p>
          <a:p>
            <a:pPr marL="342900" lvl="0" indent="-342900" algn="l" eaLnBrk="0" hangingPunct="0">
              <a:spcBef>
                <a:spcPct val="20000"/>
              </a:spcBef>
              <a:buFontTx/>
              <a:buChar char="•"/>
            </a:pPr>
            <a:r>
              <a:rPr lang="ru-RU" dirty="0"/>
              <a:t> – Но ведь если я сказала правду, то ты отдашь мне </a:t>
            </a:r>
            <a:r>
              <a:rPr lang="ru-RU" dirty="0" smtClean="0"/>
              <a:t>ребёнка</a:t>
            </a:r>
            <a:r>
              <a:rPr lang="ru-RU" dirty="0"/>
              <a:t>,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мы же договорились! </a:t>
            </a:r>
            <a:r>
              <a:rPr lang="ru-RU" dirty="0"/>
              <a:t>Если же я не угадала, что ты не отдашь </a:t>
            </a:r>
            <a:r>
              <a:rPr lang="ru-RU" dirty="0" smtClean="0"/>
              <a:t>ребёнка</a:t>
            </a:r>
            <a:r>
              <a:rPr lang="ru-RU" dirty="0"/>
              <a:t>, то ты должен мне его отдать, иначе сказанное мною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не </a:t>
            </a:r>
            <a:r>
              <a:rPr lang="ru-RU" dirty="0"/>
              <a:t>будет неправдой</a:t>
            </a:r>
            <a:r>
              <a:rPr lang="ru-RU" dirty="0" smtClean="0"/>
              <a:t>.</a:t>
            </a:r>
            <a:endParaRPr kumimoji="0" lang="ru-RU" sz="1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animBg="1"/>
      <p:bldP spid="4" grpId="0" build="p"/>
    </p:bldLst>
  </p:timing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200" b="1" dirty="0" smtClean="0">
                <a:solidFill>
                  <a:schemeClr val="accent3"/>
                </a:solidFill>
              </a:rPr>
              <a:t>Парадокс Рассела</a:t>
            </a:r>
            <a:endParaRPr lang="ru-RU" sz="3200" b="1" dirty="0">
              <a:solidFill>
                <a:schemeClr val="accent3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20000" y="1440000"/>
            <a:ext cx="7704000" cy="1080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 algn="ctr">
              <a:spcBef>
                <a:spcPts val="400"/>
              </a:spcBef>
              <a:spcAft>
                <a:spcPts val="400"/>
              </a:spcAft>
            </a:pPr>
            <a:r>
              <a:rPr lang="ru-RU" dirty="0" smtClean="0"/>
              <a:t>Возьмём</a:t>
            </a:r>
            <a:r>
              <a:rPr lang="ru-RU" dirty="0" smtClean="0">
                <a:solidFill>
                  <a:srgbClr val="00FFFF"/>
                </a:solidFill>
              </a:rPr>
              <a:t> множество всех множеств,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>
                <a:solidFill>
                  <a:srgbClr val="00FFFF"/>
                </a:solidFill>
              </a:rPr>
              <a:t>которые не содержат себя в качестве своего элемента</a:t>
            </a:r>
            <a:r>
              <a:rPr lang="ru-RU" dirty="0" smtClean="0"/>
              <a:t>. </a:t>
            </a:r>
          </a:p>
          <a:p>
            <a:pPr algn="ctr">
              <a:spcBef>
                <a:spcPts val="400"/>
              </a:spcBef>
              <a:spcAft>
                <a:spcPts val="400"/>
              </a:spcAft>
            </a:pPr>
            <a:r>
              <a:rPr lang="ru-RU" dirty="0" smtClean="0"/>
              <a:t>Содержит ли такое множество</a:t>
            </a:r>
            <a:r>
              <a:rPr lang="ru-RU" dirty="0" smtClean="0">
                <a:solidFill>
                  <a:srgbClr val="00FFFF"/>
                </a:solidFill>
              </a:rPr>
              <a:t> само себя в качестве элемента</a:t>
            </a:r>
            <a:r>
              <a:rPr lang="ru-RU" dirty="0" smtClean="0"/>
              <a:t>?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endParaRPr lang="ru-RU" dirty="0">
              <a:solidFill>
                <a:srgbClr val="00FFFF"/>
              </a:solidFill>
            </a:endParaRPr>
          </a:p>
        </p:txBody>
      </p:sp>
      <p:sp>
        <p:nvSpPr>
          <p:cNvPr id="4" name="Содержимое 2"/>
          <p:cNvSpPr txBox="1">
            <a:spLocks/>
          </p:cNvSpPr>
          <p:nvPr/>
        </p:nvSpPr>
        <p:spPr>
          <a:xfrm>
            <a:off x="457200" y="2520000"/>
            <a:ext cx="8229600" cy="1440000"/>
          </a:xfrm>
          <a:prstGeom prst="rect">
            <a:avLst/>
          </a:prstGeom>
        </p:spPr>
        <p:txBody>
          <a:bodyPr anchor="ctr" anchorCtr="0"/>
          <a:lstStyle/>
          <a:p>
            <a:pPr marL="342900" lvl="0" indent="-342900" algn="l" eaLnBrk="0" hangingPunct="0">
              <a:spcBef>
                <a:spcPct val="20000"/>
              </a:spcBef>
              <a:buFontTx/>
              <a:buChar char="•"/>
            </a:pPr>
            <a:r>
              <a:rPr lang="ru-RU" dirty="0" smtClean="0"/>
              <a:t>Если предположить, что содержит, то мы получаем противоречие с </a:t>
            </a:r>
            <a:r>
              <a:rPr lang="ru-RU" dirty="0" smtClean="0">
                <a:solidFill>
                  <a:srgbClr val="FFFF00"/>
                </a:solidFill>
              </a:rPr>
              <a:t>«не содержат себя в качестве своего элемента»</a:t>
            </a:r>
            <a:r>
              <a:rPr lang="ru-RU" dirty="0" smtClean="0"/>
              <a:t>. </a:t>
            </a:r>
          </a:p>
          <a:p>
            <a:pPr marL="342900" lvl="0" indent="-342900" algn="l" eaLnBrk="0" hangingPunct="0">
              <a:spcBef>
                <a:spcPct val="20000"/>
              </a:spcBef>
              <a:buFontTx/>
              <a:buChar char="•"/>
            </a:pPr>
            <a:r>
              <a:rPr lang="ru-RU" dirty="0" smtClean="0"/>
              <a:t>Если предположить, что не содержит, оно не будет множеством </a:t>
            </a:r>
            <a:r>
              <a:rPr lang="ru-RU" dirty="0" smtClean="0">
                <a:solidFill>
                  <a:srgbClr val="FFFF00"/>
                </a:solidFill>
              </a:rPr>
              <a:t>всех</a:t>
            </a:r>
            <a:r>
              <a:rPr lang="ru-RU" dirty="0" smtClean="0"/>
              <a:t> множеств, не содержащих себя в качестве своего элемента.</a:t>
            </a:r>
            <a:endParaRPr kumimoji="0" lang="ru-RU" sz="1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20000" y="3960000"/>
            <a:ext cx="7704000" cy="122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 algn="ctr">
              <a:spcBef>
                <a:spcPts val="400"/>
              </a:spcBef>
              <a:spcAft>
                <a:spcPts val="400"/>
              </a:spcAft>
            </a:pPr>
            <a:r>
              <a:rPr lang="ru-RU" dirty="0" smtClean="0"/>
              <a:t>По правилам, принятым в некоей деревне, все мужчины должны быть бритыми. При этом единственный в деревне </a:t>
            </a:r>
            <a:r>
              <a:rPr lang="ru-RU" dirty="0" smtClean="0">
                <a:solidFill>
                  <a:srgbClr val="00FFFF"/>
                </a:solidFill>
              </a:rPr>
              <a:t>брадобрей обязан брить всякого, кто сам не бреется, но не имеет права брить того, кто бреется сам</a:t>
            </a:r>
            <a:r>
              <a:rPr lang="ru-RU" dirty="0" smtClean="0"/>
              <a:t>. </a:t>
            </a:r>
            <a:r>
              <a:rPr lang="ru-RU" dirty="0" smtClean="0">
                <a:solidFill>
                  <a:srgbClr val="FFFF00"/>
                </a:solidFill>
              </a:rPr>
              <a:t>Кто побреет брадобрея?</a:t>
            </a:r>
            <a:r>
              <a:rPr lang="ru-RU" dirty="0" smtClean="0"/>
              <a:t> </a:t>
            </a:r>
            <a:endParaRPr lang="ru-RU" dirty="0"/>
          </a:p>
        </p:txBody>
      </p:sp>
      <p:sp>
        <p:nvSpPr>
          <p:cNvPr id="6" name="TextBox 5"/>
          <p:cNvSpPr txBox="1"/>
          <p:nvPr/>
        </p:nvSpPr>
        <p:spPr>
          <a:xfrm>
            <a:off x="720000" y="5400000"/>
            <a:ext cx="7704000" cy="1260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 algn="ctr">
              <a:spcBef>
                <a:spcPts val="400"/>
              </a:spcBef>
              <a:spcAft>
                <a:spcPts val="400"/>
              </a:spcAft>
            </a:pPr>
            <a:r>
              <a:rPr lang="ru-RU" dirty="0" smtClean="0"/>
              <a:t>В некой стране во главе администрации каждого города должен быть мэр, но при этом </a:t>
            </a:r>
            <a:r>
              <a:rPr lang="ru-RU" dirty="0" smtClean="0">
                <a:solidFill>
                  <a:srgbClr val="00FFFF"/>
                </a:solidFill>
              </a:rPr>
              <a:t>мэры городов должны жить не в тех городах, мэрами которых они являются, а в особом Городе мэров</a:t>
            </a:r>
            <a:r>
              <a:rPr lang="ru-RU" dirty="0" smtClean="0"/>
              <a:t>. </a:t>
            </a:r>
            <a:r>
              <a:rPr lang="ru-RU" dirty="0" smtClean="0">
                <a:solidFill>
                  <a:srgbClr val="FFFF00"/>
                </a:solidFill>
              </a:rPr>
              <a:t>Где должен жить мэр Города мэров?</a:t>
            </a:r>
            <a:r>
              <a:rPr lang="ru-RU" dirty="0" smtClean="0"/>
              <a:t> 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animBg="1"/>
      <p:bldP spid="4" grpId="0" build="p"/>
      <p:bldP spid="5" grpId="0" build="p" animBg="1"/>
      <p:bldP spid="6" grpId="0" build="p" animBg="1"/>
    </p:bldLst>
  </p:timing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200" b="1" dirty="0" smtClean="0">
                <a:solidFill>
                  <a:schemeClr val="accent3"/>
                </a:solidFill>
              </a:rPr>
              <a:t>Парадокс Греллинга</a:t>
            </a:r>
            <a:endParaRPr lang="ru-RU" sz="3200" b="1" dirty="0">
              <a:solidFill>
                <a:schemeClr val="accent3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008000" y="1440000"/>
            <a:ext cx="7128000" cy="3420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>
              <a:spcBef>
                <a:spcPts val="400"/>
              </a:spcBef>
              <a:spcAft>
                <a:spcPts val="400"/>
              </a:spcAft>
            </a:pPr>
            <a:r>
              <a:rPr lang="ru-RU" dirty="0" smtClean="0"/>
              <a:t>Назовём </a:t>
            </a:r>
            <a:r>
              <a:rPr lang="ru-RU" dirty="0" err="1" smtClean="0">
                <a:solidFill>
                  <a:srgbClr val="FFFF00"/>
                </a:solidFill>
              </a:rPr>
              <a:t>автологичными</a:t>
            </a:r>
            <a:r>
              <a:rPr lang="ru-RU" dirty="0" smtClean="0"/>
              <a:t>, т. е. </a:t>
            </a:r>
            <a:r>
              <a:rPr lang="ru-RU" dirty="0" smtClean="0">
                <a:solidFill>
                  <a:srgbClr val="00FF00"/>
                </a:solidFill>
              </a:rPr>
              <a:t>применимыми к самим себе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слова, обозначающие свойства, которыми они обладают сами. Например, русские слова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i="1" dirty="0" smtClean="0">
                <a:solidFill>
                  <a:srgbClr val="00FFFF"/>
                </a:solidFill>
              </a:rPr>
              <a:t>слово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i="1" dirty="0" smtClean="0">
                <a:solidFill>
                  <a:srgbClr val="00FFFF"/>
                </a:solidFill>
              </a:rPr>
              <a:t>трёхсложный</a:t>
            </a:r>
            <a:r>
              <a:rPr lang="ru-RU" dirty="0" smtClean="0"/>
              <a:t>, </a:t>
            </a:r>
            <a:r>
              <a:rPr lang="ru-RU" i="1" dirty="0" smtClean="0">
                <a:solidFill>
                  <a:srgbClr val="00FFFF"/>
                </a:solidFill>
              </a:rPr>
              <a:t>многосложный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i="1" dirty="0" smtClean="0">
                <a:solidFill>
                  <a:srgbClr val="00FFFF"/>
                </a:solidFill>
              </a:rPr>
              <a:t>русский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i="1" dirty="0" smtClean="0">
                <a:solidFill>
                  <a:srgbClr val="00FFFF"/>
                </a:solidFill>
              </a:rPr>
              <a:t>трудновыговариваемый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являются сами, соответственно, словом, трёхсложным, многосложным, русским, </a:t>
            </a:r>
            <a:r>
              <a:rPr lang="ru-RU" dirty="0" err="1" smtClean="0"/>
              <a:t>трудновыговариваемым</a:t>
            </a:r>
            <a:r>
              <a:rPr lang="ru-RU" dirty="0" smtClean="0"/>
              <a:t>.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Прочие слова назовём </a:t>
            </a:r>
            <a:r>
              <a:rPr lang="ru-RU" dirty="0" err="1" smtClean="0">
                <a:solidFill>
                  <a:srgbClr val="FFFF00"/>
                </a:solidFill>
              </a:rPr>
              <a:t>гетерологичными</a:t>
            </a:r>
            <a:r>
              <a:rPr lang="ru-RU" dirty="0" smtClean="0"/>
              <a:t>, т. е.</a:t>
            </a:r>
            <a:r>
              <a:rPr lang="ru-RU" dirty="0" smtClean="0">
                <a:solidFill>
                  <a:srgbClr val="00FF00"/>
                </a:solidFill>
              </a:rPr>
              <a:t> не применимыми </a:t>
            </a:r>
            <a:br>
              <a:rPr lang="ru-RU" dirty="0" smtClean="0">
                <a:solidFill>
                  <a:srgbClr val="00FF00"/>
                </a:solidFill>
              </a:rPr>
            </a:br>
            <a:r>
              <a:rPr lang="ru-RU" dirty="0" smtClean="0">
                <a:solidFill>
                  <a:srgbClr val="00FF00"/>
                </a:solidFill>
              </a:rPr>
              <a:t>к самим себе</a:t>
            </a:r>
            <a:r>
              <a:rPr lang="ru-RU" dirty="0" smtClean="0"/>
              <a:t>: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слова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i="1" dirty="0" smtClean="0">
                <a:solidFill>
                  <a:srgbClr val="00FFFF"/>
                </a:solidFill>
              </a:rPr>
              <a:t>вишня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i="1" dirty="0" smtClean="0">
                <a:solidFill>
                  <a:srgbClr val="00FFFF"/>
                </a:solidFill>
              </a:rPr>
              <a:t>звезда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i="1" dirty="0" smtClean="0">
                <a:solidFill>
                  <a:srgbClr val="00FFFF"/>
                </a:solidFill>
              </a:rPr>
              <a:t>кастрюля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00FFFF"/>
                </a:solidFill>
              </a:rPr>
              <a:t/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i="1" dirty="0" smtClean="0">
                <a:solidFill>
                  <a:srgbClr val="00FFFF"/>
                </a:solidFill>
              </a:rPr>
              <a:t>студент-двоечник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/>
              <a:t>сами не являются ни вишней, </a:t>
            </a:r>
            <a:br>
              <a:rPr lang="ru-RU" dirty="0" smtClean="0"/>
            </a:br>
            <a:r>
              <a:rPr lang="ru-RU" dirty="0" smtClean="0"/>
              <a:t>ни звездой, ни кастрюлей, ни студентом-двоечником.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</a:p>
          <a:p>
            <a:pPr>
              <a:spcBef>
                <a:spcPts val="400"/>
              </a:spcBef>
              <a:spcAft>
                <a:spcPts val="400"/>
              </a:spcAft>
            </a:pPr>
            <a:r>
              <a:rPr lang="ru-RU" smtClean="0"/>
              <a:t>Является ли </a:t>
            </a:r>
            <a:r>
              <a:rPr lang="ru-RU" smtClean="0">
                <a:solidFill>
                  <a:srgbClr val="FFFF00"/>
                </a:solidFill>
              </a:rPr>
              <a:t>гетерологичным</a:t>
            </a:r>
            <a:r>
              <a:rPr lang="ru-RU" smtClean="0">
                <a:solidFill>
                  <a:srgbClr val="00FFFF"/>
                </a:solidFill>
              </a:rPr>
              <a:t> </a:t>
            </a:r>
            <a:r>
              <a:rPr lang="ru-RU" smtClean="0"/>
              <a:t>слово</a:t>
            </a:r>
            <a:r>
              <a:rPr lang="ru-RU" smtClean="0">
                <a:solidFill>
                  <a:srgbClr val="00FFFF"/>
                </a:solidFill>
              </a:rPr>
              <a:t> </a:t>
            </a:r>
            <a:r>
              <a:rPr lang="ru-RU" i="1" smtClean="0">
                <a:solidFill>
                  <a:srgbClr val="FFFF00"/>
                </a:solidFill>
              </a:rPr>
              <a:t>гетерологичный</a:t>
            </a:r>
            <a:r>
              <a:rPr lang="ru-RU" smtClean="0"/>
              <a:t>? </a:t>
            </a:r>
            <a:endParaRPr lang="ru-RU" dirty="0"/>
          </a:p>
        </p:txBody>
      </p:sp>
      <p:sp>
        <p:nvSpPr>
          <p:cNvPr id="4" name="Содержимое 2"/>
          <p:cNvSpPr txBox="1">
            <a:spLocks/>
          </p:cNvSpPr>
          <p:nvPr/>
        </p:nvSpPr>
        <p:spPr>
          <a:xfrm>
            <a:off x="900000" y="5040000"/>
            <a:ext cx="7308000" cy="1332000"/>
          </a:xfrm>
          <a:prstGeom prst="rect">
            <a:avLst/>
          </a:prstGeom>
        </p:spPr>
        <p:txBody>
          <a:bodyPr/>
          <a:lstStyle/>
          <a:p>
            <a:pPr marL="342900" lvl="0" indent="-342900" algn="l" eaLnBrk="0" hangingPunct="0">
              <a:spcBef>
                <a:spcPct val="20000"/>
              </a:spcBef>
              <a:buFontTx/>
              <a:buChar char="•"/>
            </a:pPr>
            <a:r>
              <a:rPr lang="ru-RU" dirty="0" smtClean="0"/>
              <a:t>Если оно </a:t>
            </a:r>
            <a:r>
              <a:rPr lang="ru-RU" dirty="0" smtClean="0">
                <a:solidFill>
                  <a:srgbClr val="FFFF00"/>
                </a:solidFill>
              </a:rPr>
              <a:t>гетерологично</a:t>
            </a:r>
            <a:r>
              <a:rPr lang="ru-RU" dirty="0" smtClean="0"/>
              <a:t>, то оно применимо к самому себе и, следовательно, </a:t>
            </a:r>
            <a:r>
              <a:rPr lang="ru-RU" dirty="0" smtClean="0">
                <a:solidFill>
                  <a:srgbClr val="FFFF00"/>
                </a:solidFill>
              </a:rPr>
              <a:t>автологично</a:t>
            </a:r>
            <a:r>
              <a:rPr lang="ru-RU" dirty="0" smtClean="0"/>
              <a:t>.</a:t>
            </a:r>
          </a:p>
          <a:p>
            <a:pPr marL="342900" lvl="0" indent="-342900" algn="l" eaLnBrk="0" hangingPunct="0">
              <a:spcBef>
                <a:spcPct val="20000"/>
              </a:spcBef>
              <a:buFontTx/>
              <a:buChar char="•"/>
            </a:pPr>
            <a:r>
              <a:rPr lang="ru-RU" dirty="0" smtClean="0"/>
              <a:t>Но если оно </a:t>
            </a:r>
            <a:r>
              <a:rPr lang="ru-RU" dirty="0" smtClean="0">
                <a:solidFill>
                  <a:srgbClr val="FFFF00"/>
                </a:solidFill>
              </a:rPr>
              <a:t>автологично</a:t>
            </a:r>
            <a:r>
              <a:rPr lang="ru-RU" dirty="0" smtClean="0"/>
              <a:t>, то оно </a:t>
            </a:r>
            <a:r>
              <a:rPr lang="ru-RU" dirty="0" smtClean="0">
                <a:solidFill>
                  <a:srgbClr val="FFFF00"/>
                </a:solidFill>
              </a:rPr>
              <a:t>не гетерологично</a:t>
            </a:r>
            <a:r>
              <a:rPr lang="ru-RU" dirty="0" smtClean="0"/>
              <a:t>. Почему же в таком случае оно называется </a:t>
            </a:r>
            <a:r>
              <a:rPr lang="ru-RU" dirty="0" smtClean="0">
                <a:solidFill>
                  <a:srgbClr val="FFFF00"/>
                </a:solidFill>
              </a:rPr>
              <a:t>гетерологичным</a:t>
            </a:r>
            <a:r>
              <a:rPr lang="ru-RU" dirty="0" smtClean="0"/>
              <a:t>?</a:t>
            </a:r>
            <a:endParaRPr kumimoji="0" lang="ru-RU" sz="1800" b="1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animBg="1"/>
      <p:bldP spid="4" grpId="0" build="p"/>
    </p:bldLst>
  </p:timing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200" b="1" dirty="0" smtClean="0">
                <a:solidFill>
                  <a:schemeClr val="accent3"/>
                </a:solidFill>
              </a:rPr>
              <a:t>Парадокс Берри</a:t>
            </a:r>
            <a:endParaRPr lang="ru-RU" sz="3200" b="1" dirty="0">
              <a:solidFill>
                <a:schemeClr val="accent3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00000" y="1368000"/>
            <a:ext cx="7344000" cy="194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 anchor="ctr" anchorCtr="1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r>
              <a:rPr lang="ru-RU" dirty="0" smtClean="0"/>
              <a:t>Рассмотрим выражение </a:t>
            </a:r>
            <a:br>
              <a:rPr lang="ru-RU" dirty="0" smtClean="0"/>
            </a:br>
            <a:r>
              <a:rPr lang="ru-RU" i="1" dirty="0" smtClean="0">
                <a:solidFill>
                  <a:srgbClr val="00FFFF"/>
                </a:solidFill>
              </a:rPr>
              <a:t>наименьшее натуральное число, которое нельзя записать менее чем заданным числом знаков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br>
              <a:rPr lang="ru-RU" dirty="0" smtClean="0">
                <a:solidFill>
                  <a:srgbClr val="00FFFF"/>
                </a:solidFill>
              </a:rPr>
            </a:br>
            <a:r>
              <a:rPr lang="ru-RU" dirty="0" smtClean="0"/>
              <a:t>например, </a:t>
            </a:r>
          </a:p>
          <a:p>
            <a:pPr>
              <a:spcBef>
                <a:spcPts val="0"/>
              </a:spcBef>
              <a:spcAft>
                <a:spcPts val="0"/>
              </a:spcAft>
            </a:pPr>
            <a:r>
              <a:rPr lang="ru-RU" i="1" dirty="0" smtClean="0">
                <a:solidFill>
                  <a:srgbClr val="00FFFF"/>
                </a:solidFill>
              </a:rPr>
              <a:t>наименьшее натуральное число, которое нельзя </a:t>
            </a:r>
            <a:br>
              <a:rPr lang="ru-RU" i="1" dirty="0" smtClean="0">
                <a:solidFill>
                  <a:srgbClr val="00FFFF"/>
                </a:solidFill>
              </a:rPr>
            </a:br>
            <a:r>
              <a:rPr lang="ru-RU" i="1" dirty="0" smtClean="0">
                <a:solidFill>
                  <a:srgbClr val="00FFFF"/>
                </a:solidFill>
              </a:rPr>
              <a:t>записать менее чем девяносто одним знаком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4" name="Содержимое 2"/>
          <p:cNvSpPr txBox="1">
            <a:spLocks/>
          </p:cNvSpPr>
          <p:nvPr/>
        </p:nvSpPr>
        <p:spPr>
          <a:xfrm>
            <a:off x="648000" y="3492000"/>
            <a:ext cx="7848000" cy="3240000"/>
          </a:xfrm>
          <a:prstGeom prst="rect">
            <a:avLst/>
          </a:prstGeom>
        </p:spPr>
        <p:txBody>
          <a:bodyPr/>
          <a:lstStyle/>
          <a:p>
            <a:pPr marL="342900" lvl="0" indent="-342900" algn="l" eaLnBrk="0" hangingPunct="0">
              <a:spcBef>
                <a:spcPct val="20000"/>
              </a:spcBef>
              <a:buFontTx/>
              <a:buChar char="•"/>
            </a:pPr>
            <a:r>
              <a:rPr lang="ru-RU" dirty="0" smtClean="0"/>
              <a:t>Поскольку число используемых знаков конечно, то </a:t>
            </a:r>
            <a:r>
              <a:rPr lang="ru-RU" dirty="0" smtClean="0">
                <a:solidFill>
                  <a:srgbClr val="FFFF00"/>
                </a:solidFill>
              </a:rPr>
              <a:t>конечно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и число их сочетаний, а следовательно, и число чисел, которые можно записать с их помощью.</a:t>
            </a:r>
          </a:p>
          <a:p>
            <a:pPr marL="342900" lvl="0" indent="-342900" algn="l" eaLnBrk="0" hangingPunct="0">
              <a:spcBef>
                <a:spcPct val="20000"/>
              </a:spcBef>
              <a:buFontTx/>
              <a:buChar char="•"/>
            </a:pPr>
            <a:r>
              <a:rPr lang="ru-RU" dirty="0" smtClean="0"/>
              <a:t>Но число натуральных чисел </a:t>
            </a:r>
            <a:r>
              <a:rPr lang="ru-RU" dirty="0" smtClean="0">
                <a:solidFill>
                  <a:srgbClr val="FFFF00"/>
                </a:solidFill>
              </a:rPr>
              <a:t>бесконечно</a:t>
            </a:r>
            <a:r>
              <a:rPr lang="ru-RU" dirty="0" smtClean="0"/>
              <a:t>, следовательно, существуют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i="1" dirty="0" smtClean="0">
                <a:solidFill>
                  <a:srgbClr val="00FF00"/>
                </a:solidFill>
              </a:rPr>
              <a:t>натуральные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i="1" dirty="0" smtClean="0">
                <a:solidFill>
                  <a:srgbClr val="00FF00"/>
                </a:solidFill>
              </a:rPr>
              <a:t>числа, которые нельзя записать менее чем девяносто одним знаком</a:t>
            </a:r>
            <a:r>
              <a:rPr lang="ru-RU" dirty="0" smtClean="0"/>
              <a:t>. </a:t>
            </a:r>
          </a:p>
          <a:p>
            <a:pPr marL="342900" lvl="0" indent="-342900" algn="l" eaLnBrk="0" hangingPunct="0">
              <a:spcBef>
                <a:spcPct val="20000"/>
              </a:spcBef>
              <a:buClr>
                <a:schemeClr val="bg1"/>
              </a:buClr>
              <a:buFontTx/>
              <a:buChar char="•"/>
            </a:pPr>
            <a:r>
              <a:rPr lang="ru-RU" dirty="0" smtClean="0"/>
              <a:t>Из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i="1" dirty="0" smtClean="0">
                <a:solidFill>
                  <a:srgbClr val="00FF00"/>
                </a:solidFill>
              </a:rPr>
              <a:t>натуральных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i="1" dirty="0" smtClean="0">
                <a:solidFill>
                  <a:srgbClr val="00FF00"/>
                </a:solidFill>
              </a:rPr>
              <a:t>чисел, которые нельзя записать менее чем девяносто одним знаком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/>
              <a:t>выберем</a:t>
            </a:r>
            <a:r>
              <a:rPr lang="ru-RU" dirty="0" smtClean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rgbClr val="FFFF00"/>
                </a:solidFill>
              </a:rPr>
              <a:t>наименьшее</a:t>
            </a:r>
            <a:r>
              <a:rPr lang="ru-RU" dirty="0" smtClean="0"/>
              <a:t>. Но именно это число мы только что записали с помощью выражения, приведённого в рамке, а в нём менее девяносто одного знака – восемьдесят шесть, включая одну запятую и десять пробелов.</a:t>
            </a:r>
            <a:endParaRPr kumimoji="0" lang="ru-RU" sz="1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2" dur="2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99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6" dur="2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99FF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8" dur="2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0" dur="2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allAtOnce" animBg="1"/>
      <p:bldP spid="4" grpId="0" build="p"/>
    </p:bldLst>
  </p:timing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60000" y="274638"/>
            <a:ext cx="8424000" cy="1143000"/>
          </a:xfrm>
        </p:spPr>
        <p:txBody>
          <a:bodyPr/>
          <a:lstStyle/>
          <a:p>
            <a:r>
              <a:rPr lang="ru-RU" sz="3200" b="1" dirty="0" smtClean="0">
                <a:solidFill>
                  <a:schemeClr val="bg1"/>
                </a:solidFill>
              </a:rPr>
              <a:t>Метаязык</a:t>
            </a:r>
            <a:endParaRPr lang="ru-RU" sz="3200" b="1" dirty="0">
              <a:solidFill>
                <a:schemeClr val="bg1"/>
              </a:solidFill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251520" y="1260000"/>
            <a:ext cx="8640960" cy="2628000"/>
          </a:xfrm>
        </p:spPr>
        <p:txBody>
          <a:bodyPr/>
          <a:lstStyle/>
          <a:p>
            <a:r>
              <a:rPr lang="ru-RU" sz="1800" b="1" dirty="0" smtClean="0">
                <a:solidFill>
                  <a:schemeClr val="bg1"/>
                </a:solidFill>
              </a:rPr>
              <a:t>Во избежание семантических парадоксов, вроде изложенных парадоксов самореференции, выявляющих трудности дискурса,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т. е. мышления, выраженного в переходе от одних дискретных понятий и суждений к другим, и, соответственно, языковой коммуникации посредством слов и предложений, было введено понятие уровней языка и предложено различать </a:t>
            </a:r>
            <a:r>
              <a:rPr lang="ru-RU" sz="1800" b="1" dirty="0" smtClean="0">
                <a:solidFill>
                  <a:srgbClr val="FFFF00"/>
                </a:solidFill>
              </a:rPr>
              <a:t>языки первого уровня</a:t>
            </a:r>
            <a:r>
              <a:rPr lang="ru-RU" sz="1800" b="1" dirty="0" smtClean="0">
                <a:solidFill>
                  <a:schemeClr val="bg1"/>
                </a:solidFill>
              </a:rPr>
              <a:t> (предметные языки) и </a:t>
            </a:r>
            <a:r>
              <a:rPr lang="ru-RU" sz="1800" b="1" dirty="0" smtClean="0">
                <a:solidFill>
                  <a:srgbClr val="FFFF00"/>
                </a:solidFill>
              </a:rPr>
              <a:t>языки второго уровня </a:t>
            </a:r>
            <a:r>
              <a:rPr lang="ru-RU" sz="1800" dirty="0" smtClean="0">
                <a:solidFill>
                  <a:schemeClr val="bg1"/>
                </a:solidFill>
              </a:rPr>
              <a:t>–</a:t>
            </a:r>
            <a:r>
              <a:rPr lang="ru-RU" sz="1800" b="1" dirty="0" smtClean="0">
                <a:solidFill>
                  <a:srgbClr val="FFFF00"/>
                </a:solidFill>
              </a:rPr>
              <a:t> метаязыки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r>
              <a:rPr lang="ru-RU" sz="1800" b="1" dirty="0" smtClean="0">
                <a:solidFill>
                  <a:schemeClr val="bg1"/>
                </a:solidFill>
              </a:rPr>
              <a:t>В ретроспективе ясно, что слова </a:t>
            </a:r>
            <a:r>
              <a:rPr lang="ru-RU" sz="1800" b="1" i="1" dirty="0" smtClean="0">
                <a:solidFill>
                  <a:srgbClr val="00FF00"/>
                </a:solidFill>
              </a:rPr>
              <a:t>истина</a:t>
            </a:r>
            <a:r>
              <a:rPr lang="ru-RU" sz="1800" b="1" dirty="0" smtClean="0">
                <a:solidFill>
                  <a:schemeClr val="bg1"/>
                </a:solidFill>
              </a:rPr>
              <a:t> и </a:t>
            </a:r>
            <a:r>
              <a:rPr lang="ru-RU" sz="1800" b="1" i="1" dirty="0" smtClean="0">
                <a:solidFill>
                  <a:srgbClr val="FF66FF"/>
                </a:solidFill>
              </a:rPr>
              <a:t>ложь</a:t>
            </a:r>
            <a:r>
              <a:rPr lang="ru-RU" sz="1800" b="1" dirty="0" smtClean="0">
                <a:solidFill>
                  <a:schemeClr val="bg1"/>
                </a:solidFill>
              </a:rPr>
              <a:t>, фигурировавшие в парадоксе лжеца, выступали как имена </a:t>
            </a:r>
            <a:r>
              <a:rPr lang="ru-RU" sz="1800" b="1" dirty="0" smtClean="0">
                <a:solidFill>
                  <a:srgbClr val="FFFF00"/>
                </a:solidFill>
              </a:rPr>
              <a:t>метаязыковых понятий</a:t>
            </a:r>
            <a:r>
              <a:rPr lang="ru-RU" sz="1800" b="1" dirty="0" smtClean="0">
                <a:solidFill>
                  <a:schemeClr val="bg1"/>
                </a:solidFill>
              </a:rPr>
              <a:t>. </a:t>
            </a:r>
          </a:p>
          <a:p>
            <a:endParaRPr lang="ru-RU" sz="1800" b="1" dirty="0">
              <a:solidFill>
                <a:schemeClr val="bg1"/>
              </a:solidFill>
            </a:endParaRPr>
          </a:p>
        </p:txBody>
      </p:sp>
      <p:sp>
        <p:nvSpPr>
          <p:cNvPr id="4" name="Text Box 19"/>
          <p:cNvSpPr txBox="1">
            <a:spLocks noChangeArrowheads="1"/>
          </p:cNvSpPr>
          <p:nvPr/>
        </p:nvSpPr>
        <p:spPr bwMode="auto">
          <a:xfrm>
            <a:off x="647700" y="4068000"/>
            <a:ext cx="7920038" cy="201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b="1" dirty="0" smtClean="0">
                <a:solidFill>
                  <a:srgbClr val="FFFF00"/>
                </a:solidFill>
                <a:cs typeface="Arial" charset="0"/>
              </a:rPr>
              <a:t>Метаязык</a:t>
            </a:r>
            <a:r>
              <a:rPr lang="ru-RU" sz="2000" b="1" dirty="0" smtClean="0">
                <a:solidFill>
                  <a:schemeClr val="bg1"/>
                </a:solidFill>
                <a:cs typeface="Arial" charset="0"/>
              </a:rPr>
              <a:t> </a:t>
            </a:r>
            <a:r>
              <a:rPr lang="ru-RU" sz="2000" b="1" dirty="0">
                <a:solidFill>
                  <a:schemeClr val="bg1"/>
                </a:solidFill>
              </a:rPr>
              <a:t/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dirty="0" smtClean="0"/>
              <a:t>(от </a:t>
            </a:r>
            <a:r>
              <a:rPr lang="ru-RU" i="1" dirty="0" smtClean="0"/>
              <a:t>греч</a:t>
            </a:r>
            <a:r>
              <a:rPr lang="ru-RU" smtClean="0"/>
              <a:t>. </a:t>
            </a:r>
            <a:r>
              <a:rPr lang="el-GR" sz="2200" smtClean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τὰ μετὰ</a:t>
            </a:r>
            <a:r>
              <a:rPr lang="ru-RU" smtClean="0"/>
              <a:t>, </a:t>
            </a:r>
            <a:r>
              <a:rPr lang="ru-RU" dirty="0" smtClean="0"/>
              <a:t>после</a:t>
            </a:r>
            <a:r>
              <a:rPr lang="en-US" dirty="0" smtClean="0"/>
              <a:t>/</a:t>
            </a:r>
            <a:r>
              <a:rPr lang="ru-RU" dirty="0" smtClean="0"/>
              <a:t>за, язык) – </a:t>
            </a:r>
            <a:br>
              <a:rPr lang="ru-RU" dirty="0" smtClean="0"/>
            </a:br>
            <a:r>
              <a:rPr lang="ru-RU" dirty="0" smtClean="0"/>
              <a:t>любой естественный или искусственный язык (язык «второго уровня»), на котором описывается другой язык (язык «первого уровня»), служащий для описания предметов, свойств и ситуации окружающего мира либо тех или иных его областей или сфер.</a:t>
            </a:r>
            <a:endParaRPr lang="ru-RU" sz="1800" b="1" dirty="0">
              <a:solidFill>
                <a:srgbClr val="00FFFF"/>
              </a:solidFill>
            </a:endParaRPr>
          </a:p>
        </p:txBody>
      </p: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828000" y="6264000"/>
            <a:ext cx="7560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noAutofit/>
          </a:bodyPr>
          <a:lstStyle/>
          <a:p>
            <a:pPr algn="ctr"/>
            <a:r>
              <a:rPr lang="ru-RU" sz="1800" b="1" dirty="0">
                <a:solidFill>
                  <a:srgbClr val="FFFFFF"/>
                </a:solidFill>
              </a:rPr>
              <a:t>В. </a:t>
            </a:r>
            <a:r>
              <a:rPr lang="ru-RU" sz="1800" b="1" dirty="0" smtClean="0">
                <a:solidFill>
                  <a:srgbClr val="FFFFFF"/>
                </a:solidFill>
              </a:rPr>
              <a:t>Н. Садовский. Метаязык </a:t>
            </a:r>
            <a:r>
              <a:rPr lang="ru-RU" sz="1800" b="1" dirty="0">
                <a:solidFill>
                  <a:srgbClr val="FFFFFF"/>
                </a:solidFill>
              </a:rPr>
              <a:t>// Новая философская энциклопедия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 animBg="1"/>
      <p:bldP spid="5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5"/>
          <p:cNvSpPr txBox="1">
            <a:spLocks noChangeArrowheads="1"/>
          </p:cNvSpPr>
          <p:nvPr/>
        </p:nvSpPr>
        <p:spPr bwMode="auto">
          <a:xfrm>
            <a:off x="180000" y="3996000"/>
            <a:ext cx="4320000" cy="27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Слишком широкое определение</a:t>
            </a:r>
            <a:r>
              <a:rPr lang="en-GB" sz="2000" dirty="0" smtClean="0">
                <a:solidFill>
                  <a:srgbClr val="FFFF00"/>
                </a:solidFill>
                <a:cs typeface="Arial" charset="0"/>
              </a:rPr>
              <a:t> </a:t>
            </a:r>
            <a:r>
              <a:rPr lang="en-GB" dirty="0" smtClean="0"/>
              <a:t/>
            </a:r>
            <a:br>
              <a:rPr lang="en-GB" dirty="0" smtClean="0"/>
            </a:br>
            <a:r>
              <a:rPr lang="ru-RU" dirty="0" smtClean="0"/>
              <a:t>есть ошибка в определении, вытекающая из недостаточно строгого ограничения объёма понятия, в результате чего </a:t>
            </a:r>
            <a:r>
              <a:rPr lang="ru-RU" dirty="0" smtClean="0">
                <a:solidFill>
                  <a:srgbClr val="FF66FF"/>
                </a:solidFill>
              </a:rPr>
              <a:t>определению формально удовлетворяют некоторые предметы, не принадлежащие объёму определяемого понятия</a:t>
            </a:r>
            <a:r>
              <a:rPr lang="ru-RU" dirty="0" smtClean="0"/>
              <a:t>. </a:t>
            </a:r>
            <a:endParaRPr lang="en-GB" dirty="0"/>
          </a:p>
        </p:txBody>
      </p:sp>
      <p:sp>
        <p:nvSpPr>
          <p:cNvPr id="12" name="Text Box 5"/>
          <p:cNvSpPr txBox="1">
            <a:spLocks noChangeArrowheads="1"/>
          </p:cNvSpPr>
          <p:nvPr/>
        </p:nvSpPr>
        <p:spPr bwMode="auto">
          <a:xfrm>
            <a:off x="4644000" y="3996000"/>
            <a:ext cx="4320000" cy="27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Слишком узкое определение</a:t>
            </a:r>
            <a:r>
              <a:rPr lang="en-GB" sz="2000" dirty="0" smtClean="0">
                <a:solidFill>
                  <a:srgbClr val="FFFF00"/>
                </a:solidFill>
                <a:cs typeface="Arial" charset="0"/>
              </a:rPr>
              <a:t> </a:t>
            </a:r>
            <a:r>
              <a:rPr lang="en-GB" dirty="0" smtClean="0"/>
              <a:t/>
            </a:r>
            <a:br>
              <a:rPr lang="en-GB" dirty="0" smtClean="0"/>
            </a:br>
            <a:r>
              <a:rPr lang="ru-RU" dirty="0" smtClean="0"/>
              <a:t> есть ошибка в определении, вытекающая из чересчур </a:t>
            </a:r>
            <a:br>
              <a:rPr lang="ru-RU" dirty="0" smtClean="0"/>
            </a:br>
            <a:r>
              <a:rPr lang="ru-RU" dirty="0" smtClean="0"/>
              <a:t>строгого ограничения объёма понятия, в результате чего </a:t>
            </a:r>
            <a:r>
              <a:rPr lang="ru-RU" dirty="0" smtClean="0">
                <a:solidFill>
                  <a:srgbClr val="FF66FF"/>
                </a:solidFill>
              </a:rPr>
              <a:t>определению формально </a:t>
            </a:r>
            <a:br>
              <a:rPr lang="ru-RU" dirty="0" smtClean="0">
                <a:solidFill>
                  <a:srgbClr val="FF66FF"/>
                </a:solidFill>
              </a:rPr>
            </a:br>
            <a:r>
              <a:rPr lang="ru-RU" dirty="0" smtClean="0">
                <a:solidFill>
                  <a:srgbClr val="FF66FF"/>
                </a:solidFill>
              </a:rPr>
              <a:t>не удовлетворяют некоторые предметы, принадлежащие объёму определяемого понятия</a:t>
            </a:r>
            <a:r>
              <a:rPr lang="ru-RU" dirty="0" smtClean="0"/>
              <a:t>. </a:t>
            </a:r>
            <a:endParaRPr lang="en-GB" dirty="0"/>
          </a:p>
        </p:txBody>
      </p:sp>
      <p:sp>
        <p:nvSpPr>
          <p:cNvPr id="7" name="Заголовок 1"/>
          <p:cNvSpPr txBox="1">
            <a:spLocks/>
          </p:cNvSpPr>
          <p:nvPr/>
        </p:nvSpPr>
        <p:spPr>
          <a:xfrm>
            <a:off x="457200" y="273600"/>
            <a:ext cx="8229600" cy="1144800"/>
          </a:xfrm>
          <a:prstGeom prst="rect">
            <a:avLst/>
          </a:prstGeom>
        </p:spPr>
        <p:txBody>
          <a:bodyPr anchor="ctr" anchorCtr="1"/>
          <a:lstStyle/>
          <a:p>
            <a:pPr eaLnBrk="0" hangingPunct="0">
              <a:defRPr/>
            </a:pP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Определение понятий</a:t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/>
              <a:t>Правила</a:t>
            </a: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 логического определения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>
          <a:xfrm>
            <a:off x="457200" y="1512000"/>
            <a:ext cx="8229600" cy="12240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ts val="432"/>
              </a:spcBef>
              <a:buFont typeface="Wingdings" pitchFamily="2" charset="2"/>
              <a:buChar char="q"/>
              <a:defRPr/>
            </a:pPr>
            <a:r>
              <a:rPr lang="ru-RU" kern="0" dirty="0" smtClean="0">
                <a:solidFill>
                  <a:srgbClr val="00FFFF"/>
                </a:solidFill>
              </a:rPr>
              <a:t>Правило соразмерности</a:t>
            </a:r>
            <a:r>
              <a:rPr lang="ru-RU" kern="0" dirty="0" smtClean="0"/>
              <a:t>:</a:t>
            </a:r>
            <a:r>
              <a:rPr lang="ru-RU" kern="0" dirty="0" smtClean="0">
                <a:solidFill>
                  <a:srgbClr val="00FFFF"/>
                </a:solidFill>
              </a:rPr>
              <a:t> </a:t>
            </a:r>
            <a:r>
              <a:rPr lang="ru-RU" kern="0" dirty="0" smtClean="0">
                <a:solidFill>
                  <a:schemeClr val="accent3"/>
                </a:solidFill>
              </a:rPr>
              <a:t>объём </a:t>
            </a:r>
            <a:r>
              <a:rPr lang="ru-RU" kern="0" dirty="0" smtClean="0"/>
              <a:t>определяющего понятия (дефиниенса) должен совпадать с объёмом определяемого понятия (дефиниендума), </a:t>
            </a:r>
            <a:r>
              <a:rPr lang="ru-RU" kern="0" dirty="0" smtClean="0">
                <a:solidFill>
                  <a:schemeClr val="accent3"/>
                </a:solidFill>
              </a:rPr>
              <a:t>другими словами, </a:t>
            </a:r>
            <a:r>
              <a:rPr lang="ru-RU" kern="0" dirty="0" smtClean="0">
                <a:solidFill>
                  <a:srgbClr val="FFFF00"/>
                </a:solidFill>
              </a:rPr>
              <a:t>определяемое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br>
              <a:rPr lang="ru-RU" kern="0" dirty="0" smtClean="0">
                <a:solidFill>
                  <a:schemeClr val="accent3"/>
                </a:solidFill>
              </a:rPr>
            </a:br>
            <a:r>
              <a:rPr lang="ru-RU" kern="0" dirty="0" smtClean="0">
                <a:solidFill>
                  <a:schemeClr val="accent3"/>
                </a:solidFill>
              </a:rPr>
              <a:t>и </a:t>
            </a:r>
            <a:r>
              <a:rPr lang="ru-RU" kern="0" dirty="0" smtClean="0">
                <a:solidFill>
                  <a:srgbClr val="FFFF00"/>
                </a:solidFill>
              </a:rPr>
              <a:t>определяющее</a:t>
            </a:r>
            <a:r>
              <a:rPr lang="ru-RU" kern="0" dirty="0" smtClean="0">
                <a:solidFill>
                  <a:schemeClr val="accent3"/>
                </a:solidFill>
              </a:rPr>
              <a:t> понятия должны быть </a:t>
            </a:r>
            <a:r>
              <a:rPr lang="ru-RU" kern="0" dirty="0" smtClean="0">
                <a:solidFill>
                  <a:srgbClr val="00FF00"/>
                </a:solidFill>
              </a:rPr>
              <a:t>равнозначащими</a:t>
            </a:r>
            <a:r>
              <a:rPr lang="ru-RU" kern="0" dirty="0" smtClean="0"/>
              <a:t>.</a:t>
            </a:r>
            <a:endParaRPr lang="ru-RU" kern="0" dirty="0">
              <a:latin typeface="+mn-lt"/>
            </a:endParaRPr>
          </a:p>
        </p:txBody>
      </p:sp>
      <p:sp>
        <p:nvSpPr>
          <p:cNvPr id="13" name="Содержимое 2"/>
          <p:cNvSpPr txBox="1">
            <a:spLocks/>
          </p:cNvSpPr>
          <p:nvPr/>
        </p:nvSpPr>
        <p:spPr>
          <a:xfrm>
            <a:off x="900000" y="2736000"/>
            <a:ext cx="8136000" cy="1188000"/>
          </a:xfrm>
          <a:prstGeom prst="rect">
            <a:avLst/>
          </a:prstGeom>
        </p:spPr>
        <p:txBody>
          <a:bodyPr/>
          <a:lstStyle/>
          <a:p>
            <a:pPr marL="342900" lvl="0" indent="-342900" algn="l" eaLnBrk="0" hangingPunct="0">
              <a:lnSpc>
                <a:spcPct val="95000"/>
              </a:lnSpc>
              <a:spcBef>
                <a:spcPct val="20000"/>
              </a:spcBef>
              <a:buFont typeface="Wingdings" pitchFamily="2" charset="2"/>
              <a:buChar char="Ø"/>
            </a:pPr>
            <a:r>
              <a:rPr lang="ru-RU" dirty="0" smtClean="0"/>
              <a:t>Нарушение правила соразмерности приводит к </a:t>
            </a:r>
            <a:r>
              <a:rPr lang="ru-RU" dirty="0" smtClean="0">
                <a:solidFill>
                  <a:srgbClr val="FF66FF"/>
                </a:solidFill>
              </a:rPr>
              <a:t>несовпадению объёма определяемого понятия с совокупностью предметов, характеризуемых определяющими признаками</a:t>
            </a:r>
            <a:r>
              <a:rPr lang="ru-RU" dirty="0" smtClean="0"/>
              <a:t>, в результате чего определение оказывается </a:t>
            </a:r>
            <a:r>
              <a:rPr lang="ru-RU" dirty="0" smtClean="0">
                <a:solidFill>
                  <a:srgbClr val="FFFF00"/>
                </a:solidFill>
              </a:rPr>
              <a:t>слишком широким</a:t>
            </a:r>
            <a:r>
              <a:rPr lang="ru-RU" dirty="0" smtClean="0"/>
              <a:t> или </a:t>
            </a:r>
            <a:r>
              <a:rPr lang="ru-RU" dirty="0" smtClean="0">
                <a:solidFill>
                  <a:srgbClr val="FFFF00"/>
                </a:solidFill>
              </a:rPr>
              <a:t>слишком узким</a:t>
            </a:r>
            <a:r>
              <a:rPr lang="ru-RU" dirty="0" smtClean="0"/>
              <a:t>.</a:t>
            </a:r>
            <a:endParaRPr kumimoji="0" lang="ru-RU" sz="16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 animBg="1"/>
    </p:bldLst>
  </p:timing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2"/>
          <p:cNvSpPr>
            <a:spLocks noChangeArrowheads="1"/>
          </p:cNvSpPr>
          <p:nvPr/>
        </p:nvSpPr>
        <p:spPr bwMode="auto">
          <a:xfrm>
            <a:off x="1979613" y="1438275"/>
            <a:ext cx="5038725" cy="1079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ru-RU" sz="6000" dirty="0"/>
              <a:t>Вопросы?</a:t>
            </a:r>
          </a:p>
        </p:txBody>
      </p:sp>
      <p:pic>
        <p:nvPicPr>
          <p:cNvPr id="306179" name="Picture 3" descr="Gozzoli, Averroes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59000" y="3598863"/>
            <a:ext cx="4822825" cy="1430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8" presetClass="entr" presetSubtype="0" accel="5000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3061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0" fill="hold"/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3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000"/>
                                        <p:tgtEl>
                                          <p:spTgt spid="3061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2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0" fill="hold"/>
                                        <p:tgtEl>
                                          <p:spTgt spid="306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6178" grpId="0"/>
      <p:bldP spid="306178" grpId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 txBox="1">
            <a:spLocks/>
          </p:cNvSpPr>
          <p:nvPr/>
        </p:nvSpPr>
        <p:spPr>
          <a:xfrm>
            <a:off x="457200" y="273600"/>
            <a:ext cx="8229600" cy="1144800"/>
          </a:xfrm>
          <a:prstGeom prst="rect">
            <a:avLst/>
          </a:prstGeom>
        </p:spPr>
        <p:txBody>
          <a:bodyPr anchor="ctr" anchorCtr="1"/>
          <a:lstStyle/>
          <a:p>
            <a:pPr eaLnBrk="0" hangingPunct="0">
              <a:defRPr/>
            </a:pP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Определение понятий</a:t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/>
              <a:t>Правила</a:t>
            </a: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 логического определения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457200" y="1512000"/>
            <a:ext cx="8229600" cy="12240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ts val="432"/>
              </a:spcBef>
              <a:buFont typeface="Wingdings" pitchFamily="2" charset="2"/>
              <a:buChar char="q"/>
              <a:defRPr/>
            </a:pPr>
            <a:r>
              <a:rPr lang="ru-RU" kern="0" dirty="0" smtClean="0">
                <a:solidFill>
                  <a:srgbClr val="00FFFF"/>
                </a:solidFill>
              </a:rPr>
              <a:t>Правило соразмерности</a:t>
            </a:r>
            <a:r>
              <a:rPr lang="ru-RU" kern="0" dirty="0" smtClean="0"/>
              <a:t>:</a:t>
            </a:r>
            <a:r>
              <a:rPr lang="ru-RU" kern="0" dirty="0" smtClean="0">
                <a:solidFill>
                  <a:srgbClr val="00FFFF"/>
                </a:solidFill>
              </a:rPr>
              <a:t> </a:t>
            </a:r>
            <a:r>
              <a:rPr lang="ru-RU" kern="0" dirty="0" smtClean="0">
                <a:solidFill>
                  <a:schemeClr val="accent3"/>
                </a:solidFill>
              </a:rPr>
              <a:t>объём </a:t>
            </a:r>
            <a:r>
              <a:rPr lang="ru-RU" kern="0" dirty="0" smtClean="0"/>
              <a:t>определяющего понятия (дефиниенса) должен совпадать с объёмом определяемого понятия (дефиниендума), </a:t>
            </a:r>
            <a:r>
              <a:rPr lang="ru-RU" kern="0" dirty="0" smtClean="0">
                <a:solidFill>
                  <a:schemeClr val="accent3"/>
                </a:solidFill>
              </a:rPr>
              <a:t>другими словами, </a:t>
            </a:r>
            <a:r>
              <a:rPr lang="ru-RU" kern="0" dirty="0" smtClean="0">
                <a:solidFill>
                  <a:srgbClr val="FFFF00"/>
                </a:solidFill>
              </a:rPr>
              <a:t>определяемое</a:t>
            </a:r>
            <a:r>
              <a:rPr lang="ru-RU" kern="0" dirty="0" smtClean="0">
                <a:solidFill>
                  <a:schemeClr val="accent3"/>
                </a:solidFill>
              </a:rPr>
              <a:t> </a:t>
            </a:r>
            <a:br>
              <a:rPr lang="ru-RU" kern="0" dirty="0" smtClean="0">
                <a:solidFill>
                  <a:schemeClr val="accent3"/>
                </a:solidFill>
              </a:rPr>
            </a:br>
            <a:r>
              <a:rPr lang="ru-RU" kern="0" dirty="0" smtClean="0">
                <a:solidFill>
                  <a:schemeClr val="accent3"/>
                </a:solidFill>
              </a:rPr>
              <a:t>и </a:t>
            </a:r>
            <a:r>
              <a:rPr lang="ru-RU" kern="0" dirty="0" smtClean="0">
                <a:solidFill>
                  <a:srgbClr val="FFFF00"/>
                </a:solidFill>
              </a:rPr>
              <a:t>определяющее</a:t>
            </a:r>
            <a:r>
              <a:rPr lang="ru-RU" kern="0" dirty="0" smtClean="0">
                <a:solidFill>
                  <a:schemeClr val="accent3"/>
                </a:solidFill>
              </a:rPr>
              <a:t> понятия должны быть </a:t>
            </a:r>
            <a:r>
              <a:rPr lang="ru-RU" kern="0" dirty="0" smtClean="0">
                <a:solidFill>
                  <a:srgbClr val="00FF00"/>
                </a:solidFill>
              </a:rPr>
              <a:t>равнозначащими</a:t>
            </a:r>
            <a:r>
              <a:rPr lang="ru-RU" kern="0" dirty="0" smtClean="0"/>
              <a:t>.</a:t>
            </a:r>
            <a:endParaRPr lang="ru-RU" kern="0" dirty="0">
              <a:latin typeface="+mn-lt"/>
            </a:endParaRPr>
          </a:p>
        </p:txBody>
      </p:sp>
      <p:sp>
        <p:nvSpPr>
          <p:cNvPr id="4" name="AutoShape 3"/>
          <p:cNvSpPr>
            <a:spLocks noChangeArrowheads="1"/>
          </p:cNvSpPr>
          <p:nvPr/>
        </p:nvSpPr>
        <p:spPr bwMode="auto">
          <a:xfrm>
            <a:off x="900000" y="2844000"/>
            <a:ext cx="5076000" cy="828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/>
            <a:r>
              <a:rPr lang="ru-RU" dirty="0" smtClean="0">
                <a:solidFill>
                  <a:srgbClr val="0000FF"/>
                </a:solidFill>
              </a:rPr>
              <a:t>Параллелограмм есть четырёхугольник, стороны которого равны между собой.</a:t>
            </a:r>
            <a:endParaRPr lang="ru-RU" dirty="0">
              <a:solidFill>
                <a:srgbClr val="C00000"/>
              </a:solidFill>
            </a:endParaRPr>
          </a:p>
        </p:txBody>
      </p:sp>
      <p:sp>
        <p:nvSpPr>
          <p:cNvPr id="6" name="Содержимое 2"/>
          <p:cNvSpPr txBox="1">
            <a:spLocks/>
          </p:cNvSpPr>
          <p:nvPr/>
        </p:nvSpPr>
        <p:spPr>
          <a:xfrm>
            <a:off x="900000" y="3888000"/>
            <a:ext cx="8136000" cy="1692000"/>
          </a:xfrm>
          <a:prstGeom prst="rect">
            <a:avLst/>
          </a:prstGeom>
        </p:spPr>
        <p:txBody>
          <a:bodyPr/>
          <a:lstStyle/>
          <a:p>
            <a:pPr marL="342900" lvl="0" indent="-342900" algn="l" eaLnBrk="0" hangingPunct="0">
              <a:lnSpc>
                <a:spcPct val="95000"/>
              </a:lnSpc>
              <a:spcBef>
                <a:spcPct val="20000"/>
              </a:spcBef>
              <a:buFont typeface="Wingdings" pitchFamily="2" charset="2"/>
              <a:buChar char="Ø"/>
            </a:pPr>
            <a:r>
              <a:rPr lang="ru-RU" dirty="0" smtClean="0"/>
              <a:t>Четырёхугольник, у которого, помимо равенства </a:t>
            </a:r>
            <a:r>
              <a:rPr lang="ru-RU" dirty="0" smtClean="0">
                <a:solidFill>
                  <a:srgbClr val="00FF00"/>
                </a:solidFill>
              </a:rPr>
              <a:t>противолежащих сторон</a:t>
            </a:r>
            <a:r>
              <a:rPr lang="ru-RU" dirty="0" smtClean="0"/>
              <a:t>, равны и </a:t>
            </a:r>
            <a:r>
              <a:rPr lang="ru-RU" dirty="0" smtClean="0">
                <a:solidFill>
                  <a:srgbClr val="00FF00"/>
                </a:solidFill>
              </a:rPr>
              <a:t>прилежащие стороны</a:t>
            </a:r>
            <a:r>
              <a:rPr lang="ru-RU" dirty="0" smtClean="0"/>
              <a:t> </a:t>
            </a:r>
            <a:br>
              <a:rPr lang="ru-RU" dirty="0" smtClean="0"/>
            </a:br>
            <a:r>
              <a:rPr lang="ru-RU" dirty="0" smtClean="0"/>
              <a:t>(что равносильно равенству всех четырёх сторон фигуры), </a:t>
            </a:r>
            <a:br>
              <a:rPr lang="ru-RU" dirty="0" smtClean="0"/>
            </a:br>
            <a:r>
              <a:rPr lang="ru-RU" dirty="0" smtClean="0"/>
              <a:t>есть, конечно, параллелограмм, но </a:t>
            </a:r>
            <a:r>
              <a:rPr lang="ru-RU" dirty="0" smtClean="0">
                <a:solidFill>
                  <a:srgbClr val="FF66FF"/>
                </a:solidFill>
              </a:rPr>
              <a:t>не всякий четырёхугольник, противоположные стороны которого параллельны, удовлетворяет этому двойному условию</a:t>
            </a:r>
            <a:r>
              <a:rPr lang="ru-RU" dirty="0" smtClean="0"/>
              <a:t>. </a:t>
            </a:r>
          </a:p>
        </p:txBody>
      </p:sp>
      <p:cxnSp>
        <p:nvCxnSpPr>
          <p:cNvPr id="7" name="Прямая соединительная линия 6"/>
          <p:cNvCxnSpPr>
            <a:cxnSpLocks noChangeShapeType="1"/>
          </p:cNvCxnSpPr>
          <p:nvPr/>
        </p:nvCxnSpPr>
        <p:spPr bwMode="auto">
          <a:xfrm>
            <a:off x="900000" y="2844000"/>
            <a:ext cx="5076000" cy="8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" name="Прямая соединительная линия 7"/>
          <p:cNvCxnSpPr>
            <a:cxnSpLocks noChangeShapeType="1"/>
          </p:cNvCxnSpPr>
          <p:nvPr/>
        </p:nvCxnSpPr>
        <p:spPr bwMode="auto">
          <a:xfrm rot="-1080000">
            <a:off x="900000" y="2844000"/>
            <a:ext cx="5076000" cy="8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 txBox="1">
            <a:spLocks/>
          </p:cNvSpPr>
          <p:nvPr/>
        </p:nvSpPr>
        <p:spPr>
          <a:xfrm>
            <a:off x="457200" y="273600"/>
            <a:ext cx="8229600" cy="1144800"/>
          </a:xfrm>
          <a:prstGeom prst="rect">
            <a:avLst/>
          </a:prstGeom>
        </p:spPr>
        <p:txBody>
          <a:bodyPr anchor="ctr" anchorCtr="1"/>
          <a:lstStyle/>
          <a:p>
            <a:pPr eaLnBrk="0" hangingPunct="0">
              <a:defRPr/>
            </a:pP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Определение понятий</a:t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/>
              <a:t>Правила</a:t>
            </a: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 логического определения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457200" y="1512000"/>
            <a:ext cx="8229600" cy="12240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ts val="432"/>
              </a:spcBef>
              <a:buFont typeface="Wingdings" pitchFamily="2" charset="2"/>
              <a:buChar char="q"/>
              <a:defRPr/>
            </a:pPr>
            <a:r>
              <a:rPr lang="ru-RU" kern="0" dirty="0" smtClean="0">
                <a:solidFill>
                  <a:srgbClr val="00FFFF"/>
                </a:solidFill>
              </a:rPr>
              <a:t>Правило видоспецифического признака</a:t>
            </a:r>
            <a:r>
              <a:rPr lang="ru-RU" kern="0" dirty="0" smtClean="0"/>
              <a:t>: отличительный признак должен быть присущ </a:t>
            </a:r>
            <a:r>
              <a:rPr lang="ru-RU" kern="0" dirty="0" smtClean="0">
                <a:solidFill>
                  <a:srgbClr val="00FF00"/>
                </a:solidFill>
              </a:rPr>
              <a:t>только определяемому понятию</a:t>
            </a:r>
            <a:r>
              <a:rPr lang="ru-RU" kern="0" dirty="0" smtClean="0"/>
              <a:t> (дефиниендуму) и не может принадлежать другим (соподчинённым) понятиям, относящимся к тому же роду.</a:t>
            </a:r>
            <a:endParaRPr lang="ru-RU" kern="0" dirty="0">
              <a:solidFill>
                <a:schemeClr val="accent3"/>
              </a:solidFill>
              <a:latin typeface="+mn-lt"/>
            </a:endParaRPr>
          </a:p>
        </p:txBody>
      </p:sp>
      <p:sp>
        <p:nvSpPr>
          <p:cNvPr id="6" name="Содержимое 2"/>
          <p:cNvSpPr txBox="1">
            <a:spLocks/>
          </p:cNvSpPr>
          <p:nvPr/>
        </p:nvSpPr>
        <p:spPr>
          <a:xfrm>
            <a:off x="900000" y="3888000"/>
            <a:ext cx="8136000" cy="2772000"/>
          </a:xfrm>
          <a:prstGeom prst="rect">
            <a:avLst/>
          </a:prstGeom>
        </p:spPr>
        <p:txBody>
          <a:bodyPr/>
          <a:lstStyle/>
          <a:p>
            <a:pPr marL="342900" lvl="0" indent="-342900" algn="l" eaLnBrk="0" hangingPunct="0">
              <a:spcBef>
                <a:spcPct val="20000"/>
              </a:spcBef>
              <a:buFont typeface="Wingdings" pitchFamily="2" charset="2"/>
              <a:buChar char="Ø"/>
            </a:pPr>
            <a:r>
              <a:rPr lang="ru-RU" dirty="0" smtClean="0"/>
              <a:t>В этом определении ближайшим </a:t>
            </a:r>
            <a:r>
              <a:rPr lang="ru-RU" dirty="0" smtClean="0">
                <a:solidFill>
                  <a:srgbClr val="FFFF00"/>
                </a:solidFill>
              </a:rPr>
              <a:t>родовым понятием</a:t>
            </a:r>
            <a:r>
              <a:rPr lang="ru-RU" dirty="0" smtClean="0"/>
              <a:t> оказывается </a:t>
            </a:r>
            <a:r>
              <a:rPr lang="ru-RU" dirty="0" smtClean="0">
                <a:solidFill>
                  <a:srgbClr val="00FF00"/>
                </a:solidFill>
              </a:rPr>
              <a:t>«геометрическая фигура»</a:t>
            </a:r>
            <a:r>
              <a:rPr lang="ru-RU" dirty="0" smtClean="0"/>
              <a:t>, а видоспецифическим признаком – </a:t>
            </a:r>
            <a:r>
              <a:rPr lang="ru-RU" dirty="0" smtClean="0">
                <a:solidFill>
                  <a:srgbClr val="00FF00"/>
                </a:solidFill>
              </a:rPr>
              <a:t>«четырёхугольная»</a:t>
            </a:r>
            <a:r>
              <a:rPr lang="ru-RU" dirty="0" smtClean="0"/>
              <a:t>. Но этот признак характеризует не только определяемое понятие, но и </a:t>
            </a:r>
            <a:r>
              <a:rPr lang="ru-RU" dirty="0" smtClean="0">
                <a:solidFill>
                  <a:srgbClr val="FFFF00"/>
                </a:solidFill>
              </a:rPr>
              <a:t>множество других понятий</a:t>
            </a:r>
            <a:r>
              <a:rPr lang="ru-RU" dirty="0" smtClean="0"/>
              <a:t>,</a:t>
            </a:r>
            <a:r>
              <a:rPr lang="ru-RU" kern="0" dirty="0" smtClean="0"/>
              <a:t> относящихся к тому</a:t>
            </a:r>
            <a:r>
              <a:rPr lang="ru-RU" kern="0" dirty="0" smtClean="0">
                <a:solidFill>
                  <a:schemeClr val="accent3"/>
                </a:solidFill>
              </a:rPr>
              <a:t> же роду:</a:t>
            </a:r>
            <a:r>
              <a:rPr lang="ru-RU" dirty="0" smtClean="0">
                <a:solidFill>
                  <a:schemeClr val="accent3"/>
                </a:solidFill>
              </a:rPr>
              <a:t> понятия «параллелограмм»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и «четырёхугольник» – не равнозначащие. </a:t>
            </a:r>
          </a:p>
          <a:p>
            <a:pPr marL="800100" lvl="1" indent="-342900" algn="l" eaLnBrk="0" hangingPunct="0">
              <a:spcBef>
                <a:spcPts val="432"/>
              </a:spcBef>
              <a:buFont typeface="Wingdings" pitchFamily="2" charset="2"/>
              <a:buChar char="v"/>
            </a:pPr>
            <a:r>
              <a:rPr lang="ru-RU" sz="1600" dirty="0" smtClean="0"/>
              <a:t>Для получения логически корректного определения </a:t>
            </a:r>
            <a:br>
              <a:rPr lang="ru-RU" sz="1600" dirty="0" smtClean="0"/>
            </a:br>
            <a:r>
              <a:rPr lang="ru-RU" sz="1600" dirty="0" smtClean="0"/>
              <a:t>необходимо указать видоспецифический признак, </a:t>
            </a:r>
            <a:br>
              <a:rPr lang="ru-RU" sz="1600" dirty="0" smtClean="0"/>
            </a:br>
            <a:r>
              <a:rPr lang="ru-RU" sz="1600" dirty="0" smtClean="0"/>
              <a:t>уникальный для определяемого понятия: например, </a:t>
            </a:r>
            <a:r>
              <a:rPr lang="ru-RU" sz="1600" dirty="0" smtClean="0">
                <a:solidFill>
                  <a:srgbClr val="00FF00"/>
                </a:solidFill>
              </a:rPr>
              <a:t>«четырёхугольник</a:t>
            </a:r>
            <a:r>
              <a:rPr lang="ru-RU" sz="1600" dirty="0" smtClean="0"/>
              <a:t>,</a:t>
            </a:r>
            <a:r>
              <a:rPr lang="ru-RU" sz="1600" dirty="0" smtClean="0">
                <a:solidFill>
                  <a:srgbClr val="00FF00"/>
                </a:solidFill>
              </a:rPr>
              <a:t> стороны которого попарно параллельны»</a:t>
            </a:r>
            <a:r>
              <a:rPr lang="ru-RU" sz="1600" dirty="0" smtClean="0"/>
              <a:t>.</a:t>
            </a:r>
            <a:endParaRPr lang="ru-RU" sz="1600" kern="0" dirty="0" smtClean="0"/>
          </a:p>
        </p:txBody>
      </p:sp>
      <p:sp>
        <p:nvSpPr>
          <p:cNvPr id="9" name="AutoShape 3"/>
          <p:cNvSpPr>
            <a:spLocks noChangeArrowheads="1"/>
          </p:cNvSpPr>
          <p:nvPr/>
        </p:nvSpPr>
        <p:spPr bwMode="auto">
          <a:xfrm>
            <a:off x="900000" y="2844000"/>
            <a:ext cx="5400000" cy="828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Параллелограмм есть четырёхугольная геометрическая фигура (четырёхугольник).</a:t>
            </a:r>
            <a:endParaRPr lang="ru-RU" dirty="0">
              <a:solidFill>
                <a:srgbClr val="C00000"/>
              </a:solidFill>
            </a:endParaRPr>
          </a:p>
        </p:txBody>
      </p:sp>
      <p:cxnSp>
        <p:nvCxnSpPr>
          <p:cNvPr id="10" name="Прямая соединительная линия 9"/>
          <p:cNvCxnSpPr>
            <a:cxnSpLocks noChangeShapeType="1"/>
          </p:cNvCxnSpPr>
          <p:nvPr/>
        </p:nvCxnSpPr>
        <p:spPr bwMode="auto">
          <a:xfrm>
            <a:off x="900000" y="2844000"/>
            <a:ext cx="5400000" cy="8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" name="Прямая соединительная линия 10"/>
          <p:cNvCxnSpPr>
            <a:cxnSpLocks noChangeShapeType="1"/>
          </p:cNvCxnSpPr>
          <p:nvPr/>
        </p:nvCxnSpPr>
        <p:spPr bwMode="auto">
          <a:xfrm rot="-1020000">
            <a:off x="900000" y="2844881"/>
            <a:ext cx="5400000" cy="8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  <p:bldP spid="9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 txBox="1">
            <a:spLocks/>
          </p:cNvSpPr>
          <p:nvPr/>
        </p:nvSpPr>
        <p:spPr>
          <a:xfrm>
            <a:off x="457200" y="273600"/>
            <a:ext cx="8229600" cy="1144800"/>
          </a:xfrm>
          <a:prstGeom prst="rect">
            <a:avLst/>
          </a:prstGeom>
        </p:spPr>
        <p:txBody>
          <a:bodyPr anchor="ctr" anchorCtr="1"/>
          <a:lstStyle/>
          <a:p>
            <a:pPr eaLnBrk="0" hangingPunct="0">
              <a:defRPr/>
            </a:pP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Определение понятий</a:t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/>
              <a:t>Правила</a:t>
            </a: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 логического определения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457200" y="1512000"/>
            <a:ext cx="8229600" cy="12240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ts val="432"/>
              </a:spcBef>
              <a:buFont typeface="Wingdings" pitchFamily="2" charset="2"/>
              <a:buChar char="q"/>
              <a:defRPr/>
            </a:pPr>
            <a:r>
              <a:rPr lang="ru-RU" kern="0" dirty="0" smtClean="0">
                <a:solidFill>
                  <a:srgbClr val="00FFFF"/>
                </a:solidFill>
              </a:rPr>
              <a:t>Правило ближайшего рода</a:t>
            </a:r>
            <a:r>
              <a:rPr lang="ru-RU" kern="0" dirty="0" smtClean="0"/>
              <a:t>:</a:t>
            </a:r>
            <a:r>
              <a:rPr lang="ru-RU" kern="0" dirty="0" smtClean="0">
                <a:solidFill>
                  <a:srgbClr val="00FFFF"/>
                </a:solidFill>
              </a:rPr>
              <a:t> </a:t>
            </a:r>
            <a:r>
              <a:rPr lang="ru-RU" kern="0" dirty="0" smtClean="0">
                <a:solidFill>
                  <a:schemeClr val="accent3"/>
                </a:solidFill>
              </a:rPr>
              <a:t>определение должно указывать </a:t>
            </a:r>
            <a:br>
              <a:rPr lang="ru-RU" kern="0" dirty="0" smtClean="0">
                <a:solidFill>
                  <a:schemeClr val="accent3"/>
                </a:solidFill>
              </a:rPr>
            </a:br>
            <a:r>
              <a:rPr lang="ru-RU" kern="0" dirty="0" smtClean="0">
                <a:solidFill>
                  <a:schemeClr val="accent3"/>
                </a:solidFill>
              </a:rPr>
              <a:t>на </a:t>
            </a:r>
            <a:r>
              <a:rPr lang="ru-RU" kern="0" dirty="0" smtClean="0">
                <a:solidFill>
                  <a:srgbClr val="00FF00"/>
                </a:solidFill>
              </a:rPr>
              <a:t>ближайший род</a:t>
            </a:r>
            <a:r>
              <a:rPr lang="ru-RU" kern="0" dirty="0" smtClean="0"/>
              <a:t>,</a:t>
            </a:r>
            <a:r>
              <a:rPr lang="ru-RU" kern="0" dirty="0" smtClean="0">
                <a:solidFill>
                  <a:srgbClr val="00FF00"/>
                </a:solidFill>
              </a:rPr>
              <a:t> </a:t>
            </a:r>
            <a:r>
              <a:rPr lang="ru-RU" kern="0" dirty="0" smtClean="0">
                <a:solidFill>
                  <a:schemeClr val="accent3"/>
                </a:solidFill>
              </a:rPr>
              <a:t>даже если выбор более широкого подчиняющего понятия не влечёт за собой нарушение </a:t>
            </a:r>
            <a:br>
              <a:rPr lang="ru-RU" kern="0" dirty="0" smtClean="0">
                <a:solidFill>
                  <a:schemeClr val="accent3"/>
                </a:solidFill>
              </a:rPr>
            </a:br>
            <a:r>
              <a:rPr lang="ru-RU" kern="0" dirty="0" smtClean="0">
                <a:solidFill>
                  <a:schemeClr val="accent3"/>
                </a:solidFill>
              </a:rPr>
              <a:t>правила видоспецифического признака.</a:t>
            </a:r>
            <a:endParaRPr lang="ru-RU" kern="0" dirty="0">
              <a:solidFill>
                <a:schemeClr val="accent3"/>
              </a:solidFill>
              <a:latin typeface="+mn-lt"/>
            </a:endParaRPr>
          </a:p>
        </p:txBody>
      </p:sp>
      <p:sp>
        <p:nvSpPr>
          <p:cNvPr id="6" name="Содержимое 2"/>
          <p:cNvSpPr txBox="1">
            <a:spLocks/>
          </p:cNvSpPr>
          <p:nvPr/>
        </p:nvSpPr>
        <p:spPr>
          <a:xfrm>
            <a:off x="900000" y="3636000"/>
            <a:ext cx="8172000" cy="2736000"/>
          </a:xfrm>
          <a:prstGeom prst="rect">
            <a:avLst/>
          </a:prstGeom>
        </p:spPr>
        <p:txBody>
          <a:bodyPr/>
          <a:lstStyle/>
          <a:p>
            <a:pPr marL="342900" lvl="0" indent="-342900" algn="l" eaLnBrk="0" hangingPunct="0">
              <a:spcBef>
                <a:spcPct val="20000"/>
              </a:spcBef>
              <a:buFont typeface="Wingdings" pitchFamily="2" charset="2"/>
              <a:buChar char="Ø"/>
            </a:pPr>
            <a:r>
              <a:rPr lang="ru-RU" dirty="0" smtClean="0"/>
              <a:t>«Четырёхугольник» – подчиняющее по отношению к «ромбу» понятие, но </a:t>
            </a:r>
            <a:r>
              <a:rPr lang="ru-RU" dirty="0" smtClean="0">
                <a:solidFill>
                  <a:srgbClr val="00FF00"/>
                </a:solidFill>
              </a:rPr>
              <a:t>не ближайшее</a:t>
            </a:r>
            <a:r>
              <a:rPr lang="ru-RU" dirty="0" smtClean="0"/>
              <a:t>: есть другое, также </a:t>
            </a:r>
            <a:r>
              <a:rPr lang="ru-RU" smtClean="0"/>
              <a:t>подчиняющее </a:t>
            </a:r>
            <a:br>
              <a:rPr lang="ru-RU" smtClean="0"/>
            </a:br>
            <a:r>
              <a:rPr lang="ru-RU" smtClean="0"/>
              <a:t>по </a:t>
            </a:r>
            <a:r>
              <a:rPr lang="ru-RU" dirty="0" smtClean="0"/>
              <a:t>отношению к «ромбу», но подчинённое по </a:t>
            </a:r>
            <a:r>
              <a:rPr lang="ru-RU" smtClean="0"/>
              <a:t>отношению </a:t>
            </a:r>
            <a:br>
              <a:rPr lang="ru-RU" smtClean="0"/>
            </a:br>
            <a:r>
              <a:rPr lang="ru-RU" smtClean="0"/>
              <a:t>к </a:t>
            </a:r>
            <a:r>
              <a:rPr lang="ru-RU" dirty="0" smtClean="0"/>
              <a:t>«четырёхугольнику» понятие – «параллелограмм».</a:t>
            </a:r>
            <a:endParaRPr kumimoji="0" lang="ru-RU" sz="1800" b="1" i="0" u="none" strike="noStrike" kern="0" cap="none" spc="0" normalizeH="0" baseline="0" noProof="0" dirty="0" smtClean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800100" lvl="1" indent="-342900" algn="l" eaLnBrk="0" hangingPunct="0">
              <a:spcBef>
                <a:spcPts val="432"/>
              </a:spcBef>
              <a:buFont typeface="Wingdings" pitchFamily="2" charset="2"/>
              <a:buChar char="v"/>
            </a:pPr>
            <a:r>
              <a:rPr lang="ru-RU" sz="1600" dirty="0" smtClean="0"/>
              <a:t>Выбрав в качестве ближайшего родового понятия «четырёхугольник» вместо «параллелограмма», мы лишаем себя возможности отметить </a:t>
            </a:r>
            <a:r>
              <a:rPr lang="ru-RU" sz="1600" dirty="0" smtClean="0">
                <a:solidFill>
                  <a:srgbClr val="FFFF00"/>
                </a:solidFill>
              </a:rPr>
              <a:t>существенный</a:t>
            </a:r>
            <a:r>
              <a:rPr lang="ru-RU" sz="1600" dirty="0" smtClean="0"/>
              <a:t> признак ромба – параллельность противоположных сторон. Разумеется, параллельность противоположных сторон ромба вытекает из их равенства, но зачем же ставить себя перед необходимостью выводить то, что можно задать через определение? </a:t>
            </a:r>
            <a:endParaRPr lang="ru-RU" sz="1600" kern="0" dirty="0" smtClean="0">
              <a:solidFill>
                <a:schemeClr val="accent3"/>
              </a:solidFill>
            </a:endParaRPr>
          </a:p>
        </p:txBody>
      </p:sp>
      <p:sp>
        <p:nvSpPr>
          <p:cNvPr id="9" name="AutoShape 3"/>
          <p:cNvSpPr>
            <a:spLocks noChangeArrowheads="1"/>
          </p:cNvSpPr>
          <p:nvPr/>
        </p:nvSpPr>
        <p:spPr bwMode="auto">
          <a:xfrm>
            <a:off x="900000" y="2844000"/>
            <a:ext cx="6624000" cy="576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Ромб есть четырёхугольник, стороны которого равны.</a:t>
            </a:r>
            <a:endParaRPr lang="ru-RU" dirty="0">
              <a:solidFill>
                <a:srgbClr val="C00000"/>
              </a:solidFill>
            </a:endParaRPr>
          </a:p>
        </p:txBody>
      </p:sp>
      <p:cxnSp>
        <p:nvCxnSpPr>
          <p:cNvPr id="10" name="Прямая соединительная линия 9"/>
          <p:cNvCxnSpPr>
            <a:cxnSpLocks noChangeShapeType="1"/>
          </p:cNvCxnSpPr>
          <p:nvPr/>
        </p:nvCxnSpPr>
        <p:spPr bwMode="auto">
          <a:xfrm>
            <a:off x="900000" y="2844000"/>
            <a:ext cx="6624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" name="Прямая соединительная линия 11"/>
          <p:cNvCxnSpPr>
            <a:cxnSpLocks noChangeShapeType="1"/>
          </p:cNvCxnSpPr>
          <p:nvPr/>
        </p:nvCxnSpPr>
        <p:spPr bwMode="auto">
          <a:xfrm rot="-600000">
            <a:off x="900000" y="2844662"/>
            <a:ext cx="6624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  <p:bldP spid="9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 txBox="1">
            <a:spLocks/>
          </p:cNvSpPr>
          <p:nvPr/>
        </p:nvSpPr>
        <p:spPr>
          <a:xfrm>
            <a:off x="457200" y="273600"/>
            <a:ext cx="8229600" cy="1144800"/>
          </a:xfrm>
          <a:prstGeom prst="rect">
            <a:avLst/>
          </a:prstGeom>
        </p:spPr>
        <p:txBody>
          <a:bodyPr anchor="ctr" anchorCtr="1"/>
          <a:lstStyle/>
          <a:p>
            <a:pPr eaLnBrk="0" hangingPunct="0">
              <a:defRPr/>
            </a:pP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Определение понятий</a:t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/>
              <a:t>Правила</a:t>
            </a: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 логического определения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457200" y="1512000"/>
            <a:ext cx="8229600" cy="12240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ts val="432"/>
              </a:spcBef>
              <a:buFontTx/>
              <a:buChar char="•"/>
              <a:defRPr/>
            </a:pPr>
            <a:r>
              <a:rPr lang="ru-RU" kern="0" dirty="0" smtClean="0">
                <a:solidFill>
                  <a:srgbClr val="00FFFF"/>
                </a:solidFill>
              </a:rPr>
              <a:t>Правило достаточности</a:t>
            </a:r>
            <a:r>
              <a:rPr lang="ru-RU" kern="0" dirty="0" smtClean="0"/>
              <a:t>:</a:t>
            </a:r>
            <a:r>
              <a:rPr lang="ru-RU" kern="0" dirty="0" smtClean="0">
                <a:solidFill>
                  <a:srgbClr val="00FFFF"/>
                </a:solidFill>
              </a:rPr>
              <a:t> </a:t>
            </a:r>
            <a:r>
              <a:rPr lang="ru-RU" kern="0" dirty="0" smtClean="0">
                <a:solidFill>
                  <a:schemeClr val="accent3"/>
                </a:solidFill>
              </a:rPr>
              <a:t>определение </a:t>
            </a:r>
            <a:r>
              <a:rPr lang="ru-RU" kern="0" dirty="0" smtClean="0">
                <a:solidFill>
                  <a:srgbClr val="00FF00"/>
                </a:solidFill>
              </a:rPr>
              <a:t>не должно </a:t>
            </a:r>
            <a:br>
              <a:rPr lang="ru-RU" kern="0" dirty="0" smtClean="0">
                <a:solidFill>
                  <a:srgbClr val="00FF00"/>
                </a:solidFill>
              </a:rPr>
            </a:br>
            <a:r>
              <a:rPr lang="ru-RU" kern="0" dirty="0" smtClean="0">
                <a:solidFill>
                  <a:srgbClr val="00FF00"/>
                </a:solidFill>
              </a:rPr>
              <a:t>перечислять больше признаков</a:t>
            </a:r>
            <a:r>
              <a:rPr lang="ru-RU" kern="0" dirty="0" smtClean="0"/>
              <a:t>,</a:t>
            </a:r>
            <a:r>
              <a:rPr lang="ru-RU" kern="0" dirty="0" smtClean="0">
                <a:solidFill>
                  <a:schemeClr val="accent3"/>
                </a:solidFill>
              </a:rPr>
              <a:t> чем это необходимо </a:t>
            </a:r>
            <a:br>
              <a:rPr lang="ru-RU" kern="0" dirty="0" smtClean="0">
                <a:solidFill>
                  <a:schemeClr val="accent3"/>
                </a:solidFill>
              </a:rPr>
            </a:br>
            <a:r>
              <a:rPr lang="ru-RU" kern="0" dirty="0" smtClean="0">
                <a:solidFill>
                  <a:schemeClr val="accent3"/>
                </a:solidFill>
              </a:rPr>
              <a:t>для ясного ограничения объёма определяемого понятия.</a:t>
            </a:r>
            <a:endParaRPr lang="ru-RU" kern="0" dirty="0">
              <a:solidFill>
                <a:schemeClr val="accent3"/>
              </a:solidFill>
              <a:latin typeface="+mn-lt"/>
            </a:endParaRPr>
          </a:p>
        </p:txBody>
      </p:sp>
      <p:sp>
        <p:nvSpPr>
          <p:cNvPr id="4" name="AutoShape 3"/>
          <p:cNvSpPr>
            <a:spLocks noChangeArrowheads="1"/>
          </p:cNvSpPr>
          <p:nvPr/>
        </p:nvSpPr>
        <p:spPr bwMode="auto">
          <a:xfrm>
            <a:off x="900000" y="2520000"/>
            <a:ext cx="8100000" cy="828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Параллелограмм есть трапеция, у которой параллельны обе пары сторон, а диагонали в точке пересечения делятся пополам.</a:t>
            </a:r>
            <a:endParaRPr lang="ru-RU" dirty="0">
              <a:solidFill>
                <a:srgbClr val="C00000"/>
              </a:solidFill>
            </a:endParaRPr>
          </a:p>
        </p:txBody>
      </p:sp>
      <p:cxnSp>
        <p:nvCxnSpPr>
          <p:cNvPr id="5" name="Прямая соединительная линия 4"/>
          <p:cNvCxnSpPr>
            <a:cxnSpLocks noChangeShapeType="1"/>
          </p:cNvCxnSpPr>
          <p:nvPr/>
        </p:nvCxnSpPr>
        <p:spPr bwMode="auto">
          <a:xfrm>
            <a:off x="900000" y="2520000"/>
            <a:ext cx="8100000" cy="8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" name="Прямая соединительная линия 5"/>
          <p:cNvCxnSpPr>
            <a:cxnSpLocks noChangeShapeType="1"/>
          </p:cNvCxnSpPr>
          <p:nvPr/>
        </p:nvCxnSpPr>
        <p:spPr bwMode="auto">
          <a:xfrm rot="-720000">
            <a:off x="900000" y="2520393"/>
            <a:ext cx="8100000" cy="8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7" name="Содержимое 2"/>
          <p:cNvSpPr txBox="1">
            <a:spLocks/>
          </p:cNvSpPr>
          <p:nvPr/>
        </p:nvSpPr>
        <p:spPr>
          <a:xfrm>
            <a:off x="900000" y="3456000"/>
            <a:ext cx="7956000" cy="3276000"/>
          </a:xfrm>
          <a:prstGeom prst="rect">
            <a:avLst/>
          </a:prstGeom>
        </p:spPr>
        <p:txBody>
          <a:bodyPr/>
          <a:lstStyle/>
          <a:p>
            <a:pPr marL="342900" lvl="0" indent="-342900" algn="l" eaLnBrk="0" hangingPunct="0">
              <a:lnSpc>
                <a:spcPct val="95000"/>
              </a:lnSpc>
              <a:spcBef>
                <a:spcPct val="20000"/>
              </a:spcBef>
              <a:buFont typeface="Wingdings" pitchFamily="2" charset="2"/>
              <a:buChar char="Ø"/>
            </a:pPr>
            <a:r>
              <a:rPr lang="ru-RU" dirty="0" smtClean="0"/>
              <a:t>Оба видоспецифических признака: «у которой параллельны обе пары сторон» и «диагонали которой в точке пересечения делятся пополам» – одинаковым образом ограничивают </a:t>
            </a:r>
            <a:br>
              <a:rPr lang="ru-RU" dirty="0" smtClean="0"/>
            </a:br>
            <a:r>
              <a:rPr lang="ru-RU" dirty="0" smtClean="0"/>
              <a:t>объём определяемого понятия; с этой точки зрения </a:t>
            </a:r>
            <a:br>
              <a:rPr lang="ru-RU" dirty="0" smtClean="0"/>
            </a:br>
            <a:r>
              <a:rPr lang="ru-RU" dirty="0" smtClean="0"/>
              <a:t>один из них оказывается </a:t>
            </a:r>
            <a:r>
              <a:rPr lang="ru-RU" dirty="0" smtClean="0">
                <a:solidFill>
                  <a:srgbClr val="00FF00"/>
                </a:solidFill>
              </a:rPr>
              <a:t>лишним</a:t>
            </a:r>
            <a:r>
              <a:rPr lang="ru-RU" dirty="0" smtClean="0"/>
              <a:t>.</a:t>
            </a:r>
            <a:endParaRPr kumimoji="0" lang="ru-RU" sz="18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+mn-lt"/>
            </a:endParaRPr>
          </a:p>
          <a:p>
            <a:pPr marL="800100" lvl="1" indent="-342900" algn="l" eaLnBrk="0" hangingPunct="0">
              <a:lnSpc>
                <a:spcPct val="95000"/>
              </a:lnSpc>
              <a:spcBef>
                <a:spcPts val="432"/>
              </a:spcBef>
              <a:buFont typeface="Wingdings" pitchFamily="2" charset="2"/>
              <a:buChar char="v"/>
            </a:pPr>
            <a:r>
              <a:rPr lang="ru-RU" sz="1600" dirty="0" smtClean="0"/>
              <a:t>Разумеется, выражения «у которой параллельны обе пары сторон» и «диагонали которой в точке пересечения делятся пополам» указывают на разные, хотя и взаимосвязанные, признаки предмета и в этом смысле информационно дополняют друг друга, </a:t>
            </a:r>
            <a:br>
              <a:rPr lang="ru-RU" sz="1600" dirty="0" smtClean="0"/>
            </a:br>
            <a:r>
              <a:rPr lang="ru-RU" sz="1600" dirty="0" smtClean="0"/>
              <a:t>но определение не может и не должно </a:t>
            </a:r>
            <a:r>
              <a:rPr lang="ru-RU" sz="1600" dirty="0" smtClean="0">
                <a:solidFill>
                  <a:srgbClr val="FFFF00"/>
                </a:solidFill>
              </a:rPr>
              <a:t>заменять собой теорию</a:t>
            </a:r>
            <a:r>
              <a:rPr lang="ru-RU" sz="1600" dirty="0" smtClean="0"/>
              <a:t> определяемого предмета. В противном случае оно окажется настолько длинным, что его прямая логическая функция сделается невыполнимой. </a:t>
            </a:r>
            <a:endParaRPr lang="ru-RU" sz="1600" kern="0" dirty="0" smtClean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27" name="AutoShape 3"/>
          <p:cNvSpPr>
            <a:spLocks noChangeArrowheads="1"/>
          </p:cNvSpPr>
          <p:nvPr/>
        </p:nvSpPr>
        <p:spPr bwMode="auto">
          <a:xfrm>
            <a:off x="3060000" y="1728000"/>
            <a:ext cx="3024000" cy="10795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ru-RU" sz="2400" dirty="0">
                <a:solidFill>
                  <a:srgbClr val="FF0000"/>
                </a:solidFill>
              </a:rPr>
              <a:t>Законы логики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13028" name="AutoShape 4"/>
          <p:cNvSpPr>
            <a:spLocks noChangeArrowheads="1"/>
          </p:cNvSpPr>
          <p:nvPr/>
        </p:nvSpPr>
        <p:spPr bwMode="auto">
          <a:xfrm>
            <a:off x="144000" y="3312000"/>
            <a:ext cx="2160000" cy="10795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Закон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>
                <a:solidFill>
                  <a:srgbClr val="0000FF"/>
                </a:solidFill>
              </a:rPr>
              <a:t>тождества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513029" name="Line 5"/>
          <p:cNvSpPr>
            <a:spLocks noChangeShapeType="1"/>
          </p:cNvSpPr>
          <p:nvPr/>
        </p:nvSpPr>
        <p:spPr bwMode="auto">
          <a:xfrm>
            <a:off x="1224000" y="3060000"/>
            <a:ext cx="3348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cxnSp>
        <p:nvCxnSpPr>
          <p:cNvPr id="513030" name="AutoShape 6"/>
          <p:cNvCxnSpPr>
            <a:cxnSpLocks noChangeShapeType="1"/>
          </p:cNvCxnSpPr>
          <p:nvPr/>
        </p:nvCxnSpPr>
        <p:spPr bwMode="auto">
          <a:xfrm>
            <a:off x="4572000" y="2808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513031" name="AutoShape 7"/>
          <p:cNvCxnSpPr>
            <a:cxnSpLocks noChangeShapeType="1"/>
          </p:cNvCxnSpPr>
          <p:nvPr/>
        </p:nvCxnSpPr>
        <p:spPr bwMode="auto">
          <a:xfrm>
            <a:off x="1224000" y="3060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cxnSp>
        <p:nvCxnSpPr>
          <p:cNvPr id="513032" name="AutoShape 8"/>
          <p:cNvCxnSpPr>
            <a:cxnSpLocks noChangeShapeType="1"/>
          </p:cNvCxnSpPr>
          <p:nvPr/>
        </p:nvCxnSpPr>
        <p:spPr bwMode="auto">
          <a:xfrm>
            <a:off x="5688000" y="3060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513034" name="AutoShape 10"/>
          <p:cNvSpPr>
            <a:spLocks noChangeArrowheads="1"/>
          </p:cNvSpPr>
          <p:nvPr/>
        </p:nvSpPr>
        <p:spPr bwMode="auto">
          <a:xfrm>
            <a:off x="4608000" y="3312000"/>
            <a:ext cx="2160000" cy="10795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Закон исключённого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>
                <a:solidFill>
                  <a:srgbClr val="0000FF"/>
                </a:solidFill>
              </a:rPr>
              <a:t>третьего</a:t>
            </a:r>
          </a:p>
        </p:txBody>
      </p:sp>
      <p:sp>
        <p:nvSpPr>
          <p:cNvPr id="513036" name="Line 12"/>
          <p:cNvSpPr>
            <a:spLocks noChangeShapeType="1"/>
          </p:cNvSpPr>
          <p:nvPr/>
        </p:nvSpPr>
        <p:spPr bwMode="auto">
          <a:xfrm>
            <a:off x="4571999" y="3060000"/>
            <a:ext cx="1116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513043" name="Text Box 19"/>
          <p:cNvSpPr txBox="1">
            <a:spLocks noChangeArrowheads="1"/>
          </p:cNvSpPr>
          <p:nvPr/>
        </p:nvSpPr>
        <p:spPr bwMode="auto">
          <a:xfrm>
            <a:off x="144000" y="4572000"/>
            <a:ext cx="2160000" cy="16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sz="1600" dirty="0" smtClean="0"/>
              <a:t>Термин </a:t>
            </a:r>
            <a:r>
              <a:rPr lang="ru-RU" sz="1600" dirty="0" smtClean="0">
                <a:solidFill>
                  <a:srgbClr val="FF66FF"/>
                </a:solidFill>
              </a:rPr>
              <a:t>не должен</a:t>
            </a:r>
            <a:r>
              <a:rPr lang="ru-RU" sz="1600" dirty="0" smtClean="0">
                <a:solidFill>
                  <a:srgbClr val="00FFFF"/>
                </a:solidFill>
              </a:rPr>
              <a:t> использоваться </a:t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>
                <a:solidFill>
                  <a:srgbClr val="00FFFF"/>
                </a:solidFill>
              </a:rPr>
              <a:t>в разных смыслах</a:t>
            </a:r>
            <a:r>
              <a:rPr lang="ru-RU" sz="1600" dirty="0" smtClean="0"/>
              <a:t> в пределах одного рассуждения.</a:t>
            </a:r>
            <a:endParaRPr lang="ru-RU" sz="1600" dirty="0" smtClean="0">
              <a:solidFill>
                <a:srgbClr val="00FFFF"/>
              </a:solidFill>
            </a:endParaRPr>
          </a:p>
        </p:txBody>
      </p:sp>
      <p:sp>
        <p:nvSpPr>
          <p:cNvPr id="513033" name="AutoShape 9"/>
          <p:cNvSpPr>
            <a:spLocks noChangeArrowheads="1"/>
          </p:cNvSpPr>
          <p:nvPr/>
        </p:nvSpPr>
        <p:spPr bwMode="auto">
          <a:xfrm>
            <a:off x="2376000" y="3312000"/>
            <a:ext cx="2160000" cy="10795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Закон противоречия</a:t>
            </a:r>
            <a:endParaRPr lang="ru-RU" dirty="0">
              <a:solidFill>
                <a:srgbClr val="FF0000"/>
              </a:solidFill>
            </a:endParaRPr>
          </a:p>
        </p:txBody>
      </p:sp>
      <p:cxnSp>
        <p:nvCxnSpPr>
          <p:cNvPr id="24" name="AutoShape 11"/>
          <p:cNvCxnSpPr>
            <a:cxnSpLocks noChangeShapeType="1"/>
          </p:cNvCxnSpPr>
          <p:nvPr/>
        </p:nvCxnSpPr>
        <p:spPr bwMode="auto">
          <a:xfrm>
            <a:off x="3456000" y="3060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23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Законы логики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Закон тождества</a:t>
            </a:r>
          </a:p>
        </p:txBody>
      </p:sp>
      <p:sp>
        <p:nvSpPr>
          <p:cNvPr id="19" name="AutoShape 10"/>
          <p:cNvSpPr>
            <a:spLocks noChangeArrowheads="1"/>
          </p:cNvSpPr>
          <p:nvPr/>
        </p:nvSpPr>
        <p:spPr bwMode="auto">
          <a:xfrm>
            <a:off x="6840000" y="3312000"/>
            <a:ext cx="2160000" cy="10795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/>
          <a:lstStyle/>
          <a:p>
            <a:pPr>
              <a:lnSpc>
                <a:spcPct val="85000"/>
              </a:lnSpc>
            </a:pPr>
            <a:r>
              <a:rPr lang="ru-RU" dirty="0" smtClean="0">
                <a:solidFill>
                  <a:srgbClr val="0000FF"/>
                </a:solidFill>
              </a:rPr>
              <a:t>Закон достаточного </a:t>
            </a:r>
            <a:r>
              <a:rPr lang="ru-RU" dirty="0">
                <a:solidFill>
                  <a:srgbClr val="0000FF"/>
                </a:solidFill>
              </a:rPr>
              <a:t/>
            </a:r>
            <a:br>
              <a:rPr lang="ru-RU" dirty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rgbClr val="0000FF"/>
                </a:solidFill>
              </a:rPr>
              <a:t>основания</a:t>
            </a:r>
            <a:endParaRPr lang="ru-RU" dirty="0">
              <a:solidFill>
                <a:srgbClr val="0000FF"/>
              </a:solidFill>
            </a:endParaRPr>
          </a:p>
        </p:txBody>
      </p:sp>
      <p:cxnSp>
        <p:nvCxnSpPr>
          <p:cNvPr id="26" name="AutoShape 8"/>
          <p:cNvCxnSpPr>
            <a:cxnSpLocks noChangeShapeType="1"/>
          </p:cNvCxnSpPr>
          <p:nvPr/>
        </p:nvCxnSpPr>
        <p:spPr bwMode="auto">
          <a:xfrm>
            <a:off x="7920000" y="3060000"/>
            <a:ext cx="1588" cy="252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27" name="Line 5"/>
          <p:cNvSpPr>
            <a:spLocks noChangeShapeType="1"/>
          </p:cNvSpPr>
          <p:nvPr/>
        </p:nvSpPr>
        <p:spPr bwMode="auto">
          <a:xfrm>
            <a:off x="5688000" y="3060000"/>
            <a:ext cx="2232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29" name="TextBox 28"/>
          <p:cNvSpPr txBox="1">
            <a:spLocks noChangeArrowheads="1"/>
          </p:cNvSpPr>
          <p:nvPr/>
        </p:nvSpPr>
        <p:spPr bwMode="auto">
          <a:xfrm>
            <a:off x="144000" y="6192000"/>
            <a:ext cx="216000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r>
              <a:rPr lang="ru-RU" sz="1600" dirty="0" smtClean="0"/>
              <a:t>А не есть не-А.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13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13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513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513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513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5130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13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13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5130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130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130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513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513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5130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130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130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9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3000" fill="hold"/>
                                        <p:tgtEl>
                                          <p:spTgt spid="513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3000" fill="hold"/>
                                        <p:tgtEl>
                                          <p:spTgt spid="513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3000"/>
                            </p:stCondLst>
                            <p:childTnLst>
                              <p:par>
                                <p:cTn id="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13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130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027" grpId="0" animBg="1"/>
      <p:bldP spid="513028" grpId="0" animBg="1"/>
      <p:bldP spid="513028" grpId="1" animBg="1"/>
      <p:bldP spid="513029" grpId="0" animBg="1"/>
      <p:bldP spid="513034" grpId="0" animBg="1"/>
      <p:bldP spid="513036" grpId="0" animBg="1"/>
      <p:bldP spid="513043" grpId="0"/>
      <p:bldP spid="513033" grpId="0" animBg="1"/>
      <p:bldP spid="29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 txBox="1">
            <a:spLocks/>
          </p:cNvSpPr>
          <p:nvPr/>
        </p:nvSpPr>
        <p:spPr>
          <a:xfrm>
            <a:off x="457200" y="273600"/>
            <a:ext cx="8229600" cy="1144800"/>
          </a:xfrm>
          <a:prstGeom prst="rect">
            <a:avLst/>
          </a:prstGeom>
        </p:spPr>
        <p:txBody>
          <a:bodyPr anchor="ctr" anchorCtr="1"/>
          <a:lstStyle/>
          <a:p>
            <a:pPr eaLnBrk="0" hangingPunct="0">
              <a:defRPr/>
            </a:pP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Определение понятий</a:t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/>
              <a:t>Правила</a:t>
            </a: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 логического определения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457200" y="1512000"/>
            <a:ext cx="8229600" cy="12240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ts val="432"/>
              </a:spcBef>
              <a:buFontTx/>
              <a:buChar char="•"/>
              <a:defRPr/>
            </a:pPr>
            <a:r>
              <a:rPr lang="ru-RU" kern="0" dirty="0" smtClean="0">
                <a:solidFill>
                  <a:srgbClr val="00FFFF"/>
                </a:solidFill>
              </a:rPr>
              <a:t>Правило существенности признака</a:t>
            </a:r>
            <a:r>
              <a:rPr lang="ru-RU" kern="0" dirty="0" smtClean="0"/>
              <a:t>: </a:t>
            </a:r>
            <a:r>
              <a:rPr lang="ru-RU" kern="0" dirty="0" smtClean="0">
                <a:solidFill>
                  <a:schemeClr val="accent3"/>
                </a:solidFill>
              </a:rPr>
              <a:t>из двух признаков, одинаковым образом ограничивающих объём определяемого понятия, определение должно ссылаться на </a:t>
            </a:r>
            <a:r>
              <a:rPr lang="ru-RU" kern="0" dirty="0" smtClean="0">
                <a:solidFill>
                  <a:srgbClr val="00FF00"/>
                </a:solidFill>
              </a:rPr>
              <a:t>более существенный </a:t>
            </a:r>
            <a:r>
              <a:rPr lang="ru-RU" kern="0" dirty="0" smtClean="0">
                <a:solidFill>
                  <a:schemeClr val="accent3"/>
                </a:solidFill>
              </a:rPr>
              <a:t>(логически первичный).</a:t>
            </a:r>
            <a:endParaRPr lang="ru-RU" kern="0" dirty="0">
              <a:solidFill>
                <a:schemeClr val="accent3"/>
              </a:solidFill>
              <a:latin typeface="+mn-lt"/>
            </a:endParaRPr>
          </a:p>
        </p:txBody>
      </p:sp>
      <p:sp>
        <p:nvSpPr>
          <p:cNvPr id="4" name="AutoShape 3"/>
          <p:cNvSpPr>
            <a:spLocks noChangeArrowheads="1"/>
          </p:cNvSpPr>
          <p:nvPr/>
        </p:nvSpPr>
        <p:spPr bwMode="auto">
          <a:xfrm>
            <a:off x="900000" y="2844000"/>
            <a:ext cx="6300000" cy="828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Параллелограмм есть трапеция, противоположные стороны которой равны между собой.</a:t>
            </a:r>
            <a:endParaRPr lang="ru-RU" dirty="0">
              <a:solidFill>
                <a:srgbClr val="C00000"/>
              </a:solidFill>
            </a:endParaRPr>
          </a:p>
        </p:txBody>
      </p:sp>
      <p:cxnSp>
        <p:nvCxnSpPr>
          <p:cNvPr id="5" name="Прямая соединительная линия 4"/>
          <p:cNvCxnSpPr>
            <a:cxnSpLocks noChangeShapeType="1"/>
          </p:cNvCxnSpPr>
          <p:nvPr/>
        </p:nvCxnSpPr>
        <p:spPr bwMode="auto">
          <a:xfrm>
            <a:off x="900000" y="2844000"/>
            <a:ext cx="6300000" cy="8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" name="Прямая соединительная линия 5"/>
          <p:cNvCxnSpPr>
            <a:cxnSpLocks noChangeShapeType="1"/>
          </p:cNvCxnSpPr>
          <p:nvPr/>
        </p:nvCxnSpPr>
        <p:spPr bwMode="auto">
          <a:xfrm rot="-900000">
            <a:off x="900000" y="2844697"/>
            <a:ext cx="6300000" cy="8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7" name="Содержимое 2"/>
          <p:cNvSpPr txBox="1">
            <a:spLocks/>
          </p:cNvSpPr>
          <p:nvPr/>
        </p:nvSpPr>
        <p:spPr>
          <a:xfrm>
            <a:off x="900000" y="3888000"/>
            <a:ext cx="8100000" cy="2736000"/>
          </a:xfrm>
          <a:prstGeom prst="rect">
            <a:avLst/>
          </a:prstGeom>
        </p:spPr>
        <p:txBody>
          <a:bodyPr/>
          <a:lstStyle/>
          <a:p>
            <a:pPr marL="342900" lvl="0" indent="-342900" algn="l" eaLnBrk="0" hangingPunct="0">
              <a:spcBef>
                <a:spcPts val="432"/>
              </a:spcBef>
              <a:buFont typeface="Wingdings" pitchFamily="2" charset="2"/>
              <a:buChar char="Ø"/>
            </a:pPr>
            <a:r>
              <a:rPr lang="ru-RU" dirty="0" smtClean="0"/>
              <a:t>В геометрической теории параллельность противоположных сторон </a:t>
            </a:r>
            <a:r>
              <a:rPr lang="ru-RU" dirty="0" smtClean="0">
                <a:solidFill>
                  <a:srgbClr val="00FF00"/>
                </a:solidFill>
              </a:rPr>
              <a:t>логически первична</a:t>
            </a:r>
            <a:r>
              <a:rPr lang="ru-RU" dirty="0" smtClean="0"/>
              <a:t>: именно она является определяющим признаком (поэтому фигура и называется «параллелограммом»), и уже из неё выводится равенство противоположных сторон. </a:t>
            </a:r>
            <a:endParaRPr kumimoji="0" lang="ru-RU" sz="1800" b="1" i="0" u="none" strike="noStrike" kern="0" cap="none" spc="0" normalizeH="0" baseline="0" noProof="0" dirty="0" smtClean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800100" lvl="1" indent="-342900" algn="l" eaLnBrk="0" hangingPunct="0">
              <a:spcBef>
                <a:spcPts val="432"/>
              </a:spcBef>
              <a:buFont typeface="Wingdings" pitchFamily="2" charset="2"/>
              <a:buChar char="v"/>
            </a:pPr>
            <a:r>
              <a:rPr lang="ru-RU" sz="1600" dirty="0" smtClean="0"/>
              <a:t>Если поступить наоборот, т. е. определить параллелограмм </a:t>
            </a:r>
            <a:br>
              <a:rPr lang="ru-RU" sz="1600" dirty="0" smtClean="0"/>
            </a:br>
            <a:r>
              <a:rPr lang="ru-RU" sz="1600" dirty="0" smtClean="0"/>
              <a:t>через равенство противоположных сторон, а затем вывести из него </a:t>
            </a:r>
            <a:br>
              <a:rPr lang="ru-RU" sz="1600" dirty="0" smtClean="0"/>
            </a:br>
            <a:r>
              <a:rPr lang="ru-RU" sz="1600" dirty="0" smtClean="0"/>
              <a:t>их параллельность (что, конечно, возможно), </a:t>
            </a:r>
            <a:r>
              <a:rPr lang="ru-RU" sz="1600" dirty="0" smtClean="0">
                <a:solidFill>
                  <a:srgbClr val="FFFF00"/>
                </a:solidFill>
              </a:rPr>
              <a:t>нарушится логическая подчинённость понятий</a:t>
            </a:r>
            <a:r>
              <a:rPr lang="ru-RU" sz="1600" dirty="0" smtClean="0"/>
              <a:t>: «многоугольник» – «четырёхугольник» – «трапеция» – «параллелограмм» – «ромб» – «квадрат».</a:t>
            </a:r>
            <a:endParaRPr lang="ru-RU" sz="1600" kern="0" dirty="0" smtClean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build="p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Содержимое 2"/>
          <p:cNvSpPr txBox="1">
            <a:spLocks/>
          </p:cNvSpPr>
          <p:nvPr/>
        </p:nvSpPr>
        <p:spPr>
          <a:xfrm>
            <a:off x="900000" y="3348000"/>
            <a:ext cx="7632000" cy="1872000"/>
          </a:xfrm>
          <a:prstGeom prst="rect">
            <a:avLst/>
          </a:prstGeom>
        </p:spPr>
        <p:txBody>
          <a:bodyPr/>
          <a:lstStyle/>
          <a:p>
            <a:pPr marL="342900" lvl="0" indent="-342900" algn="l" eaLnBrk="0" hangingPunct="0">
              <a:spcBef>
                <a:spcPct val="20000"/>
              </a:spcBef>
              <a:buFont typeface="Wingdings" pitchFamily="2" charset="2"/>
              <a:buChar char="Ø"/>
            </a:pPr>
            <a:r>
              <a:rPr lang="ru-RU" dirty="0" smtClean="0"/>
              <a:t>Как следует в таком случае определить понятие «женщина»:</a:t>
            </a:r>
            <a:br>
              <a:rPr lang="ru-RU" dirty="0" smtClean="0"/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endParaRPr kumimoji="0" lang="ru-RU" sz="1800" b="1" i="0" u="none" strike="noStrike" kern="0" cap="none" spc="0" normalizeH="0" baseline="0" noProof="0" dirty="0" smtClean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800100" lvl="1" indent="-342900" algn="l" eaLnBrk="0" hangingPunct="0">
              <a:spcBef>
                <a:spcPct val="20000"/>
              </a:spcBef>
              <a:buFont typeface="Wingdings" pitchFamily="2" charset="2"/>
              <a:buChar char="v"/>
            </a:pPr>
            <a:r>
              <a:rPr lang="ru-RU" dirty="0" smtClean="0"/>
              <a:t>И </a:t>
            </a:r>
            <a:r>
              <a:rPr lang="ru-RU" dirty="0" smtClean="0">
                <a:solidFill>
                  <a:srgbClr val="00FF00"/>
                </a:solidFill>
              </a:rPr>
              <a:t>которого из двоих</a:t>
            </a:r>
            <a:r>
              <a:rPr lang="ru-RU" dirty="0" smtClean="0"/>
              <a:t> мы признаем мужчиной, которого – женщиной?</a:t>
            </a:r>
          </a:p>
        </p:txBody>
      </p:sp>
      <p:sp>
        <p:nvSpPr>
          <p:cNvPr id="2" name="Заголовок 1"/>
          <p:cNvSpPr txBox="1">
            <a:spLocks/>
          </p:cNvSpPr>
          <p:nvPr/>
        </p:nvSpPr>
        <p:spPr>
          <a:xfrm>
            <a:off x="457200" y="273600"/>
            <a:ext cx="8229600" cy="1144800"/>
          </a:xfrm>
          <a:prstGeom prst="rect">
            <a:avLst/>
          </a:prstGeom>
        </p:spPr>
        <p:txBody>
          <a:bodyPr anchor="ctr" anchorCtr="1"/>
          <a:lstStyle/>
          <a:p>
            <a:pPr eaLnBrk="0" hangingPunct="0">
              <a:defRPr/>
            </a:pP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Определение понятий</a:t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/>
              <a:t>Правила</a:t>
            </a: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 логического определения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457200" y="1512000"/>
            <a:ext cx="8229600" cy="9360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ts val="432"/>
              </a:spcBef>
              <a:buFontTx/>
              <a:buChar char="•"/>
              <a:defRPr/>
            </a:pPr>
            <a:r>
              <a:rPr lang="ru-RU" kern="0" dirty="0" smtClean="0">
                <a:solidFill>
                  <a:srgbClr val="00FFFF"/>
                </a:solidFill>
              </a:rPr>
              <a:t>Правило круга</a:t>
            </a:r>
            <a:r>
              <a:rPr lang="ru-RU" kern="0" dirty="0" smtClean="0"/>
              <a:t>: понятие не должно определяться </a:t>
            </a:r>
            <a:br>
              <a:rPr lang="ru-RU" kern="0" dirty="0" smtClean="0"/>
            </a:br>
            <a:r>
              <a:rPr lang="ru-RU" kern="0" dirty="0" smtClean="0"/>
              <a:t>посредством такого понятия, которое </a:t>
            </a:r>
            <a:r>
              <a:rPr lang="ru-RU" kern="0" dirty="0" smtClean="0">
                <a:solidFill>
                  <a:srgbClr val="00FF00"/>
                </a:solidFill>
              </a:rPr>
              <a:t>само становится ясным только посредством определяемого понятия</a:t>
            </a:r>
            <a:r>
              <a:rPr lang="ru-RU" kern="0" dirty="0" smtClean="0"/>
              <a:t>.</a:t>
            </a:r>
            <a:endParaRPr lang="ru-RU" kern="0" dirty="0">
              <a:latin typeface="+mn-lt"/>
            </a:endParaRPr>
          </a:p>
        </p:txBody>
      </p:sp>
      <p:sp>
        <p:nvSpPr>
          <p:cNvPr id="4" name="AutoShape 3"/>
          <p:cNvSpPr>
            <a:spLocks noChangeArrowheads="1"/>
          </p:cNvSpPr>
          <p:nvPr/>
        </p:nvSpPr>
        <p:spPr bwMode="auto">
          <a:xfrm>
            <a:off x="900000" y="2556000"/>
            <a:ext cx="6660000" cy="576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Мужчина есть человек, отличный от женщины по полу.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" name="AutoShape 3"/>
          <p:cNvSpPr>
            <a:spLocks noChangeArrowheads="1"/>
          </p:cNvSpPr>
          <p:nvPr/>
        </p:nvSpPr>
        <p:spPr bwMode="auto">
          <a:xfrm>
            <a:off x="900000" y="3780000"/>
            <a:ext cx="6768000" cy="576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Женщина есть человек, отличный от мужчины по полу?</a:t>
            </a:r>
            <a:endParaRPr lang="ru-RU" dirty="0">
              <a:solidFill>
                <a:srgbClr val="0000FF"/>
              </a:solidFill>
            </a:endParaRPr>
          </a:p>
        </p:txBody>
      </p:sp>
      <p:cxnSp>
        <p:nvCxnSpPr>
          <p:cNvPr id="8" name="Прямая соединительная линия 7"/>
          <p:cNvCxnSpPr>
            <a:cxnSpLocks noChangeShapeType="1"/>
          </p:cNvCxnSpPr>
          <p:nvPr/>
        </p:nvCxnSpPr>
        <p:spPr bwMode="auto">
          <a:xfrm>
            <a:off x="900000" y="2556000"/>
            <a:ext cx="6660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" name="Прямая соединительная линия 8"/>
          <p:cNvCxnSpPr>
            <a:cxnSpLocks noChangeShapeType="1"/>
          </p:cNvCxnSpPr>
          <p:nvPr/>
        </p:nvCxnSpPr>
        <p:spPr bwMode="auto">
          <a:xfrm>
            <a:off x="900000" y="3780000"/>
            <a:ext cx="6732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" name="Прямая соединительная линия 10"/>
          <p:cNvCxnSpPr>
            <a:cxnSpLocks noChangeShapeType="1"/>
          </p:cNvCxnSpPr>
          <p:nvPr/>
        </p:nvCxnSpPr>
        <p:spPr bwMode="auto">
          <a:xfrm rot="-600000">
            <a:off x="900000" y="2556662"/>
            <a:ext cx="6660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" name="Прямая соединительная линия 11"/>
          <p:cNvCxnSpPr>
            <a:cxnSpLocks noChangeShapeType="1"/>
          </p:cNvCxnSpPr>
          <p:nvPr/>
        </p:nvCxnSpPr>
        <p:spPr bwMode="auto">
          <a:xfrm rot="-600000">
            <a:off x="900000" y="3780000"/>
            <a:ext cx="6768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4" grpId="0" animBg="1"/>
      <p:bldP spid="6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Содержимое 2"/>
          <p:cNvSpPr txBox="1">
            <a:spLocks/>
          </p:cNvSpPr>
          <p:nvPr/>
        </p:nvSpPr>
        <p:spPr>
          <a:xfrm>
            <a:off x="900000" y="2520000"/>
            <a:ext cx="7596000" cy="720000"/>
          </a:xfrm>
          <a:prstGeom prst="rect">
            <a:avLst/>
          </a:prstGeom>
        </p:spPr>
        <p:txBody>
          <a:bodyPr/>
          <a:lstStyle/>
          <a:p>
            <a:pPr marL="342900" indent="-342900" algn="l" eaLnBrk="0" hangingPunct="0">
              <a:spcBef>
                <a:spcPct val="20000"/>
              </a:spcBef>
              <a:buFont typeface="Wingdings" pitchFamily="2" charset="2"/>
              <a:buChar char="Ø"/>
            </a:pPr>
            <a:r>
              <a:rPr lang="ru-RU" dirty="0" smtClean="0"/>
              <a:t>Характерным примером нарушения правила круга является </a:t>
            </a:r>
            <a:r>
              <a:rPr lang="ru-RU" dirty="0" smtClean="0">
                <a:solidFill>
                  <a:srgbClr val="FFFF00"/>
                </a:solidFill>
              </a:rPr>
              <a:t>тавтологическое</a:t>
            </a:r>
            <a:r>
              <a:rPr lang="ru-RU" dirty="0" smtClean="0"/>
              <a:t> определение:</a:t>
            </a:r>
          </a:p>
        </p:txBody>
      </p:sp>
      <p:sp>
        <p:nvSpPr>
          <p:cNvPr id="2" name="Заголовок 1"/>
          <p:cNvSpPr txBox="1">
            <a:spLocks/>
          </p:cNvSpPr>
          <p:nvPr/>
        </p:nvSpPr>
        <p:spPr>
          <a:xfrm>
            <a:off x="457200" y="273600"/>
            <a:ext cx="8229600" cy="1144800"/>
          </a:xfrm>
          <a:prstGeom prst="rect">
            <a:avLst/>
          </a:prstGeom>
        </p:spPr>
        <p:txBody>
          <a:bodyPr anchor="ctr" anchorCtr="1"/>
          <a:lstStyle/>
          <a:p>
            <a:pPr eaLnBrk="0" hangingPunct="0">
              <a:defRPr/>
            </a:pP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Определение понятий</a:t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/>
              <a:t>Правила</a:t>
            </a: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 логического определения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457200" y="1512000"/>
            <a:ext cx="8229600" cy="9360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ts val="432"/>
              </a:spcBef>
              <a:buFontTx/>
              <a:buChar char="•"/>
              <a:defRPr/>
            </a:pPr>
            <a:r>
              <a:rPr lang="ru-RU" kern="0" dirty="0" smtClean="0">
                <a:solidFill>
                  <a:srgbClr val="00FFFF"/>
                </a:solidFill>
              </a:rPr>
              <a:t>Правило круга</a:t>
            </a:r>
            <a:r>
              <a:rPr lang="ru-RU" kern="0" dirty="0" smtClean="0"/>
              <a:t>: понятие не должно определяться </a:t>
            </a:r>
            <a:br>
              <a:rPr lang="ru-RU" kern="0" dirty="0" smtClean="0"/>
            </a:br>
            <a:r>
              <a:rPr lang="ru-RU" kern="0" dirty="0" smtClean="0"/>
              <a:t>посредством такого понятия, которое </a:t>
            </a:r>
            <a:r>
              <a:rPr lang="ru-RU" kern="0" dirty="0" smtClean="0">
                <a:solidFill>
                  <a:srgbClr val="00FF00"/>
                </a:solidFill>
              </a:rPr>
              <a:t>само становится ясным только посредством определяемого понятия</a:t>
            </a:r>
            <a:r>
              <a:rPr lang="ru-RU" kern="0" dirty="0" smtClean="0"/>
              <a:t>.</a:t>
            </a:r>
            <a:endParaRPr lang="ru-RU" kern="0" dirty="0">
              <a:latin typeface="+mn-lt"/>
            </a:endParaRPr>
          </a:p>
        </p:txBody>
      </p:sp>
      <p:sp>
        <p:nvSpPr>
          <p:cNvPr id="7" name="AutoShape 3"/>
          <p:cNvSpPr>
            <a:spLocks noChangeArrowheads="1"/>
          </p:cNvSpPr>
          <p:nvPr/>
        </p:nvSpPr>
        <p:spPr bwMode="auto">
          <a:xfrm>
            <a:off x="900000" y="3312000"/>
            <a:ext cx="4716000" cy="576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Мужчина есть человек мужского пола.</a:t>
            </a:r>
            <a:endParaRPr lang="ru-RU" dirty="0">
              <a:solidFill>
                <a:srgbClr val="0000FF"/>
              </a:solidFill>
            </a:endParaRPr>
          </a:p>
        </p:txBody>
      </p:sp>
      <p:cxnSp>
        <p:nvCxnSpPr>
          <p:cNvPr id="10" name="Прямая соединительная линия 9"/>
          <p:cNvCxnSpPr>
            <a:cxnSpLocks noChangeShapeType="1"/>
          </p:cNvCxnSpPr>
          <p:nvPr/>
        </p:nvCxnSpPr>
        <p:spPr bwMode="auto">
          <a:xfrm>
            <a:off x="900000" y="3312000"/>
            <a:ext cx="4716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3" name="Прямая соединительная линия 12"/>
          <p:cNvCxnSpPr>
            <a:cxnSpLocks noChangeShapeType="1"/>
          </p:cNvCxnSpPr>
          <p:nvPr/>
        </p:nvCxnSpPr>
        <p:spPr bwMode="auto">
          <a:xfrm rot="-840000">
            <a:off x="900000" y="3312000"/>
            <a:ext cx="4716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4" name="Text Box 5"/>
          <p:cNvSpPr txBox="1">
            <a:spLocks noChangeArrowheads="1"/>
          </p:cNvSpPr>
          <p:nvPr/>
        </p:nvSpPr>
        <p:spPr bwMode="auto">
          <a:xfrm>
            <a:off x="2412000" y="4140000"/>
            <a:ext cx="4320000" cy="2448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Тавтологическое определение</a:t>
            </a:r>
            <a:r>
              <a:rPr lang="en-GB" sz="2000" dirty="0" smtClean="0">
                <a:solidFill>
                  <a:srgbClr val="FFFF00"/>
                </a:solidFill>
                <a:cs typeface="Arial" charset="0"/>
              </a:rPr>
              <a:t> </a:t>
            </a:r>
            <a:r>
              <a:rPr lang="en-GB" dirty="0" smtClean="0"/>
              <a:t/>
            </a:r>
            <a:br>
              <a:rPr lang="en-GB" dirty="0" smtClean="0"/>
            </a:br>
            <a:r>
              <a:rPr lang="ru-RU" dirty="0" smtClean="0"/>
              <a:t>есть ошибка в определении, заключающаяся в том, что </a:t>
            </a:r>
            <a:r>
              <a:rPr lang="ru-RU" dirty="0" smtClean="0">
                <a:solidFill>
                  <a:srgbClr val="FF66FF"/>
                </a:solidFill>
              </a:rPr>
              <a:t>определяющее понятие </a:t>
            </a:r>
            <a:r>
              <a:rPr lang="ru-RU" dirty="0" smtClean="0"/>
              <a:t>(дефиниенс)</a:t>
            </a:r>
            <a:r>
              <a:rPr lang="ru-RU" dirty="0" smtClean="0">
                <a:solidFill>
                  <a:srgbClr val="FF66FF"/>
                </a:solidFill>
              </a:rPr>
              <a:t> представляет собой простое повторение того, что содержится в определяемом понятии </a:t>
            </a:r>
            <a:r>
              <a:rPr lang="ru-RU" dirty="0" smtClean="0"/>
              <a:t>(дефиниендуме).</a:t>
            </a:r>
            <a:endParaRPr lang="en-GB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7" grpId="0" animBg="1"/>
      <p:bldP spid="14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 txBox="1">
            <a:spLocks/>
          </p:cNvSpPr>
          <p:nvPr/>
        </p:nvSpPr>
        <p:spPr>
          <a:xfrm>
            <a:off x="457200" y="273600"/>
            <a:ext cx="8229600" cy="1144800"/>
          </a:xfrm>
          <a:prstGeom prst="rect">
            <a:avLst/>
          </a:prstGeom>
        </p:spPr>
        <p:txBody>
          <a:bodyPr anchor="ctr" anchorCtr="1"/>
          <a:lstStyle/>
          <a:p>
            <a:pPr eaLnBrk="0" hangingPunct="0">
              <a:defRPr/>
            </a:pP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Определение понятий</a:t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/>
              <a:t>Правила</a:t>
            </a: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 логического определения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457200" y="1512000"/>
            <a:ext cx="8229600" cy="6480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ts val="432"/>
              </a:spcBef>
              <a:buFontTx/>
              <a:buChar char="•"/>
              <a:defRPr/>
            </a:pPr>
            <a:r>
              <a:rPr lang="ru-RU" kern="0" dirty="0" smtClean="0">
                <a:solidFill>
                  <a:srgbClr val="00FFFF"/>
                </a:solidFill>
              </a:rPr>
              <a:t>Правило непротиворечивости</a:t>
            </a:r>
            <a:r>
              <a:rPr lang="ru-RU" kern="0" dirty="0" smtClean="0"/>
              <a:t>: определение не должно содержать </a:t>
            </a:r>
            <a:r>
              <a:rPr lang="ru-RU" kern="0" dirty="0" smtClean="0">
                <a:solidFill>
                  <a:srgbClr val="00FF00"/>
                </a:solidFill>
              </a:rPr>
              <a:t>логических противоречий</a:t>
            </a:r>
            <a:r>
              <a:rPr lang="ru-RU" kern="0" dirty="0" smtClean="0"/>
              <a:t>.</a:t>
            </a:r>
            <a:endParaRPr lang="ru-RU" kern="0" dirty="0">
              <a:solidFill>
                <a:schemeClr val="accent3"/>
              </a:solidFill>
              <a:latin typeface="+mn-lt"/>
            </a:endParaRPr>
          </a:p>
        </p:txBody>
      </p:sp>
      <p:sp>
        <p:nvSpPr>
          <p:cNvPr id="4" name="AutoShape 3"/>
          <p:cNvSpPr>
            <a:spLocks noChangeArrowheads="1"/>
          </p:cNvSpPr>
          <p:nvPr/>
        </p:nvSpPr>
        <p:spPr bwMode="auto">
          <a:xfrm>
            <a:off x="900000" y="2268000"/>
            <a:ext cx="4716000" cy="576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Мужчина есть человек женского пола.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5" name="Содержимое 2"/>
          <p:cNvSpPr txBox="1">
            <a:spLocks/>
          </p:cNvSpPr>
          <p:nvPr/>
        </p:nvSpPr>
        <p:spPr>
          <a:xfrm>
            <a:off x="900000" y="2952000"/>
            <a:ext cx="8100000" cy="3780000"/>
          </a:xfrm>
          <a:prstGeom prst="rect">
            <a:avLst/>
          </a:prstGeom>
        </p:spPr>
        <p:txBody>
          <a:bodyPr/>
          <a:lstStyle/>
          <a:p>
            <a:pPr marL="342900" lvl="0" indent="-342900" algn="l" eaLnBrk="0" hangingPunct="0">
              <a:lnSpc>
                <a:spcPct val="85000"/>
              </a:lnSpc>
              <a:spcBef>
                <a:spcPts val="432"/>
              </a:spcBef>
              <a:buClr>
                <a:schemeClr val="accent3"/>
              </a:buClr>
              <a:buFont typeface="Wingdings" pitchFamily="2" charset="2"/>
              <a:buChar char="Ø"/>
            </a:pPr>
            <a:r>
              <a:rPr lang="ru-RU" dirty="0" smtClean="0"/>
              <a:t>По закону запрета противоречия суждение, содержащее противоречие, не может быть </a:t>
            </a:r>
            <a:r>
              <a:rPr lang="ru-RU" dirty="0" smtClean="0">
                <a:solidFill>
                  <a:srgbClr val="00FF00"/>
                </a:solidFill>
              </a:rPr>
              <a:t>истинным</a:t>
            </a:r>
            <a:r>
              <a:rPr lang="ru-RU" dirty="0" smtClean="0"/>
              <a:t> и, следовательно, </a:t>
            </a:r>
            <a:br>
              <a:rPr lang="ru-RU" dirty="0" smtClean="0"/>
            </a:br>
            <a:r>
              <a:rPr lang="ru-RU" dirty="0" smtClean="0"/>
              <a:t>не может служить определением. </a:t>
            </a:r>
            <a:endParaRPr kumimoji="0" lang="ru-RU" sz="1800" b="1" i="0" u="none" strike="noStrike" kern="0" cap="none" spc="0" normalizeH="0" baseline="0" noProof="0" dirty="0" smtClean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800100" lvl="1" indent="-342900" algn="l" eaLnBrk="0" hangingPunct="0">
              <a:lnSpc>
                <a:spcPct val="85000"/>
              </a:lnSpc>
              <a:spcBef>
                <a:spcPts val="432"/>
              </a:spcBef>
              <a:buClr>
                <a:schemeClr val="accent3"/>
              </a:buClr>
              <a:buFont typeface="Wingdings" pitchFamily="2" charset="2"/>
              <a:buChar char="v"/>
            </a:pPr>
            <a:r>
              <a:rPr lang="ru-RU" sz="1600" dirty="0" smtClean="0"/>
              <a:t>Использование его в качестве определения влечёт за собой нарушение целого ряда правил логической дефиниции: </a:t>
            </a:r>
          </a:p>
          <a:p>
            <a:pPr marL="1257300" lvl="2" indent="-342900" algn="l" eaLnBrk="0" hangingPunct="0">
              <a:lnSpc>
                <a:spcPct val="85000"/>
              </a:lnSpc>
              <a:spcBef>
                <a:spcPts val="432"/>
              </a:spcBef>
              <a:buClr>
                <a:schemeClr val="accent3"/>
              </a:buClr>
              <a:buFont typeface="Courier New" pitchFamily="49" charset="0"/>
              <a:buChar char="o"/>
            </a:pPr>
            <a:r>
              <a:rPr lang="ru-RU" sz="1600" dirty="0" smtClean="0">
                <a:solidFill>
                  <a:srgbClr val="FFFF00"/>
                </a:solidFill>
              </a:rPr>
              <a:t>правила соразмерности</a:t>
            </a:r>
            <a:r>
              <a:rPr lang="ru-RU" sz="1600" dirty="0" smtClean="0"/>
              <a:t>: определяемое (дефиниендум) и определяющее (дефиниенс) понятия не будут равнозначащими; </a:t>
            </a:r>
          </a:p>
          <a:p>
            <a:pPr marL="1257300" lvl="2" indent="-342900" algn="l" eaLnBrk="0" hangingPunct="0">
              <a:lnSpc>
                <a:spcPct val="85000"/>
              </a:lnSpc>
              <a:spcBef>
                <a:spcPts val="432"/>
              </a:spcBef>
              <a:buClr>
                <a:schemeClr val="accent3"/>
              </a:buClr>
              <a:buFont typeface="Courier New" pitchFamily="49" charset="0"/>
              <a:buChar char="o"/>
            </a:pPr>
            <a:r>
              <a:rPr lang="ru-RU" sz="1600" dirty="0" smtClean="0">
                <a:solidFill>
                  <a:srgbClr val="FFFF00"/>
                </a:solidFill>
              </a:rPr>
              <a:t>правила видоспецифического признака</a:t>
            </a:r>
            <a:r>
              <a:rPr lang="ru-RU" sz="1600" dirty="0" smtClean="0"/>
              <a:t>: определяющий признак будет принадлежать предметам, не входящим в объём определяемого понятия (дефиниендума); </a:t>
            </a:r>
          </a:p>
          <a:p>
            <a:pPr marL="1257300" lvl="2" indent="-342900" algn="l" eaLnBrk="0" hangingPunct="0">
              <a:lnSpc>
                <a:spcPct val="85000"/>
              </a:lnSpc>
              <a:spcBef>
                <a:spcPts val="432"/>
              </a:spcBef>
              <a:buClr>
                <a:schemeClr val="accent3"/>
              </a:buClr>
              <a:buFont typeface="Courier New" pitchFamily="49" charset="0"/>
              <a:buChar char="o"/>
            </a:pPr>
            <a:r>
              <a:rPr lang="ru-RU" sz="1600" dirty="0" smtClean="0">
                <a:solidFill>
                  <a:srgbClr val="FFFF00"/>
                </a:solidFill>
              </a:rPr>
              <a:t>правила существенности признака</a:t>
            </a:r>
            <a:r>
              <a:rPr lang="ru-RU" sz="1600" dirty="0" smtClean="0"/>
              <a:t>: признак, несовместимый с</a:t>
            </a:r>
            <a:r>
              <a:rPr lang="en-US" sz="1600" dirty="0" smtClean="0"/>
              <a:t> </a:t>
            </a:r>
            <a:r>
              <a:rPr lang="ru-RU" sz="1600" dirty="0" smtClean="0"/>
              <a:t>определяемым понятием, заведомо не является существенным; </a:t>
            </a:r>
            <a:endParaRPr lang="en-US" sz="1600" dirty="0" smtClean="0"/>
          </a:p>
          <a:p>
            <a:pPr marL="1257300" lvl="2" indent="-342900" algn="l" eaLnBrk="0" hangingPunct="0">
              <a:lnSpc>
                <a:spcPct val="85000"/>
              </a:lnSpc>
              <a:spcBef>
                <a:spcPts val="432"/>
              </a:spcBef>
              <a:buClr>
                <a:schemeClr val="accent3"/>
              </a:buClr>
              <a:buFont typeface="Courier New" pitchFamily="49" charset="0"/>
              <a:buChar char="o"/>
            </a:pPr>
            <a:r>
              <a:rPr lang="ru-RU" sz="1600" kern="0" dirty="0" smtClean="0">
                <a:solidFill>
                  <a:srgbClr val="FFFF00"/>
                </a:solidFill>
              </a:rPr>
              <a:t>правила положительности</a:t>
            </a:r>
            <a:r>
              <a:rPr lang="ru-RU" sz="1600" kern="0" dirty="0" smtClean="0"/>
              <a:t>:</a:t>
            </a:r>
            <a:r>
              <a:rPr lang="ru-RU" sz="1600" kern="0" dirty="0" smtClean="0">
                <a:solidFill>
                  <a:srgbClr val="00FFFF"/>
                </a:solidFill>
              </a:rPr>
              <a:t> </a:t>
            </a:r>
            <a:r>
              <a:rPr lang="ru-RU" sz="1600" dirty="0" smtClean="0"/>
              <a:t>противоречие предполагает отрицание противоположного; </a:t>
            </a:r>
          </a:p>
          <a:p>
            <a:pPr marL="1257300" lvl="2" indent="-342900" algn="l" eaLnBrk="0" hangingPunct="0">
              <a:lnSpc>
                <a:spcPct val="85000"/>
              </a:lnSpc>
              <a:spcBef>
                <a:spcPts val="432"/>
              </a:spcBef>
              <a:buClr>
                <a:schemeClr val="accent3"/>
              </a:buClr>
              <a:buFont typeface="Courier New" pitchFamily="49" charset="0"/>
              <a:buChar char="o"/>
            </a:pPr>
            <a:r>
              <a:rPr lang="ru-RU" sz="1600" dirty="0" smtClean="0">
                <a:solidFill>
                  <a:srgbClr val="FFFF00"/>
                </a:solidFill>
              </a:rPr>
              <a:t>правила ясности</a:t>
            </a:r>
            <a:r>
              <a:rPr lang="ru-RU" sz="1600" dirty="0" smtClean="0"/>
              <a:t>: как надо понимать наличие у предмета логически невозможного признака.</a:t>
            </a:r>
            <a:endParaRPr lang="ru-RU" sz="1600" kern="0" dirty="0" smtClean="0">
              <a:solidFill>
                <a:schemeClr val="accent3"/>
              </a:solidFill>
            </a:endParaRPr>
          </a:p>
        </p:txBody>
      </p:sp>
      <p:cxnSp>
        <p:nvCxnSpPr>
          <p:cNvPr id="6" name="Прямая соединительная линия 5"/>
          <p:cNvCxnSpPr>
            <a:cxnSpLocks noChangeShapeType="1"/>
          </p:cNvCxnSpPr>
          <p:nvPr/>
        </p:nvCxnSpPr>
        <p:spPr bwMode="auto">
          <a:xfrm>
            <a:off x="900000" y="2268000"/>
            <a:ext cx="4716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" name="Прямая соединительная линия 6"/>
          <p:cNvCxnSpPr>
            <a:cxnSpLocks noChangeShapeType="1"/>
          </p:cNvCxnSpPr>
          <p:nvPr/>
        </p:nvCxnSpPr>
        <p:spPr bwMode="auto">
          <a:xfrm rot="-840000">
            <a:off x="900000" y="2269394"/>
            <a:ext cx="4716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build="p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 txBox="1">
            <a:spLocks/>
          </p:cNvSpPr>
          <p:nvPr/>
        </p:nvSpPr>
        <p:spPr>
          <a:xfrm>
            <a:off x="457200" y="273600"/>
            <a:ext cx="8229600" cy="1144800"/>
          </a:xfrm>
          <a:prstGeom prst="rect">
            <a:avLst/>
          </a:prstGeom>
        </p:spPr>
        <p:txBody>
          <a:bodyPr anchor="ctr" anchorCtr="1"/>
          <a:lstStyle/>
          <a:p>
            <a:pPr eaLnBrk="0" hangingPunct="0">
              <a:defRPr/>
            </a:pP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Определение понятий</a:t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/>
              <a:t>Правила</a:t>
            </a: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 логического определения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457200" y="1512000"/>
            <a:ext cx="8229600" cy="6480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ts val="432"/>
              </a:spcBef>
              <a:buFontTx/>
              <a:buChar char="•"/>
              <a:defRPr/>
            </a:pPr>
            <a:r>
              <a:rPr lang="ru-RU" kern="0" dirty="0" smtClean="0">
                <a:solidFill>
                  <a:srgbClr val="00FFFF"/>
                </a:solidFill>
              </a:rPr>
              <a:t>Правило положительности</a:t>
            </a:r>
            <a:r>
              <a:rPr lang="ru-RU" kern="0" dirty="0" smtClean="0"/>
              <a:t>: определение не должно быть </a:t>
            </a:r>
            <a:r>
              <a:rPr lang="ru-RU" kern="0" dirty="0" smtClean="0">
                <a:solidFill>
                  <a:srgbClr val="00FF00"/>
                </a:solidFill>
              </a:rPr>
              <a:t>отрицательным</a:t>
            </a:r>
            <a:r>
              <a:rPr lang="ru-RU" kern="0" dirty="0" smtClean="0"/>
              <a:t>.</a:t>
            </a:r>
            <a:endParaRPr lang="ru-RU" kern="0" dirty="0">
              <a:latin typeface="+mn-lt"/>
            </a:endParaRPr>
          </a:p>
        </p:txBody>
      </p:sp>
      <p:sp>
        <p:nvSpPr>
          <p:cNvPr id="4" name="AutoShape 3"/>
          <p:cNvSpPr>
            <a:spLocks noChangeArrowheads="1"/>
          </p:cNvSpPr>
          <p:nvPr/>
        </p:nvSpPr>
        <p:spPr bwMode="auto">
          <a:xfrm>
            <a:off x="900000" y="2268000"/>
            <a:ext cx="3420000" cy="576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Кошка не есть собака.</a:t>
            </a:r>
            <a:endParaRPr lang="ru-RU" dirty="0">
              <a:solidFill>
                <a:srgbClr val="0000FF"/>
              </a:solidFill>
            </a:endParaRPr>
          </a:p>
        </p:txBody>
      </p:sp>
      <p:cxnSp>
        <p:nvCxnSpPr>
          <p:cNvPr id="5" name="Прямая соединительная линия 4"/>
          <p:cNvCxnSpPr>
            <a:cxnSpLocks noChangeShapeType="1"/>
          </p:cNvCxnSpPr>
          <p:nvPr/>
        </p:nvCxnSpPr>
        <p:spPr bwMode="auto">
          <a:xfrm>
            <a:off x="900000" y="2268000"/>
            <a:ext cx="3420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" name="Прямая соединительная линия 5"/>
          <p:cNvCxnSpPr>
            <a:cxnSpLocks noChangeShapeType="1"/>
          </p:cNvCxnSpPr>
          <p:nvPr/>
        </p:nvCxnSpPr>
        <p:spPr bwMode="auto">
          <a:xfrm rot="-1140000">
            <a:off x="900000" y="2268000"/>
            <a:ext cx="3420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7" name="Содержимое 2"/>
          <p:cNvSpPr txBox="1">
            <a:spLocks/>
          </p:cNvSpPr>
          <p:nvPr/>
        </p:nvSpPr>
        <p:spPr>
          <a:xfrm>
            <a:off x="900000" y="2988000"/>
            <a:ext cx="7884000" cy="3708000"/>
          </a:xfrm>
          <a:prstGeom prst="rect">
            <a:avLst/>
          </a:prstGeom>
        </p:spPr>
        <p:txBody>
          <a:bodyPr/>
          <a:lstStyle/>
          <a:p>
            <a:pPr marL="342900" indent="-342900" algn="l" eaLnBrk="0" hangingPunct="0">
              <a:spcBef>
                <a:spcPts val="432"/>
              </a:spcBef>
              <a:buFont typeface="Wingdings" pitchFamily="2" charset="2"/>
              <a:buChar char="Ø"/>
            </a:pPr>
            <a:r>
              <a:rPr lang="ru-RU" dirty="0" smtClean="0"/>
              <a:t>Пытаться определить понятие через перечисление признаков, которых оно лишено, занятие безнадёжное, ибо таковых </a:t>
            </a:r>
            <a:r>
              <a:rPr lang="ru-RU" dirty="0" smtClean="0">
                <a:solidFill>
                  <a:srgbClr val="FFFF00"/>
                </a:solidFill>
              </a:rPr>
              <a:t>бесконечно много</a:t>
            </a:r>
            <a:r>
              <a:rPr lang="ru-RU" dirty="0" smtClean="0"/>
              <a:t>. Ещё важнее то, что бессмысленно спрашивать, </a:t>
            </a:r>
            <a:r>
              <a:rPr lang="ru-RU" dirty="0" smtClean="0">
                <a:solidFill>
                  <a:srgbClr val="FFFF00"/>
                </a:solidFill>
              </a:rPr>
              <a:t>какие из них следует считать существенными, необходимыми и общими</a:t>
            </a:r>
            <a:r>
              <a:rPr lang="ru-RU" dirty="0" smtClean="0"/>
              <a:t>. </a:t>
            </a:r>
          </a:p>
          <a:p>
            <a:pPr marL="342900" indent="-342900" algn="l" eaLnBrk="0" hangingPunct="0">
              <a:spcBef>
                <a:spcPts val="432"/>
              </a:spcBef>
              <a:buFont typeface="Wingdings" pitchFamily="2" charset="2"/>
              <a:buChar char="Ø"/>
            </a:pPr>
            <a:r>
              <a:rPr lang="ru-RU" dirty="0" smtClean="0"/>
              <a:t>Равным образом безнадёжно пытаться ограничить объём понятия через перечисление предметов, в него не входящих: их тоже </a:t>
            </a:r>
            <a:r>
              <a:rPr lang="ru-RU" dirty="0" smtClean="0">
                <a:solidFill>
                  <a:srgbClr val="FFFF00"/>
                </a:solidFill>
              </a:rPr>
              <a:t>бесконечно много</a:t>
            </a:r>
            <a:r>
              <a:rPr lang="ru-RU" dirty="0" smtClean="0"/>
              <a:t>. </a:t>
            </a:r>
          </a:p>
          <a:p>
            <a:pPr marL="800100" lvl="1" indent="-342900" algn="l" eaLnBrk="0" hangingPunct="0">
              <a:spcBef>
                <a:spcPts val="432"/>
              </a:spcBef>
              <a:buFont typeface="Wingdings" pitchFamily="2" charset="2"/>
              <a:buChar char="v"/>
            </a:pPr>
            <a:r>
              <a:rPr lang="ru-RU" sz="1600" dirty="0" smtClean="0"/>
              <a:t>Неадекватность такого определения особенно очевидна, </a:t>
            </a:r>
            <a:br>
              <a:rPr lang="ru-RU" sz="1600" dirty="0" smtClean="0"/>
            </a:br>
            <a:r>
              <a:rPr lang="ru-RU" sz="1600" dirty="0" smtClean="0"/>
              <a:t>если отрицание осуществляется путём противопоставления контрарных понятий, например «кошка» и «собака». Но не лучше выглядят и определения, использующие контрадикторные понятия, такие, к примеру, как «мужчина» и «женщина». </a:t>
            </a:r>
            <a:endParaRPr lang="en-US" sz="1600" dirty="0" smtClean="0"/>
          </a:p>
        </p:txBody>
      </p:sp>
      <p:sp>
        <p:nvSpPr>
          <p:cNvPr id="8" name="AutoShape 3"/>
          <p:cNvSpPr>
            <a:spLocks noChangeArrowheads="1"/>
          </p:cNvSpPr>
          <p:nvPr/>
        </p:nvSpPr>
        <p:spPr bwMode="auto">
          <a:xfrm>
            <a:off x="4824000" y="2268000"/>
            <a:ext cx="3420000" cy="576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Мужчина не есть женщина.</a:t>
            </a:r>
            <a:endParaRPr lang="ru-RU" dirty="0">
              <a:solidFill>
                <a:srgbClr val="0000FF"/>
              </a:solidFill>
            </a:endParaRPr>
          </a:p>
        </p:txBody>
      </p:sp>
      <p:cxnSp>
        <p:nvCxnSpPr>
          <p:cNvPr id="9" name="Прямая соединительная линия 8"/>
          <p:cNvCxnSpPr>
            <a:cxnSpLocks noChangeShapeType="1"/>
          </p:cNvCxnSpPr>
          <p:nvPr/>
        </p:nvCxnSpPr>
        <p:spPr bwMode="auto">
          <a:xfrm>
            <a:off x="4824000" y="2268000"/>
            <a:ext cx="3420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" name="Прямая соединительная линия 9"/>
          <p:cNvCxnSpPr>
            <a:cxnSpLocks noChangeShapeType="1"/>
          </p:cNvCxnSpPr>
          <p:nvPr/>
        </p:nvCxnSpPr>
        <p:spPr bwMode="auto">
          <a:xfrm rot="-1140000">
            <a:off x="4824000" y="2268000"/>
            <a:ext cx="3420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build="p"/>
      <p:bldP spid="8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 txBox="1">
            <a:spLocks/>
          </p:cNvSpPr>
          <p:nvPr/>
        </p:nvSpPr>
        <p:spPr>
          <a:xfrm>
            <a:off x="457200" y="273600"/>
            <a:ext cx="8229600" cy="1144800"/>
          </a:xfrm>
          <a:prstGeom prst="rect">
            <a:avLst/>
          </a:prstGeom>
        </p:spPr>
        <p:txBody>
          <a:bodyPr anchor="ctr" anchorCtr="1"/>
          <a:lstStyle/>
          <a:p>
            <a:pPr eaLnBrk="0" hangingPunct="0">
              <a:defRPr/>
            </a:pP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Определение понятий</a:t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/>
              <a:t>Правила</a:t>
            </a: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 логического определения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457200" y="1512000"/>
            <a:ext cx="8229600" cy="6480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ts val="432"/>
              </a:spcBef>
              <a:buFontTx/>
              <a:buChar char="•"/>
              <a:defRPr/>
            </a:pPr>
            <a:r>
              <a:rPr lang="ru-RU" kern="0" dirty="0" smtClean="0">
                <a:solidFill>
                  <a:srgbClr val="00FFFF"/>
                </a:solidFill>
              </a:rPr>
              <a:t>Правило положительности</a:t>
            </a:r>
            <a:r>
              <a:rPr lang="ru-RU" kern="0" dirty="0" smtClean="0"/>
              <a:t>: определение не должно быть </a:t>
            </a:r>
            <a:r>
              <a:rPr lang="ru-RU" kern="0" dirty="0" smtClean="0">
                <a:solidFill>
                  <a:srgbClr val="00FF00"/>
                </a:solidFill>
              </a:rPr>
              <a:t>отрицательным.</a:t>
            </a:r>
            <a:endParaRPr lang="ru-RU" kern="0" dirty="0">
              <a:solidFill>
                <a:srgbClr val="00FF00"/>
              </a:solidFill>
              <a:latin typeface="+mn-lt"/>
            </a:endParaRPr>
          </a:p>
        </p:txBody>
      </p:sp>
      <p:sp>
        <p:nvSpPr>
          <p:cNvPr id="4" name="AutoShape 3"/>
          <p:cNvSpPr>
            <a:spLocks noChangeArrowheads="1"/>
          </p:cNvSpPr>
          <p:nvPr/>
        </p:nvSpPr>
        <p:spPr bwMode="auto">
          <a:xfrm>
            <a:off x="900000" y="2268000"/>
            <a:ext cx="3420000" cy="576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Кошка не есть собака.</a:t>
            </a:r>
            <a:endParaRPr lang="ru-RU" dirty="0">
              <a:solidFill>
                <a:srgbClr val="0000FF"/>
              </a:solidFill>
            </a:endParaRPr>
          </a:p>
        </p:txBody>
      </p:sp>
      <p:cxnSp>
        <p:nvCxnSpPr>
          <p:cNvPr id="5" name="Прямая соединительная линия 4"/>
          <p:cNvCxnSpPr>
            <a:cxnSpLocks noChangeShapeType="1"/>
          </p:cNvCxnSpPr>
          <p:nvPr/>
        </p:nvCxnSpPr>
        <p:spPr bwMode="auto">
          <a:xfrm>
            <a:off x="900000" y="2268000"/>
            <a:ext cx="3420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6" name="Прямая соединительная линия 5"/>
          <p:cNvCxnSpPr>
            <a:cxnSpLocks noChangeShapeType="1"/>
          </p:cNvCxnSpPr>
          <p:nvPr/>
        </p:nvCxnSpPr>
        <p:spPr bwMode="auto">
          <a:xfrm rot="-1140000">
            <a:off x="900000" y="2268000"/>
            <a:ext cx="3420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7" name="Содержимое 2"/>
          <p:cNvSpPr txBox="1">
            <a:spLocks/>
          </p:cNvSpPr>
          <p:nvPr/>
        </p:nvSpPr>
        <p:spPr>
          <a:xfrm>
            <a:off x="900000" y="2988000"/>
            <a:ext cx="7884000" cy="3708000"/>
          </a:xfrm>
          <a:prstGeom prst="rect">
            <a:avLst/>
          </a:prstGeom>
        </p:spPr>
        <p:txBody>
          <a:bodyPr/>
          <a:lstStyle/>
          <a:p>
            <a:pPr marL="342900" indent="-342900" algn="l" eaLnBrk="0" hangingPunct="0">
              <a:spcBef>
                <a:spcPts val="432"/>
              </a:spcBef>
              <a:buFont typeface="Wingdings" pitchFamily="2" charset="2"/>
              <a:buChar char="Ø"/>
            </a:pPr>
            <a:r>
              <a:rPr lang="ru-RU" dirty="0" smtClean="0"/>
              <a:t>Пытаться определить понятие через перечисление признаков, которых оно лишено, занятие безнадёжное, ибо таковых </a:t>
            </a:r>
            <a:r>
              <a:rPr lang="ru-RU" dirty="0" smtClean="0">
                <a:solidFill>
                  <a:srgbClr val="FFFF00"/>
                </a:solidFill>
              </a:rPr>
              <a:t>бесконечно много</a:t>
            </a:r>
            <a:r>
              <a:rPr lang="ru-RU" dirty="0" smtClean="0"/>
              <a:t>. Ещё важнее то, что бессмысленно спрашивать, </a:t>
            </a:r>
            <a:r>
              <a:rPr lang="ru-RU" dirty="0" smtClean="0">
                <a:solidFill>
                  <a:srgbClr val="FFFF00"/>
                </a:solidFill>
              </a:rPr>
              <a:t>какие из них следует считать существенными, необходимыми и общими</a:t>
            </a:r>
            <a:r>
              <a:rPr lang="ru-RU" dirty="0" smtClean="0"/>
              <a:t>. </a:t>
            </a:r>
          </a:p>
          <a:p>
            <a:pPr marL="342900" indent="-342900" algn="l" eaLnBrk="0" hangingPunct="0">
              <a:spcBef>
                <a:spcPts val="432"/>
              </a:spcBef>
              <a:buFont typeface="Wingdings" pitchFamily="2" charset="2"/>
              <a:buChar char="Ø"/>
            </a:pPr>
            <a:r>
              <a:rPr lang="ru-RU" dirty="0" smtClean="0"/>
              <a:t>Равным образом безнадёжно пытаться ограничить объём понятия через перечисление предметов, в него не входящих: их тоже </a:t>
            </a:r>
            <a:r>
              <a:rPr lang="ru-RU" dirty="0" smtClean="0">
                <a:solidFill>
                  <a:srgbClr val="FFFF00"/>
                </a:solidFill>
              </a:rPr>
              <a:t>бесконечно много</a:t>
            </a:r>
            <a:r>
              <a:rPr lang="ru-RU" dirty="0" smtClean="0"/>
              <a:t>. </a:t>
            </a:r>
          </a:p>
          <a:p>
            <a:pPr marL="800100" lvl="1" indent="-342900" algn="l" eaLnBrk="0" hangingPunct="0">
              <a:spcBef>
                <a:spcPts val="432"/>
              </a:spcBef>
              <a:buFont typeface="Wingdings" pitchFamily="2" charset="2"/>
              <a:buChar char="v"/>
            </a:pPr>
            <a:r>
              <a:rPr lang="ru-RU" sz="1600" dirty="0" smtClean="0"/>
              <a:t>Можно задать вопрос, как же определять </a:t>
            </a:r>
            <a:r>
              <a:rPr lang="ru-RU" sz="1600" dirty="0" smtClean="0">
                <a:solidFill>
                  <a:srgbClr val="00FF00"/>
                </a:solidFill>
              </a:rPr>
              <a:t>отрицательные понятия</a:t>
            </a:r>
            <a:r>
              <a:rPr lang="ru-RU" sz="1600" dirty="0" smtClean="0"/>
              <a:t>, выраженные, например, словами с отрицательными приставками. Ответ состоит в том, что определяющим признаком такого понятия является </a:t>
            </a:r>
            <a:r>
              <a:rPr lang="ru-RU" sz="1600" dirty="0" smtClean="0">
                <a:solidFill>
                  <a:srgbClr val="00FF00"/>
                </a:solidFill>
              </a:rPr>
              <a:t>отсутствие у предмета некоего свойства</a:t>
            </a:r>
            <a:r>
              <a:rPr lang="ru-RU" sz="1600" dirty="0" smtClean="0"/>
              <a:t>, суждение же, фиксирующее отсутствие, само по себе является утвердительным.</a:t>
            </a:r>
            <a:endParaRPr lang="ru-RU" sz="1600" kern="0" dirty="0" smtClean="0">
              <a:solidFill>
                <a:schemeClr val="accent3"/>
              </a:solidFill>
            </a:endParaRPr>
          </a:p>
        </p:txBody>
      </p:sp>
      <p:sp>
        <p:nvSpPr>
          <p:cNvPr id="8" name="AutoShape 3"/>
          <p:cNvSpPr>
            <a:spLocks noChangeArrowheads="1"/>
          </p:cNvSpPr>
          <p:nvPr/>
        </p:nvSpPr>
        <p:spPr bwMode="auto">
          <a:xfrm>
            <a:off x="4824000" y="2268000"/>
            <a:ext cx="3420000" cy="576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Мужчина не есть женщина.</a:t>
            </a:r>
            <a:endParaRPr lang="ru-RU" dirty="0">
              <a:solidFill>
                <a:srgbClr val="0000FF"/>
              </a:solidFill>
            </a:endParaRPr>
          </a:p>
        </p:txBody>
      </p:sp>
      <p:cxnSp>
        <p:nvCxnSpPr>
          <p:cNvPr id="9" name="Прямая соединительная линия 8"/>
          <p:cNvCxnSpPr>
            <a:cxnSpLocks noChangeShapeType="1"/>
          </p:cNvCxnSpPr>
          <p:nvPr/>
        </p:nvCxnSpPr>
        <p:spPr bwMode="auto">
          <a:xfrm>
            <a:off x="4824000" y="2268000"/>
            <a:ext cx="3420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" name="Прямая соединительная линия 9"/>
          <p:cNvCxnSpPr>
            <a:cxnSpLocks noChangeShapeType="1"/>
          </p:cNvCxnSpPr>
          <p:nvPr/>
        </p:nvCxnSpPr>
        <p:spPr bwMode="auto">
          <a:xfrm rot="-1140000">
            <a:off x="4824000" y="2268000"/>
            <a:ext cx="3420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 txBox="1">
            <a:spLocks/>
          </p:cNvSpPr>
          <p:nvPr/>
        </p:nvSpPr>
        <p:spPr>
          <a:xfrm>
            <a:off x="457200" y="273600"/>
            <a:ext cx="8229600" cy="1144800"/>
          </a:xfrm>
          <a:prstGeom prst="rect">
            <a:avLst/>
          </a:prstGeom>
        </p:spPr>
        <p:txBody>
          <a:bodyPr anchor="ctr" anchorCtr="1"/>
          <a:lstStyle/>
          <a:p>
            <a:pPr eaLnBrk="0" hangingPunct="0">
              <a:defRPr/>
            </a:pP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Определение понятий</a:t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/>
              <a:t>Правила</a:t>
            </a: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 логического определения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457200" y="1512000"/>
            <a:ext cx="8229600" cy="52560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ts val="432"/>
              </a:spcBef>
              <a:buFontTx/>
              <a:buChar char="•"/>
              <a:defRPr/>
            </a:pPr>
            <a:r>
              <a:rPr lang="ru-RU" kern="0" dirty="0" smtClean="0">
                <a:solidFill>
                  <a:srgbClr val="00FFFF"/>
                </a:solidFill>
              </a:rPr>
              <a:t>Правило ясности (чёткости)</a:t>
            </a:r>
            <a:r>
              <a:rPr lang="ru-RU" kern="0" dirty="0" smtClean="0"/>
              <a:t>: определение не должно осуществляться посредством понятий </a:t>
            </a:r>
          </a:p>
          <a:p>
            <a:pPr marL="800100" lvl="1" indent="-342900" algn="l">
              <a:spcBef>
                <a:spcPts val="432"/>
              </a:spcBef>
              <a:buClr>
                <a:schemeClr val="bg1"/>
              </a:buClr>
              <a:buFont typeface="Wingdings" pitchFamily="2" charset="2"/>
              <a:buChar char="Ø"/>
              <a:defRPr/>
            </a:pPr>
            <a:r>
              <a:rPr lang="ru-RU" kern="0" dirty="0" smtClean="0">
                <a:solidFill>
                  <a:srgbClr val="00FF00"/>
                </a:solidFill>
              </a:rPr>
              <a:t>менее ясных, чем определяемое понятие</a:t>
            </a:r>
            <a:r>
              <a:rPr lang="ru-RU" kern="0" dirty="0" smtClean="0"/>
              <a:t> (дефиниендум),</a:t>
            </a:r>
          </a:p>
        </p:txBody>
      </p:sp>
      <p:sp>
        <p:nvSpPr>
          <p:cNvPr id="8" name="AutoShape 3"/>
          <p:cNvSpPr>
            <a:spLocks noChangeArrowheads="1"/>
          </p:cNvSpPr>
          <p:nvPr/>
        </p:nvSpPr>
        <p:spPr bwMode="auto">
          <a:xfrm>
            <a:off x="900000" y="2556000"/>
            <a:ext cx="3204000" cy="576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Доктринёр есть схоласт.</a:t>
            </a:r>
            <a:endParaRPr lang="ru-RU" dirty="0">
              <a:solidFill>
                <a:srgbClr val="0000FF"/>
              </a:solidFill>
            </a:endParaRPr>
          </a:p>
        </p:txBody>
      </p:sp>
      <p:cxnSp>
        <p:nvCxnSpPr>
          <p:cNvPr id="9" name="Прямая соединительная линия 8"/>
          <p:cNvCxnSpPr>
            <a:cxnSpLocks noChangeShapeType="1"/>
          </p:cNvCxnSpPr>
          <p:nvPr/>
        </p:nvCxnSpPr>
        <p:spPr bwMode="auto">
          <a:xfrm>
            <a:off x="900000" y="2556000"/>
            <a:ext cx="3204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" name="Прямая соединительная линия 9"/>
          <p:cNvCxnSpPr>
            <a:cxnSpLocks noChangeShapeType="1"/>
          </p:cNvCxnSpPr>
          <p:nvPr/>
        </p:nvCxnSpPr>
        <p:spPr bwMode="auto">
          <a:xfrm rot="-1200000">
            <a:off x="900000" y="2556000"/>
            <a:ext cx="3204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1" name="Text Box 5"/>
          <p:cNvSpPr txBox="1">
            <a:spLocks noChangeArrowheads="1"/>
          </p:cNvSpPr>
          <p:nvPr/>
        </p:nvSpPr>
        <p:spPr bwMode="auto">
          <a:xfrm>
            <a:off x="2267744" y="3456000"/>
            <a:ext cx="4968256" cy="3024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Определение неизвестного </a:t>
            </a:r>
            <a:br>
              <a:rPr lang="ru-RU" sz="2000" dirty="0" smtClean="0">
                <a:solidFill>
                  <a:srgbClr val="FFFF00"/>
                </a:solidFill>
                <a:cs typeface="Arial" charset="0"/>
              </a:rPr>
            </a:b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через неизвестное</a:t>
            </a:r>
            <a:r>
              <a:rPr lang="en-GB" sz="2000" dirty="0" smtClean="0">
                <a:solidFill>
                  <a:srgbClr val="FFFF00"/>
                </a:solidFill>
                <a:cs typeface="Arial" charset="0"/>
              </a:rPr>
              <a:t> </a:t>
            </a:r>
            <a:r>
              <a:rPr lang="en-GB" dirty="0" smtClean="0"/>
              <a:t/>
            </a:r>
            <a:br>
              <a:rPr lang="en-GB" dirty="0" smtClean="0"/>
            </a:br>
            <a:r>
              <a:rPr lang="ru-RU" dirty="0" smtClean="0"/>
              <a:t>(</a:t>
            </a:r>
            <a:r>
              <a:rPr lang="ru-RU" i="1" dirty="0" smtClean="0"/>
              <a:t>лат</a:t>
            </a:r>
            <a:r>
              <a:rPr lang="ru-RU" dirty="0" smtClean="0"/>
              <a:t>. </a:t>
            </a:r>
            <a:r>
              <a:rPr lang="en-US" dirty="0" smtClean="0">
                <a:solidFill>
                  <a:srgbClr val="00FF00"/>
                </a:solidFill>
              </a:rPr>
              <a:t>idem per idem</a:t>
            </a:r>
            <a:r>
              <a:rPr lang="ru-RU" dirty="0" smtClean="0"/>
              <a:t>,</a:t>
            </a:r>
            <a:r>
              <a:rPr lang="en-US" dirty="0" smtClean="0"/>
              <a:t> </a:t>
            </a:r>
            <a:r>
              <a:rPr lang="ru-RU" dirty="0" smtClean="0"/>
              <a:t>то же через то же</a:t>
            </a:r>
            <a:r>
              <a:rPr lang="en-US" dirty="0" smtClean="0"/>
              <a:t>) </a:t>
            </a:r>
            <a:r>
              <a:rPr lang="ru-RU" dirty="0" smtClean="0"/>
              <a:t>есть ошибка в определении, заключающаяся в том, что </a:t>
            </a:r>
            <a:br>
              <a:rPr lang="ru-RU" dirty="0" smtClean="0"/>
            </a:br>
            <a:r>
              <a:rPr lang="ru-RU" dirty="0" smtClean="0">
                <a:solidFill>
                  <a:srgbClr val="FF66FF"/>
                </a:solidFill>
              </a:rPr>
              <a:t>определяемое понятие</a:t>
            </a:r>
            <a:r>
              <a:rPr lang="ru-RU" dirty="0" smtClean="0"/>
              <a:t> (дефиниендум)</a:t>
            </a:r>
            <a:r>
              <a:rPr lang="ru-RU" dirty="0" smtClean="0">
                <a:solidFill>
                  <a:srgbClr val="FF66FF"/>
                </a:solidFill>
              </a:rPr>
              <a:t> определяется через такое определяющее понятие </a:t>
            </a:r>
            <a:r>
              <a:rPr lang="ru-RU" dirty="0" smtClean="0"/>
              <a:t>(дефиниенс),</a:t>
            </a:r>
            <a:r>
              <a:rPr lang="ru-RU" dirty="0" smtClean="0">
                <a:solidFill>
                  <a:srgbClr val="FF66FF"/>
                </a:solidFill>
              </a:rPr>
              <a:t> которое неизвестно и само должно быть </a:t>
            </a:r>
            <a:br>
              <a:rPr lang="ru-RU" dirty="0" smtClean="0">
                <a:solidFill>
                  <a:srgbClr val="FF66FF"/>
                </a:solidFill>
              </a:rPr>
            </a:br>
            <a:r>
              <a:rPr lang="ru-RU" dirty="0" smtClean="0">
                <a:solidFill>
                  <a:srgbClr val="FF66FF"/>
                </a:solidFill>
              </a:rPr>
              <a:t>сначала определено</a:t>
            </a:r>
            <a:r>
              <a:rPr lang="ru-RU" dirty="0" smtClean="0"/>
              <a:t>.</a:t>
            </a:r>
            <a:endParaRPr lang="en-GB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 txBox="1">
            <a:spLocks/>
          </p:cNvSpPr>
          <p:nvPr/>
        </p:nvSpPr>
        <p:spPr>
          <a:xfrm>
            <a:off x="457200" y="273600"/>
            <a:ext cx="8229600" cy="1144800"/>
          </a:xfrm>
          <a:prstGeom prst="rect">
            <a:avLst/>
          </a:prstGeom>
        </p:spPr>
        <p:txBody>
          <a:bodyPr anchor="ctr" anchorCtr="1"/>
          <a:lstStyle/>
          <a:p>
            <a:pPr eaLnBrk="0" hangingPunct="0">
              <a:defRPr/>
            </a:pP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Определение понятий</a:t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/>
              <a:t>Правила</a:t>
            </a: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 логического определения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457200" y="1512000"/>
            <a:ext cx="8229600" cy="52560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ts val="432"/>
              </a:spcBef>
              <a:buFontTx/>
              <a:buChar char="•"/>
              <a:defRPr/>
            </a:pPr>
            <a:r>
              <a:rPr lang="ru-RU" kern="0" dirty="0" smtClean="0">
                <a:solidFill>
                  <a:srgbClr val="00FFFF"/>
                </a:solidFill>
              </a:rPr>
              <a:t>Правило ясности (чёткости)</a:t>
            </a:r>
            <a:r>
              <a:rPr lang="ru-RU" kern="0" dirty="0" smtClean="0"/>
              <a:t>: определение не должно осуществляться посредством понятий </a:t>
            </a:r>
          </a:p>
          <a:p>
            <a:pPr marL="800100" lvl="1" indent="-342900" algn="l">
              <a:spcBef>
                <a:spcPts val="432"/>
              </a:spcBef>
              <a:buClr>
                <a:schemeClr val="bg1"/>
              </a:buClr>
              <a:buFont typeface="Wingdings" pitchFamily="2" charset="2"/>
              <a:buChar char="Ø"/>
              <a:defRPr/>
            </a:pPr>
            <a:r>
              <a:rPr lang="ru-RU" kern="0" dirty="0" smtClean="0">
                <a:solidFill>
                  <a:srgbClr val="00FF00"/>
                </a:solidFill>
              </a:rPr>
              <a:t>менее ясных, чем определяемое понятие</a:t>
            </a:r>
            <a:r>
              <a:rPr lang="ru-RU" kern="0" dirty="0" smtClean="0"/>
              <a:t> (дефиниендум),</a:t>
            </a:r>
            <a:br>
              <a:rPr lang="ru-RU" kern="0" dirty="0" smtClean="0"/>
            </a:br>
            <a:r>
              <a:rPr lang="ru-RU" kern="0" dirty="0" smtClean="0"/>
              <a:t/>
            </a:r>
            <a:br>
              <a:rPr lang="ru-RU" kern="0" dirty="0" smtClean="0"/>
            </a:br>
            <a:r>
              <a:rPr lang="ru-RU" kern="0" dirty="0" smtClean="0"/>
              <a:t/>
            </a:r>
            <a:br>
              <a:rPr lang="ru-RU" kern="0" dirty="0" smtClean="0"/>
            </a:br>
            <a:r>
              <a:rPr lang="ru-RU" kern="0" dirty="0" smtClean="0"/>
              <a:t> </a:t>
            </a:r>
          </a:p>
          <a:p>
            <a:pPr marL="800100" lvl="1" indent="-342900" algn="l">
              <a:spcBef>
                <a:spcPts val="432"/>
              </a:spcBef>
              <a:buFont typeface="Wingdings" pitchFamily="2" charset="2"/>
              <a:buChar char="Ø"/>
              <a:defRPr/>
            </a:pPr>
            <a:r>
              <a:rPr lang="ru-RU" kern="0" dirty="0" smtClean="0"/>
              <a:t>и должно быть </a:t>
            </a:r>
            <a:r>
              <a:rPr lang="ru-RU" kern="0" dirty="0" smtClean="0">
                <a:solidFill>
                  <a:srgbClr val="00FF00"/>
                </a:solidFill>
              </a:rPr>
              <a:t>свободно от двусмысленных </a:t>
            </a:r>
            <a:r>
              <a:rPr lang="en-US" kern="0" dirty="0" smtClean="0">
                <a:solidFill>
                  <a:srgbClr val="00FF00"/>
                </a:solidFill>
              </a:rPr>
              <a:t/>
            </a:r>
            <a:br>
              <a:rPr lang="en-US" kern="0" dirty="0" smtClean="0">
                <a:solidFill>
                  <a:srgbClr val="00FF00"/>
                </a:solidFill>
              </a:rPr>
            </a:br>
            <a:r>
              <a:rPr lang="ru-RU" kern="0" dirty="0" smtClean="0">
                <a:solidFill>
                  <a:srgbClr val="00FF00"/>
                </a:solidFill>
              </a:rPr>
              <a:t>и метафорических выражений</a:t>
            </a:r>
            <a:r>
              <a:rPr lang="ru-RU" kern="0" dirty="0" smtClean="0"/>
              <a:t>.</a:t>
            </a:r>
            <a:r>
              <a:rPr lang="ru-RU" kern="0" dirty="0" smtClean="0">
                <a:solidFill>
                  <a:srgbClr val="00FF00"/>
                </a:solidFill>
              </a:rPr>
              <a:t/>
            </a:r>
            <a:br>
              <a:rPr lang="ru-RU" kern="0" dirty="0" smtClean="0">
                <a:solidFill>
                  <a:srgbClr val="00FF00"/>
                </a:solidFill>
              </a:rPr>
            </a:br>
            <a:r>
              <a:rPr lang="ru-RU" kern="0" dirty="0" smtClean="0">
                <a:solidFill>
                  <a:srgbClr val="00FF00"/>
                </a:solidFill>
              </a:rPr>
              <a:t/>
            </a:r>
            <a:br>
              <a:rPr lang="ru-RU" kern="0" dirty="0" smtClean="0">
                <a:solidFill>
                  <a:srgbClr val="00FF00"/>
                </a:solidFill>
              </a:rPr>
            </a:br>
            <a:r>
              <a:rPr lang="ru-RU" kern="0" dirty="0" smtClean="0">
                <a:solidFill>
                  <a:srgbClr val="00FF00"/>
                </a:solidFill>
              </a:rPr>
              <a:t/>
            </a:r>
            <a:br>
              <a:rPr lang="ru-RU" kern="0" dirty="0" smtClean="0">
                <a:solidFill>
                  <a:srgbClr val="00FF00"/>
                </a:solidFill>
              </a:rPr>
            </a:br>
            <a:endParaRPr lang="ru-RU" kern="0" dirty="0" smtClean="0">
              <a:solidFill>
                <a:srgbClr val="00FF00"/>
              </a:solidFill>
            </a:endParaRPr>
          </a:p>
          <a:p>
            <a:pPr marL="800100" lvl="1" indent="-342900" algn="l">
              <a:spcBef>
                <a:spcPts val="432"/>
              </a:spcBef>
              <a:buFont typeface="Wingdings" pitchFamily="2" charset="2"/>
              <a:buChar char="Ø"/>
              <a:defRPr/>
            </a:pPr>
            <a:endParaRPr lang="ru-RU" kern="0" dirty="0" smtClean="0">
              <a:solidFill>
                <a:srgbClr val="00FF00"/>
              </a:solidFill>
            </a:endParaRPr>
          </a:p>
          <a:p>
            <a:pPr marL="1257300" lvl="2" indent="-342900" algn="l">
              <a:spcBef>
                <a:spcPts val="0"/>
              </a:spcBef>
              <a:buFont typeface="Wingdings" pitchFamily="2" charset="2"/>
              <a:buChar char="v"/>
              <a:defRPr/>
            </a:pPr>
            <a:r>
              <a:rPr lang="ru-RU" sz="1600" kern="0" dirty="0" smtClean="0"/>
              <a:t>Это гегелевское суждение (Энциклопедия философских наук.  </a:t>
            </a:r>
            <a:br>
              <a:rPr lang="ru-RU" sz="1600" kern="0" dirty="0" smtClean="0"/>
            </a:br>
            <a:r>
              <a:rPr lang="ru-RU" sz="1600" kern="0" dirty="0" smtClean="0"/>
              <a:t>Т. 2. Философия природы, </a:t>
            </a:r>
            <a:r>
              <a:rPr lang="ru-RU" sz="1600" dirty="0" smtClean="0"/>
              <a:t>§ </a:t>
            </a:r>
            <a:r>
              <a:rPr lang="ru-RU" sz="1600" kern="0" dirty="0" smtClean="0"/>
              <a:t>323), конечно, и не претендовало </a:t>
            </a:r>
            <a:br>
              <a:rPr lang="ru-RU" sz="1600" kern="0" dirty="0" smtClean="0"/>
            </a:br>
            <a:r>
              <a:rPr lang="ru-RU" sz="1600" kern="0" dirty="0" smtClean="0"/>
              <a:t>на то, чтобы считаться определением электрического тока, – </a:t>
            </a:r>
            <a:br>
              <a:rPr lang="ru-RU" sz="1600" kern="0" dirty="0" smtClean="0"/>
            </a:br>
            <a:r>
              <a:rPr lang="ru-RU" sz="1600" kern="0" dirty="0" smtClean="0"/>
              <a:t>оно лишь указывало место этого понятия в гегелевской </a:t>
            </a:r>
            <a:br>
              <a:rPr lang="ru-RU" sz="1600" kern="0" dirty="0" smtClean="0"/>
            </a:br>
            <a:r>
              <a:rPr lang="ru-RU" sz="1600" kern="0" dirty="0" smtClean="0"/>
              <a:t>системе категорий. Здесь оно цитируется лишь в качестве иллюстрации к правилу ясности – в качестве примера того, </a:t>
            </a:r>
            <a:br>
              <a:rPr lang="ru-RU" sz="1600" kern="0" dirty="0" smtClean="0"/>
            </a:br>
            <a:r>
              <a:rPr lang="ru-RU" sz="1600" kern="0" dirty="0" smtClean="0"/>
              <a:t>как не следует понятия определять.</a:t>
            </a:r>
            <a:endParaRPr lang="ru-RU" sz="1600" kern="0" dirty="0">
              <a:latin typeface="+mn-lt"/>
            </a:endParaRPr>
          </a:p>
        </p:txBody>
      </p:sp>
      <p:sp>
        <p:nvSpPr>
          <p:cNvPr id="4" name="AutoShape 3"/>
          <p:cNvSpPr>
            <a:spLocks noChangeArrowheads="1"/>
          </p:cNvSpPr>
          <p:nvPr/>
        </p:nvSpPr>
        <p:spPr bwMode="auto">
          <a:xfrm>
            <a:off x="900000" y="3996000"/>
            <a:ext cx="7308000" cy="828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Электричество есть чистая цель образа, освобождающаяся от него, – образ, начинающий упразднять свое равнодушие.</a:t>
            </a:r>
            <a:endParaRPr lang="ru-RU" dirty="0">
              <a:solidFill>
                <a:srgbClr val="C00000"/>
              </a:solidFill>
            </a:endParaRPr>
          </a:p>
        </p:txBody>
      </p:sp>
      <p:cxnSp>
        <p:nvCxnSpPr>
          <p:cNvPr id="6" name="Прямая соединительная линия 5"/>
          <p:cNvCxnSpPr>
            <a:cxnSpLocks noChangeShapeType="1"/>
          </p:cNvCxnSpPr>
          <p:nvPr/>
        </p:nvCxnSpPr>
        <p:spPr bwMode="auto">
          <a:xfrm>
            <a:off x="900000" y="3996000"/>
            <a:ext cx="7308000" cy="8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" name="Прямая соединительная линия 6"/>
          <p:cNvCxnSpPr>
            <a:cxnSpLocks noChangeShapeType="1"/>
          </p:cNvCxnSpPr>
          <p:nvPr/>
        </p:nvCxnSpPr>
        <p:spPr bwMode="auto">
          <a:xfrm rot="-780000">
            <a:off x="900000" y="3996535"/>
            <a:ext cx="7308000" cy="8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" name="AutoShape 3"/>
          <p:cNvSpPr>
            <a:spLocks noChangeArrowheads="1"/>
          </p:cNvSpPr>
          <p:nvPr/>
        </p:nvSpPr>
        <p:spPr bwMode="auto">
          <a:xfrm>
            <a:off x="900000" y="2556000"/>
            <a:ext cx="3204000" cy="576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Доктринёр есть схоласт.</a:t>
            </a:r>
            <a:endParaRPr lang="ru-RU" dirty="0">
              <a:solidFill>
                <a:srgbClr val="0000FF"/>
              </a:solidFill>
            </a:endParaRPr>
          </a:p>
        </p:txBody>
      </p:sp>
      <p:cxnSp>
        <p:nvCxnSpPr>
          <p:cNvPr id="9" name="Прямая соединительная линия 8"/>
          <p:cNvCxnSpPr>
            <a:cxnSpLocks noChangeShapeType="1"/>
          </p:cNvCxnSpPr>
          <p:nvPr/>
        </p:nvCxnSpPr>
        <p:spPr bwMode="auto">
          <a:xfrm>
            <a:off x="900000" y="2556000"/>
            <a:ext cx="3204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" name="Прямая соединительная линия 9"/>
          <p:cNvCxnSpPr>
            <a:cxnSpLocks noChangeShapeType="1"/>
          </p:cNvCxnSpPr>
          <p:nvPr/>
        </p:nvCxnSpPr>
        <p:spPr bwMode="auto">
          <a:xfrm rot="-1200000">
            <a:off x="900000" y="2556000"/>
            <a:ext cx="3204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1">
              <a:defRPr/>
            </a:pPr>
            <a:r>
              <a:rPr lang="ru-RU" sz="3200" b="1" dirty="0" smtClean="0">
                <a:solidFill>
                  <a:srgbClr val="FFFF00"/>
                </a:solidFill>
              </a:rPr>
              <a:t>Деление объёма понятий</a:t>
            </a:r>
            <a:br>
              <a:rPr lang="ru-RU" sz="3200" b="1" dirty="0" smtClean="0">
                <a:solidFill>
                  <a:srgbClr val="FFFF00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Понятие и процедура классификации</a:t>
            </a:r>
            <a:endParaRPr lang="ru-RU" sz="2800" dirty="0">
              <a:solidFill>
                <a:schemeClr val="accent3"/>
              </a:solidFill>
            </a:endParaRPr>
          </a:p>
        </p:txBody>
      </p:sp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1548000" y="1800225"/>
            <a:ext cx="6048000" cy="1584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Классификация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dirty="0"/>
              <a:t>логическая операция распределения </a:t>
            </a:r>
            <a:r>
              <a:rPr lang="ru-RU" dirty="0" smtClean="0"/>
              <a:t>предметов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какого-либо </a:t>
            </a:r>
            <a:r>
              <a:rPr lang="ru-RU" dirty="0"/>
              <a:t>рода (класса) по подклассам </a:t>
            </a:r>
            <a:br>
              <a:rPr lang="ru-RU" dirty="0"/>
            </a:br>
            <a:r>
              <a:rPr lang="ru-RU" dirty="0"/>
              <a:t>(деление объёма родового понятия на виды).</a:t>
            </a:r>
            <a:endParaRPr lang="ru-RU" dirty="0">
              <a:solidFill>
                <a:srgbClr val="00FF00"/>
              </a:solidFill>
            </a:endParaRPr>
          </a:p>
        </p:txBody>
      </p:sp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1260475" y="3852000"/>
            <a:ext cx="6659563" cy="2557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1"/>
          <a:lstStyle/>
          <a:p>
            <a:pPr>
              <a:spcBef>
                <a:spcPts val="0"/>
              </a:spcBef>
              <a:spcAft>
                <a:spcPts val="1800"/>
              </a:spcAft>
              <a:defRPr/>
            </a:pPr>
            <a:r>
              <a:rPr lang="ru-RU" dirty="0">
                <a:solidFill>
                  <a:schemeClr val="accent3"/>
                </a:solidFill>
              </a:rPr>
              <a:t>Сущность классификации заключается </a:t>
            </a:r>
            <a:r>
              <a:rPr lang="ru-RU" dirty="0">
                <a:solidFill>
                  <a:srgbClr val="00FFFF"/>
                </a:solidFill>
              </a:rPr>
              <a:t>в </a:t>
            </a:r>
            <a:r>
              <a:rPr lang="ru-RU" dirty="0" smtClean="0">
                <a:solidFill>
                  <a:srgbClr val="00FFFF"/>
                </a:solidFill>
              </a:rPr>
              <a:t>раскрытии </a:t>
            </a:r>
            <a:r>
              <a:rPr lang="ru-RU" dirty="0">
                <a:solidFill>
                  <a:srgbClr val="00FFFF"/>
                </a:solidFill>
              </a:rPr>
              <a:t/>
            </a:r>
            <a:br>
              <a:rPr lang="ru-RU" dirty="0">
                <a:solidFill>
                  <a:srgbClr val="00FFFF"/>
                </a:solidFill>
              </a:rPr>
            </a:br>
            <a:r>
              <a:rPr lang="ru-RU" dirty="0">
                <a:solidFill>
                  <a:srgbClr val="00FFFF"/>
                </a:solidFill>
              </a:rPr>
              <a:t>объёма понятия</a:t>
            </a:r>
            <a:r>
              <a:rPr lang="ru-RU" dirty="0">
                <a:solidFill>
                  <a:schemeClr val="accent3"/>
                </a:solidFill>
              </a:rPr>
              <a:t> через перечисление понятий</a:t>
            </a:r>
            <a:r>
              <a:rPr lang="ru-RU" dirty="0" smtClean="0">
                <a:solidFill>
                  <a:schemeClr val="accent3"/>
                </a:solidFill>
              </a:rPr>
              <a:t>, являющихся </a:t>
            </a:r>
            <a:r>
              <a:rPr lang="ru-RU" dirty="0">
                <a:solidFill>
                  <a:schemeClr val="accent3"/>
                </a:solidFill>
              </a:rPr>
              <a:t>по отношению к нему </a:t>
            </a:r>
            <a:r>
              <a:rPr lang="ru-RU" dirty="0">
                <a:solidFill>
                  <a:srgbClr val="00FF00"/>
                </a:solidFill>
              </a:rPr>
              <a:t>видовыми</a:t>
            </a:r>
            <a:r>
              <a:rPr lang="ru-RU" dirty="0"/>
              <a:t>, </a:t>
            </a:r>
            <a:r>
              <a:rPr lang="ru-RU" dirty="0">
                <a:solidFill>
                  <a:schemeClr val="accent3"/>
                </a:solidFill>
              </a:rPr>
              <a:t/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что осуществляется посредством ограничения </a:t>
            </a:r>
            <a:br>
              <a:rPr lang="ru-RU" dirty="0">
                <a:solidFill>
                  <a:schemeClr val="accent3"/>
                </a:solidFill>
              </a:rPr>
            </a:br>
            <a:r>
              <a:rPr lang="ru-RU" dirty="0">
                <a:solidFill>
                  <a:schemeClr val="accent3"/>
                </a:solidFill>
              </a:rPr>
              <a:t>делимого понятия рядом видовых различий.</a:t>
            </a:r>
          </a:p>
          <a:p>
            <a:pPr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solidFill>
                  <a:schemeClr val="accent3"/>
                </a:solidFill>
              </a:rPr>
              <a:t>Члены деления находятся </a:t>
            </a:r>
            <a:r>
              <a:rPr lang="ru-RU" dirty="0" smtClean="0">
                <a:solidFill>
                  <a:schemeClr val="accent3"/>
                </a:solidFill>
              </a:rPr>
              <a:t>к </a:t>
            </a:r>
            <a:r>
              <a:rPr lang="ru-RU" dirty="0">
                <a:solidFill>
                  <a:schemeClr val="accent3"/>
                </a:solidFill>
              </a:rPr>
              <a:t>делимому понятию </a:t>
            </a:r>
            <a:r>
              <a:rPr lang="ru-RU" dirty="0" smtClean="0">
                <a:solidFill>
                  <a:schemeClr val="accent3"/>
                </a:solidFill>
              </a:rPr>
              <a:t/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в </a:t>
            </a:r>
            <a:r>
              <a:rPr lang="ru-RU" dirty="0">
                <a:solidFill>
                  <a:schemeClr val="accent3"/>
                </a:solidFill>
              </a:rPr>
              <a:t>отношении </a:t>
            </a:r>
            <a:r>
              <a:rPr lang="ru-RU" dirty="0">
                <a:solidFill>
                  <a:srgbClr val="00FFFF"/>
                </a:solidFill>
              </a:rPr>
              <a:t>подчинения</a:t>
            </a:r>
            <a:r>
              <a:rPr lang="ru-RU" dirty="0"/>
              <a:t>, </a:t>
            </a:r>
            <a:r>
              <a:rPr lang="ru-RU" dirty="0" smtClean="0">
                <a:solidFill>
                  <a:schemeClr val="accent3"/>
                </a:solidFill>
              </a:rPr>
              <a:t>друг </a:t>
            </a:r>
            <a:r>
              <a:rPr lang="ru-RU" dirty="0">
                <a:solidFill>
                  <a:schemeClr val="accent3"/>
                </a:solidFill>
              </a:rPr>
              <a:t>к другу – в отношении </a:t>
            </a:r>
            <a:r>
              <a:rPr lang="ru-RU" dirty="0" smtClean="0">
                <a:solidFill>
                  <a:srgbClr val="00FFFF"/>
                </a:solidFill>
              </a:rPr>
              <a:t>соподчинения</a:t>
            </a:r>
            <a:r>
              <a:rPr lang="ru-RU" dirty="0" smtClean="0"/>
              <a:t>,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будучи при этом </a:t>
            </a:r>
            <a:r>
              <a:rPr lang="ru-RU" dirty="0" smtClean="0">
                <a:solidFill>
                  <a:srgbClr val="00FFFF"/>
                </a:solidFill>
              </a:rPr>
              <a:t>несовместимыми</a:t>
            </a:r>
            <a:r>
              <a:rPr lang="ru-RU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build="p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1"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Деление объёма понятий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Понятие и процедура классификации</a:t>
            </a:r>
            <a:endParaRPr lang="ru-RU" sz="2800" dirty="0">
              <a:solidFill>
                <a:schemeClr val="accent3"/>
              </a:solidFill>
            </a:endParaRPr>
          </a:p>
        </p:txBody>
      </p:sp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1296000" y="1620000"/>
            <a:ext cx="6552000" cy="143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1"/>
          <a:lstStyle/>
          <a:p>
            <a:pPr>
              <a:spcBef>
                <a:spcPts val="0"/>
              </a:spcBef>
              <a:spcAft>
                <a:spcPts val="1800"/>
              </a:spcAft>
              <a:defRPr/>
            </a:pPr>
            <a:r>
              <a:rPr lang="ru-RU" dirty="0">
                <a:solidFill>
                  <a:schemeClr val="accent3"/>
                </a:solidFill>
              </a:rPr>
              <a:t>Простейшим классификационным приёмом </a:t>
            </a:r>
            <a:r>
              <a:rPr lang="ru-RU" dirty="0" smtClean="0">
                <a:solidFill>
                  <a:schemeClr val="accent3"/>
                </a:solidFill>
              </a:rPr>
              <a:t>является </a:t>
            </a:r>
            <a:r>
              <a:rPr lang="ru-RU" dirty="0" smtClean="0">
                <a:solidFill>
                  <a:srgbClr val="00FFFF"/>
                </a:solidFill>
              </a:rPr>
              <a:t>дихотомия</a:t>
            </a:r>
            <a:r>
              <a:rPr lang="ru-RU" dirty="0"/>
              <a:t>,</a:t>
            </a:r>
            <a:r>
              <a:rPr lang="ru-RU" dirty="0">
                <a:solidFill>
                  <a:schemeClr val="accent3"/>
                </a:solidFill>
              </a:rPr>
              <a:t> т</a:t>
            </a:r>
            <a:r>
              <a:rPr lang="ru-RU" dirty="0" smtClean="0">
                <a:solidFill>
                  <a:schemeClr val="accent3"/>
                </a:solidFill>
              </a:rPr>
              <a:t>. е</a:t>
            </a:r>
            <a:r>
              <a:rPr lang="ru-RU" dirty="0">
                <a:solidFill>
                  <a:schemeClr val="accent3"/>
                </a:solidFill>
              </a:rPr>
              <a:t>. деление объёма понятия на две части</a:t>
            </a:r>
            <a:r>
              <a:rPr lang="ru-RU" dirty="0" smtClean="0">
                <a:solidFill>
                  <a:schemeClr val="accent3"/>
                </a:solidFill>
              </a:rPr>
              <a:t>, элементы </a:t>
            </a:r>
            <a:r>
              <a:rPr lang="ru-RU" dirty="0">
                <a:solidFill>
                  <a:schemeClr val="accent3"/>
                </a:solidFill>
              </a:rPr>
              <a:t>которых отличаются друг от друга </a:t>
            </a:r>
            <a:r>
              <a:rPr lang="ru-RU" dirty="0" smtClean="0">
                <a:solidFill>
                  <a:schemeClr val="accent3"/>
                </a:solidFill>
              </a:rPr>
              <a:t>наличием или </a:t>
            </a:r>
            <a:r>
              <a:rPr lang="ru-RU" dirty="0">
                <a:solidFill>
                  <a:schemeClr val="accent3"/>
                </a:solidFill>
              </a:rPr>
              <a:t>отсутствием видоспецифического признака.</a:t>
            </a: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368000" y="3419475"/>
            <a:ext cx="6408000" cy="27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>
                <a:solidFill>
                  <a:srgbClr val="FFFF00"/>
                </a:solidFill>
              </a:rPr>
              <a:t>Д</a:t>
            </a:r>
            <a:r>
              <a:rPr lang="en-US" sz="2000" dirty="0">
                <a:solidFill>
                  <a:srgbClr val="FFFF00"/>
                </a:solidFill>
                <a:cs typeface="Arial" charset="0"/>
              </a:rPr>
              <a:t>u</a:t>
            </a:r>
            <a:r>
              <a:rPr lang="ru-RU" sz="2000" dirty="0">
                <a:solidFill>
                  <a:srgbClr val="FFFF00"/>
                </a:solidFill>
              </a:rPr>
              <a:t>хотом</a:t>
            </a:r>
            <a:r>
              <a:rPr lang="en-US" sz="2000" dirty="0">
                <a:solidFill>
                  <a:srgbClr val="FFFF00"/>
                </a:solidFill>
                <a:cs typeface="Arial" charset="0"/>
              </a:rPr>
              <a:t>ú</a:t>
            </a:r>
            <a:r>
              <a:rPr lang="ru-RU" sz="2000" dirty="0" smtClean="0">
                <a:solidFill>
                  <a:srgbClr val="FFFF00"/>
                </a:solidFill>
              </a:rPr>
              <a:t>я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(</a:t>
            </a:r>
            <a:r>
              <a:rPr lang="ru-RU" i="1" dirty="0"/>
              <a:t>греч</a:t>
            </a:r>
            <a:r>
              <a:rPr lang="ru-RU" dirty="0"/>
              <a:t>. </a:t>
            </a:r>
            <a:r>
              <a:rPr lang="el-GR" sz="2000" dirty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διχοτομία</a:t>
            </a:r>
            <a:r>
              <a:rPr lang="ru-RU" dirty="0"/>
              <a:t>; от </a:t>
            </a:r>
            <a:r>
              <a:rPr lang="el-GR" sz="2000" dirty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δίχα</a:t>
            </a:r>
            <a:r>
              <a:rPr lang="ru-RU" dirty="0">
                <a:solidFill>
                  <a:srgbClr val="00FF00"/>
                </a:solidFill>
              </a:rPr>
              <a:t>,</a:t>
            </a:r>
            <a:r>
              <a:rPr lang="ru-RU" dirty="0"/>
              <a:t> на две части</a:t>
            </a:r>
            <a:r>
              <a:rPr lang="ru-RU" dirty="0" smtClean="0"/>
              <a:t>,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и </a:t>
            </a:r>
            <a:r>
              <a:rPr lang="el-GR" sz="2000" dirty="0">
                <a:solidFill>
                  <a:srgbClr val="00FF00"/>
                </a:solidFill>
                <a:latin typeface="Times New Roman" pitchFamily="18" charset="0"/>
                <a:cs typeface="Times New Roman" pitchFamily="18" charset="0"/>
              </a:rPr>
              <a:t>τομή</a:t>
            </a:r>
            <a:r>
              <a:rPr lang="ru-RU" dirty="0">
                <a:solidFill>
                  <a:srgbClr val="00FF00"/>
                </a:solidFill>
                <a:cs typeface="Arial" charset="0"/>
              </a:rPr>
              <a:t>,</a:t>
            </a:r>
            <a:r>
              <a:rPr lang="ru-RU" dirty="0">
                <a:cs typeface="Arial" charset="0"/>
              </a:rPr>
              <a:t> сечение, разделение</a:t>
            </a:r>
            <a:r>
              <a:rPr lang="ru-RU" dirty="0"/>
              <a:t>) </a:t>
            </a:r>
            <a:r>
              <a:rPr lang="ru-RU" dirty="0" smtClean="0"/>
              <a:t>–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метод классификации, состоящий </a:t>
            </a:r>
            <a:r>
              <a:rPr lang="ru-RU" dirty="0" smtClean="0"/>
              <a:t>в делении </a:t>
            </a:r>
            <a:br>
              <a:rPr lang="ru-RU" dirty="0" smtClean="0"/>
            </a:br>
            <a:r>
              <a:rPr lang="ru-RU" dirty="0" smtClean="0"/>
              <a:t>объёма </a:t>
            </a:r>
            <a:r>
              <a:rPr lang="ru-RU" dirty="0"/>
              <a:t>понятия (класса, множества</a:t>
            </a:r>
            <a:r>
              <a:rPr lang="ru-RU" dirty="0" smtClean="0"/>
              <a:t>) на </a:t>
            </a:r>
            <a:r>
              <a:rPr lang="ru-RU" dirty="0" smtClean="0">
                <a:solidFill>
                  <a:srgbClr val="00FFFF"/>
                </a:solidFill>
              </a:rPr>
              <a:t>две части</a:t>
            </a:r>
            <a:r>
              <a:rPr lang="ru-RU" dirty="0" smtClean="0"/>
              <a:t> – </a:t>
            </a:r>
            <a:br>
              <a:rPr lang="ru-RU" dirty="0" smtClean="0"/>
            </a:br>
            <a:r>
              <a:rPr lang="ru-RU" dirty="0" smtClean="0"/>
              <a:t>объёмы двух </a:t>
            </a:r>
            <a:r>
              <a:rPr lang="ru-RU" dirty="0" smtClean="0">
                <a:solidFill>
                  <a:srgbClr val="00FFFF"/>
                </a:solidFill>
              </a:rPr>
              <a:t>контрадикторных</a:t>
            </a:r>
            <a:r>
              <a:rPr lang="ru-RU" dirty="0" smtClean="0"/>
              <a:t> понятий, </a:t>
            </a:r>
            <a:br>
              <a:rPr lang="ru-RU" dirty="0" smtClean="0"/>
            </a:br>
            <a:r>
              <a:rPr lang="ru-RU" dirty="0" smtClean="0"/>
              <a:t>т. е</a:t>
            </a:r>
            <a:r>
              <a:rPr lang="ru-RU" dirty="0"/>
              <a:t>. </a:t>
            </a:r>
            <a:r>
              <a:rPr lang="ru-RU" dirty="0" smtClean="0"/>
              <a:t>понятий, суммарный </a:t>
            </a:r>
            <a:r>
              <a:rPr lang="ru-RU" dirty="0"/>
              <a:t>объём которых </a:t>
            </a:r>
            <a:br>
              <a:rPr lang="ru-RU" dirty="0"/>
            </a:br>
            <a:r>
              <a:rPr lang="ru-RU" dirty="0"/>
              <a:t>исчерпывает объём делимого понятия.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  <p:bldP spid="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954" name="AutoShape 2"/>
          <p:cNvSpPr>
            <a:spLocks noChangeArrowheads="1"/>
          </p:cNvSpPr>
          <p:nvPr/>
        </p:nvSpPr>
        <p:spPr bwMode="auto">
          <a:xfrm rot="10800000">
            <a:off x="288000" y="1728000"/>
            <a:ext cx="6120000" cy="4678363"/>
          </a:xfrm>
          <a:prstGeom prst="verticalScrol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rot="10800000" wrap="square" anchor="ctr" anchorCtr="1"/>
          <a:lstStyle/>
          <a:p>
            <a:pPr algn="ctr"/>
            <a:r>
              <a:rPr lang="ru-RU" sz="1800" b="1" baseline="0" dirty="0" smtClean="0">
                <a:solidFill>
                  <a:srgbClr val="0000FF"/>
                </a:solidFill>
                <a:latin typeface="+mj-lt"/>
              </a:rPr>
              <a:t>Несомненно, что те, </a:t>
            </a:r>
            <a:br>
              <a:rPr lang="ru-RU" sz="1800" b="1" baseline="0" dirty="0" smtClean="0">
                <a:solidFill>
                  <a:srgbClr val="0000FF"/>
                </a:solidFill>
                <a:latin typeface="+mj-lt"/>
              </a:rPr>
            </a:br>
            <a:r>
              <a:rPr lang="ru-RU" sz="1800" b="1" baseline="0" dirty="0" smtClean="0">
                <a:solidFill>
                  <a:srgbClr val="0000FF"/>
                </a:solidFill>
                <a:latin typeface="+mj-lt"/>
              </a:rPr>
              <a:t>кто намерен участвовать в беседе, должны сколько-нибудь </a:t>
            </a:r>
            <a:br>
              <a:rPr lang="ru-RU" sz="1800" b="1" baseline="0" dirty="0" smtClean="0">
                <a:solidFill>
                  <a:srgbClr val="0000FF"/>
                </a:solidFill>
                <a:latin typeface="+mj-lt"/>
              </a:rPr>
            </a:br>
            <a:r>
              <a:rPr lang="ru-RU" sz="1800" b="1" baseline="0" dirty="0" smtClean="0">
                <a:solidFill>
                  <a:srgbClr val="0000FF"/>
                </a:solidFill>
                <a:latin typeface="+mj-lt"/>
              </a:rPr>
              <a:t>понимать друг друга. </a:t>
            </a:r>
            <a:br>
              <a:rPr lang="ru-RU" sz="1800" b="1" baseline="0" dirty="0" smtClean="0">
                <a:solidFill>
                  <a:srgbClr val="0000FF"/>
                </a:solidFill>
                <a:latin typeface="+mj-lt"/>
              </a:rPr>
            </a:br>
            <a:r>
              <a:rPr lang="ru-RU" sz="1800" b="1" baseline="0" dirty="0" smtClean="0">
                <a:solidFill>
                  <a:srgbClr val="0000FF"/>
                </a:solidFill>
                <a:latin typeface="+mj-lt"/>
              </a:rPr>
              <a:t>Если это не достигается, </a:t>
            </a:r>
            <a:br>
              <a:rPr lang="ru-RU" sz="1800" b="1" baseline="0" dirty="0" smtClean="0">
                <a:solidFill>
                  <a:srgbClr val="0000FF"/>
                </a:solidFill>
                <a:latin typeface="+mj-lt"/>
              </a:rPr>
            </a:br>
            <a:r>
              <a:rPr lang="ru-RU" sz="1800" b="1" baseline="0" dirty="0" smtClean="0">
                <a:solidFill>
                  <a:srgbClr val="0000FF"/>
                </a:solidFill>
                <a:latin typeface="+mj-lt"/>
              </a:rPr>
              <a:t>то как можно беседовать друг с другом? Поэтому </a:t>
            </a:r>
            <a:r>
              <a:rPr lang="ru-RU" sz="1800" b="1" baseline="0" dirty="0" smtClean="0">
                <a:solidFill>
                  <a:srgbClr val="FF0000"/>
                </a:solidFill>
                <a:latin typeface="+mj-lt"/>
              </a:rPr>
              <a:t>каждое слово должно быть понятно и обозначать что-то, </a:t>
            </a:r>
            <a:br>
              <a:rPr lang="ru-RU" sz="1800" b="1" baseline="0" dirty="0" smtClean="0">
                <a:solidFill>
                  <a:srgbClr val="FF0000"/>
                </a:solidFill>
                <a:latin typeface="+mj-lt"/>
              </a:rPr>
            </a:br>
            <a:r>
              <a:rPr lang="ru-RU" sz="1800" b="1" baseline="0" dirty="0" smtClean="0">
                <a:solidFill>
                  <a:srgbClr val="FF0000"/>
                </a:solidFill>
                <a:latin typeface="+mj-lt"/>
              </a:rPr>
              <a:t>и именно не многое, а только одно</a:t>
            </a:r>
            <a:r>
              <a:rPr lang="ru-RU" sz="1800" b="1" baseline="0" dirty="0" smtClean="0">
                <a:solidFill>
                  <a:srgbClr val="0000FF"/>
                </a:solidFill>
                <a:latin typeface="+mj-lt"/>
              </a:rPr>
              <a:t>.</a:t>
            </a:r>
            <a:r>
              <a:rPr lang="ru-RU" sz="1800" b="1" baseline="0" dirty="0" smtClean="0">
                <a:solidFill>
                  <a:srgbClr val="FF0000"/>
                </a:solidFill>
                <a:latin typeface="+mj-lt"/>
              </a:rPr>
              <a:t> </a:t>
            </a:r>
            <a:r>
              <a:rPr lang="ru-RU" sz="1800" b="1" baseline="0" dirty="0" smtClean="0">
                <a:solidFill>
                  <a:srgbClr val="0000FF"/>
                </a:solidFill>
                <a:latin typeface="+mj-lt"/>
              </a:rPr>
              <a:t/>
            </a:r>
            <a:br>
              <a:rPr lang="ru-RU" sz="1800" b="1" baseline="0" dirty="0" smtClean="0">
                <a:solidFill>
                  <a:srgbClr val="0000FF"/>
                </a:solidFill>
                <a:latin typeface="+mj-lt"/>
              </a:rPr>
            </a:br>
            <a:r>
              <a:rPr lang="ru-RU" sz="1800" b="1" baseline="0" dirty="0" smtClean="0">
                <a:solidFill>
                  <a:srgbClr val="0000FF"/>
                </a:solidFill>
                <a:latin typeface="+mj-lt"/>
              </a:rPr>
              <a:t>Если же оно имеет несколько значений, то надо разъяснять, </a:t>
            </a:r>
            <a:br>
              <a:rPr lang="ru-RU" sz="1800" b="1" baseline="0" dirty="0" smtClean="0">
                <a:solidFill>
                  <a:srgbClr val="0000FF"/>
                </a:solidFill>
                <a:latin typeface="+mj-lt"/>
              </a:rPr>
            </a:br>
            <a:r>
              <a:rPr lang="ru-RU" sz="1800" b="1" baseline="0" dirty="0" smtClean="0">
                <a:solidFill>
                  <a:srgbClr val="0000FF"/>
                </a:solidFill>
                <a:latin typeface="+mj-lt"/>
              </a:rPr>
              <a:t>в каком из них оно употребляется. </a:t>
            </a:r>
            <a:br>
              <a:rPr lang="ru-RU" sz="1800" b="1" baseline="0" dirty="0" smtClean="0">
                <a:solidFill>
                  <a:srgbClr val="0000FF"/>
                </a:solidFill>
                <a:latin typeface="+mj-lt"/>
              </a:rPr>
            </a:br>
            <a:endParaRPr lang="ru-RU" sz="1800" b="1" baseline="0" dirty="0">
              <a:solidFill>
                <a:srgbClr val="0000FF"/>
              </a:solidFill>
              <a:latin typeface="+mj-lt"/>
            </a:endParaRPr>
          </a:p>
        </p:txBody>
      </p:sp>
      <p:pic>
        <p:nvPicPr>
          <p:cNvPr id="6" name="Picture 4" descr="Аристотель (Рафаэль - в полный рост - red1)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876000" y="1800000"/>
            <a:ext cx="1547348" cy="378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6876000" y="5760000"/>
            <a:ext cx="20556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noAutofit/>
          </a:bodyPr>
          <a:lstStyle/>
          <a:p>
            <a:pPr algn="ctr"/>
            <a:r>
              <a:rPr lang="ru-RU" sz="1800" b="1" baseline="0" dirty="0">
                <a:solidFill>
                  <a:schemeClr val="bg1"/>
                </a:solidFill>
              </a:rPr>
              <a:t>Аристотель.</a:t>
            </a:r>
            <a:br>
              <a:rPr lang="ru-RU" sz="1800" b="1" baseline="0" dirty="0">
                <a:solidFill>
                  <a:schemeClr val="bg1"/>
                </a:solidFill>
              </a:rPr>
            </a:br>
            <a:r>
              <a:rPr lang="ru-RU" sz="1800" b="1" baseline="0" dirty="0">
                <a:solidFill>
                  <a:schemeClr val="bg1"/>
                </a:solidFill>
              </a:rPr>
              <a:t>«Метафизика».</a:t>
            </a: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Законы логики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Закон тождества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09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9954" grpId="0" animBg="1"/>
      <p:bldP spid="9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 eaLnBrk="0" hangingPunct="0">
              <a:defRPr/>
            </a:pPr>
            <a:r>
              <a:rPr lang="ru-RU" sz="3200" dirty="0" smtClean="0">
                <a:solidFill>
                  <a:schemeClr val="accent3"/>
                </a:solidFill>
              </a:rPr>
              <a:t>Деление объёма понятий 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/>
              <a:t>Правила деления объёма понятий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457200" y="1601788"/>
            <a:ext cx="8229600" cy="4525962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ru-RU" kern="0" dirty="0">
                <a:solidFill>
                  <a:srgbClr val="00FFFF"/>
                </a:solidFill>
                <a:latin typeface="+mn-lt"/>
              </a:rPr>
              <a:t>Правило единого основания</a:t>
            </a:r>
            <a:r>
              <a:rPr lang="ru-RU" kern="0" dirty="0">
                <a:latin typeface="+mn-lt"/>
              </a:rPr>
              <a:t>:</a:t>
            </a:r>
            <a:r>
              <a:rPr lang="ru-RU" kern="0" dirty="0">
                <a:solidFill>
                  <a:srgbClr val="00FFFF"/>
                </a:solidFill>
                <a:latin typeface="+mn-lt"/>
              </a:rPr>
              <a:t> </a:t>
            </a:r>
            <a:r>
              <a:rPr lang="ru-RU" kern="0" dirty="0">
                <a:solidFill>
                  <a:schemeClr val="accent3"/>
                </a:solidFill>
                <a:latin typeface="+mn-lt"/>
              </a:rPr>
              <a:t>каждое деление должно производиться </a:t>
            </a:r>
            <a:r>
              <a:rPr lang="ru-RU" kern="0" dirty="0">
                <a:solidFill>
                  <a:srgbClr val="00FF00"/>
                </a:solidFill>
                <a:latin typeface="+mn-lt"/>
              </a:rPr>
              <a:t>по одному основанию</a:t>
            </a:r>
            <a:r>
              <a:rPr lang="ru-RU" kern="0" dirty="0">
                <a:latin typeface="+mn-lt"/>
              </a:rPr>
              <a:t>.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ru-RU" kern="0" dirty="0">
                <a:solidFill>
                  <a:srgbClr val="00FFFF"/>
                </a:solidFill>
                <a:latin typeface="+mn-lt"/>
              </a:rPr>
              <a:t>Правило соразмерности</a:t>
            </a:r>
            <a:r>
              <a:rPr lang="ru-RU" kern="0" dirty="0">
                <a:latin typeface="+mn-lt"/>
              </a:rPr>
              <a:t>:</a:t>
            </a:r>
            <a:r>
              <a:rPr lang="ru-RU" kern="0" dirty="0">
                <a:solidFill>
                  <a:srgbClr val="00FFFF"/>
                </a:solidFill>
                <a:latin typeface="+mn-lt"/>
              </a:rPr>
              <a:t> </a:t>
            </a:r>
            <a:r>
              <a:rPr lang="ru-RU" kern="0" dirty="0">
                <a:solidFill>
                  <a:schemeClr val="accent3"/>
                </a:solidFill>
                <a:latin typeface="+mn-lt"/>
              </a:rPr>
              <a:t>совокупный объём членов деления (соподчинённых понятий) должен </a:t>
            </a:r>
            <a:r>
              <a:rPr lang="ru-RU" kern="0" dirty="0">
                <a:solidFill>
                  <a:srgbClr val="00FF00"/>
                </a:solidFill>
                <a:latin typeface="+mn-lt"/>
              </a:rPr>
              <a:t>равняться объёму делимого (подчиняющего) понятия</a:t>
            </a:r>
            <a:r>
              <a:rPr lang="ru-RU" kern="0" dirty="0">
                <a:latin typeface="+mn-lt"/>
              </a:rPr>
              <a:t>.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ru-RU" kern="0" dirty="0">
                <a:solidFill>
                  <a:srgbClr val="00FFFF"/>
                </a:solidFill>
                <a:latin typeface="+mn-lt"/>
              </a:rPr>
              <a:t>Правило несовместимости</a:t>
            </a:r>
            <a:r>
              <a:rPr lang="ru-RU" kern="0" dirty="0">
                <a:latin typeface="+mn-lt"/>
              </a:rPr>
              <a:t>: члены деления должны </a:t>
            </a:r>
            <a:r>
              <a:rPr lang="ru-RU" kern="0" dirty="0">
                <a:solidFill>
                  <a:srgbClr val="00FF00"/>
                </a:solidFill>
                <a:latin typeface="+mn-lt"/>
              </a:rPr>
              <a:t>исключать друг друга</a:t>
            </a:r>
            <a:r>
              <a:rPr lang="ru-RU" kern="0" dirty="0">
                <a:latin typeface="+mn-lt"/>
              </a:rPr>
              <a:t>,</a:t>
            </a:r>
            <a:r>
              <a:rPr lang="ru-RU" kern="0" dirty="0">
                <a:solidFill>
                  <a:srgbClr val="00FF00"/>
                </a:solidFill>
                <a:latin typeface="+mn-lt"/>
              </a:rPr>
              <a:t> </a:t>
            </a:r>
            <a:r>
              <a:rPr lang="ru-RU" kern="0" dirty="0">
                <a:latin typeface="+mn-lt"/>
              </a:rPr>
              <a:t>т</a:t>
            </a:r>
            <a:r>
              <a:rPr lang="ru-RU" kern="0" dirty="0" smtClean="0">
                <a:latin typeface="+mn-lt"/>
              </a:rPr>
              <a:t>. е</a:t>
            </a:r>
            <a:r>
              <a:rPr lang="ru-RU" kern="0" dirty="0">
                <a:latin typeface="+mn-lt"/>
              </a:rPr>
              <a:t>. быть несовместимыми понятиями.</a:t>
            </a:r>
          </a:p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ru-RU" kern="0" dirty="0">
                <a:solidFill>
                  <a:srgbClr val="00FFFF"/>
                </a:solidFill>
                <a:latin typeface="+mn-lt"/>
              </a:rPr>
              <a:t>Правило непрерывности</a:t>
            </a:r>
            <a:r>
              <a:rPr lang="ru-RU" kern="0" dirty="0">
                <a:latin typeface="+mn-lt"/>
              </a:rPr>
              <a:t>: деление должно быть </a:t>
            </a:r>
            <a:r>
              <a:rPr lang="ru-RU" kern="0" dirty="0">
                <a:solidFill>
                  <a:srgbClr val="00FF00"/>
                </a:solidFill>
                <a:latin typeface="+mn-lt"/>
              </a:rPr>
              <a:t>постепенным</a:t>
            </a:r>
            <a:r>
              <a:rPr lang="ru-RU" kern="0" dirty="0">
                <a:latin typeface="+mn-lt"/>
              </a:rPr>
              <a:t> – </a:t>
            </a:r>
            <a:r>
              <a:rPr lang="ru-RU" kern="0" dirty="0" smtClean="0">
                <a:latin typeface="+mn-lt"/>
              </a:rPr>
              <a:t/>
            </a:r>
            <a:br>
              <a:rPr lang="ru-RU" kern="0" dirty="0" smtClean="0">
                <a:latin typeface="+mn-lt"/>
              </a:rPr>
            </a:br>
            <a:r>
              <a:rPr lang="ru-RU" kern="0" dirty="0" smtClean="0">
                <a:latin typeface="+mn-lt"/>
              </a:rPr>
              <a:t>от </a:t>
            </a:r>
            <a:r>
              <a:rPr lang="ru-RU" kern="0" dirty="0">
                <a:latin typeface="+mn-lt"/>
              </a:rPr>
              <a:t>членов, получаемых непосредственно через ограничение исходного понятия, к членам, </a:t>
            </a:r>
            <a:r>
              <a:rPr lang="ru-RU" kern="0" dirty="0" smtClean="0">
                <a:latin typeface="+mn-lt"/>
              </a:rPr>
              <a:t>получаемым </a:t>
            </a:r>
            <a:r>
              <a:rPr lang="ru-RU" kern="0" dirty="0">
                <a:latin typeface="+mn-lt"/>
              </a:rPr>
              <a:t>через ограничение членов первоначального деления, и т</a:t>
            </a:r>
            <a:r>
              <a:rPr lang="ru-RU" kern="0" dirty="0" smtClean="0">
                <a:latin typeface="+mn-lt"/>
              </a:rPr>
              <a:t>. д</a:t>
            </a:r>
            <a:r>
              <a:rPr lang="ru-RU" kern="0" dirty="0">
                <a:latin typeface="+mn-lt"/>
              </a:rPr>
              <a:t>.; совмещение в одной классификации разных уровней деления или перескакивание через какие-то уровни (скачки в делении) недопустимы</a:t>
            </a:r>
            <a:r>
              <a:rPr lang="ru-RU" kern="0" dirty="0">
                <a:solidFill>
                  <a:schemeClr val="accent3"/>
                </a:solidFill>
                <a:latin typeface="+mn-lt"/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Содержимое 2"/>
          <p:cNvSpPr txBox="1">
            <a:spLocks/>
          </p:cNvSpPr>
          <p:nvPr/>
        </p:nvSpPr>
        <p:spPr>
          <a:xfrm>
            <a:off x="900000" y="2844000"/>
            <a:ext cx="7632000" cy="2412000"/>
          </a:xfrm>
          <a:prstGeom prst="rect">
            <a:avLst/>
          </a:prstGeom>
        </p:spPr>
        <p:txBody>
          <a:bodyPr/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Char char="Ø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Деление по принадлежности: моё – не моё.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Wingdings" pitchFamily="2" charset="2"/>
              <a:buChar char="Ø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Деление по правильности: правильное – неправильное.</a:t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endParaRPr kumimoji="0" lang="ru-RU" sz="1800" b="1" i="0" u="none" strike="noStrike" kern="0" cap="none" spc="0" normalizeH="0" baseline="0" noProof="0" dirty="0" smtClean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Char char="Ø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Деление по способности летать: летающие – нелетающие.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Char char="Ø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Деление по способности плавать: водоплавающие – </a:t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не водоплавающие.</a:t>
            </a:r>
            <a:endParaRPr kumimoji="0" lang="ru-RU" sz="1800" b="1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457200" y="1440000"/>
            <a:ext cx="8229600" cy="7200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ru-RU" kern="0" dirty="0">
                <a:solidFill>
                  <a:srgbClr val="00FFFF"/>
                </a:solidFill>
                <a:latin typeface="+mn-lt"/>
              </a:rPr>
              <a:t>Правило единого основания</a:t>
            </a:r>
            <a:r>
              <a:rPr lang="ru-RU" kern="0" dirty="0">
                <a:latin typeface="+mn-lt"/>
              </a:rPr>
              <a:t>:</a:t>
            </a:r>
            <a:r>
              <a:rPr lang="ru-RU" kern="0" dirty="0">
                <a:solidFill>
                  <a:srgbClr val="00FFFF"/>
                </a:solidFill>
                <a:latin typeface="+mn-lt"/>
              </a:rPr>
              <a:t> </a:t>
            </a:r>
            <a:r>
              <a:rPr lang="ru-RU" kern="0" dirty="0">
                <a:solidFill>
                  <a:schemeClr val="accent3"/>
                </a:solidFill>
                <a:latin typeface="+mn-lt"/>
              </a:rPr>
              <a:t>каждое деление должно производиться </a:t>
            </a:r>
            <a:r>
              <a:rPr lang="ru-RU" kern="0" dirty="0">
                <a:solidFill>
                  <a:srgbClr val="00FF00"/>
                </a:solidFill>
                <a:latin typeface="+mn-lt"/>
              </a:rPr>
              <a:t>по одному основанию</a:t>
            </a:r>
            <a:r>
              <a:rPr lang="ru-RU" kern="0" dirty="0" smtClean="0">
                <a:latin typeface="+mn-lt"/>
              </a:rPr>
              <a:t>.</a:t>
            </a:r>
            <a:endParaRPr lang="ru-RU" kern="0" dirty="0">
              <a:latin typeface="+mn-lt"/>
            </a:endParaRPr>
          </a:p>
        </p:txBody>
      </p:sp>
      <p:sp>
        <p:nvSpPr>
          <p:cNvPr id="7" name="Прямоугольник 6"/>
          <p:cNvSpPr/>
          <p:nvPr/>
        </p:nvSpPr>
        <p:spPr bwMode="auto">
          <a:xfrm>
            <a:off x="1000100" y="3143248"/>
            <a:ext cx="5143536" cy="914400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10" name="Рамка 9"/>
          <p:cNvSpPr/>
          <p:nvPr/>
        </p:nvSpPr>
        <p:spPr bwMode="auto">
          <a:xfrm>
            <a:off x="1071538" y="0"/>
            <a:ext cx="914400" cy="914400"/>
          </a:xfrm>
          <a:prstGeom prst="fram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13" name="Рамка 12"/>
          <p:cNvSpPr/>
          <p:nvPr/>
        </p:nvSpPr>
        <p:spPr bwMode="auto">
          <a:xfrm>
            <a:off x="2428860" y="3929066"/>
            <a:ext cx="914400" cy="914400"/>
          </a:xfrm>
          <a:prstGeom prst="fram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charset="0"/>
            </a:endParaRPr>
          </a:p>
        </p:txBody>
      </p:sp>
      <p:sp>
        <p:nvSpPr>
          <p:cNvPr id="14" name="AutoShape 3"/>
          <p:cNvSpPr>
            <a:spLocks noChangeArrowheads="1"/>
          </p:cNvSpPr>
          <p:nvPr/>
        </p:nvSpPr>
        <p:spPr bwMode="auto">
          <a:xfrm>
            <a:off x="900000" y="2232000"/>
            <a:ext cx="6228000" cy="576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/>
            <a:r>
              <a:rPr lang="ru-RU" dirty="0" smtClean="0">
                <a:solidFill>
                  <a:srgbClr val="0000FF"/>
                </a:solidFill>
              </a:rPr>
              <a:t>Любое мнение есть либо </a:t>
            </a:r>
            <a:r>
              <a:rPr lang="ru-RU" dirty="0" smtClean="0">
                <a:solidFill>
                  <a:srgbClr val="FF0000"/>
                </a:solidFill>
              </a:rPr>
              <a:t>моё</a:t>
            </a:r>
            <a:r>
              <a:rPr lang="ru-RU" dirty="0">
                <a:solidFill>
                  <a:srgbClr val="0000FF"/>
                </a:solidFill>
              </a:rPr>
              <a:t>, </a:t>
            </a:r>
            <a:r>
              <a:rPr lang="ru-RU" dirty="0" smtClean="0">
                <a:solidFill>
                  <a:srgbClr val="0000FF"/>
                </a:solidFill>
              </a:rPr>
              <a:t>либо </a:t>
            </a:r>
            <a:r>
              <a:rPr lang="ru-RU" dirty="0" smtClean="0">
                <a:solidFill>
                  <a:srgbClr val="FF00FF"/>
                </a:solidFill>
              </a:rPr>
              <a:t>неправильное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16" name="AutoShape 3"/>
          <p:cNvSpPr>
            <a:spLocks noChangeArrowheads="1"/>
          </p:cNvSpPr>
          <p:nvPr/>
        </p:nvSpPr>
        <p:spPr bwMode="auto">
          <a:xfrm>
            <a:off x="900000" y="3636000"/>
            <a:ext cx="7020000" cy="576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/>
            <a:r>
              <a:rPr lang="ru-RU" dirty="0" smtClean="0">
                <a:solidFill>
                  <a:srgbClr val="0000FF"/>
                </a:solidFill>
              </a:rPr>
              <a:t>Всякая птица есть либо </a:t>
            </a:r>
            <a:r>
              <a:rPr lang="ru-RU" dirty="0" smtClean="0">
                <a:solidFill>
                  <a:srgbClr val="FF0000"/>
                </a:solidFill>
              </a:rPr>
              <a:t>летающая</a:t>
            </a:r>
            <a:r>
              <a:rPr lang="ru-RU" dirty="0" smtClean="0">
                <a:solidFill>
                  <a:srgbClr val="0000FF"/>
                </a:solidFill>
              </a:rPr>
              <a:t>, либо </a:t>
            </a:r>
            <a:r>
              <a:rPr lang="ru-RU" dirty="0" smtClean="0">
                <a:solidFill>
                  <a:srgbClr val="FF00FF"/>
                </a:solidFill>
              </a:rPr>
              <a:t>водоплавающая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</a:p>
        </p:txBody>
      </p:sp>
      <p:cxnSp>
        <p:nvCxnSpPr>
          <p:cNvPr id="20" name="Прямая соединительная линия 19"/>
          <p:cNvCxnSpPr>
            <a:cxnSpLocks noChangeShapeType="1"/>
          </p:cNvCxnSpPr>
          <p:nvPr/>
        </p:nvCxnSpPr>
        <p:spPr bwMode="auto">
          <a:xfrm>
            <a:off x="900000" y="2232000"/>
            <a:ext cx="6228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21" name="Прямая соединительная линия 20"/>
          <p:cNvCxnSpPr>
            <a:cxnSpLocks noChangeShapeType="1"/>
          </p:cNvCxnSpPr>
          <p:nvPr/>
        </p:nvCxnSpPr>
        <p:spPr bwMode="auto">
          <a:xfrm rot="-660000">
            <a:off x="900000" y="2232000"/>
            <a:ext cx="6228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22" name="Прямая соединительная линия 21"/>
          <p:cNvCxnSpPr>
            <a:cxnSpLocks noChangeShapeType="1"/>
          </p:cNvCxnSpPr>
          <p:nvPr/>
        </p:nvCxnSpPr>
        <p:spPr bwMode="auto">
          <a:xfrm>
            <a:off x="900000" y="3636000"/>
            <a:ext cx="7020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23" name="Прямая соединительная линия 22"/>
          <p:cNvCxnSpPr>
            <a:cxnSpLocks noChangeShapeType="1"/>
          </p:cNvCxnSpPr>
          <p:nvPr/>
        </p:nvCxnSpPr>
        <p:spPr bwMode="auto">
          <a:xfrm rot="-600000">
            <a:off x="887329" y="3632874"/>
            <a:ext cx="7020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7" name="Заголовок 1"/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 eaLnBrk="0" hangingPunct="0">
              <a:defRPr/>
            </a:pPr>
            <a:r>
              <a:rPr lang="ru-RU" sz="3200" dirty="0" smtClean="0">
                <a:solidFill>
                  <a:schemeClr val="accent3"/>
                </a:solidFill>
              </a:rPr>
              <a:t>Деление объёма понятий 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/>
              <a:t>Правила деления объёма понятий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18" name="Text Box 5"/>
          <p:cNvSpPr txBox="1">
            <a:spLocks noChangeArrowheads="1"/>
          </p:cNvSpPr>
          <p:nvPr/>
        </p:nvSpPr>
        <p:spPr bwMode="auto">
          <a:xfrm>
            <a:off x="1512000" y="5364000"/>
            <a:ext cx="6120000" cy="129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Перекрёстное деление</a:t>
            </a:r>
            <a:r>
              <a:rPr lang="en-GB" sz="2000" dirty="0" smtClean="0">
                <a:solidFill>
                  <a:srgbClr val="FFFF00"/>
                </a:solidFill>
                <a:cs typeface="Arial" charset="0"/>
              </a:rPr>
              <a:t> </a:t>
            </a:r>
            <a:r>
              <a:rPr lang="ru-RU" dirty="0" smtClean="0"/>
              <a:t>есть ошибка классификации, заключающаяся в том, </a:t>
            </a:r>
            <a:br>
              <a:rPr lang="ru-RU" dirty="0" smtClean="0"/>
            </a:br>
            <a:r>
              <a:rPr lang="ru-RU" dirty="0" smtClean="0"/>
              <a:t>что </a:t>
            </a:r>
            <a:r>
              <a:rPr lang="ru-RU" dirty="0" smtClean="0">
                <a:solidFill>
                  <a:srgbClr val="FF66FF"/>
                </a:solidFill>
              </a:rPr>
              <a:t>в процессе одного деления объёма понятия </a:t>
            </a:r>
            <a:br>
              <a:rPr lang="ru-RU" dirty="0" smtClean="0">
                <a:solidFill>
                  <a:srgbClr val="FF66FF"/>
                </a:solidFill>
              </a:rPr>
            </a:br>
            <a:r>
              <a:rPr lang="ru-RU" dirty="0" smtClean="0">
                <a:solidFill>
                  <a:srgbClr val="FF66FF"/>
                </a:solidFill>
              </a:rPr>
              <a:t>берётся несколько разных оснований деления</a:t>
            </a:r>
            <a:r>
              <a:rPr lang="ru-RU" dirty="0" smtClean="0"/>
              <a:t>.</a:t>
            </a:r>
            <a:endParaRPr lang="en-GB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p"/>
      <p:bldP spid="14" grpId="0" animBg="1"/>
      <p:bldP spid="16" grpId="0" animBg="1"/>
      <p:bldP spid="18" grpId="0" build="p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Содержимое 2"/>
          <p:cNvSpPr txBox="1">
            <a:spLocks/>
          </p:cNvSpPr>
          <p:nvPr/>
        </p:nvSpPr>
        <p:spPr>
          <a:xfrm>
            <a:off x="900000" y="3204000"/>
            <a:ext cx="7632000" cy="648000"/>
          </a:xfrm>
          <a:prstGeom prst="rect">
            <a:avLst/>
          </a:prstGeom>
        </p:spPr>
        <p:txBody>
          <a:bodyPr/>
          <a:lstStyle/>
          <a:p>
            <a:pPr marL="342900" lvl="0" indent="-342900" algn="l" eaLnBrk="0" hangingPunct="0">
              <a:spcBef>
                <a:spcPct val="20000"/>
              </a:spcBef>
              <a:buFont typeface="Wingdings" pitchFamily="2" charset="2"/>
              <a:buChar char="Ø"/>
            </a:pPr>
            <a:r>
              <a:rPr lang="ru-RU" dirty="0" smtClean="0"/>
              <a:t>Пропущены птицы, которые не относятся ни к летающим, </a:t>
            </a:r>
            <a:br>
              <a:rPr lang="ru-RU" dirty="0" smtClean="0"/>
            </a:br>
            <a:r>
              <a:rPr lang="ru-RU" dirty="0" smtClean="0"/>
              <a:t>ни к водоплавающим, например </a:t>
            </a:r>
            <a:r>
              <a:rPr lang="ru-RU" dirty="0" smtClean="0">
                <a:solidFill>
                  <a:srgbClr val="FFFF00"/>
                </a:solidFill>
              </a:rPr>
              <a:t>страусы</a:t>
            </a:r>
            <a:r>
              <a:rPr lang="ru-RU" dirty="0" smtClean="0"/>
              <a:t> и </a:t>
            </a:r>
            <a:r>
              <a:rPr lang="ru-RU" dirty="0" smtClean="0">
                <a:solidFill>
                  <a:srgbClr val="FFFF00"/>
                </a:solidFill>
              </a:rPr>
              <a:t>павлины</a:t>
            </a:r>
            <a:r>
              <a:rPr lang="ru-RU" dirty="0" smtClean="0"/>
              <a:t>.</a:t>
            </a:r>
            <a:endParaRPr kumimoji="0" lang="ru-RU" sz="18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+mn-lt"/>
            </a:endParaRP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457200" y="1440000"/>
            <a:ext cx="8229600" cy="9720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ru-RU" kern="0" dirty="0" smtClean="0">
                <a:solidFill>
                  <a:srgbClr val="00FFFF"/>
                </a:solidFill>
                <a:latin typeface="+mn-lt"/>
              </a:rPr>
              <a:t>Правило </a:t>
            </a:r>
            <a:r>
              <a:rPr lang="ru-RU" kern="0" dirty="0">
                <a:solidFill>
                  <a:srgbClr val="00FFFF"/>
                </a:solidFill>
                <a:latin typeface="+mn-lt"/>
              </a:rPr>
              <a:t>соразмерности</a:t>
            </a:r>
            <a:r>
              <a:rPr lang="ru-RU" kern="0" dirty="0">
                <a:latin typeface="+mn-lt"/>
              </a:rPr>
              <a:t>:</a:t>
            </a:r>
            <a:r>
              <a:rPr lang="ru-RU" kern="0" dirty="0">
                <a:solidFill>
                  <a:srgbClr val="00FFFF"/>
                </a:solidFill>
                <a:latin typeface="+mn-lt"/>
              </a:rPr>
              <a:t> </a:t>
            </a:r>
            <a:r>
              <a:rPr lang="ru-RU" kern="0" dirty="0">
                <a:solidFill>
                  <a:schemeClr val="accent3"/>
                </a:solidFill>
                <a:latin typeface="+mn-lt"/>
              </a:rPr>
              <a:t>совокупный объём членов деления (соподчинённых понятий) должен </a:t>
            </a:r>
            <a:r>
              <a:rPr lang="ru-RU" kern="0" dirty="0">
                <a:solidFill>
                  <a:srgbClr val="00FF00"/>
                </a:solidFill>
                <a:latin typeface="+mn-lt"/>
              </a:rPr>
              <a:t>равняться объёму делимого (подчиняющего) понятия</a:t>
            </a:r>
            <a:r>
              <a:rPr lang="ru-RU" kern="0" dirty="0" smtClean="0">
                <a:latin typeface="+mn-lt"/>
              </a:rPr>
              <a:t>.</a:t>
            </a:r>
            <a:endParaRPr lang="ru-RU" kern="0" dirty="0">
              <a:latin typeface="+mn-lt"/>
            </a:endParaRPr>
          </a:p>
        </p:txBody>
      </p:sp>
      <p:sp>
        <p:nvSpPr>
          <p:cNvPr id="8" name="AutoShape 3"/>
          <p:cNvSpPr>
            <a:spLocks noChangeArrowheads="1"/>
          </p:cNvSpPr>
          <p:nvPr/>
        </p:nvSpPr>
        <p:spPr bwMode="auto">
          <a:xfrm>
            <a:off x="900000" y="2484000"/>
            <a:ext cx="7020000" cy="648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/>
            <a:r>
              <a:rPr lang="ru-RU" dirty="0" smtClean="0">
                <a:solidFill>
                  <a:srgbClr val="0000FF"/>
                </a:solidFill>
              </a:rPr>
              <a:t>Всякая птица есть либо </a:t>
            </a:r>
            <a:r>
              <a:rPr lang="ru-RU" dirty="0" smtClean="0">
                <a:solidFill>
                  <a:srgbClr val="FF0000"/>
                </a:solidFill>
              </a:rPr>
              <a:t>летающая</a:t>
            </a:r>
            <a:r>
              <a:rPr lang="ru-RU" dirty="0">
                <a:solidFill>
                  <a:srgbClr val="0000FF"/>
                </a:solidFill>
              </a:rPr>
              <a:t>, </a:t>
            </a:r>
            <a:r>
              <a:rPr lang="ru-RU" dirty="0" smtClean="0">
                <a:solidFill>
                  <a:srgbClr val="0000FF"/>
                </a:solidFill>
              </a:rPr>
              <a:t>либо </a:t>
            </a:r>
            <a:r>
              <a:rPr lang="ru-RU" dirty="0" smtClean="0">
                <a:solidFill>
                  <a:srgbClr val="FF00FF"/>
                </a:solidFill>
              </a:rPr>
              <a:t>водоплавающая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</a:p>
        </p:txBody>
      </p:sp>
      <p:cxnSp>
        <p:nvCxnSpPr>
          <p:cNvPr id="9" name="Прямая соединительная линия 8"/>
          <p:cNvCxnSpPr>
            <a:cxnSpLocks noChangeShapeType="1"/>
          </p:cNvCxnSpPr>
          <p:nvPr/>
        </p:nvCxnSpPr>
        <p:spPr bwMode="auto">
          <a:xfrm>
            <a:off x="900000" y="2484000"/>
            <a:ext cx="7020000" cy="64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" name="Прямая соединительная линия 9"/>
          <p:cNvCxnSpPr>
            <a:cxnSpLocks noChangeShapeType="1"/>
          </p:cNvCxnSpPr>
          <p:nvPr/>
        </p:nvCxnSpPr>
        <p:spPr bwMode="auto">
          <a:xfrm rot="-660000">
            <a:off x="899669" y="2484000"/>
            <a:ext cx="7020000" cy="64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4" name="Заголовок 1"/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 eaLnBrk="0" hangingPunct="0">
              <a:defRPr/>
            </a:pPr>
            <a:r>
              <a:rPr lang="ru-RU" sz="3200" dirty="0" smtClean="0">
                <a:solidFill>
                  <a:schemeClr val="accent3"/>
                </a:solidFill>
              </a:rPr>
              <a:t>Деление объёма понятий 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/>
              <a:t>Правила деления объёма понятий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15" name="Text Box 5"/>
          <p:cNvSpPr txBox="1">
            <a:spLocks noChangeArrowheads="1"/>
          </p:cNvSpPr>
          <p:nvPr/>
        </p:nvSpPr>
        <p:spPr bwMode="auto">
          <a:xfrm>
            <a:off x="288000" y="3924000"/>
            <a:ext cx="4140000" cy="216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Неполное (слишком узкое) деление</a:t>
            </a:r>
            <a:r>
              <a:rPr lang="en-GB" sz="2000" dirty="0" smtClean="0">
                <a:solidFill>
                  <a:srgbClr val="FFFF00"/>
                </a:solidFill>
                <a:cs typeface="Arial" charset="0"/>
              </a:rPr>
              <a:t>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объёма понятия</a:t>
            </a:r>
            <a:r>
              <a:rPr lang="en-GB" dirty="0" smtClean="0"/>
              <a:t/>
            </a:r>
            <a:br>
              <a:rPr lang="en-GB" dirty="0" smtClean="0"/>
            </a:br>
            <a:r>
              <a:rPr lang="ru-RU" dirty="0" smtClean="0"/>
              <a:t>есть ошибка классификации, заключающаяся в том, что </a:t>
            </a:r>
            <a:br>
              <a:rPr lang="ru-RU" dirty="0" smtClean="0"/>
            </a:br>
            <a:r>
              <a:rPr lang="ru-RU" dirty="0" smtClean="0">
                <a:solidFill>
                  <a:srgbClr val="FF66FF"/>
                </a:solidFill>
              </a:rPr>
              <a:t>при перечислении видовых понятий некоторые </a:t>
            </a:r>
            <a:br>
              <a:rPr lang="ru-RU" dirty="0" smtClean="0">
                <a:solidFill>
                  <a:srgbClr val="FF66FF"/>
                </a:solidFill>
              </a:rPr>
            </a:br>
            <a:r>
              <a:rPr lang="ru-RU" dirty="0" smtClean="0">
                <a:solidFill>
                  <a:srgbClr val="FF66FF"/>
                </a:solidFill>
              </a:rPr>
              <a:t>видовые понятия упускаются</a:t>
            </a:r>
            <a:r>
              <a:rPr lang="ru-RU" dirty="0" smtClean="0"/>
              <a:t>.</a:t>
            </a:r>
            <a:endParaRPr lang="en-GB" dirty="0"/>
          </a:p>
        </p:txBody>
      </p:sp>
      <p:sp>
        <p:nvSpPr>
          <p:cNvPr id="16" name="Text Box 5"/>
          <p:cNvSpPr txBox="1">
            <a:spLocks noChangeArrowheads="1"/>
          </p:cNvSpPr>
          <p:nvPr/>
        </p:nvSpPr>
        <p:spPr bwMode="auto">
          <a:xfrm>
            <a:off x="4716000" y="3924000"/>
            <a:ext cx="4140000" cy="216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Слишком широкое деление</a:t>
            </a:r>
            <a:r>
              <a:rPr lang="en-GB" sz="2000" dirty="0" smtClean="0">
                <a:solidFill>
                  <a:srgbClr val="FFFF00"/>
                </a:solidFill>
                <a:cs typeface="Arial" charset="0"/>
              </a:rPr>
              <a:t>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объёма понятия</a:t>
            </a:r>
            <a:r>
              <a:rPr lang="en-GB" dirty="0" smtClean="0"/>
              <a:t/>
            </a:r>
            <a:br>
              <a:rPr lang="en-GB" dirty="0" smtClean="0"/>
            </a:br>
            <a:r>
              <a:rPr lang="ru-RU" dirty="0" smtClean="0"/>
              <a:t>есть ошибка классификации, заключающаяся в том, что </a:t>
            </a:r>
            <a:br>
              <a:rPr lang="ru-RU" dirty="0" smtClean="0"/>
            </a:br>
            <a:r>
              <a:rPr lang="ru-RU" dirty="0" smtClean="0">
                <a:solidFill>
                  <a:srgbClr val="FF66FF"/>
                </a:solidFill>
              </a:rPr>
              <a:t>в объём делимого понятия </a:t>
            </a:r>
            <a:br>
              <a:rPr lang="ru-RU" dirty="0" smtClean="0">
                <a:solidFill>
                  <a:srgbClr val="FF66FF"/>
                </a:solidFill>
              </a:rPr>
            </a:br>
            <a:r>
              <a:rPr lang="ru-RU" dirty="0" smtClean="0">
                <a:solidFill>
                  <a:srgbClr val="FF66FF"/>
                </a:solidFill>
              </a:rPr>
              <a:t>включаются виды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FF66FF"/>
                </a:solidFill>
              </a:rPr>
              <a:t>которые в нём </a:t>
            </a:r>
            <a:br>
              <a:rPr lang="ru-RU" dirty="0" smtClean="0">
                <a:solidFill>
                  <a:srgbClr val="FF66FF"/>
                </a:solidFill>
              </a:rPr>
            </a:br>
            <a:r>
              <a:rPr lang="ru-RU" dirty="0" smtClean="0">
                <a:solidFill>
                  <a:srgbClr val="FF66FF"/>
                </a:solidFill>
              </a:rPr>
              <a:t>на самом деле не содержатся</a:t>
            </a:r>
            <a:r>
              <a:rPr lang="ru-RU" dirty="0" smtClean="0"/>
              <a:t>.</a:t>
            </a:r>
            <a:endParaRPr lang="en-GB" dirty="0"/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288000" y="6084000"/>
            <a:ext cx="4140000" cy="6480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anchor="ctr" anchorCtr="1">
            <a:noAutofit/>
          </a:bodyPr>
          <a:lstStyle/>
          <a:p>
            <a:pPr>
              <a:lnSpc>
                <a:spcPct val="95000"/>
              </a:lnSpc>
            </a:pPr>
            <a:r>
              <a:rPr lang="ru-RU" sz="1600" dirty="0" smtClean="0"/>
              <a:t>Сумма объёмов видовых понятий </a:t>
            </a:r>
            <a:r>
              <a:rPr lang="ru-RU" sz="1600" b="1" dirty="0" smtClean="0"/>
              <a:t>меньше объёма делимого понятия.</a:t>
            </a:r>
            <a:endParaRPr lang="ru-RU" sz="1600" b="1" dirty="0"/>
          </a:p>
        </p:txBody>
      </p:sp>
      <p:sp>
        <p:nvSpPr>
          <p:cNvPr id="18" name="TextBox 17"/>
          <p:cNvSpPr txBox="1">
            <a:spLocks noChangeArrowheads="1"/>
          </p:cNvSpPr>
          <p:nvPr/>
        </p:nvSpPr>
        <p:spPr bwMode="auto">
          <a:xfrm>
            <a:off x="4716000" y="6084000"/>
            <a:ext cx="4140000" cy="6480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anchor="ctr" anchorCtr="1">
            <a:noAutofit/>
          </a:bodyPr>
          <a:lstStyle/>
          <a:p>
            <a:pPr>
              <a:lnSpc>
                <a:spcPct val="95000"/>
              </a:lnSpc>
            </a:pPr>
            <a:r>
              <a:rPr lang="ru-RU" sz="1600" b="1" dirty="0" smtClean="0"/>
              <a:t>Сумма объёмов видовых понятий превышает объём делимого понятия.</a:t>
            </a:r>
            <a:endParaRPr lang="ru-RU" sz="1600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8" grpId="0" animBg="1"/>
      <p:bldP spid="15" grpId="0" build="p" animBg="1"/>
      <p:bldP spid="16" grpId="0" build="p" animBg="1"/>
      <p:bldP spid="17" grpId="0" animBg="1"/>
      <p:bldP spid="18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Содержимое 2"/>
          <p:cNvSpPr txBox="1">
            <a:spLocks/>
          </p:cNvSpPr>
          <p:nvPr/>
        </p:nvSpPr>
        <p:spPr>
          <a:xfrm>
            <a:off x="900000" y="3096000"/>
            <a:ext cx="7632000" cy="1764000"/>
          </a:xfrm>
          <a:prstGeom prst="rect">
            <a:avLst/>
          </a:prstGeom>
        </p:spPr>
        <p:txBody>
          <a:bodyPr/>
          <a:lstStyle/>
          <a:p>
            <a:pPr marL="342900" lvl="0" indent="-342900" algn="l" eaLnBrk="0" hangingPunct="0">
              <a:spcBef>
                <a:spcPts val="0"/>
              </a:spcBef>
              <a:buFont typeface="Wingdings" pitchFamily="2" charset="2"/>
              <a:buChar char="Ø"/>
            </a:pPr>
            <a:r>
              <a:rPr lang="ru-RU" dirty="0" smtClean="0"/>
              <a:t>Всякое </a:t>
            </a:r>
            <a:r>
              <a:rPr lang="ru-RU" dirty="0" smtClean="0">
                <a:solidFill>
                  <a:srgbClr val="FFFF00"/>
                </a:solidFill>
              </a:rPr>
              <a:t>простое</a:t>
            </a:r>
            <a:r>
              <a:rPr lang="ru-RU" dirty="0" smtClean="0"/>
              <a:t> число, кроме числа </a:t>
            </a:r>
            <a:r>
              <a:rPr lang="ru-RU" i="1" dirty="0" smtClean="0"/>
              <a:t>два</a:t>
            </a:r>
            <a:r>
              <a:rPr lang="ru-RU" dirty="0" smtClean="0"/>
              <a:t>, </a:t>
            </a:r>
            <a:r>
              <a:rPr lang="ru-RU" dirty="0" smtClean="0">
                <a:solidFill>
                  <a:srgbClr val="FFFF00"/>
                </a:solidFill>
              </a:rPr>
              <a:t>нечётное</a:t>
            </a:r>
            <a:r>
              <a:rPr lang="ru-RU" dirty="0" smtClean="0"/>
              <a:t>.</a:t>
            </a:r>
            <a:endParaRPr kumimoji="0" lang="ru-RU" sz="18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+mn-lt"/>
            </a:endParaRPr>
          </a:p>
          <a:p>
            <a:pPr marL="342900" lvl="0" indent="-342900" algn="l" eaLnBrk="0" hangingPunct="0">
              <a:spcBef>
                <a:spcPts val="0"/>
              </a:spcBef>
              <a:buFont typeface="Wingdings" pitchFamily="2" charset="2"/>
              <a:buChar char="Ø"/>
            </a:pPr>
            <a:r>
              <a:rPr lang="ru-RU" dirty="0" smtClean="0"/>
              <a:t>Само же число </a:t>
            </a:r>
            <a:r>
              <a:rPr lang="ru-RU" i="1" dirty="0" smtClean="0"/>
              <a:t>два</a:t>
            </a:r>
            <a:r>
              <a:rPr lang="ru-RU" dirty="0" smtClean="0"/>
              <a:t> – и </a:t>
            </a:r>
            <a:r>
              <a:rPr lang="ru-RU" dirty="0" smtClean="0">
                <a:solidFill>
                  <a:srgbClr val="FFFF00"/>
                </a:solidFill>
              </a:rPr>
              <a:t>простое</a:t>
            </a:r>
            <a:r>
              <a:rPr lang="ru-RU" dirty="0" smtClean="0"/>
              <a:t>, и </a:t>
            </a:r>
            <a:r>
              <a:rPr lang="ru-RU" dirty="0" smtClean="0">
                <a:solidFill>
                  <a:srgbClr val="FFFF00"/>
                </a:solidFill>
              </a:rPr>
              <a:t>чётное</a:t>
            </a:r>
            <a:r>
              <a:rPr lang="ru-RU" dirty="0" smtClean="0"/>
              <a:t>.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/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endParaRPr kumimoji="0" lang="ru-RU" sz="1800" b="1" i="0" u="none" strike="noStrike" kern="0" cap="none" spc="0" normalizeH="0" baseline="0" noProof="0" dirty="0" smtClean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lvl="0" indent="-342900" algn="l" eaLnBrk="0" hangingPunct="0">
              <a:spcBef>
                <a:spcPts val="0"/>
              </a:spcBef>
              <a:buFont typeface="Wingdings" pitchFamily="2" charset="2"/>
              <a:buChar char="Ø"/>
            </a:pPr>
            <a:r>
              <a:rPr lang="ru-RU" dirty="0" smtClean="0"/>
              <a:t>Утки и чайки – и </a:t>
            </a:r>
            <a:r>
              <a:rPr lang="ru-RU" dirty="0" smtClean="0">
                <a:solidFill>
                  <a:srgbClr val="FFFF00"/>
                </a:solidFill>
              </a:rPr>
              <a:t>летающие</a:t>
            </a:r>
            <a:r>
              <a:rPr lang="ru-RU" dirty="0" smtClean="0"/>
              <a:t>, и </a:t>
            </a:r>
            <a:r>
              <a:rPr lang="ru-RU" dirty="0" smtClean="0">
                <a:solidFill>
                  <a:srgbClr val="FFFF00"/>
                </a:solidFill>
              </a:rPr>
              <a:t>водоплавающие</a:t>
            </a:r>
            <a:r>
              <a:rPr lang="ru-RU" dirty="0" smtClean="0"/>
              <a:t>. </a:t>
            </a: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457200" y="1440000"/>
            <a:ext cx="8229600" cy="7200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ru-RU" kern="0" dirty="0" smtClean="0">
                <a:solidFill>
                  <a:srgbClr val="00FFFF"/>
                </a:solidFill>
                <a:latin typeface="+mn-lt"/>
              </a:rPr>
              <a:t>Правило </a:t>
            </a:r>
            <a:r>
              <a:rPr lang="ru-RU" kern="0" dirty="0">
                <a:solidFill>
                  <a:srgbClr val="00FFFF"/>
                </a:solidFill>
                <a:latin typeface="+mn-lt"/>
              </a:rPr>
              <a:t>несовместимости</a:t>
            </a:r>
            <a:r>
              <a:rPr lang="ru-RU" kern="0" dirty="0">
                <a:latin typeface="+mn-lt"/>
              </a:rPr>
              <a:t>: члены деления </a:t>
            </a:r>
            <a:r>
              <a:rPr lang="ru-RU" kern="0" dirty="0">
                <a:solidFill>
                  <a:srgbClr val="00FF00"/>
                </a:solidFill>
                <a:latin typeface="+mn-lt"/>
              </a:rPr>
              <a:t>должны </a:t>
            </a:r>
            <a:r>
              <a:rPr lang="ru-RU" kern="0" dirty="0" smtClean="0">
                <a:solidFill>
                  <a:srgbClr val="00FF00"/>
                </a:solidFill>
                <a:latin typeface="+mn-lt"/>
              </a:rPr>
              <a:t/>
            </a:r>
            <a:br>
              <a:rPr lang="ru-RU" kern="0" dirty="0" smtClean="0">
                <a:solidFill>
                  <a:srgbClr val="00FF00"/>
                </a:solidFill>
                <a:latin typeface="+mn-lt"/>
              </a:rPr>
            </a:br>
            <a:r>
              <a:rPr lang="ru-RU" kern="0" dirty="0" smtClean="0">
                <a:solidFill>
                  <a:srgbClr val="00FF00"/>
                </a:solidFill>
                <a:latin typeface="+mn-lt"/>
              </a:rPr>
              <a:t>исключать </a:t>
            </a:r>
            <a:r>
              <a:rPr lang="ru-RU" kern="0" dirty="0">
                <a:solidFill>
                  <a:srgbClr val="00FF00"/>
                </a:solidFill>
                <a:latin typeface="+mn-lt"/>
              </a:rPr>
              <a:t>друг друга</a:t>
            </a:r>
            <a:r>
              <a:rPr lang="ru-RU" kern="0" dirty="0">
                <a:latin typeface="+mn-lt"/>
              </a:rPr>
              <a:t>, т</a:t>
            </a:r>
            <a:r>
              <a:rPr lang="ru-RU" kern="0" dirty="0" smtClean="0">
                <a:latin typeface="+mn-lt"/>
              </a:rPr>
              <a:t>. е</a:t>
            </a:r>
            <a:r>
              <a:rPr lang="ru-RU" kern="0" dirty="0">
                <a:latin typeface="+mn-lt"/>
              </a:rPr>
              <a:t>. быть несовместимыми понятиями</a:t>
            </a:r>
            <a:r>
              <a:rPr lang="ru-RU" kern="0" dirty="0" smtClean="0">
                <a:latin typeface="+mn-lt"/>
              </a:rPr>
              <a:t>.</a:t>
            </a:r>
            <a:endParaRPr lang="ru-RU" kern="0" dirty="0">
              <a:latin typeface="+mn-lt"/>
            </a:endParaRPr>
          </a:p>
        </p:txBody>
      </p:sp>
      <p:sp>
        <p:nvSpPr>
          <p:cNvPr id="4" name="AutoShape 3"/>
          <p:cNvSpPr>
            <a:spLocks noChangeArrowheads="1"/>
          </p:cNvSpPr>
          <p:nvPr/>
        </p:nvSpPr>
        <p:spPr bwMode="auto">
          <a:xfrm>
            <a:off x="900000" y="2196000"/>
            <a:ext cx="4752000" cy="828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Всякое натуральное число есть либо </a:t>
            </a:r>
            <a:r>
              <a:rPr lang="ru-RU" dirty="0" smtClean="0">
                <a:solidFill>
                  <a:srgbClr val="FF0000"/>
                </a:solidFill>
              </a:rPr>
              <a:t>простое</a:t>
            </a:r>
            <a:r>
              <a:rPr lang="ru-RU" dirty="0">
                <a:solidFill>
                  <a:srgbClr val="0000FF"/>
                </a:solidFill>
              </a:rPr>
              <a:t>,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>
                <a:solidFill>
                  <a:srgbClr val="0000FF"/>
                </a:solidFill>
              </a:rPr>
              <a:t>либо</a:t>
            </a:r>
            <a:r>
              <a:rPr lang="ru-RU" dirty="0" smtClean="0">
                <a:solidFill>
                  <a:srgbClr val="FF0000"/>
                </a:solidFill>
              </a:rPr>
              <a:t> чётное</a:t>
            </a:r>
            <a:r>
              <a:rPr lang="ru-RU" dirty="0">
                <a:solidFill>
                  <a:srgbClr val="0000FF"/>
                </a:solidFill>
              </a:rPr>
              <a:t>, </a:t>
            </a:r>
            <a:r>
              <a:rPr lang="ru-RU" dirty="0" smtClean="0">
                <a:solidFill>
                  <a:srgbClr val="0000FF"/>
                </a:solidFill>
              </a:rPr>
              <a:t>либо </a:t>
            </a:r>
            <a:r>
              <a:rPr lang="ru-RU" dirty="0" smtClean="0">
                <a:solidFill>
                  <a:srgbClr val="FF0000"/>
                </a:solidFill>
              </a:rPr>
              <a:t>нечётное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6" name="AutoShape 3"/>
          <p:cNvSpPr>
            <a:spLocks noChangeArrowheads="1"/>
          </p:cNvSpPr>
          <p:nvPr/>
        </p:nvSpPr>
        <p:spPr bwMode="auto">
          <a:xfrm>
            <a:off x="900000" y="3852000"/>
            <a:ext cx="7020000" cy="576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/>
            <a:r>
              <a:rPr lang="ru-RU" dirty="0" smtClean="0">
                <a:solidFill>
                  <a:srgbClr val="0000FF"/>
                </a:solidFill>
              </a:rPr>
              <a:t>Всякая птица есть либо </a:t>
            </a:r>
            <a:r>
              <a:rPr lang="ru-RU" dirty="0" smtClean="0">
                <a:solidFill>
                  <a:srgbClr val="FF0000"/>
                </a:solidFill>
              </a:rPr>
              <a:t>летающая</a:t>
            </a:r>
            <a:r>
              <a:rPr lang="ru-RU" dirty="0">
                <a:solidFill>
                  <a:srgbClr val="0000FF"/>
                </a:solidFill>
              </a:rPr>
              <a:t>, </a:t>
            </a:r>
            <a:r>
              <a:rPr lang="ru-RU" dirty="0" smtClean="0">
                <a:solidFill>
                  <a:srgbClr val="0000FF"/>
                </a:solidFill>
              </a:rPr>
              <a:t>либо </a:t>
            </a:r>
            <a:r>
              <a:rPr lang="ru-RU" dirty="0" smtClean="0">
                <a:solidFill>
                  <a:srgbClr val="FF00FF"/>
                </a:solidFill>
              </a:rPr>
              <a:t>водоплавающая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</a:p>
        </p:txBody>
      </p:sp>
      <p:cxnSp>
        <p:nvCxnSpPr>
          <p:cNvPr id="8" name="Прямая соединительная линия 7"/>
          <p:cNvCxnSpPr>
            <a:cxnSpLocks noChangeShapeType="1"/>
          </p:cNvCxnSpPr>
          <p:nvPr/>
        </p:nvCxnSpPr>
        <p:spPr bwMode="auto">
          <a:xfrm>
            <a:off x="900000" y="3852000"/>
            <a:ext cx="7020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" name="Прямая соединительная линия 8"/>
          <p:cNvCxnSpPr>
            <a:cxnSpLocks noChangeShapeType="1"/>
          </p:cNvCxnSpPr>
          <p:nvPr/>
        </p:nvCxnSpPr>
        <p:spPr bwMode="auto">
          <a:xfrm rot="-600000">
            <a:off x="900000" y="3852000"/>
            <a:ext cx="7020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" name="Прямая соединительная линия 9"/>
          <p:cNvCxnSpPr>
            <a:cxnSpLocks noChangeShapeType="1"/>
          </p:cNvCxnSpPr>
          <p:nvPr/>
        </p:nvCxnSpPr>
        <p:spPr bwMode="auto">
          <a:xfrm>
            <a:off x="900000" y="2196000"/>
            <a:ext cx="4752000" cy="8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1" name="Прямая соединительная линия 10"/>
          <p:cNvCxnSpPr>
            <a:cxnSpLocks noChangeShapeType="1"/>
          </p:cNvCxnSpPr>
          <p:nvPr/>
        </p:nvCxnSpPr>
        <p:spPr bwMode="auto">
          <a:xfrm rot="-1200000">
            <a:off x="900000" y="2196000"/>
            <a:ext cx="4752000" cy="828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3" name="Заголовок 1"/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 eaLnBrk="0" hangingPunct="0">
              <a:defRPr/>
            </a:pPr>
            <a:r>
              <a:rPr lang="ru-RU" sz="3200" dirty="0" smtClean="0">
                <a:solidFill>
                  <a:schemeClr val="accent3"/>
                </a:solidFill>
              </a:rPr>
              <a:t>Деление объёма понятий 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/>
              <a:t>Правила деления объёма понятий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14" name="Text Box 5"/>
          <p:cNvSpPr txBox="1">
            <a:spLocks noChangeArrowheads="1"/>
          </p:cNvSpPr>
          <p:nvPr/>
        </p:nvSpPr>
        <p:spPr bwMode="auto">
          <a:xfrm>
            <a:off x="1512000" y="5472000"/>
            <a:ext cx="6120000" cy="129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Перекрёстное деление</a:t>
            </a:r>
            <a:r>
              <a:rPr lang="en-GB" sz="2000" dirty="0" smtClean="0">
                <a:solidFill>
                  <a:srgbClr val="FFFF00"/>
                </a:solidFill>
                <a:cs typeface="Arial" charset="0"/>
              </a:rPr>
              <a:t> </a:t>
            </a:r>
            <a:r>
              <a:rPr lang="ru-RU" dirty="0" smtClean="0"/>
              <a:t>есть ошибка классификации, заключающаяся в том, </a:t>
            </a:r>
            <a:br>
              <a:rPr lang="ru-RU" dirty="0" smtClean="0"/>
            </a:br>
            <a:r>
              <a:rPr lang="ru-RU" dirty="0" smtClean="0"/>
              <a:t>что </a:t>
            </a:r>
            <a:r>
              <a:rPr lang="ru-RU" dirty="0" smtClean="0">
                <a:solidFill>
                  <a:srgbClr val="FF66FF"/>
                </a:solidFill>
              </a:rPr>
              <a:t>в процессе одного деления объёма понятия </a:t>
            </a:r>
            <a:br>
              <a:rPr lang="ru-RU" dirty="0" smtClean="0">
                <a:solidFill>
                  <a:srgbClr val="FF66FF"/>
                </a:solidFill>
              </a:rPr>
            </a:br>
            <a:r>
              <a:rPr lang="ru-RU" dirty="0" smtClean="0">
                <a:solidFill>
                  <a:srgbClr val="FF66FF"/>
                </a:solidFill>
              </a:rPr>
              <a:t>берётся несколько разных оснований деления</a:t>
            </a:r>
            <a:r>
              <a:rPr lang="ru-RU" dirty="0" smtClean="0"/>
              <a:t>.</a:t>
            </a:r>
            <a:endParaRPr lang="en-GB" dirty="0"/>
          </a:p>
        </p:txBody>
      </p:sp>
      <p:sp>
        <p:nvSpPr>
          <p:cNvPr id="15" name="TextBox 14"/>
          <p:cNvSpPr txBox="1"/>
          <p:nvPr/>
        </p:nvSpPr>
        <p:spPr>
          <a:xfrm>
            <a:off x="36000" y="4896000"/>
            <a:ext cx="9072000" cy="432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spc="-20" dirty="0" smtClean="0">
                <a:solidFill>
                  <a:srgbClr val="FF66FF"/>
                </a:solidFill>
              </a:rPr>
              <a:t>Нарушение</a:t>
            </a:r>
            <a:r>
              <a:rPr lang="ru-RU" spc="-20" dirty="0" smtClean="0"/>
              <a:t> </a:t>
            </a:r>
            <a:r>
              <a:rPr lang="ru-RU" spc="-20" dirty="0" smtClean="0">
                <a:solidFill>
                  <a:srgbClr val="00FFFF"/>
                </a:solidFill>
              </a:rPr>
              <a:t>правила несовместимости</a:t>
            </a:r>
            <a:r>
              <a:rPr lang="ru-RU" spc="-20" dirty="0" smtClean="0"/>
              <a:t> ведёт к </a:t>
            </a:r>
            <a:r>
              <a:rPr lang="ru-RU" spc="-20" dirty="0" smtClean="0">
                <a:solidFill>
                  <a:srgbClr val="FF66FF"/>
                </a:solidFill>
              </a:rPr>
              <a:t>ошибке</a:t>
            </a:r>
            <a:r>
              <a:rPr lang="ru-RU" spc="-20" dirty="0" smtClean="0"/>
              <a:t> </a:t>
            </a:r>
            <a:r>
              <a:rPr lang="ru-RU" spc="-10" dirty="0" smtClean="0">
                <a:solidFill>
                  <a:srgbClr val="FFFF00"/>
                </a:solidFill>
              </a:rPr>
              <a:t>перекрёстного</a:t>
            </a:r>
            <a:r>
              <a:rPr lang="ru-RU" spc="-20" dirty="0" smtClean="0">
                <a:solidFill>
                  <a:srgbClr val="FFFF00"/>
                </a:solidFill>
              </a:rPr>
              <a:t> деления</a:t>
            </a:r>
            <a:r>
              <a:rPr lang="ru-RU" spc="-20" dirty="0" smtClean="0"/>
              <a:t>.</a:t>
            </a:r>
            <a:endParaRPr lang="ru-RU" spc="-2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0"/>
                            </p:stCondLst>
                            <p:childTnLst>
                              <p:par>
                                <p:cTn id="6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/>
      <p:bldP spid="4" grpId="0" animBg="1"/>
      <p:bldP spid="6" grpId="0" animBg="1"/>
      <p:bldP spid="14" grpId="0" animBg="1"/>
      <p:bldP spid="15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457200" y="1440000"/>
            <a:ext cx="8229600" cy="17280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ct val="20000"/>
              </a:spcBef>
              <a:buFontTx/>
              <a:buChar char="•"/>
              <a:defRPr/>
            </a:pPr>
            <a:r>
              <a:rPr lang="ru-RU" kern="0" dirty="0" smtClean="0">
                <a:solidFill>
                  <a:srgbClr val="00FFFF"/>
                </a:solidFill>
                <a:latin typeface="+mn-lt"/>
              </a:rPr>
              <a:t>Правило </a:t>
            </a:r>
            <a:r>
              <a:rPr lang="ru-RU" kern="0" dirty="0">
                <a:solidFill>
                  <a:srgbClr val="00FFFF"/>
                </a:solidFill>
                <a:latin typeface="+mn-lt"/>
              </a:rPr>
              <a:t>непрерывности:</a:t>
            </a:r>
            <a:r>
              <a:rPr lang="ru-RU" kern="0" dirty="0">
                <a:latin typeface="+mn-lt"/>
              </a:rPr>
              <a:t> деление должно быть </a:t>
            </a:r>
            <a:r>
              <a:rPr lang="ru-RU" kern="0" dirty="0">
                <a:solidFill>
                  <a:srgbClr val="00FF00"/>
                </a:solidFill>
                <a:latin typeface="+mn-lt"/>
              </a:rPr>
              <a:t>постепенным</a:t>
            </a:r>
            <a:r>
              <a:rPr lang="ru-RU" kern="0" dirty="0">
                <a:latin typeface="+mn-lt"/>
              </a:rPr>
              <a:t> – </a:t>
            </a:r>
            <a:r>
              <a:rPr lang="ru-RU" kern="0" dirty="0" smtClean="0">
                <a:latin typeface="+mn-lt"/>
              </a:rPr>
              <a:t/>
            </a:r>
            <a:br>
              <a:rPr lang="ru-RU" kern="0" dirty="0" smtClean="0">
                <a:latin typeface="+mn-lt"/>
              </a:rPr>
            </a:br>
            <a:r>
              <a:rPr lang="ru-RU" kern="0" dirty="0" smtClean="0">
                <a:latin typeface="+mn-lt"/>
              </a:rPr>
              <a:t>от </a:t>
            </a:r>
            <a:r>
              <a:rPr lang="ru-RU" kern="0" dirty="0">
                <a:latin typeface="+mn-lt"/>
              </a:rPr>
              <a:t>членов, получаемых непосредственно через ограничение исходного понятия, к членам, </a:t>
            </a:r>
            <a:r>
              <a:rPr lang="ru-RU" kern="0" dirty="0" smtClean="0">
                <a:latin typeface="+mn-lt"/>
              </a:rPr>
              <a:t>получаемым </a:t>
            </a:r>
            <a:r>
              <a:rPr lang="ru-RU" kern="0" dirty="0">
                <a:latin typeface="+mn-lt"/>
              </a:rPr>
              <a:t>через ограничение членов первоначального деления, и т</a:t>
            </a:r>
            <a:r>
              <a:rPr lang="ru-RU" kern="0" dirty="0" smtClean="0">
                <a:latin typeface="+mn-lt"/>
              </a:rPr>
              <a:t>. д</a:t>
            </a:r>
            <a:r>
              <a:rPr lang="ru-RU" kern="0" dirty="0">
                <a:latin typeface="+mn-lt"/>
              </a:rPr>
              <a:t>.; совмещение в одной классификации разных уровней деления или перескакивание через какие-то уровни (скачки в делении) недопустимы</a:t>
            </a:r>
            <a:r>
              <a:rPr lang="ru-RU" kern="0" dirty="0">
                <a:solidFill>
                  <a:schemeClr val="accent3"/>
                </a:solidFill>
                <a:latin typeface="+mn-lt"/>
              </a:rPr>
              <a:t>.</a:t>
            </a:r>
          </a:p>
        </p:txBody>
      </p:sp>
      <p:sp>
        <p:nvSpPr>
          <p:cNvPr id="4" name="AutoShape 3"/>
          <p:cNvSpPr>
            <a:spLocks noChangeArrowheads="1"/>
          </p:cNvSpPr>
          <p:nvPr/>
        </p:nvSpPr>
        <p:spPr bwMode="auto">
          <a:xfrm>
            <a:off x="900000" y="3240000"/>
            <a:ext cx="7704000" cy="576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dirty="0" smtClean="0">
                <a:solidFill>
                  <a:srgbClr val="0000FF"/>
                </a:solidFill>
              </a:rPr>
              <a:t>Всякое понятие есть либо </a:t>
            </a:r>
            <a:r>
              <a:rPr lang="ru-RU" dirty="0" smtClean="0">
                <a:solidFill>
                  <a:srgbClr val="FF0000"/>
                </a:solidFill>
              </a:rPr>
              <a:t>пустое</a:t>
            </a:r>
            <a:r>
              <a:rPr lang="ru-RU" dirty="0">
                <a:solidFill>
                  <a:srgbClr val="0000FF"/>
                </a:solidFill>
              </a:rPr>
              <a:t>, </a:t>
            </a:r>
            <a:r>
              <a:rPr lang="ru-RU" dirty="0" smtClean="0">
                <a:solidFill>
                  <a:srgbClr val="0000FF"/>
                </a:solidFill>
              </a:rPr>
              <a:t>либо </a:t>
            </a:r>
            <a:r>
              <a:rPr lang="ru-RU" dirty="0" smtClean="0">
                <a:solidFill>
                  <a:srgbClr val="FF00FF"/>
                </a:solidFill>
              </a:rPr>
              <a:t>единичное,</a:t>
            </a:r>
            <a:r>
              <a:rPr lang="ru-RU" dirty="0" smtClean="0">
                <a:solidFill>
                  <a:srgbClr val="0000FF"/>
                </a:solidFill>
              </a:rPr>
              <a:t> либо </a:t>
            </a:r>
            <a:r>
              <a:rPr lang="ru-RU" dirty="0" smtClean="0">
                <a:solidFill>
                  <a:srgbClr val="A50021"/>
                </a:solidFill>
              </a:rPr>
              <a:t>общее</a:t>
            </a:r>
            <a:r>
              <a:rPr lang="ru-RU" dirty="0" smtClean="0">
                <a:solidFill>
                  <a:srgbClr val="0000FF"/>
                </a:solidFill>
              </a:rPr>
              <a:t>.</a:t>
            </a:r>
            <a:endParaRPr lang="ru-RU" dirty="0">
              <a:solidFill>
                <a:srgbClr val="0000FF"/>
              </a:solidFill>
            </a:endParaRPr>
          </a:p>
        </p:txBody>
      </p:sp>
      <p:cxnSp>
        <p:nvCxnSpPr>
          <p:cNvPr id="6" name="Прямая соединительная линия 5"/>
          <p:cNvCxnSpPr>
            <a:cxnSpLocks noChangeShapeType="1"/>
          </p:cNvCxnSpPr>
          <p:nvPr/>
        </p:nvCxnSpPr>
        <p:spPr bwMode="auto">
          <a:xfrm>
            <a:off x="900000" y="3240000"/>
            <a:ext cx="7704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" name="Прямая соединительная линия 6"/>
          <p:cNvCxnSpPr>
            <a:cxnSpLocks noChangeShapeType="1"/>
          </p:cNvCxnSpPr>
          <p:nvPr/>
        </p:nvCxnSpPr>
        <p:spPr bwMode="auto">
          <a:xfrm rot="-540000">
            <a:off x="900000" y="3240000"/>
            <a:ext cx="7704000" cy="5760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8" name="Содержимое 2"/>
          <p:cNvSpPr txBox="1">
            <a:spLocks/>
          </p:cNvSpPr>
          <p:nvPr/>
        </p:nvSpPr>
        <p:spPr>
          <a:xfrm>
            <a:off x="900000" y="3816000"/>
            <a:ext cx="7920000" cy="1548000"/>
          </a:xfrm>
          <a:prstGeom prst="rect">
            <a:avLst/>
          </a:prstGeom>
        </p:spPr>
        <p:txBody>
          <a:bodyPr/>
          <a:lstStyle/>
          <a:p>
            <a:pPr marL="342900" lvl="0" indent="-342900" algn="l" eaLnBrk="0" hangingPunct="0">
              <a:spcBef>
                <a:spcPts val="0"/>
              </a:spcBef>
              <a:buFont typeface="Wingdings" pitchFamily="2" charset="2"/>
              <a:buChar char="Ø"/>
            </a:pPr>
            <a:r>
              <a:rPr lang="ru-RU" sz="1600" dirty="0" smtClean="0"/>
              <a:t>1-й уровень деления: пустые понятия – непустые понятия.</a:t>
            </a:r>
            <a:endParaRPr kumimoji="0" lang="ru-RU" sz="1600" b="1" i="0" u="none" strike="noStrike" kern="0" cap="none" spc="0" normalizeH="0" baseline="0" noProof="0" dirty="0" smtClean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lvl="0" indent="-342900" algn="l" eaLnBrk="0" hangingPunct="0">
              <a:spcBef>
                <a:spcPts val="0"/>
              </a:spcBef>
              <a:buFont typeface="Wingdings" pitchFamily="2" charset="2"/>
              <a:buChar char="Ø"/>
            </a:pPr>
            <a:r>
              <a:rPr lang="ru-RU" sz="1600" dirty="0" smtClean="0"/>
              <a:t>2-й уровень деления: </a:t>
            </a:r>
            <a:endParaRPr kumimoji="0" lang="ru-RU" sz="1600" b="1" i="0" u="none" strike="noStrike" kern="0" cap="none" spc="0" normalizeH="0" baseline="0" noProof="0" dirty="0" smtClean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800100" lvl="1" indent="-342900" algn="l" eaLnBrk="0" hangingPunct="0">
              <a:spcBef>
                <a:spcPts val="0"/>
              </a:spcBef>
              <a:buFont typeface="Wingdings" pitchFamily="2" charset="2"/>
              <a:buChar char="v"/>
            </a:pPr>
            <a:r>
              <a:rPr lang="ru-RU" sz="1600" dirty="0" smtClean="0"/>
              <a:t>пустые понятия: понятия, в содержании которых указываются </a:t>
            </a:r>
            <a:r>
              <a:rPr lang="ru-RU" sz="1600" dirty="0" smtClean="0">
                <a:solidFill>
                  <a:srgbClr val="00FF00"/>
                </a:solidFill>
              </a:rPr>
              <a:t>несовместимые</a:t>
            </a:r>
            <a:r>
              <a:rPr lang="ru-RU" sz="1600" dirty="0" smtClean="0"/>
              <a:t> признаки, – понятия, в содержании которых указываются </a:t>
            </a:r>
            <a:r>
              <a:rPr lang="ru-RU" sz="1600" dirty="0" smtClean="0">
                <a:solidFill>
                  <a:srgbClr val="00FF00"/>
                </a:solidFill>
              </a:rPr>
              <a:t>совместимые,</a:t>
            </a:r>
            <a:r>
              <a:rPr lang="ru-RU" sz="1600" dirty="0" smtClean="0"/>
              <a:t> но реально </a:t>
            </a:r>
            <a:r>
              <a:rPr lang="ru-RU" sz="1600" dirty="0" smtClean="0">
                <a:solidFill>
                  <a:srgbClr val="00FFFF"/>
                </a:solidFill>
              </a:rPr>
              <a:t>не совмещённые</a:t>
            </a:r>
            <a:r>
              <a:rPr lang="ru-RU" sz="1600" dirty="0" smtClean="0"/>
              <a:t> признаки;</a:t>
            </a:r>
          </a:p>
          <a:p>
            <a:pPr marL="800100" lvl="1" indent="-342900" algn="l" eaLnBrk="0" hangingPunct="0">
              <a:spcBef>
                <a:spcPts val="0"/>
              </a:spcBef>
              <a:buFont typeface="Wingdings" pitchFamily="2" charset="2"/>
              <a:buChar char="v"/>
            </a:pPr>
            <a:r>
              <a:rPr lang="ru-RU" sz="1600" dirty="0" smtClean="0"/>
              <a:t>непустые понятия: </a:t>
            </a:r>
            <a:r>
              <a:rPr lang="ru-RU" sz="1600" dirty="0" smtClean="0">
                <a:solidFill>
                  <a:srgbClr val="00FF00"/>
                </a:solidFill>
              </a:rPr>
              <a:t>единичные</a:t>
            </a:r>
            <a:r>
              <a:rPr lang="ru-RU" sz="1600" dirty="0" smtClean="0"/>
              <a:t> понятия – </a:t>
            </a:r>
            <a:r>
              <a:rPr lang="ru-RU" sz="1600" dirty="0" smtClean="0">
                <a:solidFill>
                  <a:srgbClr val="00FF00"/>
                </a:solidFill>
              </a:rPr>
              <a:t>общие</a:t>
            </a:r>
            <a:r>
              <a:rPr lang="ru-RU" sz="1600" dirty="0" smtClean="0"/>
              <a:t> понятия.</a:t>
            </a:r>
          </a:p>
        </p:txBody>
      </p:sp>
      <p:sp>
        <p:nvSpPr>
          <p:cNvPr id="9" name="Заголовок 1"/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 eaLnBrk="0" hangingPunct="0">
              <a:defRPr/>
            </a:pPr>
            <a:r>
              <a:rPr lang="ru-RU" sz="3200" dirty="0" smtClean="0">
                <a:solidFill>
                  <a:schemeClr val="accent3"/>
                </a:solidFill>
              </a:rPr>
              <a:t>Деление объёма понятий </a:t>
            </a:r>
            <a: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/>
            </a:r>
            <a:br>
              <a:rPr lang="ru-RU" sz="32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</a:br>
            <a:r>
              <a:rPr lang="ru-RU" sz="2800" dirty="0"/>
              <a:t>Правила деления объёма понятий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10" name="Text Box 5"/>
          <p:cNvSpPr txBox="1">
            <a:spLocks noChangeArrowheads="1"/>
          </p:cNvSpPr>
          <p:nvPr/>
        </p:nvSpPr>
        <p:spPr bwMode="auto">
          <a:xfrm>
            <a:off x="2052000" y="5436000"/>
            <a:ext cx="5040000" cy="1296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Скачок (или прыжок) в делении</a:t>
            </a:r>
            <a:r>
              <a:rPr lang="en-GB" sz="2000" dirty="0" smtClean="0">
                <a:solidFill>
                  <a:srgbClr val="FFFF00"/>
                </a:solidFill>
                <a:cs typeface="Arial" charset="0"/>
              </a:rPr>
              <a:t> </a:t>
            </a:r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/>
            </a:r>
            <a:br>
              <a:rPr lang="ru-RU" sz="2000" dirty="0" smtClean="0">
                <a:solidFill>
                  <a:srgbClr val="FFFF00"/>
                </a:solidFill>
                <a:cs typeface="Arial" charset="0"/>
              </a:rPr>
            </a:br>
            <a:r>
              <a:rPr lang="ru-RU" dirty="0" smtClean="0">
                <a:cs typeface="Arial" charset="0"/>
              </a:rPr>
              <a:t>(</a:t>
            </a:r>
            <a:r>
              <a:rPr lang="ru-RU" i="1" dirty="0" smtClean="0">
                <a:cs typeface="Arial" charset="0"/>
              </a:rPr>
              <a:t>лат.</a:t>
            </a:r>
            <a:r>
              <a:rPr lang="ru-RU" dirty="0" smtClean="0">
                <a:cs typeface="Arial" charset="0"/>
              </a:rPr>
              <a:t> </a:t>
            </a:r>
            <a:r>
              <a:rPr lang="en-US" dirty="0" smtClean="0">
                <a:cs typeface="Arial" charset="0"/>
              </a:rPr>
              <a:t>saltus sive hiatus in dividendo</a:t>
            </a:r>
            <a:r>
              <a:rPr lang="ru-RU" dirty="0" smtClean="0">
                <a:cs typeface="Arial" charset="0"/>
              </a:rPr>
              <a:t>)</a:t>
            </a:r>
            <a:r>
              <a:rPr lang="en-GB" dirty="0" smtClean="0"/>
              <a:t/>
            </a:r>
            <a:br>
              <a:rPr lang="en-GB" dirty="0" smtClean="0"/>
            </a:br>
            <a:r>
              <a:rPr lang="ru-RU" dirty="0" smtClean="0"/>
              <a:t>есть ошибка классификации, вызванная </a:t>
            </a:r>
            <a:br>
              <a:rPr lang="ru-RU" dirty="0" smtClean="0"/>
            </a:br>
            <a:r>
              <a:rPr lang="ru-RU" dirty="0" smtClean="0">
                <a:solidFill>
                  <a:srgbClr val="FF66FF"/>
                </a:solidFill>
              </a:rPr>
              <a:t>нарушением </a:t>
            </a:r>
            <a:r>
              <a:rPr lang="ru-RU" dirty="0" smtClean="0">
                <a:solidFill>
                  <a:srgbClr val="00FFFF"/>
                </a:solidFill>
              </a:rPr>
              <a:t>правила непрерывности</a:t>
            </a:r>
            <a:r>
              <a:rPr lang="ru-RU" dirty="0" smtClean="0"/>
              <a:t>.</a:t>
            </a:r>
            <a:r>
              <a:rPr lang="ru-RU" dirty="0" smtClean="0">
                <a:solidFill>
                  <a:srgbClr val="FF66FF"/>
                </a:solidFill>
              </a:rPr>
              <a:t> </a:t>
            </a:r>
            <a:endParaRPr lang="en-GB" dirty="0">
              <a:solidFill>
                <a:srgbClr val="FF66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 build="allAtOnce"/>
      <p:bldP spid="10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80000" y="2340000"/>
            <a:ext cx="8784000" cy="1440000"/>
          </a:xfrm>
        </p:spPr>
        <p:txBody>
          <a:bodyPr anchor="ctr" anchorCtr="1"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Н. И. Бирюков, Д. С </a:t>
            </a:r>
            <a:r>
              <a:rPr lang="ru-RU" sz="2800" b="1" dirty="0" err="1" smtClean="0">
                <a:solidFill>
                  <a:schemeClr val="bg1"/>
                </a:solidFill>
              </a:rPr>
              <a:t>Горшенёв</a:t>
            </a:r>
            <a:r>
              <a:rPr lang="ru-RU" sz="2800" b="1" dirty="0" smtClean="0">
                <a:solidFill>
                  <a:schemeClr val="bg1"/>
                </a:solidFill>
              </a:rPr>
              <a:t>, О. М. Решетова</a:t>
            </a:r>
            <a:r>
              <a:rPr lang="ru-RU" sz="4000" b="1" dirty="0" smtClean="0">
                <a:solidFill>
                  <a:schemeClr val="bg1"/>
                </a:solidFill>
              </a:rPr>
              <a:t/>
            </a:r>
            <a:br>
              <a:rPr lang="ru-RU" sz="4000" b="1" dirty="0" smtClean="0">
                <a:solidFill>
                  <a:schemeClr val="bg1"/>
                </a:solidFill>
              </a:rPr>
            </a:br>
            <a:r>
              <a:rPr lang="ru-RU" sz="1200" b="1" dirty="0" smtClean="0">
                <a:solidFill>
                  <a:schemeClr val="bg1"/>
                </a:solidFill>
              </a:rPr>
              <a:t/>
            </a:r>
            <a:br>
              <a:rPr lang="ru-RU" sz="12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bg1"/>
                </a:solidFill>
              </a:rPr>
              <a:t>Основы формальной логики</a:t>
            </a:r>
            <a:endParaRPr lang="ru-RU" sz="3600" b="1" dirty="0" smtClean="0">
              <a:solidFill>
                <a:schemeClr val="bg1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0513" y="4320000"/>
            <a:ext cx="8561387" cy="2304000"/>
          </a:xfrm>
          <a:noFill/>
        </p:spPr>
        <p:txBody>
          <a:bodyPr/>
          <a:lstStyle/>
          <a:p>
            <a:pPr eaLnBrk="1" hangingPunct="1"/>
            <a:r>
              <a:rPr lang="ru-RU" sz="2400" b="1" dirty="0" smtClean="0">
                <a:solidFill>
                  <a:schemeClr val="bg1"/>
                </a:solidFill>
              </a:rPr>
              <a:t>Глава 3</a:t>
            </a:r>
            <a:br>
              <a:rPr lang="ru-RU" sz="2400" b="1" dirty="0" smtClean="0">
                <a:solidFill>
                  <a:schemeClr val="bg1"/>
                </a:solidFill>
              </a:rPr>
            </a:br>
            <a:r>
              <a:rPr lang="ru-RU" sz="1600" b="1" smtClean="0">
                <a:solidFill>
                  <a:schemeClr val="bg1"/>
                </a:solidFill>
              </a:rPr>
              <a:t/>
            </a:r>
            <a:br>
              <a:rPr lang="ru-RU" sz="1600" b="1" smtClean="0">
                <a:solidFill>
                  <a:schemeClr val="bg1"/>
                </a:solidFill>
              </a:rPr>
            </a:br>
            <a:r>
              <a:rPr lang="ru-RU" sz="4000" b="1" smtClean="0">
                <a:solidFill>
                  <a:schemeClr val="bg1"/>
                </a:solidFill>
              </a:rPr>
              <a:t>Суждение </a:t>
            </a:r>
            <a:r>
              <a:rPr lang="ru-RU" sz="4000" b="1" dirty="0" smtClean="0">
                <a:solidFill>
                  <a:schemeClr val="bg1"/>
                </a:solidFill>
              </a:rPr>
              <a:t/>
            </a:r>
            <a:br>
              <a:rPr lang="ru-RU" sz="4000" b="1" dirty="0" smtClean="0">
                <a:solidFill>
                  <a:schemeClr val="bg1"/>
                </a:solidFill>
              </a:rPr>
            </a:br>
            <a:r>
              <a:rPr lang="ru-RU" sz="4000" b="1" dirty="0" smtClean="0">
                <a:solidFill>
                  <a:schemeClr val="bg1"/>
                </a:solidFill>
              </a:rPr>
              <a:t>как форма мышления</a:t>
            </a:r>
          </a:p>
        </p:txBody>
      </p:sp>
      <p:pic>
        <p:nvPicPr>
          <p:cNvPr id="7" name="Picture 3" descr="D:\Disk_N\NICK\POWERPOINT\=Archive\Безимени-3 копия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6000" y="540000"/>
            <a:ext cx="1295400" cy="847725"/>
          </a:xfrm>
          <a:prstGeom prst="rect">
            <a:avLst/>
          </a:prstGeom>
          <a:noFill/>
        </p:spPr>
      </p:pic>
      <p:pic>
        <p:nvPicPr>
          <p:cNvPr id="8" name="Picture 6" descr="chouet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7992000" y="576007"/>
            <a:ext cx="708660" cy="971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4"/>
          <p:cNvSpPr>
            <a:spLocks noChangeArrowheads="1"/>
          </p:cNvSpPr>
          <p:nvPr/>
        </p:nvSpPr>
        <p:spPr bwMode="auto">
          <a:xfrm>
            <a:off x="1443038" y="539750"/>
            <a:ext cx="6400800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lnSpc>
                <a:spcPct val="100000"/>
              </a:lnSpc>
            </a:pPr>
            <a:r>
              <a:rPr lang="ru-RU" sz="2000" b="1" dirty="0">
                <a:solidFill>
                  <a:schemeClr val="bg1"/>
                </a:solidFill>
              </a:rPr>
              <a:t>МОСКОВСКИЙ ГОСУДАРСТВЕННЫЙ ИНСТИТУТ МЕЖДУНАРОДНЫХ ОТНОШЕНИЙ</a:t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/>
            </a:r>
            <a:br>
              <a:rPr lang="ru-RU" sz="2000" b="1" dirty="0">
                <a:solidFill>
                  <a:schemeClr val="bg1"/>
                </a:solidFill>
              </a:rPr>
            </a:br>
            <a:r>
              <a:rPr lang="ru-RU" sz="2000" b="1" dirty="0">
                <a:solidFill>
                  <a:schemeClr val="bg1"/>
                </a:solidFill>
              </a:rPr>
              <a:t>Кафедра </a:t>
            </a:r>
            <a:r>
              <a:rPr lang="ru-RU" sz="2000" b="1" dirty="0" smtClean="0">
                <a:solidFill>
                  <a:schemeClr val="bg1"/>
                </a:solidFill>
              </a:rPr>
              <a:t>философии</a:t>
            </a:r>
            <a:r>
              <a:rPr lang="en-US" sz="2000" b="1" dirty="0" smtClean="0">
                <a:solidFill>
                  <a:schemeClr val="bg1"/>
                </a:solidFill>
              </a:rPr>
              <a:t> </a:t>
            </a:r>
            <a:r>
              <a:rPr lang="ru-RU" sz="2000" b="1" dirty="0" smtClean="0">
                <a:solidFill>
                  <a:schemeClr val="bg1"/>
                </a:solidFill>
              </a:rPr>
              <a:t>им. А. Ф. Шишкина</a:t>
            </a:r>
            <a:endParaRPr lang="ru-RU" sz="20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21200" y="972000"/>
            <a:ext cx="8301600" cy="5760000"/>
          </a:xfrm>
        </p:spPr>
        <p:txBody>
          <a:bodyPr/>
          <a:lstStyle/>
          <a:p>
            <a:pPr>
              <a:lnSpc>
                <a:spcPct val="80000"/>
              </a:lnSpc>
              <a:buFont typeface="Wingdings" pitchFamily="2" charset="2"/>
              <a:buChar char="q"/>
              <a:defRPr/>
            </a:pPr>
            <a:r>
              <a:rPr lang="ru-RU" sz="1800" b="1" dirty="0" smtClean="0">
                <a:solidFill>
                  <a:srgbClr val="FFFF00"/>
                </a:solidFill>
              </a:rPr>
              <a:t>Понятие суждения</a:t>
            </a:r>
          </a:p>
          <a:p>
            <a:pPr lvl="1">
              <a:lnSpc>
                <a:spcPct val="80000"/>
              </a:lnSpc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Определение суждения</a:t>
            </a:r>
          </a:p>
          <a:p>
            <a:pPr lvl="1">
              <a:lnSpc>
                <a:spcPct val="80000"/>
              </a:lnSpc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Структура суждения</a:t>
            </a:r>
          </a:p>
          <a:p>
            <a:pPr lvl="1">
              <a:lnSpc>
                <a:spcPct val="80000"/>
              </a:lnSpc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Классификация суждений (виды суждений)</a:t>
            </a:r>
          </a:p>
          <a:p>
            <a:pPr>
              <a:lnSpc>
                <a:spcPct val="80000"/>
              </a:lnSpc>
              <a:buFont typeface="Wingdings" pitchFamily="2" charset="2"/>
              <a:buChar char="q"/>
              <a:defRPr/>
            </a:pPr>
            <a:r>
              <a:rPr lang="ru-RU" sz="1800" b="1" dirty="0" smtClean="0">
                <a:solidFill>
                  <a:srgbClr val="FFFF00"/>
                </a:solidFill>
              </a:rPr>
              <a:t>Категорическое суждение</a:t>
            </a:r>
          </a:p>
          <a:p>
            <a:pPr lvl="1">
              <a:lnSpc>
                <a:spcPct val="80000"/>
              </a:lnSpc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Классификация категорических суждений по качеству</a:t>
            </a:r>
          </a:p>
          <a:p>
            <a:pPr lvl="1">
              <a:lnSpc>
                <a:spcPct val="80000"/>
              </a:lnSpc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Классификация категорических суждений по количеству</a:t>
            </a:r>
          </a:p>
          <a:p>
            <a:pPr lvl="1">
              <a:lnSpc>
                <a:spcPct val="80000"/>
              </a:lnSpc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Логические отношения между терминами </a:t>
            </a:r>
            <a:br>
              <a:rPr lang="ru-RU" sz="1600" b="1" dirty="0" smtClean="0">
                <a:solidFill>
                  <a:schemeClr val="accent3"/>
                </a:solidFill>
              </a:rPr>
            </a:br>
            <a:r>
              <a:rPr lang="ru-RU" sz="1600" b="1" dirty="0" smtClean="0">
                <a:solidFill>
                  <a:schemeClr val="accent3"/>
                </a:solidFill>
              </a:rPr>
              <a:t>и основные типы категорических суждений</a:t>
            </a:r>
          </a:p>
          <a:p>
            <a:pPr>
              <a:lnSpc>
                <a:spcPct val="80000"/>
              </a:lnSpc>
              <a:buFont typeface="Wingdings" pitchFamily="2" charset="2"/>
              <a:buChar char="q"/>
              <a:defRPr/>
            </a:pPr>
            <a:r>
              <a:rPr lang="ru-RU" sz="1800" b="1" dirty="0" smtClean="0">
                <a:solidFill>
                  <a:srgbClr val="FFFF00"/>
                </a:solidFill>
              </a:rPr>
              <a:t>Логические отношения между суждениями</a:t>
            </a:r>
          </a:p>
          <a:p>
            <a:pPr lvl="1">
              <a:lnSpc>
                <a:spcPct val="80000"/>
              </a:lnSpc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Отношение равнозначности</a:t>
            </a:r>
          </a:p>
          <a:p>
            <a:pPr lvl="1">
              <a:lnSpc>
                <a:spcPct val="80000"/>
              </a:lnSpc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Логический квадрат</a:t>
            </a:r>
          </a:p>
          <a:p>
            <a:pPr lvl="1">
              <a:lnSpc>
                <a:spcPct val="80000"/>
              </a:lnSpc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Отношение контрадикторности</a:t>
            </a:r>
          </a:p>
          <a:p>
            <a:pPr lvl="1">
              <a:lnSpc>
                <a:spcPct val="80000"/>
              </a:lnSpc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Отношение контрарности</a:t>
            </a:r>
          </a:p>
          <a:p>
            <a:pPr lvl="1">
              <a:lnSpc>
                <a:spcPct val="80000"/>
              </a:lnSpc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Отношение субконтрарности</a:t>
            </a:r>
          </a:p>
          <a:p>
            <a:pPr lvl="1">
              <a:lnSpc>
                <a:spcPct val="80000"/>
              </a:lnSpc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Отношение подчинения</a:t>
            </a:r>
          </a:p>
          <a:p>
            <a:pPr>
              <a:lnSpc>
                <a:spcPct val="80000"/>
              </a:lnSpc>
              <a:buFont typeface="Wingdings" pitchFamily="2" charset="2"/>
              <a:buChar char="q"/>
              <a:defRPr/>
            </a:pPr>
            <a:r>
              <a:rPr lang="ru-RU" sz="1800" b="1" dirty="0" smtClean="0">
                <a:solidFill>
                  <a:srgbClr val="FFFF00"/>
                </a:solidFill>
              </a:rPr>
              <a:t>Модальное суждение</a:t>
            </a:r>
          </a:p>
          <a:p>
            <a:pPr lvl="1">
              <a:lnSpc>
                <a:spcPct val="80000"/>
              </a:lnSpc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Понятие алетической модальности</a:t>
            </a:r>
          </a:p>
          <a:p>
            <a:pPr lvl="1">
              <a:lnSpc>
                <a:spcPct val="80000"/>
              </a:lnSpc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Алетический шестиугольник</a:t>
            </a:r>
          </a:p>
          <a:p>
            <a:pPr>
              <a:lnSpc>
                <a:spcPct val="80000"/>
              </a:lnSpc>
              <a:buFont typeface="Wingdings" pitchFamily="2" charset="2"/>
              <a:buChar char="q"/>
              <a:defRPr/>
            </a:pPr>
            <a:r>
              <a:rPr lang="ru-RU" sz="1800" b="1" dirty="0" smtClean="0">
                <a:solidFill>
                  <a:srgbClr val="FFFF00"/>
                </a:solidFill>
              </a:rPr>
              <a:t>Классификация суждений по отношению (характеру связи)</a:t>
            </a:r>
          </a:p>
          <a:p>
            <a:pPr lvl="1">
              <a:lnSpc>
                <a:spcPct val="80000"/>
              </a:lnSpc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Категорические суждения</a:t>
            </a:r>
          </a:p>
          <a:p>
            <a:pPr lvl="1">
              <a:lnSpc>
                <a:spcPct val="80000"/>
              </a:lnSpc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Условные суждения</a:t>
            </a:r>
          </a:p>
          <a:p>
            <a:pPr lvl="1">
              <a:lnSpc>
                <a:spcPct val="80000"/>
              </a:lnSpc>
              <a:buFont typeface="Arial" pitchFamily="34" charset="0"/>
              <a:buChar char="•"/>
              <a:defRPr/>
            </a:pPr>
            <a:r>
              <a:rPr lang="ru-RU" sz="1600" b="1" dirty="0" smtClean="0">
                <a:solidFill>
                  <a:schemeClr val="accent3"/>
                </a:solidFill>
              </a:rPr>
              <a:t>Разделительные суждения</a:t>
            </a:r>
          </a:p>
        </p:txBody>
      </p:sp>
      <p:sp>
        <p:nvSpPr>
          <p:cNvPr id="4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76000"/>
          </a:xfrm>
        </p:spPr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chemeClr val="accent3"/>
                </a:solidFill>
              </a:rPr>
              <a:t>Суждение как форма мышления</a:t>
            </a:r>
            <a:endParaRPr lang="ru-RU" sz="3200" b="1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0" end="2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3">
                                            <p:txEl>
                                              <p:pRg st="20" end="2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3">
                                            <p:txEl>
                                              <p:pRg st="20" end="2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1" end="2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3">
                                            <p:txEl>
                                              <p:pRg st="21" end="2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3">
                                            <p:txEl>
                                              <p:pRg st="21" end="2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sz="3200" b="1" dirty="0" smtClean="0">
                <a:solidFill>
                  <a:srgbClr val="FFFF00"/>
                </a:solidFill>
              </a:rPr>
              <a:t>Понятие суждения</a:t>
            </a:r>
            <a:br>
              <a:rPr lang="ru-RU" sz="3200" b="1" dirty="0" smtClean="0">
                <a:solidFill>
                  <a:srgbClr val="FFFF00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Определение суждения</a:t>
            </a:r>
          </a:p>
        </p:txBody>
      </p:sp>
      <p:sp>
        <p:nvSpPr>
          <p:cNvPr id="443397" name="Text Box 5"/>
          <p:cNvSpPr txBox="1">
            <a:spLocks noChangeArrowheads="1"/>
          </p:cNvSpPr>
          <p:nvPr/>
        </p:nvSpPr>
        <p:spPr bwMode="auto">
          <a:xfrm>
            <a:off x="2052000" y="3528000"/>
            <a:ext cx="5040000" cy="1944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Суждение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dirty="0" smtClean="0"/>
              <a:t> форма мышления, </a:t>
            </a:r>
            <a:br>
              <a:rPr lang="ru-RU" dirty="0" smtClean="0"/>
            </a:br>
            <a:r>
              <a:rPr lang="ru-RU" dirty="0" smtClean="0"/>
              <a:t>выражающая </a:t>
            </a:r>
            <a:r>
              <a:rPr lang="ru-RU" dirty="0" smtClean="0">
                <a:solidFill>
                  <a:srgbClr val="00FF00"/>
                </a:solidFill>
              </a:rPr>
              <a:t>логическое отношение </a:t>
            </a:r>
            <a:br>
              <a:rPr lang="ru-RU" dirty="0" smtClean="0">
                <a:solidFill>
                  <a:srgbClr val="00FF00"/>
                </a:solidFill>
              </a:rPr>
            </a:br>
            <a:r>
              <a:rPr lang="ru-RU" dirty="0" smtClean="0"/>
              <a:t>между понятиями (в простых суждениях) </a:t>
            </a:r>
            <a:br>
              <a:rPr lang="ru-RU" dirty="0" smtClean="0"/>
            </a:br>
            <a:r>
              <a:rPr lang="ru-RU" dirty="0" smtClean="0"/>
              <a:t>или между простыми суждениями </a:t>
            </a:r>
            <a:br>
              <a:rPr lang="ru-RU" dirty="0" smtClean="0"/>
            </a:br>
            <a:r>
              <a:rPr lang="ru-RU" dirty="0" smtClean="0"/>
              <a:t>(в сложных суждениях).</a:t>
            </a:r>
            <a:endParaRPr lang="ru-RU" dirty="0">
              <a:solidFill>
                <a:schemeClr val="accent3"/>
              </a:solidFill>
            </a:endParaRPr>
          </a:p>
        </p:txBody>
      </p:sp>
      <p:sp>
        <p:nvSpPr>
          <p:cNvPr id="6" name="Прямоугольник 5"/>
          <p:cNvSpPr>
            <a:spLocks noChangeArrowheads="1"/>
          </p:cNvSpPr>
          <p:nvPr/>
        </p:nvSpPr>
        <p:spPr bwMode="auto">
          <a:xfrm>
            <a:off x="1259632" y="5580000"/>
            <a:ext cx="6624736" cy="111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1"/>
          <a:lstStyle/>
          <a:p>
            <a:pPr algn="ctr">
              <a:defRPr/>
            </a:pPr>
            <a:r>
              <a:rPr lang="ru-RU" dirty="0">
                <a:solidFill>
                  <a:schemeClr val="accent3"/>
                </a:solidFill>
              </a:rPr>
              <a:t>Суждение выражает </a:t>
            </a:r>
            <a:r>
              <a:rPr lang="ru-RU" dirty="0" smtClean="0">
                <a:solidFill>
                  <a:schemeClr val="accent3"/>
                </a:solidFill>
              </a:rPr>
              <a:t>либо</a:t>
            </a:r>
            <a:r>
              <a:rPr lang="ru-RU" dirty="0" smtClean="0"/>
              <a:t> </a:t>
            </a:r>
            <a:r>
              <a:rPr lang="ru-RU" dirty="0" smtClean="0">
                <a:solidFill>
                  <a:srgbClr val="00FF00"/>
                </a:solidFill>
              </a:rPr>
              <a:t>истину</a:t>
            </a:r>
            <a:r>
              <a:rPr lang="ru-RU" dirty="0" smtClean="0"/>
              <a:t>,</a:t>
            </a:r>
            <a:r>
              <a:rPr lang="ru-RU" dirty="0">
                <a:solidFill>
                  <a:srgbClr val="00FF00"/>
                </a:solidFill>
              </a:rPr>
              <a:t> </a:t>
            </a:r>
            <a:r>
              <a:rPr lang="ru-RU" dirty="0" smtClean="0">
                <a:solidFill>
                  <a:schemeClr val="accent3"/>
                </a:solidFill>
              </a:rPr>
              <a:t>либо</a:t>
            </a:r>
            <a:r>
              <a:rPr lang="ru-RU" dirty="0" smtClean="0"/>
              <a:t> </a:t>
            </a:r>
            <a:r>
              <a:rPr lang="ru-RU" dirty="0">
                <a:solidFill>
                  <a:srgbClr val="FF66CC"/>
                </a:solidFill>
              </a:rPr>
              <a:t>ложь</a:t>
            </a:r>
            <a:r>
              <a:rPr lang="ru-RU" dirty="0"/>
              <a:t>.</a:t>
            </a:r>
          </a:p>
          <a:p>
            <a:pPr algn="ctr">
              <a:spcBef>
                <a:spcPts val="600"/>
              </a:spcBef>
              <a:defRPr/>
            </a:pPr>
            <a:r>
              <a:rPr lang="ru-RU" dirty="0">
                <a:solidFill>
                  <a:schemeClr val="accent3"/>
                </a:solidFill>
              </a:rPr>
              <a:t>Из всех форм </a:t>
            </a:r>
            <a:r>
              <a:rPr lang="ru-RU" dirty="0" smtClean="0">
                <a:solidFill>
                  <a:schemeClr val="accent3"/>
                </a:solidFill>
              </a:rPr>
              <a:t>мышления лишь </a:t>
            </a:r>
            <a:r>
              <a:rPr lang="ru-RU" dirty="0">
                <a:solidFill>
                  <a:schemeClr val="accent3"/>
                </a:solidFill>
              </a:rPr>
              <a:t>суждения </a:t>
            </a:r>
            <a:r>
              <a:rPr lang="ru-RU" dirty="0" smtClean="0">
                <a:solidFill>
                  <a:schemeClr val="accent3"/>
                </a:solidFill>
              </a:rPr>
              <a:t>могут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в </a:t>
            </a:r>
            <a:r>
              <a:rPr lang="ru-RU" dirty="0">
                <a:solidFill>
                  <a:schemeClr val="accent3"/>
                </a:solidFill>
              </a:rPr>
              <a:t>строгом смысле </a:t>
            </a:r>
            <a:r>
              <a:rPr lang="ru-RU" dirty="0" smtClean="0">
                <a:solidFill>
                  <a:schemeClr val="accent3"/>
                </a:solidFill>
              </a:rPr>
              <a:t>считаться </a:t>
            </a:r>
            <a:r>
              <a:rPr lang="ru-RU" dirty="0" smtClean="0">
                <a:solidFill>
                  <a:srgbClr val="00FF00"/>
                </a:solidFill>
              </a:rPr>
              <a:t>истинными</a:t>
            </a:r>
            <a:r>
              <a:rPr lang="ru-RU" dirty="0" smtClean="0">
                <a:solidFill>
                  <a:schemeClr val="accent3"/>
                </a:solidFill>
              </a:rPr>
              <a:t> </a:t>
            </a:r>
            <a:r>
              <a:rPr lang="ru-RU" dirty="0">
                <a:solidFill>
                  <a:schemeClr val="accent3"/>
                </a:solidFill>
              </a:rPr>
              <a:t>или </a:t>
            </a:r>
            <a:r>
              <a:rPr lang="ru-RU" dirty="0">
                <a:solidFill>
                  <a:srgbClr val="FF66FF"/>
                </a:solidFill>
              </a:rPr>
              <a:t>ложными</a:t>
            </a:r>
            <a:r>
              <a:rPr lang="ru-RU" dirty="0"/>
              <a:t>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12000" y="1440000"/>
            <a:ext cx="7920000" cy="1980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pPr algn="ctr"/>
            <a:r>
              <a:rPr lang="ru-RU" dirty="0" smtClean="0">
                <a:solidFill>
                  <a:srgbClr val="FFFF00"/>
                </a:solidFill>
                <a:cs typeface="Arial" charset="0"/>
              </a:rPr>
              <a:t>Суждение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 smtClean="0">
                <a:solidFill>
                  <a:schemeClr val="accent3"/>
                </a:solidFill>
              </a:rPr>
              <a:t>традиционно определяется как форма мысли, в которой </a:t>
            </a:r>
            <a:r>
              <a:rPr lang="ru-RU" dirty="0" smtClean="0">
                <a:solidFill>
                  <a:srgbClr val="00FF00"/>
                </a:solidFill>
              </a:rPr>
              <a:t>утверждается</a:t>
            </a:r>
            <a:r>
              <a:rPr lang="ru-RU" dirty="0" smtClean="0"/>
              <a:t> или </a:t>
            </a:r>
            <a:r>
              <a:rPr lang="ru-RU" dirty="0" smtClean="0">
                <a:solidFill>
                  <a:srgbClr val="00FF00"/>
                </a:solidFill>
              </a:rPr>
              <a:t>отрицается</a:t>
            </a:r>
            <a:r>
              <a:rPr lang="ru-RU" dirty="0" smtClean="0"/>
              <a:t> что-либо </a:t>
            </a:r>
            <a:r>
              <a:rPr lang="ru-RU" dirty="0" smtClean="0">
                <a:solidFill>
                  <a:schemeClr val="accent3"/>
                </a:solidFill>
              </a:rPr>
              <a:t>относительно предметов </a:t>
            </a:r>
            <a:br>
              <a:rPr lang="ru-RU" dirty="0" smtClean="0">
                <a:solidFill>
                  <a:schemeClr val="accent3"/>
                </a:solidFill>
              </a:rPr>
            </a:br>
            <a:r>
              <a:rPr lang="ru-RU" dirty="0" smtClean="0">
                <a:solidFill>
                  <a:schemeClr val="accent3"/>
                </a:solidFill>
              </a:rPr>
              <a:t>и явлений, их свойств, связей и отношений.</a:t>
            </a:r>
          </a:p>
          <a:p>
            <a:pPr algn="ctr">
              <a:spcBef>
                <a:spcPts val="600"/>
              </a:spcBef>
            </a:pPr>
            <a:r>
              <a:rPr lang="ru-RU" dirty="0" smtClean="0">
                <a:solidFill>
                  <a:schemeClr val="accent3"/>
                </a:solidFill>
              </a:rPr>
              <a:t>Это определение, характеризующее </a:t>
            </a:r>
            <a:r>
              <a:rPr lang="ru-RU" dirty="0" smtClean="0">
                <a:solidFill>
                  <a:srgbClr val="00FF00"/>
                </a:solidFill>
              </a:rPr>
              <a:t>структуру</a:t>
            </a:r>
            <a:r>
              <a:rPr lang="ru-RU" dirty="0" smtClean="0">
                <a:solidFill>
                  <a:schemeClr val="accent3"/>
                </a:solidFill>
              </a:rPr>
              <a:t> суждения, </a:t>
            </a:r>
            <a:r>
              <a:rPr lang="ru-RU" smtClean="0">
                <a:solidFill>
                  <a:schemeClr val="accent3"/>
                </a:solidFill>
              </a:rPr>
              <a:t/>
            </a:r>
            <a:br>
              <a:rPr lang="ru-RU" smtClean="0">
                <a:solidFill>
                  <a:schemeClr val="accent3"/>
                </a:solidFill>
              </a:rPr>
            </a:br>
            <a:r>
              <a:rPr lang="ru-RU" smtClean="0">
                <a:solidFill>
                  <a:schemeClr val="accent3"/>
                </a:solidFill>
              </a:rPr>
              <a:t>лишь </a:t>
            </a:r>
            <a:r>
              <a:rPr lang="ru-RU" dirty="0" smtClean="0">
                <a:solidFill>
                  <a:schemeClr val="accent3"/>
                </a:solidFill>
              </a:rPr>
              <a:t>косвенно фиксирует его важнейшую логическую </a:t>
            </a:r>
            <a:r>
              <a:rPr lang="ru-RU" dirty="0" smtClean="0">
                <a:solidFill>
                  <a:srgbClr val="00FF00"/>
                </a:solidFill>
              </a:rPr>
              <a:t>функцию</a:t>
            </a:r>
            <a:r>
              <a:rPr lang="ru-RU" dirty="0" smtClean="0">
                <a:solidFill>
                  <a:schemeClr val="accent3"/>
                </a:solidFill>
              </a:rPr>
              <a:t> – выражение логического отношения между понятиями.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43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3397" grpId="0" animBg="1"/>
      <p:bldP spid="6" grpId="0" build="p"/>
      <p:bldP spid="5" grpId="0" build="p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440000"/>
            <a:ext cx="8229600" cy="5184000"/>
          </a:xfrm>
        </p:spPr>
        <p:txBody>
          <a:bodyPr/>
          <a:lstStyle/>
          <a:p>
            <a:pPr eaLnBrk="1" hangingPunct="1">
              <a:buClr>
                <a:schemeClr val="bg1"/>
              </a:buClr>
            </a:pPr>
            <a:r>
              <a:rPr lang="ru-RU" sz="1800" b="1" dirty="0" smtClean="0">
                <a:solidFill>
                  <a:srgbClr val="FF9966"/>
                </a:solidFill>
              </a:rPr>
              <a:t>Простое</a:t>
            </a:r>
            <a:r>
              <a:rPr lang="ru-RU" sz="1800" b="1" dirty="0" smtClean="0">
                <a:solidFill>
                  <a:schemeClr val="bg1"/>
                </a:solidFill>
              </a:rPr>
              <a:t> суждение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утверждает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или </a:t>
            </a:r>
            <a:r>
              <a:rPr lang="ru-RU" sz="1800" b="1" dirty="0" smtClean="0">
                <a:solidFill>
                  <a:srgbClr val="FFFF00"/>
                </a:solidFill>
              </a:rPr>
              <a:t>отрицает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наличие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/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rgbClr val="00FF00"/>
                </a:solidFill>
              </a:rPr>
              <a:t>признака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у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предмета</a:t>
            </a:r>
            <a:r>
              <a:rPr lang="en-GB" sz="1800" b="1" dirty="0" smtClean="0">
                <a:solidFill>
                  <a:schemeClr val="bg1"/>
                </a:solidFill>
              </a:rPr>
              <a:t>.</a:t>
            </a:r>
            <a:r>
              <a:rPr lang="en-GB" sz="1800" b="1" dirty="0" smtClean="0">
                <a:solidFill>
                  <a:srgbClr val="00FF00"/>
                </a:solidFill>
              </a:rPr>
              <a:t> </a:t>
            </a:r>
            <a:endParaRPr lang="en-GB" sz="1800" b="1" dirty="0" smtClean="0">
              <a:solidFill>
                <a:srgbClr val="00CC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312000" y="2952000"/>
            <a:ext cx="1224000" cy="369332"/>
          </a:xfrm>
          <a:prstGeom prst="roundRect">
            <a:avLst/>
          </a:prstGeom>
          <a:noFill/>
          <a:ln>
            <a:solidFill>
              <a:srgbClr val="00FF00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b="1" dirty="0" smtClean="0">
                <a:solidFill>
                  <a:srgbClr val="00FF00"/>
                </a:solidFill>
              </a:rPr>
              <a:t>субъект</a:t>
            </a:r>
            <a:endParaRPr lang="ru-RU" dirty="0"/>
          </a:p>
        </p:txBody>
      </p:sp>
      <p:sp>
        <p:nvSpPr>
          <p:cNvPr id="8" name="TextBox 7"/>
          <p:cNvSpPr txBox="1"/>
          <p:nvPr/>
        </p:nvSpPr>
        <p:spPr>
          <a:xfrm>
            <a:off x="4608000" y="2952000"/>
            <a:ext cx="1224000" cy="369332"/>
          </a:xfrm>
          <a:prstGeom prst="flowChartAlternateProcess">
            <a:avLst/>
          </a:prstGeom>
          <a:noFill/>
          <a:ln>
            <a:solidFill>
              <a:srgbClr val="00FF00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b="1" dirty="0" smtClean="0">
                <a:solidFill>
                  <a:srgbClr val="00FF00"/>
                </a:solidFill>
              </a:rPr>
              <a:t>связка</a:t>
            </a:r>
            <a:endParaRPr lang="ru-RU" dirty="0"/>
          </a:p>
        </p:txBody>
      </p:sp>
      <p:sp>
        <p:nvSpPr>
          <p:cNvPr id="10" name="TextBox 9"/>
          <p:cNvSpPr txBox="1"/>
          <p:nvPr/>
        </p:nvSpPr>
        <p:spPr>
          <a:xfrm>
            <a:off x="5904000" y="2952000"/>
            <a:ext cx="1224000" cy="369332"/>
          </a:xfrm>
          <a:prstGeom prst="roundRect">
            <a:avLst/>
          </a:prstGeom>
          <a:noFill/>
          <a:ln>
            <a:solidFill>
              <a:srgbClr val="00FF00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b="1" dirty="0" smtClean="0">
                <a:solidFill>
                  <a:srgbClr val="00FF00"/>
                </a:solidFill>
              </a:rPr>
              <a:t>предикат</a:t>
            </a:r>
            <a:endParaRPr lang="ru-RU" dirty="0"/>
          </a:p>
        </p:txBody>
      </p:sp>
      <p:sp>
        <p:nvSpPr>
          <p:cNvPr id="1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accent3"/>
                </a:solidFill>
              </a:rPr>
              <a:t>Понятие суждения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Структура суждения</a:t>
            </a:r>
            <a:endParaRPr lang="ru-RU" sz="2400" b="1" dirty="0" smtClean="0">
              <a:solidFill>
                <a:schemeClr val="accent3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016000" y="2952000"/>
            <a:ext cx="1224000" cy="369332"/>
          </a:xfrm>
          <a:prstGeom prst="roundRect">
            <a:avLst/>
          </a:prstGeom>
          <a:noFill/>
          <a:ln>
            <a:solidFill>
              <a:srgbClr val="00FF00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b="1" dirty="0" smtClean="0">
                <a:solidFill>
                  <a:srgbClr val="00FF00"/>
                </a:solidFill>
              </a:rPr>
              <a:t>квантор</a:t>
            </a:r>
            <a:endParaRPr lang="en-GB" dirty="0"/>
          </a:p>
        </p:txBody>
      </p:sp>
      <p:sp>
        <p:nvSpPr>
          <p:cNvPr id="13" name="Rectangle 5"/>
          <p:cNvSpPr>
            <a:spLocks noChangeArrowheads="1"/>
          </p:cNvSpPr>
          <p:nvPr/>
        </p:nvSpPr>
        <p:spPr bwMode="auto">
          <a:xfrm>
            <a:off x="1620000" y="2124000"/>
            <a:ext cx="1764000" cy="288000"/>
          </a:xfrm>
          <a:prstGeom prst="round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bIns="1800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baseline="0" dirty="0" smtClean="0">
                <a:solidFill>
                  <a:srgbClr val="0000CC"/>
                </a:solidFill>
              </a:rPr>
              <a:t>Всякое / Ни одно </a:t>
            </a:r>
            <a:endParaRPr lang="en-GB" sz="1400" b="1" baseline="0" dirty="0">
              <a:solidFill>
                <a:srgbClr val="0000CC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/>
        </p:nvSpPr>
        <p:spPr bwMode="auto">
          <a:xfrm>
            <a:off x="2088000" y="2412000"/>
            <a:ext cx="1296000" cy="288000"/>
          </a:xfrm>
          <a:prstGeom prst="round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bIns="3600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baseline="0" dirty="0" smtClean="0">
                <a:solidFill>
                  <a:srgbClr val="0000CC"/>
                </a:solidFill>
              </a:rPr>
              <a:t>Некоторые</a:t>
            </a:r>
            <a:endParaRPr lang="en-GB" sz="1600" b="1" baseline="0" dirty="0">
              <a:solidFill>
                <a:srgbClr val="0000CC"/>
              </a:solidFill>
            </a:endParaRPr>
          </a:p>
        </p:txBody>
      </p:sp>
      <p:sp>
        <p:nvSpPr>
          <p:cNvPr id="16" name="Rectangle 5"/>
          <p:cNvSpPr>
            <a:spLocks noChangeArrowheads="1"/>
          </p:cNvSpPr>
          <p:nvPr/>
        </p:nvSpPr>
        <p:spPr bwMode="auto">
          <a:xfrm>
            <a:off x="4500000" y="2160000"/>
            <a:ext cx="1440000" cy="252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bIns="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baseline="0" dirty="0" smtClean="0">
                <a:solidFill>
                  <a:srgbClr val="0000CC"/>
                </a:solidFill>
              </a:rPr>
              <a:t>есть / не есть</a:t>
            </a:r>
            <a:endParaRPr lang="ru-RU" sz="1400" b="1" baseline="0" dirty="0">
              <a:solidFill>
                <a:srgbClr val="0000CC"/>
              </a:solidFill>
            </a:endParaRPr>
          </a:p>
        </p:txBody>
      </p:sp>
      <p:sp>
        <p:nvSpPr>
          <p:cNvPr id="17" name="Rectangle 5"/>
          <p:cNvSpPr>
            <a:spLocks noChangeArrowheads="1"/>
          </p:cNvSpPr>
          <p:nvPr/>
        </p:nvSpPr>
        <p:spPr bwMode="auto">
          <a:xfrm>
            <a:off x="4500000" y="2412000"/>
            <a:ext cx="1440000" cy="252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bIns="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baseline="0" dirty="0" smtClean="0">
                <a:solidFill>
                  <a:srgbClr val="0000CC"/>
                </a:solidFill>
              </a:rPr>
              <a:t>суть / не суть</a:t>
            </a:r>
            <a:endParaRPr lang="ru-RU" sz="1400" b="1" baseline="0" dirty="0">
              <a:solidFill>
                <a:srgbClr val="0000CC"/>
              </a:solidFill>
            </a:endParaRPr>
          </a:p>
        </p:txBody>
      </p:sp>
      <p:sp>
        <p:nvSpPr>
          <p:cNvPr id="438276" name="Oval 4"/>
          <p:cNvSpPr>
            <a:spLocks noChangeArrowheads="1"/>
          </p:cNvSpPr>
          <p:nvPr/>
        </p:nvSpPr>
        <p:spPr bwMode="auto">
          <a:xfrm>
            <a:off x="3276000" y="1980000"/>
            <a:ext cx="1296000" cy="864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800" b="1" baseline="0" dirty="0">
                <a:solidFill>
                  <a:srgbClr val="0000FF"/>
                </a:solidFill>
              </a:rPr>
              <a:t>S</a:t>
            </a:r>
            <a:endParaRPr lang="ru-RU" sz="2400" b="1" baseline="0" dirty="0">
              <a:solidFill>
                <a:srgbClr val="0000FF"/>
              </a:solidFill>
            </a:endParaRPr>
          </a:p>
        </p:txBody>
      </p:sp>
      <p:sp>
        <p:nvSpPr>
          <p:cNvPr id="438278" name="Oval 6"/>
          <p:cNvSpPr>
            <a:spLocks noChangeArrowheads="1"/>
          </p:cNvSpPr>
          <p:nvPr/>
        </p:nvSpPr>
        <p:spPr bwMode="auto">
          <a:xfrm>
            <a:off x="5868000" y="1980000"/>
            <a:ext cx="1296000" cy="864001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800" b="1" baseline="0" dirty="0">
                <a:solidFill>
                  <a:srgbClr val="0000FF"/>
                </a:solidFill>
              </a:rPr>
              <a:t>P</a:t>
            </a:r>
            <a:endParaRPr lang="ru-RU" sz="2400" b="1" baseline="0" dirty="0">
              <a:solidFill>
                <a:srgbClr val="0000FF"/>
              </a:solidFill>
            </a:endParaRPr>
          </a:p>
        </p:txBody>
      </p:sp>
      <p:sp>
        <p:nvSpPr>
          <p:cNvPr id="18" name="Содержимое 5"/>
          <p:cNvSpPr txBox="1">
            <a:spLocks/>
          </p:cNvSpPr>
          <p:nvPr/>
        </p:nvSpPr>
        <p:spPr bwMode="auto">
          <a:xfrm>
            <a:off x="252000" y="3564000"/>
            <a:ext cx="8568000" cy="316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72000" tIns="45720" rIns="7200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 логике местоимение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«все»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традиционно используется в качестве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квантора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– для различения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общих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и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частных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суждений.</a:t>
            </a:r>
            <a:endParaRPr lang="ru-RU" sz="1600" kern="0" dirty="0" smtClean="0">
              <a:latin typeface="+mn-lt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 обыденной речи оно используется, однако, и в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собирательном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смысле – для обозначения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993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совокупности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однородных предметов, </a:t>
            </a:r>
            <a:b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рассматриваемых как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единое целое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1"/>
              </a:buClr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Использовать квантор в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собирательном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смысле в силлогистике недопустимо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  <a:endParaRPr lang="ru-RU" sz="1600" kern="0" dirty="0" smtClean="0">
              <a:latin typeface="+mn-lt"/>
            </a:endParaRPr>
          </a:p>
          <a:p>
            <a:pPr marL="342900" lvl="0" indent="-342900" eaLnBrk="0" hangingPunct="0">
              <a:spcBef>
                <a:spcPct val="20000"/>
              </a:spcBef>
              <a:buFontTx/>
              <a:buChar char="•"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В настоящем курсе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квантор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 будет фигурировать преимущественно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br>
              <a:rPr kumimoji="0" lang="ru-RU" sz="16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не в форме 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множественного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 числа 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«все»</a:t>
            </a:r>
            <a:r>
              <a:rPr lang="ru-RU" sz="1600" kern="0" dirty="0" smtClean="0"/>
              <a:t>, допускающего отмеченную двусмысленность (эквивокацию),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 а в формах 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единственного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 числа, </a:t>
            </a:r>
            <a:r>
              <a:rPr lang="ru-RU" sz="1600" kern="0" dirty="0" smtClean="0">
                <a:solidFill>
                  <a:srgbClr val="00FFFF"/>
                </a:solidFill>
              </a:rPr>
              <a:t>собирательного</a:t>
            </a:r>
            <a:r>
              <a:rPr lang="ru-RU" sz="1600" kern="0" dirty="0" smtClean="0"/>
              <a:t> смысла не имеющих: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«всякий / всякая / всякое»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br>
              <a:rPr kumimoji="0" lang="ru-RU" sz="16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в общеутвердительных суждениях или 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«ни один / ни одна / ни одно»</a:t>
            </a: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br>
              <a:rPr kumimoji="0" lang="ru-RU" sz="16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6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в общеотрицательных суждениях.</a:t>
            </a:r>
            <a:endParaRPr kumimoji="0" lang="ru-RU" sz="16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2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82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82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38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38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38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38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30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8275" grpId="0" build="p"/>
      <p:bldP spid="7" grpId="0" animBg="1"/>
      <p:bldP spid="8" grpId="0" animBg="1"/>
      <p:bldP spid="10" grpId="0" animBg="1"/>
      <p:bldP spid="11" grpId="0" animBg="1"/>
      <p:bldP spid="13" grpId="0" animBg="1"/>
      <p:bldP spid="14" grpId="0" animBg="1"/>
      <p:bldP spid="16" grpId="0" animBg="1"/>
      <p:bldP spid="17" grpId="0" animBg="1"/>
      <p:bldP spid="438276" grpId="0" animBg="1"/>
      <p:bldP spid="438278" grpId="0" animBg="1"/>
      <p:bldP spid="18" grpId="0" build="p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324000" y="1584000"/>
            <a:ext cx="4104000" cy="234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Субъект суждения </a:t>
            </a:r>
            <a:r>
              <a:rPr lang="ru-RU" sz="2000" dirty="0">
                <a:solidFill>
                  <a:srgbClr val="FFFF00"/>
                </a:solidFill>
              </a:rPr>
              <a:t/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sz="2000" dirty="0" smtClean="0"/>
              <a:t>(</a:t>
            </a:r>
            <a:r>
              <a:rPr lang="ru-RU" dirty="0" smtClean="0"/>
              <a:t>логическое подлежащее) – понятие, обозначающее </a:t>
            </a:r>
            <a:r>
              <a:rPr lang="ru-RU" dirty="0" smtClean="0">
                <a:solidFill>
                  <a:srgbClr val="00FF00"/>
                </a:solidFill>
              </a:rPr>
              <a:t>предмет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принадлежность которому </a:t>
            </a:r>
            <a:br>
              <a:rPr lang="ru-RU" dirty="0" smtClean="0"/>
            </a:br>
            <a:r>
              <a:rPr lang="ru-RU" dirty="0" smtClean="0"/>
              <a:t>того или иного </a:t>
            </a:r>
            <a:r>
              <a:rPr lang="ru-RU" dirty="0" smtClean="0">
                <a:solidFill>
                  <a:srgbClr val="00FF00"/>
                </a:solidFill>
              </a:rPr>
              <a:t>признака</a:t>
            </a:r>
            <a:r>
              <a:rPr lang="ru-RU" dirty="0" smtClean="0"/>
              <a:t> (предиката суждения) утверждается или отрицается.</a:t>
            </a:r>
            <a:endParaRPr lang="ru-RU" dirty="0">
              <a:solidFill>
                <a:srgbClr val="00FF00"/>
              </a:solidFill>
            </a:endParaRP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4716000" y="1584000"/>
            <a:ext cx="4104000" cy="234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Предикат суждения</a:t>
            </a:r>
            <a:r>
              <a:rPr lang="ru-RU" sz="2000" dirty="0">
                <a:solidFill>
                  <a:srgbClr val="FFFF00"/>
                </a:solidFill>
              </a:rPr>
              <a:t> </a:t>
            </a:r>
            <a:r>
              <a:rPr lang="ru-RU" sz="2000" dirty="0" smtClean="0">
                <a:solidFill>
                  <a:srgbClr val="FFFF00"/>
                </a:solidFill>
              </a:rPr>
              <a:t/>
            </a:r>
            <a:br>
              <a:rPr lang="ru-RU" sz="2000" dirty="0" smtClean="0">
                <a:solidFill>
                  <a:srgbClr val="FFFF00"/>
                </a:solidFill>
              </a:rPr>
            </a:br>
            <a:r>
              <a:rPr lang="ru-RU" sz="2000" dirty="0" smtClean="0"/>
              <a:t>(</a:t>
            </a:r>
            <a:r>
              <a:rPr lang="ru-RU" dirty="0" smtClean="0"/>
              <a:t>логическое сказуемое) – </a:t>
            </a:r>
            <a:br>
              <a:rPr lang="ru-RU" dirty="0" smtClean="0"/>
            </a:br>
            <a:r>
              <a:rPr lang="ru-RU" dirty="0" smtClean="0"/>
              <a:t> понятие, обозначающее </a:t>
            </a:r>
            <a:r>
              <a:rPr lang="ru-RU" dirty="0" smtClean="0">
                <a:solidFill>
                  <a:srgbClr val="00FF00"/>
                </a:solidFill>
              </a:rPr>
              <a:t>признак</a:t>
            </a:r>
            <a:r>
              <a:rPr lang="ru-RU" dirty="0" smtClean="0"/>
              <a:t>, </a:t>
            </a:r>
            <a:br>
              <a:rPr lang="ru-RU" dirty="0" smtClean="0"/>
            </a:br>
            <a:r>
              <a:rPr lang="ru-RU" dirty="0" smtClean="0"/>
              <a:t>принадлежность которого </a:t>
            </a:r>
            <a:br>
              <a:rPr lang="ru-RU" dirty="0" smtClean="0"/>
            </a:br>
            <a:r>
              <a:rPr lang="ru-RU" dirty="0" smtClean="0"/>
              <a:t>тому или иному </a:t>
            </a:r>
            <a:r>
              <a:rPr lang="ru-RU" dirty="0" smtClean="0">
                <a:solidFill>
                  <a:srgbClr val="00FF00"/>
                </a:solidFill>
              </a:rPr>
              <a:t>предмету</a:t>
            </a:r>
            <a:r>
              <a:rPr lang="ru-RU" dirty="0" smtClean="0"/>
              <a:t> (субъекту суждения) </a:t>
            </a:r>
            <a:br>
              <a:rPr lang="ru-RU" dirty="0" smtClean="0"/>
            </a:br>
            <a:r>
              <a:rPr lang="ru-RU" dirty="0" smtClean="0"/>
              <a:t> утверждается или отрицается. </a:t>
            </a:r>
            <a:endParaRPr lang="ru-RU" dirty="0"/>
          </a:p>
        </p:txBody>
      </p:sp>
      <p:sp>
        <p:nvSpPr>
          <p:cNvPr id="12" name="Text Box 5"/>
          <p:cNvSpPr txBox="1">
            <a:spLocks noChangeArrowheads="1"/>
          </p:cNvSpPr>
          <p:nvPr/>
        </p:nvSpPr>
        <p:spPr bwMode="auto">
          <a:xfrm>
            <a:off x="324000" y="4212000"/>
            <a:ext cx="4104000" cy="234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>
                <a:solidFill>
                  <a:srgbClr val="FFFF00"/>
                </a:solidFill>
                <a:cs typeface="Arial" charset="0"/>
              </a:rPr>
              <a:t>Логическая связка</a:t>
            </a:r>
            <a:r>
              <a:rPr lang="ru-RU" sz="2000" dirty="0">
                <a:cs typeface="Arial" charset="0"/>
              </a:rPr>
              <a:t> </a:t>
            </a:r>
            <a:r>
              <a:rPr lang="ru-RU" sz="2000" dirty="0"/>
              <a:t>– </a:t>
            </a:r>
            <a:br>
              <a:rPr lang="ru-RU" sz="2000" dirty="0"/>
            </a:br>
            <a:r>
              <a:rPr lang="ru-RU" dirty="0"/>
              <a:t>элемент </a:t>
            </a:r>
            <a:r>
              <a:rPr lang="ru-RU" dirty="0" smtClean="0"/>
              <a:t>суждения, </a:t>
            </a:r>
            <a:br>
              <a:rPr lang="ru-RU" dirty="0" smtClean="0"/>
            </a:br>
            <a:r>
              <a:rPr lang="ru-RU" dirty="0" smtClean="0"/>
              <a:t>который соединяет </a:t>
            </a:r>
            <a:r>
              <a:rPr lang="ru-RU" dirty="0" smtClean="0">
                <a:solidFill>
                  <a:srgbClr val="00FFFF"/>
                </a:solidFill>
              </a:rPr>
              <a:t>субъект</a:t>
            </a:r>
            <a:r>
              <a:rPr lang="ru-RU" dirty="0" smtClean="0"/>
              <a:t>, </a:t>
            </a:r>
            <a:r>
              <a:rPr lang="ru-RU" dirty="0" smtClean="0">
                <a:solidFill>
                  <a:schemeClr val="accent3"/>
                </a:solidFill>
              </a:rPr>
              <a:t>обозначающий </a:t>
            </a:r>
            <a:r>
              <a:rPr lang="ru-RU" dirty="0" smtClean="0"/>
              <a:t>предмет</a:t>
            </a:r>
            <a:r>
              <a:rPr lang="ru-RU" dirty="0" smtClean="0">
                <a:solidFill>
                  <a:schemeClr val="accent3"/>
                </a:solidFill>
              </a:rPr>
              <a:t> суждения, и </a:t>
            </a:r>
            <a:r>
              <a:rPr lang="ru-RU" dirty="0" smtClean="0">
                <a:solidFill>
                  <a:srgbClr val="00FFFF"/>
                </a:solidFill>
              </a:rPr>
              <a:t>предикат</a:t>
            </a:r>
            <a:r>
              <a:rPr lang="ru-RU" dirty="0" smtClean="0"/>
              <a:t>, </a:t>
            </a:r>
            <a:r>
              <a:rPr lang="ru-RU" dirty="0" smtClean="0">
                <a:solidFill>
                  <a:schemeClr val="accent3"/>
                </a:solidFill>
              </a:rPr>
              <a:t>обозначающий утверждаемый или </a:t>
            </a:r>
            <a:r>
              <a:rPr lang="ru-RU" dirty="0" smtClean="0"/>
              <a:t>отрицаемый признак.</a:t>
            </a:r>
            <a:endParaRPr lang="ru-RU" dirty="0"/>
          </a:p>
        </p:txBody>
      </p:sp>
      <p:sp>
        <p:nvSpPr>
          <p:cNvPr id="1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accent3"/>
                </a:solidFill>
              </a:rPr>
              <a:t>Понятие суждения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Структура суждения</a:t>
            </a:r>
            <a:endParaRPr lang="ru-RU" sz="2400" b="1" dirty="0" smtClean="0">
              <a:solidFill>
                <a:schemeClr val="accent3"/>
              </a:solidFill>
            </a:endParaRP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4716000" y="4212000"/>
            <a:ext cx="4104000" cy="234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Квантор</a:t>
            </a:r>
            <a:r>
              <a:rPr lang="ru-RU" sz="2000" dirty="0" smtClean="0">
                <a:cs typeface="Arial" charset="0"/>
              </a:rPr>
              <a:t> – </a:t>
            </a:r>
            <a:r>
              <a:rPr lang="ru-RU" sz="1800" b="1" baseline="0" dirty="0" smtClean="0">
                <a:solidFill>
                  <a:schemeClr val="bg1"/>
                </a:solidFill>
              </a:rPr>
              <a:t/>
            </a:r>
            <a:br>
              <a:rPr lang="ru-RU" sz="1800" b="1" baseline="0" dirty="0" smtClean="0">
                <a:solidFill>
                  <a:schemeClr val="bg1"/>
                </a:solidFill>
              </a:rPr>
            </a:br>
            <a:r>
              <a:rPr lang="ru-RU" dirty="0" smtClean="0"/>
              <a:t> элемент суждения, </a:t>
            </a:r>
            <a:br>
              <a:rPr lang="ru-RU" dirty="0" smtClean="0"/>
            </a:br>
            <a:r>
              <a:rPr lang="ru-RU" dirty="0" smtClean="0"/>
              <a:t>показывающий принадлежность </a:t>
            </a:r>
            <a:r>
              <a:rPr lang="en-US" dirty="0" smtClean="0"/>
              <a:t>(</a:t>
            </a:r>
            <a:r>
              <a:rPr lang="ru-RU" dirty="0" smtClean="0"/>
              <a:t>или непринадлежность) </a:t>
            </a:r>
            <a:r>
              <a:rPr lang="ru-RU" dirty="0" smtClean="0">
                <a:solidFill>
                  <a:srgbClr val="00FF00"/>
                </a:solidFill>
              </a:rPr>
              <a:t>признака</a:t>
            </a:r>
            <a:r>
              <a:rPr lang="ru-RU" dirty="0" smtClean="0"/>
              <a:t> (предиката суждения) </a:t>
            </a:r>
            <a:r>
              <a:rPr lang="ru-RU" dirty="0" smtClean="0">
                <a:solidFill>
                  <a:srgbClr val="FF9966"/>
                </a:solidFill>
              </a:rPr>
              <a:t>всякому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/>
              <a:t>или</a:t>
            </a:r>
            <a:r>
              <a:rPr lang="ru-RU" dirty="0" smtClean="0">
                <a:solidFill>
                  <a:srgbClr val="00FFFF"/>
                </a:solidFill>
              </a:rPr>
              <a:t> </a:t>
            </a:r>
            <a:r>
              <a:rPr lang="ru-RU" dirty="0" smtClean="0">
                <a:solidFill>
                  <a:srgbClr val="FF9966"/>
                </a:solidFill>
              </a:rPr>
              <a:t>только некоторым </a:t>
            </a:r>
            <a:r>
              <a:rPr lang="ru-RU" dirty="0" smtClean="0">
                <a:solidFill>
                  <a:srgbClr val="00FF00"/>
                </a:solidFill>
              </a:rPr>
              <a:t>предметам</a:t>
            </a:r>
            <a:r>
              <a:rPr lang="ru-RU" dirty="0" smtClean="0"/>
              <a:t> класса субъекта. </a:t>
            </a:r>
            <a:endParaRPr lang="ru-RU" sz="1600" b="1" i="1" baseline="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2" grpId="0" animBg="1"/>
      <p:bldP spid="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1440000" y="1404000"/>
            <a:ext cx="6264000" cy="144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Эквивокация </a:t>
            </a:r>
            <a:r>
              <a:rPr lang="ru-RU" dirty="0" smtClean="0"/>
              <a:t>–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неформальная логическая ошибка, </a:t>
            </a:r>
            <a:br>
              <a:rPr lang="ru-RU" dirty="0" smtClean="0"/>
            </a:br>
            <a:r>
              <a:rPr lang="ru-RU" dirty="0" smtClean="0"/>
              <a:t>заключающаяся в использовании одного и того же слова в разных значениях в одном рассуждении. </a:t>
            </a:r>
            <a:endParaRPr lang="ru-RU" dirty="0"/>
          </a:p>
        </p:txBody>
      </p:sp>
      <p:sp>
        <p:nvSpPr>
          <p:cNvPr id="5" name="TextBox 4"/>
          <p:cNvSpPr txBox="1"/>
          <p:nvPr/>
        </p:nvSpPr>
        <p:spPr>
          <a:xfrm>
            <a:off x="1080000" y="2952000"/>
            <a:ext cx="6984000" cy="972000"/>
          </a:xfrm>
          <a:prstGeom prst="rect">
            <a:avLst/>
          </a:prstGeom>
          <a:noFill/>
        </p:spPr>
        <p:txBody>
          <a:bodyPr wrap="square" rtlCol="0" anchor="ctr" anchorCtr="1">
            <a:noAutofit/>
          </a:bodyPr>
          <a:lstStyle/>
          <a:p>
            <a:r>
              <a:rPr lang="ru-RU" sz="1600" dirty="0" smtClean="0"/>
              <a:t>Характерный пример </a:t>
            </a:r>
            <a:r>
              <a:rPr lang="ru-RU" sz="1600" dirty="0" smtClean="0">
                <a:solidFill>
                  <a:srgbClr val="FFFF00"/>
                </a:solidFill>
              </a:rPr>
              <a:t>эквивокации</a:t>
            </a:r>
            <a:r>
              <a:rPr lang="ru-RU" sz="1600" dirty="0" smtClean="0">
                <a:solidFill>
                  <a:srgbClr val="CCCC00"/>
                </a:solidFill>
              </a:rPr>
              <a:t> </a:t>
            </a:r>
            <a:r>
              <a:rPr lang="ru-RU" sz="1600" dirty="0" smtClean="0"/>
              <a:t>– ошибка </a:t>
            </a:r>
            <a:r>
              <a:rPr lang="ru-RU" sz="1600" dirty="0" smtClean="0">
                <a:solidFill>
                  <a:srgbClr val="FFFF00"/>
                </a:solidFill>
              </a:rPr>
              <a:t>учетверения термина </a:t>
            </a:r>
            <a:r>
              <a:rPr lang="ru-RU" sz="1600" dirty="0" smtClean="0"/>
              <a:t>в силлогистике, возникающая при наличии в категорическом силлогизме четырёх терминов вместо полагающихся трёх.</a:t>
            </a:r>
            <a:endParaRPr lang="ru-RU" sz="1600" dirty="0"/>
          </a:p>
        </p:txBody>
      </p:sp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3600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bg1"/>
                </a:solidFill>
              </a:rPr>
              <a:t>Законы логики</a:t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Закон тождества</a:t>
            </a:r>
            <a:endParaRPr lang="ru-RU" sz="2400" b="1" dirty="0" smtClean="0">
              <a:solidFill>
                <a:schemeClr val="bg1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80000" y="4500000"/>
            <a:ext cx="2160000" cy="1260000"/>
          </a:xfrm>
          <a:prstGeom prst="rect">
            <a:avLst/>
          </a:prstGeom>
          <a:noFill/>
        </p:spPr>
        <p:txBody>
          <a:bodyPr wrap="none" rtlCol="0" anchor="ctr" anchorCtr="1">
            <a:noAutofit/>
          </a:bodyPr>
          <a:lstStyle/>
          <a:p>
            <a:pPr algn="ctr"/>
            <a:r>
              <a:rPr lang="en-US" dirty="0" smtClean="0">
                <a:solidFill>
                  <a:srgbClr val="00FF00"/>
                </a:solidFill>
              </a:rPr>
              <a:t>A</a:t>
            </a:r>
            <a:r>
              <a:rPr lang="en-US" dirty="0" smtClean="0"/>
              <a:t> =</a:t>
            </a:r>
            <a:r>
              <a:rPr lang="ru-RU" dirty="0" smtClean="0"/>
              <a:t> </a:t>
            </a:r>
            <a:r>
              <a:rPr lang="en-US" dirty="0" smtClean="0"/>
              <a:t>B</a:t>
            </a:r>
            <a:endParaRPr lang="ru-RU" dirty="0" smtClean="0"/>
          </a:p>
          <a:p>
            <a:pPr algn="ctr"/>
            <a:r>
              <a:rPr lang="en-US" dirty="0" smtClean="0"/>
              <a:t>C</a:t>
            </a:r>
            <a:r>
              <a:rPr lang="ru-RU" dirty="0" smtClean="0"/>
              <a:t> </a:t>
            </a:r>
            <a:r>
              <a:rPr lang="en-US" dirty="0" smtClean="0"/>
              <a:t>=</a:t>
            </a:r>
            <a:r>
              <a:rPr lang="ru-RU" dirty="0" smtClean="0"/>
              <a:t> </a:t>
            </a:r>
            <a:r>
              <a:rPr lang="en-US" dirty="0" smtClean="0">
                <a:solidFill>
                  <a:srgbClr val="00FF00"/>
                </a:solidFill>
              </a:rPr>
              <a:t>A</a:t>
            </a:r>
          </a:p>
          <a:p>
            <a:pPr algn="ctr"/>
            <a:r>
              <a:rPr lang="ru-RU" sz="1600" i="1" dirty="0" smtClean="0"/>
              <a:t>Следовательно,</a:t>
            </a:r>
            <a:endParaRPr lang="en-US" sz="1600" i="1" dirty="0" smtClean="0"/>
          </a:p>
          <a:p>
            <a:pPr algn="ctr"/>
            <a:r>
              <a:rPr lang="en-US" dirty="0" smtClean="0"/>
              <a:t>C =</a:t>
            </a:r>
            <a:r>
              <a:rPr lang="ru-RU" dirty="0" smtClean="0"/>
              <a:t> </a:t>
            </a:r>
            <a:r>
              <a:rPr lang="en-US" dirty="0" smtClean="0"/>
              <a:t>B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6804000" y="4500000"/>
            <a:ext cx="2160000" cy="1260000"/>
          </a:xfrm>
          <a:prstGeom prst="rect">
            <a:avLst/>
          </a:prstGeom>
          <a:noFill/>
        </p:spPr>
        <p:txBody>
          <a:bodyPr wrap="none" rtlCol="0" anchor="ctr" anchorCtr="1">
            <a:noAutofit/>
          </a:bodyPr>
          <a:lstStyle/>
          <a:p>
            <a:pPr algn="ctr"/>
            <a:r>
              <a:rPr lang="en-US" dirty="0" smtClean="0"/>
              <a:t>A =</a:t>
            </a:r>
            <a:r>
              <a:rPr lang="ru-RU" dirty="0" smtClean="0"/>
              <a:t> </a:t>
            </a:r>
            <a:r>
              <a:rPr lang="en-US" dirty="0" smtClean="0"/>
              <a:t>B</a:t>
            </a:r>
            <a:endParaRPr lang="ru-RU" dirty="0" smtClean="0"/>
          </a:p>
          <a:p>
            <a:pPr algn="ctr"/>
            <a:r>
              <a:rPr lang="en-US" dirty="0" smtClean="0"/>
              <a:t>C</a:t>
            </a:r>
            <a:r>
              <a:rPr lang="ru-RU" dirty="0" smtClean="0"/>
              <a:t> </a:t>
            </a:r>
            <a:r>
              <a:rPr lang="en-US" dirty="0" smtClean="0"/>
              <a:t>=</a:t>
            </a:r>
            <a:r>
              <a:rPr lang="ru-RU" dirty="0" smtClean="0"/>
              <a:t> </a:t>
            </a:r>
            <a:r>
              <a:rPr lang="en-US" dirty="0" smtClean="0"/>
              <a:t>D</a:t>
            </a:r>
            <a:endParaRPr lang="en-US" i="1" dirty="0" smtClean="0"/>
          </a:p>
          <a:p>
            <a:r>
              <a:rPr lang="ru-RU" sz="1600" i="1" dirty="0" smtClean="0"/>
              <a:t>Следовательно,</a:t>
            </a:r>
            <a:endParaRPr lang="en-US" sz="1600" i="1" dirty="0" smtClean="0"/>
          </a:p>
          <a:p>
            <a:r>
              <a:rPr lang="ru-RU" dirty="0" smtClean="0">
                <a:solidFill>
                  <a:srgbClr val="FF9933"/>
                </a:solidFill>
              </a:rPr>
              <a:t>?</a:t>
            </a:r>
            <a:endParaRPr lang="en-US" dirty="0" smtClean="0">
              <a:solidFill>
                <a:srgbClr val="FF9933"/>
              </a:solidFill>
            </a:endParaRPr>
          </a:p>
        </p:txBody>
      </p:sp>
      <p:sp>
        <p:nvSpPr>
          <p:cNvPr id="11" name="Содержимое 2"/>
          <p:cNvSpPr txBox="1">
            <a:spLocks/>
          </p:cNvSpPr>
          <p:nvPr/>
        </p:nvSpPr>
        <p:spPr>
          <a:xfrm>
            <a:off x="2232000" y="4032000"/>
            <a:ext cx="4680000" cy="2628000"/>
          </a:xfrm>
          <a:prstGeom prst="rect">
            <a:avLst/>
          </a:prstGeom>
        </p:spPr>
        <p:txBody>
          <a:bodyPr/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Вывод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истинен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только если 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первой посылки обозначает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ту же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величину, что и 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второй посылки.</a:t>
            </a:r>
            <a:endParaRPr kumimoji="0" lang="en-US" sz="16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 бы 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первой посылки и 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второй посылки обозначали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разные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величины, вывод был бы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ложен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  <a:endParaRPr kumimoji="0" lang="en-US" sz="16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Если же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разные величины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обозначить, как того и требует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закон тождества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b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разными символами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вывод станет, очевидным образом, 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993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невозможен</a:t>
            </a:r>
            <a:r>
              <a:rPr kumimoji="0" lang="ru-RU" sz="16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1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000"/>
                            </p:stCondLst>
                            <p:childTnLst>
                              <p:par>
                                <p:cTn id="75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30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build="p"/>
      <p:bldP spid="8" grpId="0" build="p"/>
      <p:bldP spid="10" grpId="0" build="p"/>
      <p:bldP spid="11" grpId="0" build="p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440000"/>
            <a:ext cx="8229600" cy="5184000"/>
          </a:xfrm>
        </p:spPr>
        <p:txBody>
          <a:bodyPr/>
          <a:lstStyle/>
          <a:p>
            <a:pPr eaLnBrk="1" hangingPunct="1">
              <a:buClr>
                <a:schemeClr val="bg1"/>
              </a:buClr>
            </a:pPr>
            <a:r>
              <a:rPr lang="ru-RU" sz="1800" b="1" dirty="0" smtClean="0">
                <a:solidFill>
                  <a:srgbClr val="FF9966"/>
                </a:solidFill>
              </a:rPr>
              <a:t>Простое</a:t>
            </a:r>
            <a:r>
              <a:rPr lang="ru-RU" sz="1800" b="1" dirty="0" smtClean="0">
                <a:solidFill>
                  <a:schemeClr val="bg1"/>
                </a:solidFill>
              </a:rPr>
              <a:t> суждение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FFFF00"/>
                </a:solidFill>
              </a:rPr>
              <a:t>утверждает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или </a:t>
            </a:r>
            <a:r>
              <a:rPr lang="ru-RU" sz="1800" b="1" dirty="0" smtClean="0">
                <a:solidFill>
                  <a:srgbClr val="FFFF00"/>
                </a:solidFill>
              </a:rPr>
              <a:t>отрицает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наличие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/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rgbClr val="00FF00"/>
                </a:solidFill>
              </a:rPr>
              <a:t>признака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у</a:t>
            </a:r>
            <a:r>
              <a:rPr lang="en-GB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предмета</a:t>
            </a:r>
            <a:r>
              <a:rPr lang="en-GB" sz="1800" b="1" dirty="0" smtClean="0">
                <a:solidFill>
                  <a:schemeClr val="bg1"/>
                </a:solidFill>
              </a:rPr>
              <a:t>.</a:t>
            </a:r>
            <a:r>
              <a:rPr lang="en-GB" sz="1800" b="1" dirty="0" smtClean="0">
                <a:solidFill>
                  <a:srgbClr val="00FF00"/>
                </a:solidFill>
              </a:rPr>
              <a:t> </a:t>
            </a:r>
            <a:br>
              <a:rPr lang="en-GB" sz="1800" b="1" dirty="0" smtClean="0">
                <a:solidFill>
                  <a:srgbClr val="00FF00"/>
                </a:solidFill>
              </a:rPr>
            </a:br>
            <a:r>
              <a:rPr lang="en-GB" sz="1800" b="1" dirty="0" smtClean="0">
                <a:solidFill>
                  <a:srgbClr val="00CC00"/>
                </a:solidFill>
              </a:rPr>
              <a:t/>
            </a:r>
            <a:br>
              <a:rPr lang="en-GB" sz="1800" b="1" dirty="0" smtClean="0">
                <a:solidFill>
                  <a:srgbClr val="00CC00"/>
                </a:solidFill>
              </a:rPr>
            </a:br>
            <a:r>
              <a:rPr lang="ru-RU" sz="1800" b="1" dirty="0" smtClean="0">
                <a:solidFill>
                  <a:srgbClr val="00CC00"/>
                </a:solidFill>
              </a:rPr>
              <a:t/>
            </a:r>
            <a:br>
              <a:rPr lang="ru-RU" sz="1800" b="1" dirty="0" smtClean="0">
                <a:solidFill>
                  <a:srgbClr val="00CC00"/>
                </a:solidFill>
              </a:rPr>
            </a:br>
            <a:r>
              <a:rPr lang="en-GB" sz="1800" b="1" dirty="0" smtClean="0">
                <a:solidFill>
                  <a:srgbClr val="00CC00"/>
                </a:solidFill>
              </a:rPr>
              <a:t/>
            </a:r>
            <a:br>
              <a:rPr lang="en-GB" sz="1800" b="1" dirty="0" smtClean="0">
                <a:solidFill>
                  <a:srgbClr val="00CC00"/>
                </a:solidFill>
              </a:rPr>
            </a:br>
            <a:r>
              <a:rPr lang="en-GB" sz="1800" b="1" dirty="0" smtClean="0">
                <a:solidFill>
                  <a:srgbClr val="00CC00"/>
                </a:solidFill>
              </a:rPr>
              <a:t/>
            </a:r>
            <a:br>
              <a:rPr lang="en-GB" sz="1800" b="1" dirty="0" smtClean="0">
                <a:solidFill>
                  <a:srgbClr val="00CC00"/>
                </a:solidFill>
              </a:rPr>
            </a:br>
            <a:endParaRPr lang="en-GB" sz="1800" b="1" dirty="0" smtClean="0">
              <a:solidFill>
                <a:srgbClr val="00CC00"/>
              </a:solidFill>
            </a:endParaRPr>
          </a:p>
          <a:p>
            <a:pPr eaLnBrk="1" hangingPunct="1">
              <a:buClr>
                <a:schemeClr val="bg1"/>
              </a:buClr>
            </a:pPr>
            <a:r>
              <a:rPr lang="ru-RU" sz="1800" b="1" dirty="0" smtClean="0">
                <a:solidFill>
                  <a:schemeClr val="bg1"/>
                </a:solidFill>
              </a:rPr>
              <a:t>С точки зрения соответствия содержания суждения объективной действительности суждения делятся на </a:t>
            </a:r>
            <a:r>
              <a:rPr lang="ru-RU" sz="1800" b="1" dirty="0" smtClean="0">
                <a:solidFill>
                  <a:srgbClr val="00FF00"/>
                </a:solidFill>
              </a:rPr>
              <a:t>истинные</a:t>
            </a:r>
            <a:r>
              <a:rPr lang="ru-RU" sz="1800" b="1" dirty="0" smtClean="0">
                <a:solidFill>
                  <a:schemeClr val="bg1"/>
                </a:solidFill>
              </a:rPr>
              <a:t> и </a:t>
            </a:r>
            <a:r>
              <a:rPr lang="ru-RU" sz="1800" b="1" dirty="0" smtClean="0">
                <a:solidFill>
                  <a:srgbClr val="FF66FF"/>
                </a:solidFill>
              </a:rPr>
              <a:t>ложные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  <a:r>
              <a:rPr lang="en-GB" sz="1800" b="1" dirty="0" smtClean="0">
                <a:solidFill>
                  <a:schemeClr val="accent3"/>
                </a:solidFill>
              </a:rPr>
              <a:t> </a:t>
            </a:r>
            <a:endParaRPr lang="ru-RU" sz="1800" b="1" dirty="0" smtClean="0">
              <a:solidFill>
                <a:schemeClr val="accent3"/>
              </a:solidFill>
            </a:endParaRPr>
          </a:p>
          <a:p>
            <a:pPr eaLnBrk="1" hangingPunct="1">
              <a:spcBef>
                <a:spcPts val="1200"/>
              </a:spcBef>
              <a:defRPr/>
            </a:pPr>
            <a:r>
              <a:rPr lang="ru-RU" sz="1800" b="1" dirty="0" smtClean="0">
                <a:solidFill>
                  <a:schemeClr val="bg1"/>
                </a:solidFill>
              </a:rPr>
              <a:t>С точки зрения формы суждения делятся:</a:t>
            </a:r>
          </a:p>
          <a:p>
            <a:pPr lvl="1" eaLnBrk="1" hangingPunct="1"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по «качеству»</a:t>
            </a:r>
            <a:r>
              <a:rPr lang="ru-RU" sz="1800" b="1" dirty="0" smtClean="0">
                <a:solidFill>
                  <a:schemeClr val="accent3"/>
                </a:solidFill>
              </a:rPr>
              <a:t> – на </a:t>
            </a:r>
            <a:r>
              <a:rPr lang="ru-RU" sz="1800" b="1" dirty="0" smtClean="0">
                <a:solidFill>
                  <a:srgbClr val="FFFF00"/>
                </a:solidFill>
              </a:rPr>
              <a:t>утвердительные</a:t>
            </a:r>
            <a:r>
              <a:rPr lang="ru-RU" sz="1800" b="1" dirty="0" smtClean="0">
                <a:solidFill>
                  <a:schemeClr val="bg1"/>
                </a:solidFill>
              </a:rPr>
              <a:t> и </a:t>
            </a:r>
            <a:r>
              <a:rPr lang="ru-RU" sz="1800" b="1" dirty="0" smtClean="0">
                <a:solidFill>
                  <a:srgbClr val="FFFF00"/>
                </a:solidFill>
              </a:rPr>
              <a:t>отрицательные</a:t>
            </a:r>
            <a:r>
              <a:rPr lang="ru-RU" sz="1800" b="1" dirty="0" smtClean="0">
                <a:solidFill>
                  <a:schemeClr val="bg1"/>
                </a:solidFill>
              </a:rPr>
              <a:t>;</a:t>
            </a:r>
          </a:p>
          <a:p>
            <a:pPr lvl="1" eaLnBrk="1" hangingPunct="1"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по «количеству»</a:t>
            </a:r>
            <a:r>
              <a:rPr lang="ru-RU" sz="1800" b="1" dirty="0" smtClean="0">
                <a:solidFill>
                  <a:schemeClr val="accent3"/>
                </a:solidFill>
              </a:rPr>
              <a:t> – на </a:t>
            </a:r>
            <a:r>
              <a:rPr lang="ru-RU" sz="1800" b="1" dirty="0" smtClean="0">
                <a:solidFill>
                  <a:srgbClr val="FFFF00"/>
                </a:solidFill>
              </a:rPr>
              <a:t>общие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FFFF00"/>
                </a:solidFill>
              </a:rPr>
              <a:t> частные </a:t>
            </a:r>
            <a:r>
              <a:rPr lang="ru-RU" sz="1800" b="1" dirty="0" smtClean="0">
                <a:solidFill>
                  <a:schemeClr val="accent3"/>
                </a:solidFill>
              </a:rPr>
              <a:t>и</a:t>
            </a:r>
            <a:r>
              <a:rPr lang="ru-RU" sz="1800" b="1" dirty="0" smtClean="0">
                <a:solidFill>
                  <a:srgbClr val="FFFF00"/>
                </a:solidFill>
              </a:rPr>
              <a:t> единичные</a:t>
            </a:r>
            <a:r>
              <a:rPr lang="ru-RU" sz="1800" b="1" dirty="0" smtClean="0">
                <a:solidFill>
                  <a:schemeClr val="bg1"/>
                </a:solidFill>
              </a:rPr>
              <a:t>;</a:t>
            </a:r>
            <a:endParaRPr lang="ru-RU" sz="1800" b="1" i="1" dirty="0" smtClean="0">
              <a:solidFill>
                <a:schemeClr val="bg1"/>
              </a:solidFill>
            </a:endParaRPr>
          </a:p>
          <a:p>
            <a:pPr lvl="1" eaLnBrk="1" hangingPunct="1"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по «отношению»</a:t>
            </a:r>
            <a:r>
              <a:rPr lang="ru-RU" sz="1800" b="1" dirty="0" smtClean="0">
                <a:solidFill>
                  <a:schemeClr val="accent3"/>
                </a:solidFill>
              </a:rPr>
              <a:t> – на </a:t>
            </a:r>
            <a:r>
              <a:rPr lang="ru-RU" sz="1800" b="1" dirty="0" smtClean="0">
                <a:solidFill>
                  <a:srgbClr val="FFFF00"/>
                </a:solidFill>
              </a:rPr>
              <a:t>категорические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rgbClr val="FFFF00"/>
                </a:solidFill>
              </a:rPr>
              <a:t> условные</a:t>
            </a:r>
            <a:r>
              <a:rPr lang="ru-RU" sz="1800" b="1" dirty="0" smtClean="0">
                <a:solidFill>
                  <a:schemeClr val="bg1"/>
                </a:solidFill>
              </a:rPr>
              <a:t>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 </a:t>
            </a:r>
            <a:r>
              <a:rPr lang="ru-RU" sz="1800" b="1" dirty="0" smtClean="0">
                <a:solidFill>
                  <a:srgbClr val="FFFF00"/>
                </a:solidFill>
              </a:rPr>
              <a:t>разделительные</a:t>
            </a:r>
            <a:r>
              <a:rPr lang="en-US" sz="1800" b="1" dirty="0" smtClean="0">
                <a:solidFill>
                  <a:srgbClr val="FFFF00"/>
                </a:solidFill>
              </a:rPr>
              <a:t> </a:t>
            </a:r>
            <a:r>
              <a:rPr lang="en-US" sz="1800" b="1" dirty="0" smtClean="0">
                <a:solidFill>
                  <a:schemeClr val="bg1"/>
                </a:solidFill>
              </a:rPr>
              <a:t>(</a:t>
            </a:r>
            <a:r>
              <a:rPr lang="ru-RU" sz="1800" b="1" dirty="0" smtClean="0">
                <a:solidFill>
                  <a:schemeClr val="bg1"/>
                </a:solidFill>
              </a:rPr>
              <a:t>два последних – </a:t>
            </a:r>
            <a:r>
              <a:rPr lang="ru-RU" sz="1800" b="1" dirty="0" smtClean="0">
                <a:solidFill>
                  <a:srgbClr val="FF9966"/>
                </a:solidFill>
              </a:rPr>
              <a:t>сложные</a:t>
            </a:r>
            <a:r>
              <a:rPr lang="ru-RU" sz="1800" b="1" dirty="0" smtClean="0">
                <a:solidFill>
                  <a:schemeClr val="bg1"/>
                </a:solidFill>
              </a:rPr>
              <a:t> суждения).</a:t>
            </a:r>
          </a:p>
          <a:p>
            <a:pPr lvl="1" eaLnBrk="1" hangingPunct="1">
              <a:buClr>
                <a:schemeClr val="bg1"/>
              </a:buClr>
              <a:buFont typeface="Wingdings" pitchFamily="2" charset="2"/>
              <a:buChar char="§"/>
              <a:defRPr/>
            </a:pPr>
            <a:r>
              <a:rPr lang="ru-RU" sz="1800" b="1" dirty="0" smtClean="0">
                <a:solidFill>
                  <a:srgbClr val="00FFFF"/>
                </a:solidFill>
              </a:rPr>
              <a:t>по модальности (алетической)</a:t>
            </a:r>
            <a:r>
              <a:rPr lang="ru-RU" sz="1800" b="1" dirty="0" smtClean="0">
                <a:solidFill>
                  <a:schemeClr val="accent3"/>
                </a:solidFill>
              </a:rPr>
              <a:t> – на </a:t>
            </a:r>
            <a:r>
              <a:rPr lang="ru-RU" sz="1800" b="1" dirty="0" smtClean="0">
                <a:solidFill>
                  <a:srgbClr val="FFFF00"/>
                </a:solidFill>
              </a:rPr>
              <a:t>аподиктические</a:t>
            </a:r>
            <a:r>
              <a:rPr lang="ru-RU" sz="1800" b="1" dirty="0" smtClean="0">
                <a:solidFill>
                  <a:schemeClr val="bg1"/>
                </a:solidFill>
              </a:rPr>
              <a:t> (необходимости), </a:t>
            </a:r>
            <a:r>
              <a:rPr lang="ru-RU" sz="1800" b="1" dirty="0" smtClean="0">
                <a:solidFill>
                  <a:srgbClr val="FFFF00"/>
                </a:solidFill>
              </a:rPr>
              <a:t>ассерторические</a:t>
            </a:r>
            <a:r>
              <a:rPr lang="ru-RU" sz="1800" b="1" dirty="0" smtClean="0">
                <a:solidFill>
                  <a:schemeClr val="bg1"/>
                </a:solidFill>
              </a:rPr>
              <a:t> (действительности)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и </a:t>
            </a:r>
            <a:r>
              <a:rPr lang="ru-RU" sz="1800" b="1" dirty="0" smtClean="0">
                <a:solidFill>
                  <a:srgbClr val="FFFF00"/>
                </a:solidFill>
              </a:rPr>
              <a:t>проблематические</a:t>
            </a:r>
            <a:r>
              <a:rPr lang="ru-RU" sz="1800" b="1" dirty="0" smtClean="0">
                <a:solidFill>
                  <a:schemeClr val="bg1"/>
                </a:solidFill>
              </a:rPr>
              <a:t> (возможности).</a:t>
            </a:r>
            <a:endParaRPr lang="ru-RU" sz="1800" b="1" i="1" dirty="0" smtClean="0">
              <a:solidFill>
                <a:srgbClr val="00FFFF"/>
              </a:solidFill>
            </a:endParaRPr>
          </a:p>
          <a:p>
            <a:pPr eaLnBrk="1" hangingPunct="1">
              <a:buClr>
                <a:schemeClr val="bg1"/>
              </a:buClr>
            </a:pPr>
            <a:endParaRPr lang="ru-RU" sz="1800" b="1" dirty="0" smtClean="0">
              <a:solidFill>
                <a:schemeClr val="accent3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312000" y="2952000"/>
            <a:ext cx="1224000" cy="369332"/>
          </a:xfrm>
          <a:prstGeom prst="roundRect">
            <a:avLst/>
          </a:prstGeom>
          <a:noFill/>
          <a:ln>
            <a:solidFill>
              <a:srgbClr val="00FF00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dirty="0" smtClean="0">
                <a:solidFill>
                  <a:srgbClr val="00FF00"/>
                </a:solidFill>
              </a:rPr>
              <a:t>субъект</a:t>
            </a:r>
            <a:endParaRPr lang="ru-RU" dirty="0"/>
          </a:p>
        </p:txBody>
      </p:sp>
      <p:sp>
        <p:nvSpPr>
          <p:cNvPr id="8" name="TextBox 7"/>
          <p:cNvSpPr txBox="1"/>
          <p:nvPr/>
        </p:nvSpPr>
        <p:spPr>
          <a:xfrm>
            <a:off x="4608000" y="2952000"/>
            <a:ext cx="1224000" cy="369332"/>
          </a:xfrm>
          <a:prstGeom prst="flowChartAlternateProcess">
            <a:avLst/>
          </a:prstGeom>
          <a:noFill/>
          <a:ln>
            <a:solidFill>
              <a:srgbClr val="00FF00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dirty="0" smtClean="0">
                <a:solidFill>
                  <a:srgbClr val="00FF00"/>
                </a:solidFill>
              </a:rPr>
              <a:t>связка</a:t>
            </a:r>
            <a:endParaRPr lang="ru-RU" dirty="0"/>
          </a:p>
        </p:txBody>
      </p:sp>
      <p:sp>
        <p:nvSpPr>
          <p:cNvPr id="10" name="TextBox 9"/>
          <p:cNvSpPr txBox="1"/>
          <p:nvPr/>
        </p:nvSpPr>
        <p:spPr>
          <a:xfrm>
            <a:off x="5904000" y="2952000"/>
            <a:ext cx="1224000" cy="369332"/>
          </a:xfrm>
          <a:prstGeom prst="roundRect">
            <a:avLst/>
          </a:prstGeom>
          <a:noFill/>
          <a:ln>
            <a:solidFill>
              <a:srgbClr val="00FF00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dirty="0" smtClean="0">
                <a:solidFill>
                  <a:srgbClr val="00FF00"/>
                </a:solidFill>
              </a:rPr>
              <a:t>предикат</a:t>
            </a:r>
            <a:endParaRPr lang="ru-RU" dirty="0"/>
          </a:p>
        </p:txBody>
      </p:sp>
      <p:sp>
        <p:nvSpPr>
          <p:cNvPr id="13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pPr eaLnBrk="1" hangingPunct="1"/>
            <a:r>
              <a:rPr lang="ru-RU" sz="3200" b="1" dirty="0" smtClean="0">
                <a:solidFill>
                  <a:schemeClr val="accent3"/>
                </a:solidFill>
              </a:rPr>
              <a:t>Понятие суждения</a:t>
            </a:r>
            <a:br>
              <a:rPr lang="ru-RU" sz="3200" b="1" dirty="0" smtClean="0">
                <a:solidFill>
                  <a:schemeClr val="accent3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Классификация суждений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016000" y="2952000"/>
            <a:ext cx="1224000" cy="369332"/>
          </a:xfrm>
          <a:prstGeom prst="roundRect">
            <a:avLst/>
          </a:prstGeom>
          <a:noFill/>
          <a:ln>
            <a:solidFill>
              <a:srgbClr val="00FF00"/>
            </a:solidFill>
          </a:ln>
        </p:spPr>
        <p:txBody>
          <a:bodyPr wrap="none" rtlCol="0" anchor="ctr" anchorCtr="1">
            <a:noAutofit/>
          </a:bodyPr>
          <a:lstStyle/>
          <a:p>
            <a:r>
              <a:rPr lang="ru-RU" b="1" dirty="0" smtClean="0">
                <a:solidFill>
                  <a:srgbClr val="00FF00"/>
                </a:solidFill>
              </a:rPr>
              <a:t>квантор</a:t>
            </a:r>
            <a:endParaRPr lang="en-GB" dirty="0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2088000" y="2412000"/>
            <a:ext cx="1296000" cy="288000"/>
          </a:xfrm>
          <a:prstGeom prst="round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bIns="3600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baseline="0" dirty="0" smtClean="0">
                <a:solidFill>
                  <a:srgbClr val="0000CC"/>
                </a:solidFill>
              </a:rPr>
              <a:t>Некоторые</a:t>
            </a:r>
            <a:endParaRPr lang="en-GB" sz="1600" b="1" baseline="0" dirty="0">
              <a:solidFill>
                <a:srgbClr val="0000CC"/>
              </a:solidFill>
            </a:endParaRPr>
          </a:p>
        </p:txBody>
      </p:sp>
      <p:sp>
        <p:nvSpPr>
          <p:cNvPr id="16" name="Rectangle 5"/>
          <p:cNvSpPr>
            <a:spLocks noChangeArrowheads="1"/>
          </p:cNvSpPr>
          <p:nvPr/>
        </p:nvSpPr>
        <p:spPr bwMode="auto">
          <a:xfrm>
            <a:off x="4500000" y="2160000"/>
            <a:ext cx="1440000" cy="252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bIns="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baseline="0" dirty="0" smtClean="0">
                <a:solidFill>
                  <a:srgbClr val="0000CC"/>
                </a:solidFill>
              </a:rPr>
              <a:t>есть / не есть</a:t>
            </a:r>
            <a:endParaRPr lang="ru-RU" sz="1400" b="1" baseline="0" dirty="0">
              <a:solidFill>
                <a:srgbClr val="0000CC"/>
              </a:solidFill>
            </a:endParaRPr>
          </a:p>
        </p:txBody>
      </p:sp>
      <p:sp>
        <p:nvSpPr>
          <p:cNvPr id="17" name="Rectangle 5"/>
          <p:cNvSpPr>
            <a:spLocks noChangeArrowheads="1"/>
          </p:cNvSpPr>
          <p:nvPr/>
        </p:nvSpPr>
        <p:spPr bwMode="auto">
          <a:xfrm>
            <a:off x="4500000" y="2412000"/>
            <a:ext cx="1440000" cy="252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bIns="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baseline="0" dirty="0" smtClean="0">
                <a:solidFill>
                  <a:srgbClr val="0000CC"/>
                </a:solidFill>
              </a:rPr>
              <a:t>суть / не суть</a:t>
            </a:r>
            <a:endParaRPr lang="ru-RU" sz="1400" b="1" baseline="0" dirty="0">
              <a:solidFill>
                <a:srgbClr val="0000CC"/>
              </a:solidFill>
            </a:endParaRPr>
          </a:p>
        </p:txBody>
      </p:sp>
      <p:sp>
        <p:nvSpPr>
          <p:cNvPr id="19" name="Oval 6"/>
          <p:cNvSpPr>
            <a:spLocks noChangeArrowheads="1"/>
          </p:cNvSpPr>
          <p:nvPr/>
        </p:nvSpPr>
        <p:spPr bwMode="auto">
          <a:xfrm>
            <a:off x="5868000" y="1980000"/>
            <a:ext cx="1296000" cy="864001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800" b="1" baseline="0" dirty="0">
                <a:solidFill>
                  <a:srgbClr val="0000FF"/>
                </a:solidFill>
              </a:rPr>
              <a:t>P</a:t>
            </a:r>
            <a:endParaRPr lang="ru-RU" sz="2400" b="1" baseline="0" dirty="0">
              <a:solidFill>
                <a:srgbClr val="0000FF"/>
              </a:solidFill>
            </a:endParaRPr>
          </a:p>
        </p:txBody>
      </p:sp>
      <p:sp>
        <p:nvSpPr>
          <p:cNvPr id="20" name="Rectangle 5"/>
          <p:cNvSpPr>
            <a:spLocks noChangeArrowheads="1"/>
          </p:cNvSpPr>
          <p:nvPr/>
        </p:nvSpPr>
        <p:spPr bwMode="auto">
          <a:xfrm>
            <a:off x="1620000" y="2124000"/>
            <a:ext cx="1764000" cy="288000"/>
          </a:xfrm>
          <a:prstGeom prst="round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46800" bIns="18000" anchor="ctr" anchorCtr="1"/>
          <a:lstStyle/>
          <a:p>
            <a:pPr algn="ctr">
              <a:lnSpc>
                <a:spcPct val="80000"/>
              </a:lnSpc>
            </a:pPr>
            <a:r>
              <a:rPr lang="ru-RU" sz="1400" b="1" baseline="0" dirty="0" smtClean="0">
                <a:solidFill>
                  <a:srgbClr val="0000CC"/>
                </a:solidFill>
              </a:rPr>
              <a:t>Всякое / Ни одно</a:t>
            </a:r>
            <a:r>
              <a:rPr lang="ru-RU" sz="1400" b="1" dirty="0" smtClean="0">
                <a:solidFill>
                  <a:srgbClr val="0000CC"/>
                </a:solidFill>
              </a:rPr>
              <a:t> </a:t>
            </a:r>
            <a:endParaRPr lang="en-GB" sz="1400" b="1" baseline="0" dirty="0">
              <a:solidFill>
                <a:srgbClr val="0000CC"/>
              </a:solidFill>
            </a:endParaRPr>
          </a:p>
        </p:txBody>
      </p:sp>
      <p:sp>
        <p:nvSpPr>
          <p:cNvPr id="18" name="Oval 4"/>
          <p:cNvSpPr>
            <a:spLocks noChangeArrowheads="1"/>
          </p:cNvSpPr>
          <p:nvPr/>
        </p:nvSpPr>
        <p:spPr bwMode="auto">
          <a:xfrm>
            <a:off x="3276000" y="1980000"/>
            <a:ext cx="1296000" cy="864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800" b="1" baseline="0" dirty="0">
                <a:solidFill>
                  <a:srgbClr val="0000FF"/>
                </a:solidFill>
              </a:rPr>
              <a:t>S</a:t>
            </a:r>
            <a:endParaRPr lang="ru-RU" sz="2400" b="1" baseline="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2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82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82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2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382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382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2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382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382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2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382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382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2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382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382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27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3827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827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8275" grpId="0" build="p"/>
      <p:bldP spid="20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5"/>
          <p:cNvSpPr>
            <a:spLocks noChangeArrowheads="1"/>
          </p:cNvSpPr>
          <p:nvPr/>
        </p:nvSpPr>
        <p:spPr bwMode="auto">
          <a:xfrm>
            <a:off x="6192000" y="3780000"/>
            <a:ext cx="1080000" cy="360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bIns="0" anchor="ctr" anchorCtr="1"/>
          <a:lstStyle/>
          <a:p>
            <a:pPr algn="ctr"/>
            <a:r>
              <a:rPr lang="ru-RU" b="1" baseline="0" dirty="0" smtClean="0">
                <a:solidFill>
                  <a:srgbClr val="0000CC"/>
                </a:solidFill>
              </a:rPr>
              <a:t>не есть</a:t>
            </a:r>
            <a:endParaRPr lang="ru-RU" b="1" baseline="0" dirty="0">
              <a:solidFill>
                <a:srgbClr val="0000CC"/>
              </a:solidFill>
            </a:endParaRPr>
          </a:p>
        </p:txBody>
      </p:sp>
      <p:sp>
        <p:nvSpPr>
          <p:cNvPr id="25" name="Rectangle 5"/>
          <p:cNvSpPr>
            <a:spLocks noChangeArrowheads="1"/>
          </p:cNvSpPr>
          <p:nvPr/>
        </p:nvSpPr>
        <p:spPr bwMode="auto">
          <a:xfrm>
            <a:off x="1872000" y="3780000"/>
            <a:ext cx="1080000" cy="360000"/>
          </a:xfrm>
          <a:prstGeom prst="rect">
            <a:avLst/>
          </a:prstGeom>
          <a:solidFill>
            <a:schemeClr val="accent1"/>
          </a:solidFill>
          <a:ln w="38100" cmpd="dbl">
            <a:solidFill>
              <a:schemeClr val="tx1"/>
            </a:solidFill>
            <a:miter lim="800000"/>
            <a:headEnd/>
            <a:tailEnd/>
          </a:ln>
        </p:spPr>
        <p:txBody>
          <a:bodyPr wrap="none" tIns="0" bIns="0" anchor="ctr" anchorCtr="1"/>
          <a:lstStyle/>
          <a:p>
            <a:pPr algn="ctr"/>
            <a:r>
              <a:rPr lang="ru-RU" b="1" baseline="0" dirty="0" smtClean="0">
                <a:solidFill>
                  <a:srgbClr val="0000CC"/>
                </a:solidFill>
              </a:rPr>
              <a:t>есть</a:t>
            </a:r>
            <a:endParaRPr lang="ru-RU" b="1" baseline="0" dirty="0">
              <a:solidFill>
                <a:srgbClr val="0000CC"/>
              </a:solidFill>
            </a:endParaRPr>
          </a:p>
        </p:txBody>
      </p:sp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sz="3200" b="1" dirty="0" smtClean="0">
                <a:solidFill>
                  <a:srgbClr val="FFFF00"/>
                </a:solidFill>
              </a:rPr>
              <a:t>Категорическое суждение</a:t>
            </a:r>
            <a:r>
              <a:rPr lang="ru-RU" sz="3200" b="1" dirty="0" smtClean="0">
                <a:solidFill>
                  <a:schemeClr val="bg1"/>
                </a:solidFill>
              </a:rPr>
              <a:t/>
            </a:r>
            <a:br>
              <a:rPr lang="ru-RU" sz="32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accent3"/>
                </a:solidFill>
              </a:rPr>
              <a:t>Классификация суждений по качеству</a:t>
            </a: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468313" y="1619250"/>
            <a:ext cx="3887787" cy="1692275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Утвердительное </a:t>
            </a:r>
            <a:r>
              <a:rPr lang="ru-RU" sz="2000" dirty="0">
                <a:solidFill>
                  <a:srgbClr val="FFFF00"/>
                </a:solidFill>
                <a:cs typeface="Arial" charset="0"/>
              </a:rPr>
              <a:t>суждение </a:t>
            </a:r>
            <a:r>
              <a:rPr lang="ru-RU" sz="2000" dirty="0"/>
              <a:t>–</a:t>
            </a:r>
            <a:r>
              <a:rPr lang="ru-RU" sz="2000" dirty="0">
                <a:solidFill>
                  <a:srgbClr val="FFFF00"/>
                </a:solidFill>
              </a:rPr>
              <a:t> </a:t>
            </a:r>
            <a:br>
              <a:rPr lang="ru-RU" sz="2000" dirty="0">
                <a:solidFill>
                  <a:srgbClr val="FFFF00"/>
                </a:solidFill>
              </a:rPr>
            </a:br>
            <a:r>
              <a:rPr lang="ru-RU" dirty="0" smtClean="0"/>
              <a:t>суждение, </a:t>
            </a:r>
            <a:r>
              <a:rPr lang="ru-RU" dirty="0"/>
              <a:t>в </a:t>
            </a:r>
            <a:r>
              <a:rPr lang="ru-RU" dirty="0" smtClean="0"/>
              <a:t>котором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отображается </a:t>
            </a:r>
            <a:r>
              <a:rPr lang="ru-RU" dirty="0" smtClean="0">
                <a:solidFill>
                  <a:srgbClr val="00FF00"/>
                </a:solidFill>
              </a:rPr>
              <a:t>наличие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какого-либо </a:t>
            </a:r>
            <a:r>
              <a:rPr lang="ru-RU" dirty="0" smtClean="0"/>
              <a:t>признака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у предмета.</a:t>
            </a: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4787900" y="1619250"/>
            <a:ext cx="3887788" cy="1692275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dirty="0" smtClean="0">
                <a:solidFill>
                  <a:srgbClr val="FFFF00"/>
                </a:solidFill>
                <a:cs typeface="Arial" charset="0"/>
              </a:rPr>
              <a:t>Отрицательное </a:t>
            </a:r>
            <a:r>
              <a:rPr lang="ru-RU" sz="2000" dirty="0">
                <a:solidFill>
                  <a:srgbClr val="FFFF00"/>
                </a:solidFill>
                <a:cs typeface="Arial" charset="0"/>
              </a:rPr>
              <a:t>суждение </a:t>
            </a:r>
            <a:r>
              <a:rPr lang="ru-RU" sz="2000" dirty="0"/>
              <a:t>– </a:t>
            </a:r>
            <a:br>
              <a:rPr lang="ru-RU" sz="2000" dirty="0"/>
            </a:br>
            <a:r>
              <a:rPr lang="ru-RU" dirty="0" smtClean="0"/>
              <a:t>суждение, </a:t>
            </a:r>
            <a:r>
              <a:rPr lang="ru-RU" dirty="0"/>
              <a:t>в </a:t>
            </a:r>
            <a:r>
              <a:rPr lang="ru-RU" dirty="0" smtClean="0"/>
              <a:t>котором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отображается </a:t>
            </a:r>
            <a:r>
              <a:rPr lang="ru-RU" dirty="0" smtClean="0">
                <a:solidFill>
                  <a:srgbClr val="00FF00"/>
                </a:solidFill>
              </a:rPr>
              <a:t>отсутствие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какого-либо </a:t>
            </a:r>
            <a:r>
              <a:rPr lang="ru-RU" dirty="0" smtClean="0"/>
              <a:t>признака </a:t>
            </a:r>
            <a:r>
              <a:rPr lang="ru-RU" dirty="0"/>
              <a:t/>
            </a:r>
            <a:br>
              <a:rPr lang="ru-RU" dirty="0"/>
            </a:br>
            <a:r>
              <a:rPr lang="ru-RU" dirty="0"/>
              <a:t>у предмета.</a:t>
            </a:r>
          </a:p>
        </p:txBody>
      </p:sp>
      <p:sp>
        <p:nvSpPr>
          <p:cNvPr id="12" name="Прямоугольник 11"/>
          <p:cNvSpPr>
            <a:spLocks noChangeArrowheads="1"/>
          </p:cNvSpPr>
          <p:nvPr/>
        </p:nvSpPr>
        <p:spPr bwMode="auto">
          <a:xfrm>
            <a:off x="972000" y="4572000"/>
            <a:ext cx="7200000" cy="108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 anchorCtr="1">
            <a:noAutofit/>
          </a:bodyPr>
          <a:lstStyle/>
          <a:p>
            <a:pPr algn="ctr"/>
            <a:r>
              <a:rPr lang="ru-RU" sz="1600" dirty="0">
                <a:solidFill>
                  <a:srgbClr val="FFFF00"/>
                </a:solidFill>
              </a:rPr>
              <a:t>Утвердительные</a:t>
            </a:r>
            <a:r>
              <a:rPr lang="ru-RU" sz="1600" dirty="0"/>
              <a:t> и </a:t>
            </a:r>
            <a:r>
              <a:rPr lang="ru-RU" sz="1600" dirty="0">
                <a:solidFill>
                  <a:srgbClr val="FFFF00"/>
                </a:solidFill>
              </a:rPr>
              <a:t>отрицательные</a:t>
            </a:r>
            <a:r>
              <a:rPr lang="ru-RU" sz="1600" dirty="0"/>
              <a:t> суждения не следует смешивать </a:t>
            </a:r>
            <a:br>
              <a:rPr lang="ru-RU" sz="1600" dirty="0"/>
            </a:br>
            <a:r>
              <a:rPr lang="ru-RU" sz="1600" dirty="0"/>
              <a:t>с </a:t>
            </a:r>
            <a:r>
              <a:rPr lang="ru-RU" sz="1600" dirty="0">
                <a:solidFill>
                  <a:srgbClr val="00FFFF"/>
                </a:solidFill>
              </a:rPr>
              <a:t>утверждаемыми</a:t>
            </a:r>
            <a:r>
              <a:rPr lang="ru-RU" sz="1600" dirty="0"/>
              <a:t> и </a:t>
            </a:r>
            <a:r>
              <a:rPr lang="ru-RU" sz="1600" dirty="0">
                <a:solidFill>
                  <a:srgbClr val="00FF00"/>
                </a:solidFill>
              </a:rPr>
              <a:t>утверждающими</a:t>
            </a:r>
            <a:r>
              <a:rPr lang="ru-RU" sz="1600" dirty="0"/>
              <a:t>,</a:t>
            </a:r>
            <a:r>
              <a:rPr lang="ru-RU" sz="1600" dirty="0">
                <a:solidFill>
                  <a:srgbClr val="00FFFF"/>
                </a:solidFill>
              </a:rPr>
              <a:t> </a:t>
            </a:r>
            <a:r>
              <a:rPr lang="ru-RU" sz="1600" dirty="0" smtClean="0"/>
              <a:t>равно как </a:t>
            </a:r>
            <a:r>
              <a:rPr lang="ru-RU" sz="1600" dirty="0"/>
              <a:t>с </a:t>
            </a:r>
            <a:r>
              <a:rPr lang="ru-RU" sz="1600" dirty="0">
                <a:solidFill>
                  <a:srgbClr val="00FFFF"/>
                </a:solidFill>
              </a:rPr>
              <a:t>отрицаемыми</a:t>
            </a:r>
            <a:r>
              <a:rPr lang="ru-RU" sz="1600" dirty="0"/>
              <a:t>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и </a:t>
            </a:r>
            <a:r>
              <a:rPr lang="ru-RU" sz="1600" dirty="0" smtClean="0">
                <a:solidFill>
                  <a:srgbClr val="FF66FF"/>
                </a:solidFill>
              </a:rPr>
              <a:t>отрицающими</a:t>
            </a:r>
            <a:r>
              <a:rPr lang="ru-RU" sz="1600" dirty="0" smtClean="0"/>
              <a:t> </a:t>
            </a:r>
            <a:r>
              <a:rPr lang="ru-RU" sz="1600" dirty="0"/>
              <a:t>суждениями, т. е. суждениями, </a:t>
            </a:r>
            <a:r>
              <a:rPr lang="ru-RU" sz="1600" dirty="0" smtClean="0"/>
              <a:t>подтверждающими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>
                <a:solidFill>
                  <a:srgbClr val="00FF00"/>
                </a:solidFill>
              </a:rPr>
              <a:t>истинность</a:t>
            </a:r>
            <a:r>
              <a:rPr lang="ru-RU" sz="1600" dirty="0"/>
              <a:t> или указывающими на </a:t>
            </a:r>
            <a:r>
              <a:rPr lang="ru-RU" sz="1600" dirty="0">
                <a:solidFill>
                  <a:srgbClr val="FF66FF"/>
                </a:solidFill>
              </a:rPr>
              <a:t>ложность</a:t>
            </a:r>
            <a:r>
              <a:rPr lang="ru-RU" sz="1600" dirty="0"/>
              <a:t> других суждений.</a:t>
            </a:r>
            <a:endParaRPr lang="ru-RU" sz="1600" dirty="0">
              <a:solidFill>
                <a:srgbClr val="FF66CC"/>
              </a:solidFill>
            </a:endParaRP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756000" y="5760000"/>
            <a:ext cx="3600000" cy="396000"/>
          </a:xfrm>
          <a:prstGeom prst="rect">
            <a:avLst/>
          </a:prstGeom>
          <a:noFill/>
          <a:ln w="19050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FF00"/>
                </a:solidFill>
              </a:rPr>
              <a:t>Верно (истинно)</a:t>
            </a:r>
            <a:r>
              <a:rPr lang="ru-RU" sz="1600" dirty="0" smtClean="0"/>
              <a:t>, </a:t>
            </a:r>
            <a:r>
              <a:rPr lang="ru-RU" sz="1600" dirty="0"/>
              <a:t>что </a:t>
            </a:r>
            <a:r>
              <a:rPr lang="en-US" sz="1600" dirty="0">
                <a:solidFill>
                  <a:srgbClr val="00FFFF"/>
                </a:solidFill>
              </a:rPr>
              <a:t>S</a:t>
            </a:r>
            <a:r>
              <a:rPr lang="ru-RU" sz="1600" dirty="0">
                <a:solidFill>
                  <a:srgbClr val="00FFFF"/>
                </a:solidFill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есть </a:t>
            </a:r>
            <a:r>
              <a:rPr lang="en-US" sz="1600" dirty="0">
                <a:solidFill>
                  <a:srgbClr val="00FFFF"/>
                </a:solidFill>
              </a:rPr>
              <a:t>P</a:t>
            </a:r>
            <a:r>
              <a:rPr lang="en-US" sz="1600" dirty="0"/>
              <a:t>.</a:t>
            </a:r>
            <a:r>
              <a:rPr lang="en-US" sz="1600" dirty="0">
                <a:solidFill>
                  <a:srgbClr val="00FFFF"/>
                </a:solidFill>
              </a:rPr>
              <a:t> 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4788000" y="5760000"/>
            <a:ext cx="3600000" cy="396000"/>
          </a:xfrm>
          <a:prstGeom prst="rect">
            <a:avLst/>
          </a:prstGeom>
          <a:noFill/>
          <a:ln w="19050">
            <a:solidFill>
              <a:srgbClr val="FF66FF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FF66FF"/>
                </a:solidFill>
              </a:rPr>
              <a:t>Неверно (ложно)</a:t>
            </a:r>
            <a:r>
              <a:rPr lang="ru-RU" sz="1600" dirty="0" smtClean="0"/>
              <a:t>, </a:t>
            </a:r>
            <a:r>
              <a:rPr lang="ru-RU" sz="1600" dirty="0"/>
              <a:t>что </a:t>
            </a:r>
            <a:r>
              <a:rPr lang="en-US" sz="1600" dirty="0" smtClean="0">
                <a:solidFill>
                  <a:srgbClr val="00FFFF"/>
                </a:solidFill>
              </a:rPr>
              <a:t>S</a:t>
            </a:r>
            <a:r>
              <a:rPr lang="ru-RU" sz="1600" dirty="0" smtClean="0">
                <a:solidFill>
                  <a:srgbClr val="00FFFF"/>
                </a:solidFill>
              </a:rPr>
              <a:t> есть </a:t>
            </a:r>
            <a:r>
              <a:rPr lang="en-US" sz="1600" dirty="0">
                <a:solidFill>
                  <a:srgbClr val="00FFFF"/>
                </a:solidFill>
              </a:rPr>
              <a:t>P</a:t>
            </a:r>
            <a:r>
              <a:rPr lang="en-US" sz="1600" dirty="0"/>
              <a:t>.</a:t>
            </a:r>
            <a:r>
              <a:rPr lang="en-US" sz="1600" dirty="0">
                <a:solidFill>
                  <a:srgbClr val="00FFFF"/>
                </a:solidFill>
              </a:rPr>
              <a:t> 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756000" y="6300000"/>
            <a:ext cx="3600000" cy="396000"/>
          </a:xfrm>
          <a:prstGeom prst="rect">
            <a:avLst/>
          </a:prstGeom>
          <a:noFill/>
          <a:ln w="19050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00FF00"/>
                </a:solidFill>
              </a:rPr>
              <a:t>Верно (истинно)</a:t>
            </a:r>
            <a:r>
              <a:rPr lang="ru-RU" sz="1600" dirty="0" smtClean="0"/>
              <a:t>, </a:t>
            </a:r>
            <a:r>
              <a:rPr lang="ru-RU" sz="1600" dirty="0"/>
              <a:t>что </a:t>
            </a:r>
            <a:r>
              <a:rPr lang="en-US" sz="1600" dirty="0">
                <a:solidFill>
                  <a:srgbClr val="00FFFF"/>
                </a:solidFill>
              </a:rPr>
              <a:t>S</a:t>
            </a:r>
            <a:r>
              <a:rPr lang="ru-RU" sz="1600" dirty="0">
                <a:solidFill>
                  <a:srgbClr val="00FFFF"/>
                </a:solidFill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не </a:t>
            </a:r>
            <a:r>
              <a:rPr lang="ru-RU" sz="1600" dirty="0">
                <a:solidFill>
                  <a:srgbClr val="00FFFF"/>
                </a:solidFill>
              </a:rPr>
              <a:t>есть </a:t>
            </a:r>
            <a:r>
              <a:rPr lang="en-US" sz="1600" dirty="0">
                <a:solidFill>
                  <a:srgbClr val="00FFFF"/>
                </a:solidFill>
              </a:rPr>
              <a:t>P</a:t>
            </a:r>
            <a:r>
              <a:rPr lang="en-US" sz="1600" dirty="0"/>
              <a:t>.</a:t>
            </a:r>
            <a:r>
              <a:rPr lang="en-US" sz="1600" dirty="0">
                <a:solidFill>
                  <a:srgbClr val="00FFFF"/>
                </a:solidFill>
              </a:rPr>
              <a:t> 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22" name="TextBox 21"/>
          <p:cNvSpPr txBox="1">
            <a:spLocks noChangeArrowheads="1"/>
          </p:cNvSpPr>
          <p:nvPr/>
        </p:nvSpPr>
        <p:spPr bwMode="auto">
          <a:xfrm>
            <a:off x="4788000" y="6300000"/>
            <a:ext cx="3600000" cy="396000"/>
          </a:xfrm>
          <a:prstGeom prst="rect">
            <a:avLst/>
          </a:prstGeom>
          <a:noFill/>
          <a:ln w="19050">
            <a:solidFill>
              <a:srgbClr val="FF66FF"/>
            </a:solidFill>
            <a:miter lim="800000"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1600" dirty="0" smtClean="0">
                <a:solidFill>
                  <a:srgbClr val="FF66FF"/>
                </a:solidFill>
              </a:rPr>
              <a:t>Неверно (ложно)</a:t>
            </a:r>
            <a:r>
              <a:rPr lang="ru-RU" sz="1600" dirty="0" smtClean="0"/>
              <a:t>, </a:t>
            </a:r>
            <a:r>
              <a:rPr lang="ru-RU" sz="1600" dirty="0"/>
              <a:t>что </a:t>
            </a:r>
            <a:r>
              <a:rPr lang="en-US" sz="1600" dirty="0">
                <a:solidFill>
                  <a:srgbClr val="00FFFF"/>
                </a:solidFill>
              </a:rPr>
              <a:t>S</a:t>
            </a:r>
            <a:r>
              <a:rPr lang="ru-RU" sz="1600" dirty="0">
                <a:solidFill>
                  <a:srgbClr val="00FFFF"/>
                </a:solidFill>
              </a:rPr>
              <a:t> </a:t>
            </a:r>
            <a:r>
              <a:rPr lang="ru-RU" sz="1600" dirty="0" smtClean="0">
                <a:solidFill>
                  <a:srgbClr val="00FFFF"/>
                </a:solidFill>
              </a:rPr>
              <a:t>не </a:t>
            </a:r>
            <a:r>
              <a:rPr lang="ru-RU" sz="1600" dirty="0">
                <a:solidFill>
                  <a:srgbClr val="00FFFF"/>
                </a:solidFill>
              </a:rPr>
              <a:t>есть </a:t>
            </a:r>
            <a:r>
              <a:rPr lang="en-US" sz="1600" dirty="0">
                <a:solidFill>
                  <a:srgbClr val="00FFFF"/>
                </a:solidFill>
              </a:rPr>
              <a:t>P</a:t>
            </a:r>
            <a:r>
              <a:rPr lang="en-US" sz="1600" dirty="0"/>
              <a:t>.</a:t>
            </a:r>
            <a:r>
              <a:rPr lang="en-US" sz="1600" dirty="0">
                <a:solidFill>
                  <a:srgbClr val="00FFFF"/>
                </a:solidFill>
              </a:rPr>
              <a:t> </a:t>
            </a:r>
            <a:endParaRPr lang="ru-RU" sz="1600" dirty="0">
              <a:solidFill>
                <a:srgbClr val="00FFFF"/>
              </a:solidFill>
            </a:endParaRPr>
          </a:p>
        </p:txBody>
      </p:sp>
      <p:sp>
        <p:nvSpPr>
          <p:cNvPr id="23" name="Oval 4"/>
          <p:cNvSpPr>
            <a:spLocks noChangeAspect="1" noChangeArrowheads="1"/>
          </p:cNvSpPr>
          <p:nvPr/>
        </p:nvSpPr>
        <p:spPr bwMode="auto">
          <a:xfrm>
            <a:off x="1044000" y="3528000"/>
            <a:ext cx="864000" cy="864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800" b="1" baseline="0" dirty="0">
                <a:solidFill>
                  <a:srgbClr val="0000FF"/>
                </a:solidFill>
              </a:rPr>
              <a:t>S</a:t>
            </a:r>
            <a:endParaRPr lang="ru-RU" sz="2400" b="1" baseline="0" dirty="0">
              <a:solidFill>
                <a:srgbClr val="0000FF"/>
              </a:solidFill>
            </a:endParaRPr>
          </a:p>
        </p:txBody>
      </p:sp>
      <p:sp>
        <p:nvSpPr>
          <p:cNvPr id="24" name="Oval 4"/>
          <p:cNvSpPr>
            <a:spLocks noChangeAspect="1" noChangeArrowheads="1"/>
          </p:cNvSpPr>
          <p:nvPr/>
        </p:nvSpPr>
        <p:spPr bwMode="auto">
          <a:xfrm>
            <a:off x="5364000" y="3528000"/>
            <a:ext cx="864000" cy="864000"/>
          </a:xfrm>
          <a:prstGeom prst="ellipse">
            <a:avLst/>
          </a:prstGeom>
          <a:solidFill>
            <a:srgbClr val="CCFFCC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800" b="1" baseline="0" dirty="0">
                <a:solidFill>
                  <a:srgbClr val="0000FF"/>
                </a:solidFill>
              </a:rPr>
              <a:t>S</a:t>
            </a:r>
            <a:endParaRPr lang="ru-RU" sz="2400" b="1" baseline="0" dirty="0">
              <a:solidFill>
                <a:srgbClr val="0000FF"/>
              </a:solidFill>
            </a:endParaRPr>
          </a:p>
        </p:txBody>
      </p:sp>
      <p:sp>
        <p:nvSpPr>
          <p:cNvPr id="27" name="Oval 6"/>
          <p:cNvSpPr>
            <a:spLocks noChangeAspect="1" noChangeArrowheads="1"/>
          </p:cNvSpPr>
          <p:nvPr/>
        </p:nvSpPr>
        <p:spPr bwMode="auto">
          <a:xfrm>
            <a:off x="2916000" y="3528000"/>
            <a:ext cx="864000" cy="864001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800" b="1" baseline="0" dirty="0">
                <a:solidFill>
                  <a:srgbClr val="0000FF"/>
                </a:solidFill>
              </a:rPr>
              <a:t>P</a:t>
            </a:r>
            <a:endParaRPr lang="ru-RU" sz="2400" b="1" baseline="0" dirty="0">
              <a:solidFill>
                <a:srgbClr val="0000FF"/>
              </a:solidFill>
            </a:endParaRPr>
          </a:p>
        </p:txBody>
      </p:sp>
      <p:sp>
        <p:nvSpPr>
          <p:cNvPr id="28" name="Oval 6"/>
          <p:cNvSpPr>
            <a:spLocks noChangeAspect="1" noChangeArrowheads="1"/>
          </p:cNvSpPr>
          <p:nvPr/>
        </p:nvSpPr>
        <p:spPr bwMode="auto">
          <a:xfrm>
            <a:off x="7236000" y="3528000"/>
            <a:ext cx="864000" cy="864001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800" b="1" baseline="0" dirty="0">
                <a:solidFill>
                  <a:srgbClr val="0000FF"/>
                </a:solidFill>
              </a:rPr>
              <a:t>P</a:t>
            </a:r>
            <a:endParaRPr lang="ru-RU" sz="2400" b="1" baseline="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5" grpId="0" animBg="1"/>
      <p:bldP spid="4" grpId="0" animBg="1"/>
      <p:bldP spid="5" grpId="0" animBg="1"/>
      <p:bldP spid="12" grpId="0" build="p"/>
      <p:bldP spid="13" grpId="0" animBg="1"/>
      <p:bldP spid="14" grpId="0" animBg="1"/>
      <p:bldP spid="21" grpId="0" animBg="1"/>
      <p:bldP spid="22" grpId="0" animBg="1"/>
      <p:bldP spid="23" grpId="0" animBg="1"/>
      <p:bldP spid="24" grpId="0" animBg="1"/>
      <p:bldP spid="27" grpId="0" animBg="1"/>
      <p:bldP spid="28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 anchorCtr="1"/>
          <a:lstStyle/>
          <a:p>
            <a:pPr algn="ctr">
              <a:defRPr/>
            </a:pPr>
            <a:r>
              <a:rPr lang="ru-RU" sz="3200" dirty="0" smtClean="0">
                <a:solidFill>
                  <a:schemeClr val="accent3"/>
                </a:solidFill>
              </a:rPr>
              <a:t>Категорическое суждение</a:t>
            </a:r>
            <a:br>
              <a:rPr lang="ru-RU" sz="3200" dirty="0" smtClean="0">
                <a:solidFill>
                  <a:schemeClr val="accent3"/>
                </a:solidFill>
              </a:rPr>
            </a:br>
            <a:r>
              <a:rPr lang="ru-RU" sz="2800" kern="0" dirty="0" smtClean="0">
                <a:latin typeface="+mj-lt"/>
                <a:ea typeface="+mj-ea"/>
                <a:cs typeface="+mj-cs"/>
              </a:rPr>
              <a:t>Классификация суждений по </a:t>
            </a:r>
            <a:r>
              <a:rPr lang="ru-RU" sz="2800" kern="0" dirty="0">
                <a:latin typeface="+mj-lt"/>
                <a:ea typeface="+mj-ea"/>
                <a:cs typeface="+mj-cs"/>
              </a:rPr>
              <a:t>количеству</a:t>
            </a: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179388" y="1511300"/>
            <a:ext cx="2808287" cy="1800225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Общее суждение </a:t>
            </a:r>
            <a:r>
              <a:rPr lang="ru-RU" dirty="0"/>
              <a:t>–</a:t>
            </a:r>
            <a:r>
              <a:rPr lang="ru-RU" dirty="0">
                <a:solidFill>
                  <a:srgbClr val="FFFF00"/>
                </a:solidFill>
              </a:rPr>
              <a:t> </a:t>
            </a:r>
            <a:br>
              <a:rPr lang="ru-RU" dirty="0">
                <a:solidFill>
                  <a:srgbClr val="FFFF00"/>
                </a:solidFill>
              </a:rPr>
            </a:br>
            <a:r>
              <a:rPr lang="ru-RU" sz="1600" dirty="0"/>
              <a:t>суждение, в котором </a:t>
            </a:r>
            <a:br>
              <a:rPr lang="ru-RU" sz="1600" dirty="0"/>
            </a:br>
            <a:r>
              <a:rPr lang="ru-RU" sz="1600" dirty="0"/>
              <a:t>что-либо </a:t>
            </a:r>
            <a:r>
              <a:rPr lang="ru-RU" sz="1600" dirty="0" smtClean="0"/>
              <a:t>утверждается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или отрицается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о </a:t>
            </a:r>
            <a:r>
              <a:rPr lang="ru-RU" sz="1600" dirty="0" smtClean="0">
                <a:solidFill>
                  <a:srgbClr val="00FF00"/>
                </a:solidFill>
              </a:rPr>
              <a:t>каждом</a:t>
            </a:r>
            <a:r>
              <a:rPr lang="ru-RU" sz="1600" dirty="0" smtClean="0"/>
              <a:t> предмете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какого-либо класса.</a:t>
            </a: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3168650" y="1511300"/>
            <a:ext cx="2806700" cy="1800225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dirty="0">
                <a:solidFill>
                  <a:srgbClr val="FFFF00"/>
                </a:solidFill>
                <a:cs typeface="Arial" charset="0"/>
              </a:rPr>
              <a:t>Частное суждение</a:t>
            </a:r>
            <a:r>
              <a:rPr lang="ru-RU" dirty="0">
                <a:cs typeface="Arial" charset="0"/>
              </a:rPr>
              <a:t> </a:t>
            </a:r>
            <a:r>
              <a:rPr lang="ru-RU" dirty="0"/>
              <a:t>– </a:t>
            </a:r>
            <a:br>
              <a:rPr lang="ru-RU" dirty="0"/>
            </a:br>
            <a:r>
              <a:rPr lang="ru-RU" sz="1600" dirty="0"/>
              <a:t>суждение, в котором </a:t>
            </a:r>
            <a:br>
              <a:rPr lang="ru-RU" sz="1600" dirty="0"/>
            </a:br>
            <a:r>
              <a:rPr lang="ru-RU" sz="1600" dirty="0"/>
              <a:t>что-либо </a:t>
            </a:r>
            <a:r>
              <a:rPr lang="ru-RU" sz="1600" dirty="0" smtClean="0"/>
              <a:t>утверждается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или отрицается </a:t>
            </a: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600" dirty="0" smtClean="0"/>
              <a:t>о </a:t>
            </a:r>
            <a:r>
              <a:rPr lang="ru-RU" sz="1600" dirty="0" smtClean="0">
                <a:solidFill>
                  <a:srgbClr val="00FF00"/>
                </a:solidFill>
              </a:rPr>
              <a:t>некоторых</a:t>
            </a:r>
            <a:r>
              <a:rPr lang="ru-RU" sz="1600" dirty="0" smtClean="0"/>
              <a:t> предметах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какого-либо класса.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6156325" y="1511300"/>
            <a:ext cx="2808288" cy="1800225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lIns="90000" rIns="90000" anchor="ctr" anchorCtr="1"/>
          <a:lstStyle/>
          <a:p>
            <a:pPr algn="ctr">
              <a:defRPr/>
            </a:pPr>
            <a:r>
              <a:rPr lang="ru-RU" dirty="0">
                <a:solidFill>
                  <a:srgbClr val="FFFF00"/>
                </a:solidFill>
                <a:cs typeface="Arial" charset="0"/>
              </a:rPr>
              <a:t>Единичное суждение </a:t>
            </a:r>
            <a:r>
              <a:rPr lang="ru-RU" dirty="0" smtClean="0"/>
              <a:t>–</a:t>
            </a:r>
            <a:r>
              <a:rPr lang="ru-RU" dirty="0" smtClean="0">
                <a:solidFill>
                  <a:srgbClr val="FFFF00"/>
                </a:solidFill>
              </a:rPr>
              <a:t> </a:t>
            </a:r>
            <a:r>
              <a:rPr lang="ru-RU" dirty="0"/>
              <a:t/>
            </a:r>
            <a:br>
              <a:rPr lang="ru-RU" dirty="0"/>
            </a:br>
            <a:r>
              <a:rPr lang="ru-RU" sz="1600" dirty="0" smtClean="0"/>
              <a:t>суждение</a:t>
            </a:r>
            <a:r>
              <a:rPr lang="ru-RU" sz="1600" dirty="0"/>
              <a:t>, в котором что-</a:t>
            </a:r>
            <a:br>
              <a:rPr lang="ru-RU" sz="1600" dirty="0"/>
            </a:br>
            <a:r>
              <a:rPr lang="ru-RU" sz="1600" dirty="0"/>
              <a:t>либо утверждается </a:t>
            </a:r>
            <a:r>
              <a:rPr lang="ru-RU" sz="1600" dirty="0" smtClean="0"/>
              <a:t>или 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600" dirty="0"/>
              <a:t>отрицается об </a:t>
            </a:r>
            <a:r>
              <a:rPr lang="ru-RU" sz="1600" dirty="0" smtClean="0">
                <a:solidFill>
                  <a:srgbClr val="00FF00"/>
                </a:solidFill>
              </a:rPr>
              <a:t>отдельном </a:t>
            </a:r>
            <a:r>
              <a:rPr lang="ru-RU" sz="1600" dirty="0">
                <a:solidFill>
                  <a:srgbClr val="00FF00"/>
                </a:solidFill>
              </a:rPr>
              <a:t/>
            </a:r>
            <a:br>
              <a:rPr lang="ru-RU" sz="1600" dirty="0">
                <a:solidFill>
                  <a:srgbClr val="00FF00"/>
                </a:solidFill>
              </a:rPr>
            </a:br>
            <a:r>
              <a:rPr lang="ru-RU" sz="1600" dirty="0"/>
              <a:t>предмете или </a:t>
            </a:r>
            <a:r>
              <a:rPr lang="ru-RU" sz="1600" dirty="0">
                <a:solidFill>
                  <a:srgbClr val="00FF00"/>
                </a:solidFill>
              </a:rPr>
              <a:t>группе</a:t>
            </a:r>
            <a:r>
              <a:rPr lang="ru-RU" sz="1600" dirty="0"/>
              <a:t> </a:t>
            </a:r>
            <a:br>
              <a:rPr lang="ru-RU" sz="1600" dirty="0"/>
            </a:br>
            <a:r>
              <a:rPr lang="ru-RU" sz="1600" dirty="0">
                <a:solidFill>
                  <a:schemeClr val="accent3"/>
                </a:solidFill>
              </a:rPr>
              <a:t>предметов</a:t>
            </a:r>
            <a:r>
              <a:rPr lang="ru-RU" sz="1600" dirty="0">
                <a:solidFill>
                  <a:srgbClr val="00FF00"/>
                </a:solidFill>
              </a:rPr>
              <a:t> как целом</a:t>
            </a:r>
            <a:r>
              <a:rPr lang="ru-RU" sz="1600" dirty="0"/>
              <a:t>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80000" y="3384000"/>
            <a:ext cx="2808000" cy="576000"/>
          </a:xfrm>
          <a:prstGeom prst="rect">
            <a:avLst/>
          </a:prstGeom>
          <a:noFill/>
          <a:ln w="19050">
            <a:noFill/>
          </a:ln>
        </p:spPr>
        <p:txBody>
          <a:bodyPr wrap="none" anchor="ctr" anchorCtr="1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Всякое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en-US" sz="1600" dirty="0">
                <a:solidFill>
                  <a:schemeClr val="accent3"/>
                </a:solidFill>
              </a:rPr>
              <a:t>S</a:t>
            </a:r>
            <a:r>
              <a:rPr lang="ru-RU" sz="1600" dirty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есть </a:t>
            </a:r>
            <a:r>
              <a:rPr lang="en-US" sz="1600" dirty="0" smtClean="0">
                <a:solidFill>
                  <a:schemeClr val="accent3"/>
                </a:solidFill>
              </a:rPr>
              <a:t>P</a:t>
            </a:r>
            <a:endParaRPr lang="ru-RU" sz="1600" dirty="0" smtClean="0">
              <a:solidFill>
                <a:schemeClr val="accent3"/>
              </a:solidFill>
            </a:endParaRPr>
          </a:p>
          <a:p>
            <a:pPr algn="ctr"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Ни одно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en-US" sz="1600" dirty="0" smtClean="0">
                <a:solidFill>
                  <a:schemeClr val="accent3"/>
                </a:solidFill>
              </a:rPr>
              <a:t>S </a:t>
            </a:r>
            <a:r>
              <a:rPr lang="ru-RU" sz="1600" dirty="0" smtClean="0">
                <a:solidFill>
                  <a:schemeClr val="accent3"/>
                </a:solidFill>
              </a:rPr>
              <a:t>не есть </a:t>
            </a:r>
            <a:r>
              <a:rPr lang="en-US" sz="1600" dirty="0" smtClean="0">
                <a:solidFill>
                  <a:schemeClr val="accent3"/>
                </a:solidFill>
              </a:rPr>
              <a:t>P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168000" y="3384000"/>
            <a:ext cx="2808000" cy="576000"/>
          </a:xfrm>
          <a:prstGeom prst="rect">
            <a:avLst/>
          </a:prstGeom>
          <a:noFill/>
          <a:ln w="19050">
            <a:noFill/>
          </a:ln>
        </p:spPr>
        <p:txBody>
          <a:bodyPr wrap="none" anchor="ctr" anchorCtr="1">
            <a:noAutofit/>
          </a:bodyPr>
          <a:lstStyle/>
          <a:p>
            <a:pPr algn="ctr">
              <a:defRPr/>
            </a:pPr>
            <a:r>
              <a:rPr lang="ru-RU" sz="1600" dirty="0">
                <a:solidFill>
                  <a:srgbClr val="00FFFF"/>
                </a:solidFill>
              </a:rPr>
              <a:t>Некоторые</a:t>
            </a:r>
            <a:r>
              <a:rPr lang="ru-RU" sz="1600" dirty="0">
                <a:solidFill>
                  <a:schemeClr val="accent3"/>
                </a:solidFill>
              </a:rPr>
              <a:t> </a:t>
            </a:r>
            <a:r>
              <a:rPr lang="en-US" sz="1600" dirty="0">
                <a:solidFill>
                  <a:schemeClr val="accent3"/>
                </a:solidFill>
              </a:rPr>
              <a:t>S</a:t>
            </a:r>
            <a:r>
              <a:rPr lang="ru-RU" sz="1600" dirty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суть </a:t>
            </a:r>
            <a:r>
              <a:rPr lang="en-US" sz="1600" dirty="0" smtClean="0">
                <a:solidFill>
                  <a:schemeClr val="accent3"/>
                </a:solidFill>
              </a:rPr>
              <a:t>P</a:t>
            </a:r>
          </a:p>
          <a:p>
            <a:pPr algn="ctr"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Некоторые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en-US" sz="1600" dirty="0" smtClean="0">
                <a:solidFill>
                  <a:schemeClr val="accent3"/>
                </a:solidFill>
              </a:rPr>
              <a:t>S</a:t>
            </a:r>
            <a:r>
              <a:rPr lang="ru-RU" sz="1600" dirty="0" smtClean="0">
                <a:solidFill>
                  <a:schemeClr val="accent3"/>
                </a:solidFill>
              </a:rPr>
              <a:t> не суть </a:t>
            </a:r>
            <a:r>
              <a:rPr lang="en-US" sz="1600" dirty="0" smtClean="0">
                <a:solidFill>
                  <a:schemeClr val="accent3"/>
                </a:solidFill>
              </a:rPr>
              <a:t>P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156000" y="3384000"/>
            <a:ext cx="2808000" cy="576000"/>
          </a:xfrm>
          <a:prstGeom prst="rect">
            <a:avLst/>
          </a:prstGeom>
          <a:noFill/>
          <a:ln w="19050">
            <a:noFill/>
          </a:ln>
        </p:spPr>
        <p:txBody>
          <a:bodyPr wrap="none" anchor="ctr" anchorCtr="1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Это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en-US" sz="1600" dirty="0" smtClean="0">
                <a:solidFill>
                  <a:schemeClr val="accent3"/>
                </a:solidFill>
              </a:rPr>
              <a:t>S</a:t>
            </a:r>
            <a:r>
              <a:rPr lang="ru-RU" sz="1600" dirty="0" smtClean="0">
                <a:solidFill>
                  <a:schemeClr val="accent3"/>
                </a:solidFill>
              </a:rPr>
              <a:t> есть </a:t>
            </a:r>
            <a:r>
              <a:rPr lang="en-US" sz="1600" dirty="0" smtClean="0">
                <a:solidFill>
                  <a:schemeClr val="accent3"/>
                </a:solidFill>
              </a:rPr>
              <a:t>P</a:t>
            </a:r>
          </a:p>
          <a:p>
            <a:pPr algn="ctr"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Это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en-US" sz="1600" dirty="0" smtClean="0">
                <a:solidFill>
                  <a:schemeClr val="accent3"/>
                </a:solidFill>
              </a:rPr>
              <a:t>S</a:t>
            </a:r>
            <a:r>
              <a:rPr lang="ru-RU" sz="1600" dirty="0" smtClean="0">
                <a:solidFill>
                  <a:schemeClr val="accent3"/>
                </a:solidFill>
              </a:rPr>
              <a:t> не есть </a:t>
            </a:r>
            <a:r>
              <a:rPr lang="en-US" sz="1600" dirty="0" smtClean="0">
                <a:solidFill>
                  <a:schemeClr val="accent3"/>
                </a:solidFill>
              </a:rPr>
              <a:t>P</a:t>
            </a:r>
            <a:endParaRPr lang="ru-RU" sz="1600" dirty="0" smtClean="0">
              <a:solidFill>
                <a:schemeClr val="accent3"/>
              </a:solidFill>
            </a:endParaRPr>
          </a:p>
        </p:txBody>
      </p:sp>
      <p:sp>
        <p:nvSpPr>
          <p:cNvPr id="13" name="AutoShape 7"/>
          <p:cNvSpPr>
            <a:spLocks noChangeArrowheads="1"/>
          </p:cNvSpPr>
          <p:nvPr/>
        </p:nvSpPr>
        <p:spPr bwMode="auto">
          <a:xfrm>
            <a:off x="3240000" y="4176000"/>
            <a:ext cx="2664000" cy="504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2000" rIns="72000" anchor="ctr" anchorCtr="1"/>
          <a:lstStyle/>
          <a:p>
            <a:pPr algn="ctr"/>
            <a:r>
              <a:rPr lang="ru-RU" dirty="0">
                <a:solidFill>
                  <a:srgbClr val="0000FF"/>
                </a:solidFill>
              </a:rPr>
              <a:t>Частные суждения</a:t>
            </a:r>
            <a:endParaRPr lang="ru-RU" sz="1400" dirty="0">
              <a:solidFill>
                <a:srgbClr val="FF0000"/>
              </a:solidFill>
            </a:endParaRPr>
          </a:p>
        </p:txBody>
      </p:sp>
      <p:sp>
        <p:nvSpPr>
          <p:cNvPr id="14" name="AutoShape 7"/>
          <p:cNvSpPr>
            <a:spLocks noChangeArrowheads="1"/>
          </p:cNvSpPr>
          <p:nvPr/>
        </p:nvSpPr>
        <p:spPr bwMode="auto">
          <a:xfrm>
            <a:off x="396000" y="4968000"/>
            <a:ext cx="4032000" cy="504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Неопределённые частные </a:t>
            </a:r>
            <a:r>
              <a:rPr lang="ru-RU" sz="1600" dirty="0">
                <a:solidFill>
                  <a:srgbClr val="0000FF"/>
                </a:solidFill>
              </a:rPr>
              <a:t>суждения</a:t>
            </a:r>
            <a:endParaRPr lang="ru-RU" sz="1200" dirty="0">
              <a:solidFill>
                <a:srgbClr val="FF0000"/>
              </a:solidFill>
            </a:endParaRPr>
          </a:p>
        </p:txBody>
      </p:sp>
      <p:sp>
        <p:nvSpPr>
          <p:cNvPr id="15" name="AutoShape 7"/>
          <p:cNvSpPr>
            <a:spLocks noChangeArrowheads="1"/>
          </p:cNvSpPr>
          <p:nvPr/>
        </p:nvSpPr>
        <p:spPr bwMode="auto">
          <a:xfrm>
            <a:off x="4716000" y="4968000"/>
            <a:ext cx="4032000" cy="504000"/>
          </a:xfrm>
          <a:prstGeom prst="beve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>
              <a:lnSpc>
                <a:spcPct val="90000"/>
              </a:lnSpc>
            </a:pPr>
            <a:r>
              <a:rPr lang="ru-RU" sz="1600" dirty="0" smtClean="0">
                <a:solidFill>
                  <a:srgbClr val="0000FF"/>
                </a:solidFill>
              </a:rPr>
              <a:t>Определённые частные </a:t>
            </a:r>
            <a:r>
              <a:rPr lang="ru-RU" sz="1600" dirty="0">
                <a:solidFill>
                  <a:srgbClr val="0000FF"/>
                </a:solidFill>
              </a:rPr>
              <a:t>суждения</a:t>
            </a:r>
            <a:endParaRPr lang="ru-RU" sz="1200" dirty="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88000" y="5508000"/>
            <a:ext cx="4248000" cy="648000"/>
          </a:xfrm>
          <a:prstGeom prst="rect">
            <a:avLst/>
          </a:prstGeom>
          <a:noFill/>
          <a:ln w="19050">
            <a:noFill/>
          </a:ln>
        </p:spPr>
        <p:txBody>
          <a:bodyPr wrap="square" lIns="90000" rIns="90000" anchor="ctr" anchorCtr="1">
            <a:noAutofit/>
          </a:bodyPr>
          <a:lstStyle/>
          <a:p>
            <a:pPr algn="ctr">
              <a:defRPr/>
            </a:pPr>
            <a:r>
              <a:rPr lang="ru-RU" sz="1600" dirty="0">
                <a:solidFill>
                  <a:srgbClr val="00FFFF"/>
                </a:solidFill>
              </a:rPr>
              <a:t>По крайней </a:t>
            </a:r>
            <a:r>
              <a:rPr lang="ru-RU" sz="1600" dirty="0" smtClean="0">
                <a:solidFill>
                  <a:srgbClr val="00FFFF"/>
                </a:solidFill>
              </a:rPr>
              <a:t>мере некоторые</a:t>
            </a:r>
            <a:r>
              <a:rPr lang="ru-RU" sz="1600" dirty="0" smtClean="0"/>
              <a:t>, </a:t>
            </a:r>
            <a:r>
              <a:rPr lang="ru-RU" sz="1600" dirty="0">
                <a:solidFill>
                  <a:schemeClr val="accent3"/>
                </a:solidFill>
              </a:rPr>
              <a:t/>
            </a:r>
            <a:br>
              <a:rPr lang="ru-RU" sz="1600" dirty="0">
                <a:solidFill>
                  <a:schemeClr val="accent3"/>
                </a:solidFill>
              </a:rPr>
            </a:br>
            <a:r>
              <a:rPr lang="ru-RU" sz="1600" dirty="0" smtClean="0">
                <a:solidFill>
                  <a:schemeClr val="accent3"/>
                </a:solidFill>
              </a:rPr>
              <a:t>но, </a:t>
            </a:r>
            <a:r>
              <a:rPr lang="ru-RU" sz="1600" dirty="0">
                <a:solidFill>
                  <a:schemeClr val="accent3"/>
                </a:solidFill>
              </a:rPr>
              <a:t>может </a:t>
            </a:r>
            <a:r>
              <a:rPr lang="ru-RU" sz="1600" dirty="0" smtClean="0">
                <a:solidFill>
                  <a:schemeClr val="accent3"/>
                </a:solidFill>
              </a:rPr>
              <a:t>быть, </a:t>
            </a:r>
            <a:r>
              <a:rPr lang="ru-RU" sz="1600" dirty="0">
                <a:solidFill>
                  <a:schemeClr val="accent3"/>
                </a:solidFill>
              </a:rPr>
              <a:t>и </a:t>
            </a:r>
            <a:r>
              <a:rPr lang="ru-RU" sz="1600" dirty="0" smtClean="0">
                <a:solidFill>
                  <a:schemeClr val="accent3"/>
                </a:solidFill>
              </a:rPr>
              <a:t>все </a:t>
            </a:r>
            <a:r>
              <a:rPr lang="en-US" sz="1600" dirty="0">
                <a:solidFill>
                  <a:schemeClr val="accent3"/>
                </a:solidFill>
              </a:rPr>
              <a:t>S</a:t>
            </a:r>
            <a:r>
              <a:rPr lang="ru-RU" sz="1600" dirty="0">
                <a:solidFill>
                  <a:schemeClr val="accent3"/>
                </a:solidFill>
              </a:rPr>
              <a:t> </a:t>
            </a:r>
            <a:r>
              <a:rPr lang="ru-RU" sz="1600" dirty="0" smtClean="0">
                <a:solidFill>
                  <a:schemeClr val="accent3"/>
                </a:solidFill>
              </a:rPr>
              <a:t>суть (не суть) </a:t>
            </a:r>
            <a:r>
              <a:rPr lang="en-US" sz="1600" dirty="0" smtClean="0">
                <a:solidFill>
                  <a:schemeClr val="accent3"/>
                </a:solidFill>
              </a:rPr>
              <a:t>P</a:t>
            </a:r>
            <a:endParaRPr lang="ru-RU" sz="1600" dirty="0">
              <a:solidFill>
                <a:schemeClr val="accent3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680000" y="5508000"/>
            <a:ext cx="4104000" cy="648000"/>
          </a:xfrm>
          <a:prstGeom prst="rect">
            <a:avLst/>
          </a:prstGeom>
          <a:noFill/>
          <a:ln w="19050">
            <a:noFill/>
          </a:ln>
        </p:spPr>
        <p:txBody>
          <a:bodyPr wrap="square" anchor="ctr" anchorCtr="1">
            <a:noAutofit/>
          </a:bodyPr>
          <a:lstStyle/>
          <a:p>
            <a:pPr algn="ctr">
              <a:defRPr/>
            </a:pPr>
            <a:r>
              <a:rPr lang="ru-RU" sz="1600" dirty="0" smtClean="0">
                <a:solidFill>
                  <a:srgbClr val="00FFFF"/>
                </a:solidFill>
              </a:rPr>
              <a:t>Только некоторые</a:t>
            </a:r>
            <a:r>
              <a:rPr lang="ru-RU" sz="1600" dirty="0" smtClean="0"/>
              <a:t>, </a:t>
            </a:r>
            <a:r>
              <a:rPr lang="ru-RU" sz="1600" dirty="0" smtClean="0">
                <a:solidFill>
                  <a:srgbClr val="00FFFF"/>
                </a:solidFill>
              </a:rPr>
              <a:t/>
            </a:r>
            <a:br>
              <a:rPr lang="ru-RU" sz="1600" dirty="0" smtClean="0">
                <a:solidFill>
                  <a:srgbClr val="00FFFF"/>
                </a:solidFill>
              </a:rPr>
            </a:br>
            <a:r>
              <a:rPr lang="ru-RU" sz="1600" dirty="0" smtClean="0"/>
              <a:t>т. е. не все</a:t>
            </a:r>
            <a:r>
              <a:rPr lang="ru-RU" sz="1600" dirty="0" smtClean="0">
                <a:solidFill>
                  <a:schemeClr val="accent3"/>
                </a:solidFill>
              </a:rPr>
              <a:t> </a:t>
            </a:r>
            <a:r>
              <a:rPr lang="en-US" sz="1600" dirty="0" smtClean="0">
                <a:solidFill>
                  <a:schemeClr val="accent3"/>
                </a:solidFill>
              </a:rPr>
              <a:t>S</a:t>
            </a:r>
            <a:r>
              <a:rPr lang="ru-RU" sz="1600" dirty="0" smtClean="0">
                <a:solidFill>
                  <a:schemeClr val="accent3"/>
                </a:solidFill>
              </a:rPr>
              <a:t> суть (не суть) </a:t>
            </a:r>
            <a:r>
              <a:rPr lang="en-US" sz="1600" dirty="0" smtClean="0">
                <a:solidFill>
                  <a:schemeClr val="accent3"/>
                </a:solidFill>
              </a:rPr>
              <a:t>P</a:t>
            </a:r>
            <a:endParaRPr lang="ru-RU" sz="1600" dirty="0">
              <a:solidFill>
                <a:schemeClr val="accent3"/>
              </a:solidFill>
            </a:endParaRPr>
          </a:p>
        </p:txBody>
      </p:sp>
      <p:cxnSp>
        <p:nvCxnSpPr>
          <p:cNvPr id="18" name="AutoShape 9"/>
          <p:cNvCxnSpPr>
            <a:cxnSpLocks noChangeShapeType="1"/>
          </p:cNvCxnSpPr>
          <p:nvPr/>
        </p:nvCxnSpPr>
        <p:spPr bwMode="auto">
          <a:xfrm>
            <a:off x="4572000" y="4680000"/>
            <a:ext cx="1588" cy="144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19" name="Line 8"/>
          <p:cNvSpPr>
            <a:spLocks noChangeShapeType="1"/>
          </p:cNvSpPr>
          <p:nvPr/>
        </p:nvSpPr>
        <p:spPr bwMode="auto">
          <a:xfrm>
            <a:off x="2411999" y="4824000"/>
            <a:ext cx="216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cxnSp>
        <p:nvCxnSpPr>
          <p:cNvPr id="21" name="AutoShape 9"/>
          <p:cNvCxnSpPr>
            <a:cxnSpLocks noChangeShapeType="1"/>
          </p:cNvCxnSpPr>
          <p:nvPr/>
        </p:nvCxnSpPr>
        <p:spPr bwMode="auto">
          <a:xfrm>
            <a:off x="2412000" y="4824000"/>
            <a:ext cx="1587" cy="144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22" name="Line 19"/>
          <p:cNvSpPr>
            <a:spLocks noChangeShapeType="1"/>
          </p:cNvSpPr>
          <p:nvPr/>
        </p:nvSpPr>
        <p:spPr bwMode="auto">
          <a:xfrm>
            <a:off x="4572000" y="4824000"/>
            <a:ext cx="2160000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cxnSp>
        <p:nvCxnSpPr>
          <p:cNvPr id="23" name="AutoShape 9"/>
          <p:cNvCxnSpPr>
            <a:cxnSpLocks noChangeShapeType="1"/>
          </p:cNvCxnSpPr>
          <p:nvPr/>
        </p:nvCxnSpPr>
        <p:spPr bwMode="auto">
          <a:xfrm>
            <a:off x="6732000" y="4824000"/>
            <a:ext cx="1587" cy="144000"/>
          </a:xfrm>
          <a:prstGeom prst="straightConnector1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</p:spPr>
      </p:cxnSp>
      <p:sp>
        <p:nvSpPr>
          <p:cNvPr id="20" name="TextBox 19"/>
          <p:cNvSpPr txBox="1"/>
          <p:nvPr/>
        </p:nvSpPr>
        <p:spPr>
          <a:xfrm>
            <a:off x="180000" y="6228000"/>
            <a:ext cx="8784000" cy="360000"/>
          </a:xfrm>
          <a:prstGeom prst="rect">
            <a:avLst/>
          </a:prstGeom>
          <a:noFill/>
          <a:ln>
            <a:solidFill>
              <a:srgbClr val="00FF00"/>
            </a:solidFill>
          </a:ln>
        </p:spPr>
        <p:txBody>
          <a:bodyPr wrap="none" rtlCol="0" anchor="ctr" anchorCtr="1">
            <a:noAutofit/>
          </a:bodyPr>
          <a:lstStyle/>
          <a:p>
            <a:pPr algn="ctr"/>
            <a:r>
              <a:rPr lang="ru-RU" sz="1600" dirty="0" smtClean="0">
                <a:solidFill>
                  <a:srgbClr val="00FF00"/>
                </a:solidFill>
              </a:rPr>
              <a:t>По умолчанию </a:t>
            </a:r>
            <a:r>
              <a:rPr lang="ru-RU" sz="1600" dirty="0" smtClean="0"/>
              <a:t>частное суждение считается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>
                <a:solidFill>
                  <a:srgbClr val="FFFF00"/>
                </a:solidFill>
              </a:rPr>
              <a:t>неопределённым</a:t>
            </a:r>
            <a:r>
              <a:rPr lang="ru-RU" sz="1600" dirty="0" smtClean="0">
                <a:solidFill>
                  <a:srgbClr val="00FF00"/>
                </a:solidFill>
              </a:rPr>
              <a:t> </a:t>
            </a:r>
            <a:r>
              <a:rPr lang="ru-RU" sz="1600" dirty="0" smtClean="0"/>
              <a:t>частным суждением.</a:t>
            </a:r>
            <a:endParaRPr lang="ru-RU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000"/>
                            </p:stCondLst>
                            <p:childTnLst>
                              <p:par>
                                <p:cTn id="5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000"/>
                            </p:stCondLst>
                            <p:childTnLst>
                              <p:par>
                                <p:cTn id="7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10" grpId="0"/>
      <p:bldP spid="11" grpId="0"/>
      <p:bldP spid="12" grpId="0"/>
      <p:bldP spid="13" grpId="0" animBg="1"/>
      <p:bldP spid="14" grpId="0" animBg="1"/>
      <p:bldP spid="15" grpId="0" animBg="1"/>
      <p:bldP spid="16" grpId="0"/>
      <p:bldP spid="17" grpId="0"/>
      <p:bldP spid="19" grpId="0" animBg="1"/>
      <p:bldP spid="22" grpId="0" animBg="1"/>
      <p:bldP spid="20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5267325" y="3060000"/>
            <a:ext cx="3419475" cy="7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0000" tIns="46800" rIns="90000" bIns="46800" anchor="ctr" anchorCtr="1"/>
          <a:lstStyle/>
          <a:p>
            <a:pPr algn="ctr">
              <a:spcBef>
                <a:spcPct val="20000"/>
              </a:spcBef>
            </a:pPr>
            <a:r>
              <a:rPr lang="ru-RU" sz="2000" dirty="0" smtClean="0">
                <a:solidFill>
                  <a:srgbClr val="00FFFF"/>
                </a:solidFill>
              </a:rPr>
              <a:t>Частно</a:t>
            </a:r>
            <a:r>
              <a:rPr lang="ru-RU" sz="2000" dirty="0" smtClean="0">
                <a:solidFill>
                  <a:srgbClr val="FF66FF"/>
                </a:solidFill>
              </a:rPr>
              <a:t>отрицательные</a:t>
            </a:r>
            <a:endParaRPr lang="ru-RU" sz="2000" dirty="0">
              <a:solidFill>
                <a:srgbClr val="FF66FF"/>
              </a:solidFill>
            </a:endParaRPr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1846263" y="3060000"/>
            <a:ext cx="3421062" cy="7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0000" tIns="46800" rIns="90000" bIns="46800" anchor="ctr" anchorCtr="1"/>
          <a:lstStyle/>
          <a:p>
            <a:pPr algn="ctr">
              <a:spcBef>
                <a:spcPct val="20000"/>
              </a:spcBef>
            </a:pPr>
            <a:r>
              <a:rPr lang="ru-RU" sz="2000" dirty="0">
                <a:solidFill>
                  <a:srgbClr val="00FFFF"/>
                </a:solidFill>
              </a:rPr>
              <a:t>Частно</a:t>
            </a:r>
            <a:r>
              <a:rPr lang="ru-RU" sz="2000" dirty="0">
                <a:solidFill>
                  <a:srgbClr val="00FF00"/>
                </a:solidFill>
              </a:rPr>
              <a:t>утвердительные</a:t>
            </a:r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457200" y="3060000"/>
            <a:ext cx="1389063" cy="7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0000" tIns="46800" rIns="90000" bIns="46800" anchor="ctr" anchorCtr="1"/>
          <a:lstStyle/>
          <a:p>
            <a:pPr algn="ctr">
              <a:spcBef>
                <a:spcPct val="20000"/>
              </a:spcBef>
              <a:defRPr/>
            </a:pPr>
            <a:r>
              <a:rPr lang="ru-RU" sz="2000" dirty="0">
                <a:solidFill>
                  <a:schemeClr val="accent3"/>
                </a:solidFill>
              </a:rPr>
              <a:t>Частные</a:t>
            </a:r>
          </a:p>
        </p:txBody>
      </p:sp>
      <p:sp>
        <p:nvSpPr>
          <p:cNvPr id="6" name="Rectangle 6"/>
          <p:cNvSpPr>
            <a:spLocks noChangeArrowheads="1"/>
          </p:cNvSpPr>
          <p:nvPr/>
        </p:nvSpPr>
        <p:spPr bwMode="auto">
          <a:xfrm>
            <a:off x="5267325" y="2340000"/>
            <a:ext cx="3419475" cy="7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0000" tIns="46800" rIns="90000" bIns="46800" anchor="ctr" anchorCtr="1"/>
          <a:lstStyle/>
          <a:p>
            <a:pPr algn="ctr">
              <a:spcBef>
                <a:spcPct val="20000"/>
              </a:spcBef>
            </a:pPr>
            <a:r>
              <a:rPr lang="ru-RU" sz="2000" dirty="0">
                <a:solidFill>
                  <a:srgbClr val="FFFF00"/>
                </a:solidFill>
              </a:rPr>
              <a:t>Обще</a:t>
            </a:r>
            <a:r>
              <a:rPr lang="ru-RU" sz="2000" dirty="0">
                <a:solidFill>
                  <a:srgbClr val="FF66FF"/>
                </a:solidFill>
              </a:rPr>
              <a:t>отрицательные</a:t>
            </a: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1846263" y="2340000"/>
            <a:ext cx="3421062" cy="7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0000" tIns="46800" rIns="90000" bIns="46800" anchor="ctr" anchorCtr="1"/>
          <a:lstStyle/>
          <a:p>
            <a:pPr algn="ctr">
              <a:spcBef>
                <a:spcPct val="20000"/>
              </a:spcBef>
            </a:pPr>
            <a:r>
              <a:rPr lang="ru-RU" sz="2000" dirty="0">
                <a:solidFill>
                  <a:srgbClr val="FFFF00"/>
                </a:solidFill>
              </a:rPr>
              <a:t>Обще</a:t>
            </a:r>
            <a:r>
              <a:rPr lang="ru-RU" sz="2000" dirty="0">
                <a:solidFill>
                  <a:srgbClr val="00FF00"/>
                </a:solidFill>
              </a:rPr>
              <a:t>утвердительные</a:t>
            </a:r>
          </a:p>
        </p:txBody>
      </p:sp>
      <p:sp>
        <p:nvSpPr>
          <p:cNvPr id="8" name="Rectangle 8"/>
          <p:cNvSpPr>
            <a:spLocks noChangeArrowheads="1"/>
          </p:cNvSpPr>
          <p:nvPr/>
        </p:nvSpPr>
        <p:spPr bwMode="auto">
          <a:xfrm>
            <a:off x="457200" y="2340000"/>
            <a:ext cx="1389063" cy="7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0000" tIns="46800" rIns="90000" bIns="46800" anchor="ctr" anchorCtr="1"/>
          <a:lstStyle/>
          <a:p>
            <a:pPr algn="ctr">
              <a:spcBef>
                <a:spcPct val="20000"/>
              </a:spcBef>
              <a:defRPr/>
            </a:pPr>
            <a:r>
              <a:rPr lang="ru-RU" sz="2000" dirty="0">
                <a:solidFill>
                  <a:schemeClr val="accent3"/>
                </a:solidFill>
              </a:rPr>
              <a:t>Общие</a:t>
            </a:r>
          </a:p>
        </p:txBody>
      </p:sp>
      <p:sp>
        <p:nvSpPr>
          <p:cNvPr id="9" name="Rectangle 9"/>
          <p:cNvSpPr>
            <a:spLocks noChangeArrowheads="1"/>
          </p:cNvSpPr>
          <p:nvPr/>
        </p:nvSpPr>
        <p:spPr bwMode="auto">
          <a:xfrm>
            <a:off x="5267325" y="1620000"/>
            <a:ext cx="3455988" cy="7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0000" tIns="46800" rIns="90000" bIns="46800" anchor="ctr" anchorCtr="1"/>
          <a:lstStyle/>
          <a:p>
            <a:pPr algn="ctr">
              <a:spcBef>
                <a:spcPct val="20000"/>
              </a:spcBef>
              <a:defRPr/>
            </a:pPr>
            <a:r>
              <a:rPr lang="ru-RU" sz="2000" dirty="0">
                <a:solidFill>
                  <a:schemeClr val="accent3"/>
                </a:solidFill>
              </a:rPr>
              <a:t>Отрицательные</a:t>
            </a:r>
          </a:p>
        </p:txBody>
      </p:sp>
      <p:sp>
        <p:nvSpPr>
          <p:cNvPr id="10" name="Rectangle 10"/>
          <p:cNvSpPr>
            <a:spLocks noChangeArrowheads="1"/>
          </p:cNvSpPr>
          <p:nvPr/>
        </p:nvSpPr>
        <p:spPr bwMode="auto">
          <a:xfrm>
            <a:off x="1846263" y="1620000"/>
            <a:ext cx="3421062" cy="7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0000" tIns="46800" rIns="90000" bIns="46800" anchor="ctr" anchorCtr="1"/>
          <a:lstStyle/>
          <a:p>
            <a:pPr algn="ctr">
              <a:spcBef>
                <a:spcPct val="20000"/>
              </a:spcBef>
              <a:defRPr/>
            </a:pPr>
            <a:r>
              <a:rPr lang="ru-RU" sz="2000" dirty="0">
                <a:solidFill>
                  <a:schemeClr val="accent3"/>
                </a:solidFill>
              </a:rPr>
              <a:t>Утвердительные</a:t>
            </a:r>
          </a:p>
        </p:txBody>
      </p:sp>
      <p:sp>
        <p:nvSpPr>
          <p:cNvPr id="9226" name="Rectangle 11"/>
          <p:cNvSpPr>
            <a:spLocks noChangeArrowheads="1"/>
          </p:cNvSpPr>
          <p:nvPr/>
        </p:nvSpPr>
        <p:spPr bwMode="auto">
          <a:xfrm>
            <a:off x="457200" y="1800225"/>
            <a:ext cx="1389063" cy="1079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0000" tIns="46800" rIns="90000" bIns="46800" anchor="ctr" anchorCtr="1"/>
          <a:lstStyle/>
          <a:p>
            <a:pPr algn="ctr">
              <a:spcBef>
                <a:spcPct val="20000"/>
              </a:spcBef>
            </a:pPr>
            <a:endParaRPr lang="ru-RU" sz="2800" dirty="0"/>
          </a:p>
        </p:txBody>
      </p:sp>
      <p:sp>
        <p:nvSpPr>
          <p:cNvPr id="12" name="Line 12"/>
          <p:cNvSpPr>
            <a:spLocks noChangeShapeType="1"/>
          </p:cNvSpPr>
          <p:nvPr/>
        </p:nvSpPr>
        <p:spPr bwMode="auto">
          <a:xfrm>
            <a:off x="457200" y="1620000"/>
            <a:ext cx="8229600" cy="0"/>
          </a:xfrm>
          <a:prstGeom prst="line">
            <a:avLst/>
          </a:prstGeom>
          <a:noFill/>
          <a:ln w="12700" cap="sq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3" name="Line 13"/>
          <p:cNvSpPr>
            <a:spLocks noChangeShapeType="1"/>
          </p:cNvSpPr>
          <p:nvPr/>
        </p:nvSpPr>
        <p:spPr bwMode="auto">
          <a:xfrm>
            <a:off x="457200" y="2340000"/>
            <a:ext cx="8229600" cy="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4" name="Line 14"/>
          <p:cNvSpPr>
            <a:spLocks noChangeShapeType="1"/>
          </p:cNvSpPr>
          <p:nvPr/>
        </p:nvSpPr>
        <p:spPr bwMode="auto">
          <a:xfrm>
            <a:off x="457200" y="3060000"/>
            <a:ext cx="8229600" cy="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5" name="Line 15"/>
          <p:cNvSpPr>
            <a:spLocks noChangeShapeType="1"/>
          </p:cNvSpPr>
          <p:nvPr/>
        </p:nvSpPr>
        <p:spPr bwMode="auto">
          <a:xfrm>
            <a:off x="457200" y="3780000"/>
            <a:ext cx="8229600" cy="0"/>
          </a:xfrm>
          <a:prstGeom prst="line">
            <a:avLst/>
          </a:prstGeom>
          <a:noFill/>
          <a:ln w="12700" cap="sq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6" name="Line 16"/>
          <p:cNvSpPr>
            <a:spLocks noChangeShapeType="1"/>
          </p:cNvSpPr>
          <p:nvPr/>
        </p:nvSpPr>
        <p:spPr bwMode="auto">
          <a:xfrm>
            <a:off x="457200" y="1620000"/>
            <a:ext cx="0" cy="2160000"/>
          </a:xfrm>
          <a:prstGeom prst="line">
            <a:avLst/>
          </a:prstGeom>
          <a:noFill/>
          <a:ln w="12700" cap="sq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7" name="Line 17"/>
          <p:cNvSpPr>
            <a:spLocks noChangeShapeType="1"/>
          </p:cNvSpPr>
          <p:nvPr/>
        </p:nvSpPr>
        <p:spPr bwMode="auto">
          <a:xfrm>
            <a:off x="1846263" y="1620000"/>
            <a:ext cx="0" cy="216000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8" name="Line 18"/>
          <p:cNvSpPr>
            <a:spLocks noChangeShapeType="1"/>
          </p:cNvSpPr>
          <p:nvPr/>
        </p:nvSpPr>
        <p:spPr bwMode="auto">
          <a:xfrm>
            <a:off x="5267325" y="1620000"/>
            <a:ext cx="0" cy="216000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9" name="Line 19"/>
          <p:cNvSpPr>
            <a:spLocks noChangeShapeType="1"/>
          </p:cNvSpPr>
          <p:nvPr/>
        </p:nvSpPr>
        <p:spPr bwMode="auto">
          <a:xfrm>
            <a:off x="8686800" y="1620000"/>
            <a:ext cx="0" cy="2160000"/>
          </a:xfrm>
          <a:prstGeom prst="line">
            <a:avLst/>
          </a:prstGeom>
          <a:noFill/>
          <a:ln w="12700" cap="sq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20" name="Заголовок 1"/>
          <p:cNvSpPr txBox="1">
            <a:spLocks/>
          </p:cNvSpPr>
          <p:nvPr/>
        </p:nvSpPr>
        <p:spPr>
          <a:xfrm>
            <a:off x="277813" y="274638"/>
            <a:ext cx="8588375" cy="1143000"/>
          </a:xfrm>
          <a:prstGeom prst="rect">
            <a:avLst/>
          </a:prstGeom>
        </p:spPr>
        <p:txBody>
          <a:bodyPr anchor="ctr" anchorCtr="1"/>
          <a:lstStyle/>
          <a:p>
            <a:pPr algn="ctr" eaLnBrk="0" hangingPunct="0">
              <a:defRPr/>
            </a:pPr>
            <a:r>
              <a:rPr lang="ru-RU" sz="2800" kern="0" dirty="0" smtClean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Объединённая </a:t>
            </a:r>
            <a:r>
              <a:rPr lang="ru-RU" sz="2800" kern="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классификация категорических суждений по качеству и количеству</a:t>
            </a:r>
            <a:endParaRPr lang="ru-RU" sz="2800" b="0" kern="0" dirty="0">
              <a:solidFill>
                <a:schemeClr val="accent3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2" name="Содержимое 2"/>
          <p:cNvSpPr txBox="1">
            <a:spLocks/>
          </p:cNvSpPr>
          <p:nvPr/>
        </p:nvSpPr>
        <p:spPr>
          <a:xfrm>
            <a:off x="108000" y="4032000"/>
            <a:ext cx="8892000" cy="2700000"/>
          </a:xfrm>
          <a:prstGeom prst="rect">
            <a:avLst/>
          </a:prstGeom>
        </p:spPr>
        <p:txBody>
          <a:bodyPr/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 объединённой классификации категорических суждений по качеству и количеству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единичные суждения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в самостоятельную группу не выделяются, а рассматриваются как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общие суждения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: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поскольку объём субъекта единичного суждения состоит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только из одного элемента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любое суждение об этом элементе оказывается, за отсутствием других элементов, суждением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обо всех элементах данного класса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Следует, однако, отметить, что неразличение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общих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и 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единичных</a:t>
            </a: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суждений с логической точки зрения не вполне правомерно </a:t>
            </a:r>
            <a:b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ru-RU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 в ряде случаев может порождать недоразумения.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2" grpId="0" build="p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val 3"/>
          <p:cNvSpPr>
            <a:spLocks noChangeAspect="1" noChangeArrowheads="1"/>
          </p:cNvSpPr>
          <p:nvPr/>
        </p:nvSpPr>
        <p:spPr bwMode="auto">
          <a:xfrm>
            <a:off x="1944000" y="1620000"/>
            <a:ext cx="900000" cy="90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67299" name="Oval 3"/>
          <p:cNvSpPr>
            <a:spLocks noChangeAspect="1" noChangeArrowheads="1"/>
          </p:cNvSpPr>
          <p:nvPr/>
        </p:nvSpPr>
        <p:spPr bwMode="auto">
          <a:xfrm>
            <a:off x="864000" y="1619250"/>
            <a:ext cx="900000" cy="90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800" dirty="0">
                <a:solidFill>
                  <a:srgbClr val="0000CC"/>
                </a:solidFill>
              </a:rPr>
              <a:t>P</a:t>
            </a:r>
            <a:r>
              <a:rPr lang="ru-RU" sz="2800" dirty="0">
                <a:solidFill>
                  <a:srgbClr val="0000CC"/>
                </a:solidFill>
              </a:rPr>
              <a:t/>
            </a:r>
            <a:br>
              <a:rPr lang="ru-RU" sz="2800" dirty="0">
                <a:solidFill>
                  <a:srgbClr val="0000CC"/>
                </a:solidFill>
              </a:rPr>
            </a:br>
            <a:endParaRPr lang="ru-RU" sz="2800" dirty="0">
              <a:solidFill>
                <a:srgbClr val="0000CC"/>
              </a:solidFill>
            </a:endParaRPr>
          </a:p>
        </p:txBody>
      </p:sp>
      <p:sp>
        <p:nvSpPr>
          <p:cNvPr id="567301" name="Oval 5"/>
          <p:cNvSpPr>
            <a:spLocks noChangeAspect="1" noChangeArrowheads="1"/>
          </p:cNvSpPr>
          <p:nvPr/>
        </p:nvSpPr>
        <p:spPr bwMode="auto">
          <a:xfrm>
            <a:off x="1116000" y="2088000"/>
            <a:ext cx="397250" cy="39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000" dirty="0">
                <a:solidFill>
                  <a:srgbClr val="0000CC"/>
                </a:solidFill>
              </a:rPr>
              <a:t>S</a:t>
            </a: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567307" name="Text Box 11"/>
          <p:cNvSpPr txBox="1">
            <a:spLocks noChangeArrowheads="1"/>
          </p:cNvSpPr>
          <p:nvPr/>
        </p:nvSpPr>
        <p:spPr bwMode="auto">
          <a:xfrm>
            <a:off x="3600000" y="2592000"/>
            <a:ext cx="5040000" cy="79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en-US" dirty="0" smtClean="0"/>
              <a:t> </a:t>
            </a:r>
            <a:r>
              <a:rPr lang="ru-RU" dirty="0" smtClean="0"/>
              <a:t>– подчинённое, </a:t>
            </a:r>
            <a:r>
              <a:rPr lang="en-US" dirty="0" smtClean="0">
                <a:solidFill>
                  <a:srgbClr val="FF66FF"/>
                </a:solidFill>
              </a:rPr>
              <a:t>P</a:t>
            </a:r>
            <a:r>
              <a:rPr lang="ru-RU" dirty="0" smtClean="0"/>
              <a:t> – подчиняющее понятие</a:t>
            </a:r>
          </a:p>
          <a:p>
            <a:pPr algn="ctr">
              <a:defRPr/>
            </a:pPr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en-US" dirty="0" smtClean="0"/>
              <a:t> </a:t>
            </a:r>
            <a:r>
              <a:rPr lang="ru-RU" dirty="0" smtClean="0"/>
              <a:t>и </a:t>
            </a:r>
            <a:r>
              <a:rPr lang="en-US" dirty="0" smtClean="0">
                <a:solidFill>
                  <a:srgbClr val="FF66FF"/>
                </a:solidFill>
              </a:rPr>
              <a:t>P</a:t>
            </a:r>
            <a:r>
              <a:rPr lang="ru-RU" dirty="0" smtClean="0"/>
              <a:t> – равнозначащие понятия</a:t>
            </a:r>
            <a:endParaRPr lang="ru-RU" i="1" dirty="0"/>
          </a:p>
        </p:txBody>
      </p:sp>
      <p:sp>
        <p:nvSpPr>
          <p:cNvPr id="19" name="Oval 3"/>
          <p:cNvSpPr>
            <a:spLocks noChangeAspect="1" noChangeArrowheads="1"/>
          </p:cNvSpPr>
          <p:nvPr/>
        </p:nvSpPr>
        <p:spPr bwMode="auto">
          <a:xfrm>
            <a:off x="1944000" y="1620000"/>
            <a:ext cx="900000" cy="90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21" name="Oval 3"/>
          <p:cNvSpPr>
            <a:spLocks noChangeAspect="1" noChangeArrowheads="1"/>
          </p:cNvSpPr>
          <p:nvPr/>
        </p:nvSpPr>
        <p:spPr bwMode="auto">
          <a:xfrm>
            <a:off x="1944000" y="1620000"/>
            <a:ext cx="900000" cy="90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 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11" name="Rectangle 4"/>
          <p:cNvSpPr>
            <a:spLocks noGrp="1" noChangeArrowheads="1"/>
          </p:cNvSpPr>
          <p:nvPr>
            <p:ph type="title"/>
          </p:nvPr>
        </p:nvSpPr>
        <p:spPr>
          <a:xfrm>
            <a:off x="276225" y="274638"/>
            <a:ext cx="8589963" cy="1143000"/>
          </a:xfrm>
        </p:spPr>
        <p:txBody>
          <a:bodyPr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Логические отношения между терминами </a:t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и основные типы категорических суждений</a:t>
            </a:r>
          </a:p>
        </p:txBody>
      </p:sp>
      <p:sp>
        <p:nvSpPr>
          <p:cNvPr id="10" name="Text Box 11"/>
          <p:cNvSpPr txBox="1">
            <a:spLocks noChangeArrowheads="1"/>
          </p:cNvSpPr>
          <p:nvPr/>
        </p:nvSpPr>
        <p:spPr bwMode="auto">
          <a:xfrm>
            <a:off x="3960000" y="1619250"/>
            <a:ext cx="4321175" cy="9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>
              <a:spcAft>
                <a:spcPts val="600"/>
              </a:spcAft>
              <a:defRPr/>
            </a:pPr>
            <a:r>
              <a:rPr lang="ru-RU" sz="2000" dirty="0" smtClean="0">
                <a:solidFill>
                  <a:srgbClr val="00FFFF"/>
                </a:solidFill>
              </a:rPr>
              <a:t>Общеутвердительное суждение</a:t>
            </a:r>
          </a:p>
          <a:p>
            <a:pPr algn="ctr">
              <a:defRPr/>
            </a:pPr>
            <a:r>
              <a:rPr lang="ru-RU" dirty="0" smtClean="0">
                <a:solidFill>
                  <a:srgbClr val="FFFF00"/>
                </a:solidFill>
              </a:rPr>
              <a:t>Всякое</a:t>
            </a:r>
            <a:r>
              <a:rPr lang="ru-RU" dirty="0" smtClean="0"/>
              <a:t> </a:t>
            </a:r>
            <a:r>
              <a:rPr lang="en-US" dirty="0">
                <a:solidFill>
                  <a:srgbClr val="00FF00"/>
                </a:solidFill>
              </a:rPr>
              <a:t>S</a:t>
            </a:r>
            <a:r>
              <a:rPr lang="en-US" dirty="0"/>
              <a:t> </a:t>
            </a:r>
            <a:r>
              <a:rPr lang="ru-RU" dirty="0" smtClean="0"/>
              <a:t>есть </a:t>
            </a:r>
            <a:r>
              <a:rPr lang="en-US" dirty="0" smtClean="0">
                <a:solidFill>
                  <a:srgbClr val="FF66FF"/>
                </a:solidFill>
              </a:rPr>
              <a:t>P</a:t>
            </a:r>
            <a:endParaRPr lang="ru-RU" sz="1600" i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1000"/>
                                        <p:tgtEl>
                                          <p:spTgt spid="567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7864 0 " pathEditMode="relative" ptsTypes="AA">
                                      <p:cBhvr>
                                        <p:cTn id="17" dur="2000" spd="-100000" fill="hold"/>
                                        <p:tgtEl>
                                          <p:spTgt spid="5673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500"/>
                            </p:stCondLst>
                            <p:childTnLst>
                              <p:par>
                                <p:cTn id="1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67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67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0226 0 " pathEditMode="relative" ptsTypes="AA">
                                      <p:cBhvr>
                                        <p:cTn id="32" dur="200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3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000"/>
                            </p:stCondLst>
                            <p:childTnLst>
                              <p:par>
                                <p:cTn id="4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3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673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673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1000"/>
                                        <p:tgtEl>
                                          <p:spTgt spid="567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/>
                                        <p:tgtEl>
                                          <p:spTgt spid="567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/>
                                        <p:tgtEl>
                                          <p:spTgt spid="567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67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47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1000"/>
                                        <p:tgtEl>
                                          <p:spTgt spid="5673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/>
                                        <p:tgtEl>
                                          <p:spTgt spid="5673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/>
                                        <p:tgtEl>
                                          <p:spTgt spid="5673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673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7299" grpId="0" animBg="1"/>
      <p:bldP spid="567301" grpId="0" animBg="1"/>
      <p:bldP spid="567301" grpId="1" animBg="1"/>
      <p:bldP spid="567307" grpId="0" build="p"/>
      <p:bldP spid="567307" grpId="1" build="allAtOnce"/>
      <p:bldP spid="19" grpId="0" animBg="1"/>
      <p:bldP spid="10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val 3"/>
          <p:cNvSpPr>
            <a:spLocks noChangeAspect="1" noChangeArrowheads="1"/>
          </p:cNvSpPr>
          <p:nvPr/>
        </p:nvSpPr>
        <p:spPr bwMode="auto">
          <a:xfrm>
            <a:off x="1944000" y="1620000"/>
            <a:ext cx="900000" cy="90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67299" name="Oval 3"/>
          <p:cNvSpPr>
            <a:spLocks noChangeAspect="1" noChangeArrowheads="1"/>
          </p:cNvSpPr>
          <p:nvPr/>
        </p:nvSpPr>
        <p:spPr bwMode="auto">
          <a:xfrm>
            <a:off x="864000" y="1619250"/>
            <a:ext cx="900000" cy="90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800" dirty="0">
                <a:solidFill>
                  <a:srgbClr val="0000CC"/>
                </a:solidFill>
              </a:rPr>
              <a:t>P</a:t>
            </a:r>
            <a:r>
              <a:rPr lang="ru-RU" sz="2800" dirty="0">
                <a:solidFill>
                  <a:srgbClr val="0000CC"/>
                </a:solidFill>
              </a:rPr>
              <a:t/>
            </a:r>
            <a:br>
              <a:rPr lang="ru-RU" sz="2800" dirty="0">
                <a:solidFill>
                  <a:srgbClr val="0000CC"/>
                </a:solidFill>
              </a:rPr>
            </a:br>
            <a:endParaRPr lang="ru-RU" sz="2800" dirty="0">
              <a:solidFill>
                <a:srgbClr val="0000CC"/>
              </a:solidFill>
            </a:endParaRPr>
          </a:p>
        </p:txBody>
      </p:sp>
      <p:sp>
        <p:nvSpPr>
          <p:cNvPr id="567301" name="Oval 5"/>
          <p:cNvSpPr>
            <a:spLocks noChangeAspect="1" noChangeArrowheads="1"/>
          </p:cNvSpPr>
          <p:nvPr/>
        </p:nvSpPr>
        <p:spPr bwMode="auto">
          <a:xfrm>
            <a:off x="1116000" y="2088000"/>
            <a:ext cx="397250" cy="39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000" dirty="0">
                <a:solidFill>
                  <a:srgbClr val="0000CC"/>
                </a:solidFill>
              </a:rPr>
              <a:t>S</a:t>
            </a: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567308" name="Text Box 12"/>
          <p:cNvSpPr txBox="1">
            <a:spLocks noChangeArrowheads="1"/>
          </p:cNvSpPr>
          <p:nvPr/>
        </p:nvSpPr>
        <p:spPr bwMode="auto">
          <a:xfrm>
            <a:off x="3600000" y="3600000"/>
            <a:ext cx="5040000" cy="5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 anchorCtr="1"/>
          <a:lstStyle/>
          <a:p>
            <a:pPr algn="ctr">
              <a:defRPr/>
            </a:pPr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en-US" dirty="0" smtClean="0"/>
              <a:t> </a:t>
            </a:r>
            <a:r>
              <a:rPr lang="ru-RU" dirty="0" smtClean="0"/>
              <a:t>и </a:t>
            </a:r>
            <a:r>
              <a:rPr lang="en-US" dirty="0" smtClean="0">
                <a:solidFill>
                  <a:srgbClr val="FF66FF"/>
                </a:solidFill>
              </a:rPr>
              <a:t>P</a:t>
            </a:r>
            <a:r>
              <a:rPr lang="ru-RU" dirty="0" smtClean="0"/>
              <a:t> – несовместимые понятия</a:t>
            </a:r>
            <a:endParaRPr lang="ru-RU" i="1" dirty="0"/>
          </a:p>
        </p:txBody>
      </p:sp>
      <p:sp>
        <p:nvSpPr>
          <p:cNvPr id="19" name="Oval 3"/>
          <p:cNvSpPr>
            <a:spLocks noChangeAspect="1" noChangeArrowheads="1"/>
          </p:cNvSpPr>
          <p:nvPr/>
        </p:nvSpPr>
        <p:spPr bwMode="auto">
          <a:xfrm>
            <a:off x="1944000" y="1620000"/>
            <a:ext cx="900000" cy="90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21" name="Oval 3"/>
          <p:cNvSpPr>
            <a:spLocks noChangeAspect="1" noChangeArrowheads="1"/>
          </p:cNvSpPr>
          <p:nvPr/>
        </p:nvSpPr>
        <p:spPr bwMode="auto">
          <a:xfrm>
            <a:off x="1944000" y="1620000"/>
            <a:ext cx="900000" cy="90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 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28" name="Oval 6"/>
          <p:cNvSpPr>
            <a:spLocks noChangeAspect="1" noChangeArrowheads="1"/>
          </p:cNvSpPr>
          <p:nvPr/>
        </p:nvSpPr>
        <p:spPr bwMode="auto">
          <a:xfrm>
            <a:off x="936000" y="2772000"/>
            <a:ext cx="758385" cy="75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S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27" name="Oval 7"/>
          <p:cNvSpPr>
            <a:spLocks noChangeAspect="1" noChangeArrowheads="1"/>
          </p:cNvSpPr>
          <p:nvPr/>
        </p:nvSpPr>
        <p:spPr bwMode="auto">
          <a:xfrm>
            <a:off x="1872000" y="2700000"/>
            <a:ext cx="900000" cy="90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25" name="Text Box 12"/>
          <p:cNvSpPr txBox="1">
            <a:spLocks noChangeArrowheads="1"/>
          </p:cNvSpPr>
          <p:nvPr/>
        </p:nvSpPr>
        <p:spPr bwMode="auto">
          <a:xfrm>
            <a:off x="3960000" y="2700000"/>
            <a:ext cx="4321175" cy="9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 anchorCtr="1"/>
          <a:lstStyle/>
          <a:p>
            <a:pPr algn="ctr">
              <a:spcAft>
                <a:spcPts val="600"/>
              </a:spcAft>
              <a:defRPr/>
            </a:pPr>
            <a:r>
              <a:rPr lang="ru-RU" sz="2000" dirty="0" smtClean="0">
                <a:solidFill>
                  <a:srgbClr val="00FFFF"/>
                </a:solidFill>
              </a:rPr>
              <a:t>Общеотрицательное суждение</a:t>
            </a:r>
          </a:p>
          <a:p>
            <a:pPr algn="ctr">
              <a:defRPr/>
            </a:pPr>
            <a:r>
              <a:rPr lang="ru-RU" dirty="0" smtClean="0">
                <a:solidFill>
                  <a:srgbClr val="FFFF00"/>
                </a:solidFill>
              </a:rPr>
              <a:t>Ни одно</a:t>
            </a:r>
            <a:r>
              <a:rPr lang="ru-RU" dirty="0" smtClean="0"/>
              <a:t> </a:t>
            </a:r>
            <a:r>
              <a:rPr lang="en-US" dirty="0">
                <a:solidFill>
                  <a:srgbClr val="00FF00"/>
                </a:solidFill>
              </a:rPr>
              <a:t>S</a:t>
            </a:r>
            <a:r>
              <a:rPr lang="en-US" dirty="0"/>
              <a:t> </a:t>
            </a:r>
            <a:r>
              <a:rPr lang="ru-RU" dirty="0"/>
              <a:t>не </a:t>
            </a:r>
            <a:r>
              <a:rPr lang="ru-RU" dirty="0" smtClean="0"/>
              <a:t>есть </a:t>
            </a:r>
            <a:r>
              <a:rPr lang="en-US" dirty="0" smtClean="0">
                <a:solidFill>
                  <a:srgbClr val="FF66FF"/>
                </a:solidFill>
              </a:rPr>
              <a:t>P</a:t>
            </a:r>
            <a:endParaRPr lang="ru-RU" sz="1600" i="1" dirty="0"/>
          </a:p>
        </p:txBody>
      </p:sp>
      <p:sp>
        <p:nvSpPr>
          <p:cNvPr id="14" name="Rectangle 4"/>
          <p:cNvSpPr>
            <a:spLocks noGrp="1" noChangeArrowheads="1"/>
          </p:cNvSpPr>
          <p:nvPr>
            <p:ph type="title"/>
          </p:nvPr>
        </p:nvSpPr>
        <p:spPr>
          <a:xfrm>
            <a:off x="276225" y="274638"/>
            <a:ext cx="8589963" cy="1143000"/>
          </a:xfrm>
        </p:spPr>
        <p:txBody>
          <a:bodyPr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Логические отношения между терминами </a:t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и основные типы категорических суждений</a:t>
            </a:r>
          </a:p>
        </p:txBody>
      </p:sp>
      <p:sp>
        <p:nvSpPr>
          <p:cNvPr id="16" name="Text Box 11"/>
          <p:cNvSpPr txBox="1">
            <a:spLocks noChangeArrowheads="1"/>
          </p:cNvSpPr>
          <p:nvPr/>
        </p:nvSpPr>
        <p:spPr bwMode="auto">
          <a:xfrm>
            <a:off x="3960000" y="1619250"/>
            <a:ext cx="4321175" cy="9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>
              <a:spcAft>
                <a:spcPts val="600"/>
              </a:spcAft>
              <a:defRPr/>
            </a:pPr>
            <a:r>
              <a:rPr lang="ru-RU" sz="2000" dirty="0" smtClean="0">
                <a:solidFill>
                  <a:srgbClr val="00FFFF"/>
                </a:solidFill>
              </a:rPr>
              <a:t>Общеутвердительное суждение</a:t>
            </a:r>
          </a:p>
          <a:p>
            <a:pPr algn="ctr">
              <a:defRPr/>
            </a:pPr>
            <a:r>
              <a:rPr lang="ru-RU" dirty="0" smtClean="0">
                <a:solidFill>
                  <a:srgbClr val="FFFF00"/>
                </a:solidFill>
              </a:rPr>
              <a:t>Всякое</a:t>
            </a:r>
            <a:r>
              <a:rPr lang="ru-RU" dirty="0" smtClean="0"/>
              <a:t> </a:t>
            </a:r>
            <a:r>
              <a:rPr lang="en-US" dirty="0">
                <a:solidFill>
                  <a:srgbClr val="00FF00"/>
                </a:solidFill>
              </a:rPr>
              <a:t>S</a:t>
            </a:r>
            <a:r>
              <a:rPr lang="en-US" dirty="0"/>
              <a:t> </a:t>
            </a:r>
            <a:r>
              <a:rPr lang="ru-RU" dirty="0" smtClean="0"/>
              <a:t>есть </a:t>
            </a:r>
            <a:r>
              <a:rPr lang="en-US" dirty="0" smtClean="0">
                <a:solidFill>
                  <a:srgbClr val="FF66FF"/>
                </a:solidFill>
              </a:rPr>
              <a:t>P</a:t>
            </a:r>
            <a:endParaRPr lang="ru-RU" sz="1600" i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1024 0 " pathEditMode="relative" ptsTypes="AA">
                                      <p:cBhvr>
                                        <p:cTn id="17" dur="2000" spd="-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500"/>
                            </p:stCondLst>
                            <p:childTnLst>
                              <p:par>
                                <p:cTn id="1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3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673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673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000"/>
                                        <p:tgtEl>
                                          <p:spTgt spid="5673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5673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/>
                                        <p:tgtEl>
                                          <p:spTgt spid="5673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673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7308" grpId="0" build="p"/>
      <p:bldP spid="567308" grpId="1" build="allAtOnce"/>
      <p:bldP spid="28" grpId="0" animBg="1"/>
      <p:bldP spid="28" grpId="1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val 3"/>
          <p:cNvSpPr>
            <a:spLocks noChangeAspect="1" noChangeArrowheads="1"/>
          </p:cNvSpPr>
          <p:nvPr/>
        </p:nvSpPr>
        <p:spPr bwMode="auto">
          <a:xfrm>
            <a:off x="1944000" y="1620000"/>
            <a:ext cx="900000" cy="90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67299" name="Oval 3"/>
          <p:cNvSpPr>
            <a:spLocks noChangeAspect="1" noChangeArrowheads="1"/>
          </p:cNvSpPr>
          <p:nvPr/>
        </p:nvSpPr>
        <p:spPr bwMode="auto">
          <a:xfrm>
            <a:off x="864000" y="1619250"/>
            <a:ext cx="900000" cy="90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800" dirty="0">
                <a:solidFill>
                  <a:srgbClr val="0000CC"/>
                </a:solidFill>
              </a:rPr>
              <a:t>P</a:t>
            </a:r>
            <a:r>
              <a:rPr lang="ru-RU" sz="2800" dirty="0">
                <a:solidFill>
                  <a:srgbClr val="0000CC"/>
                </a:solidFill>
              </a:rPr>
              <a:t/>
            </a:r>
            <a:br>
              <a:rPr lang="ru-RU" sz="2800" dirty="0">
                <a:solidFill>
                  <a:srgbClr val="0000CC"/>
                </a:solidFill>
              </a:rPr>
            </a:br>
            <a:endParaRPr lang="ru-RU" sz="2800" dirty="0">
              <a:solidFill>
                <a:srgbClr val="0000CC"/>
              </a:solidFill>
            </a:endParaRPr>
          </a:p>
        </p:txBody>
      </p:sp>
      <p:sp>
        <p:nvSpPr>
          <p:cNvPr id="567298" name="Oval 2"/>
          <p:cNvSpPr>
            <a:spLocks noChangeAspect="1" noChangeArrowheads="1"/>
          </p:cNvSpPr>
          <p:nvPr/>
        </p:nvSpPr>
        <p:spPr bwMode="auto">
          <a:xfrm>
            <a:off x="432000" y="3780000"/>
            <a:ext cx="900000" cy="90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67301" name="Oval 5"/>
          <p:cNvSpPr>
            <a:spLocks noChangeAspect="1" noChangeArrowheads="1"/>
          </p:cNvSpPr>
          <p:nvPr/>
        </p:nvSpPr>
        <p:spPr bwMode="auto">
          <a:xfrm>
            <a:off x="1116000" y="2088000"/>
            <a:ext cx="397250" cy="39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000" dirty="0">
                <a:solidFill>
                  <a:srgbClr val="0000CC"/>
                </a:solidFill>
              </a:rPr>
              <a:t>S</a:t>
            </a: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567304" name="Oval 8"/>
          <p:cNvSpPr>
            <a:spLocks noChangeAspect="1" noChangeArrowheads="1"/>
          </p:cNvSpPr>
          <p:nvPr/>
        </p:nvSpPr>
        <p:spPr bwMode="auto">
          <a:xfrm>
            <a:off x="324000" y="4068000"/>
            <a:ext cx="396000" cy="39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2000" dirty="0" smtClean="0">
                <a:solidFill>
                  <a:srgbClr val="0000CC"/>
                </a:solidFill>
              </a:rPr>
              <a:t>  </a:t>
            </a:r>
            <a:r>
              <a:rPr lang="en-US" sz="2000" dirty="0" smtClean="0">
                <a:solidFill>
                  <a:srgbClr val="0000CC"/>
                </a:solidFill>
              </a:rPr>
              <a:t>S</a:t>
            </a: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567309" name="Text Box 13"/>
          <p:cNvSpPr txBox="1">
            <a:spLocks noChangeArrowheads="1"/>
          </p:cNvSpPr>
          <p:nvPr/>
        </p:nvSpPr>
        <p:spPr bwMode="auto">
          <a:xfrm>
            <a:off x="3600000" y="4680000"/>
            <a:ext cx="5040000" cy="108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en-US" dirty="0" smtClean="0"/>
              <a:t> </a:t>
            </a:r>
            <a:r>
              <a:rPr lang="ru-RU" dirty="0" smtClean="0"/>
              <a:t>и </a:t>
            </a:r>
            <a:r>
              <a:rPr lang="en-US" dirty="0" smtClean="0">
                <a:solidFill>
                  <a:srgbClr val="FF66FF"/>
                </a:solidFill>
              </a:rPr>
              <a:t>P</a:t>
            </a:r>
            <a:r>
              <a:rPr lang="ru-RU" dirty="0" smtClean="0"/>
              <a:t> – перекрещивающиеся понятия</a:t>
            </a:r>
          </a:p>
          <a:p>
            <a:pPr algn="ctr">
              <a:defRPr/>
            </a:pPr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ru-RU" dirty="0" smtClean="0">
                <a:solidFill>
                  <a:srgbClr val="CCFFCC"/>
                </a:solidFill>
              </a:rPr>
              <a:t> – </a:t>
            </a:r>
            <a:r>
              <a:rPr lang="ru-RU" dirty="0" smtClean="0"/>
              <a:t>подчиняющее</a:t>
            </a:r>
            <a:r>
              <a:rPr lang="ru-RU" dirty="0" smtClean="0">
                <a:solidFill>
                  <a:srgbClr val="CCFFCC"/>
                </a:solidFill>
              </a:rPr>
              <a:t>, </a:t>
            </a:r>
            <a:r>
              <a:rPr lang="en-US" dirty="0" smtClean="0">
                <a:solidFill>
                  <a:srgbClr val="FF66FF"/>
                </a:solidFill>
              </a:rPr>
              <a:t>P</a:t>
            </a:r>
            <a:r>
              <a:rPr lang="ru-RU" dirty="0" smtClean="0">
                <a:solidFill>
                  <a:srgbClr val="CC99FF"/>
                </a:solidFill>
              </a:rPr>
              <a:t> </a:t>
            </a:r>
            <a:r>
              <a:rPr lang="ru-RU" dirty="0" smtClean="0">
                <a:solidFill>
                  <a:schemeClr val="accent3"/>
                </a:solidFill>
              </a:rPr>
              <a:t>– подчинённое понятие</a:t>
            </a:r>
          </a:p>
          <a:p>
            <a:pPr algn="ctr">
              <a:defRPr/>
            </a:pPr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en-US" dirty="0" smtClean="0"/>
              <a:t> </a:t>
            </a:r>
            <a:r>
              <a:rPr lang="ru-RU" dirty="0" smtClean="0"/>
              <a:t>и </a:t>
            </a:r>
            <a:r>
              <a:rPr lang="en-US" dirty="0" smtClean="0">
                <a:solidFill>
                  <a:srgbClr val="FF66FF"/>
                </a:solidFill>
              </a:rPr>
              <a:t>P</a:t>
            </a:r>
            <a:r>
              <a:rPr lang="ru-RU" dirty="0" smtClean="0"/>
              <a:t> – равнозначащие понятия</a:t>
            </a:r>
            <a:endParaRPr lang="ru-RU" i="1" dirty="0"/>
          </a:p>
        </p:txBody>
      </p:sp>
      <p:sp>
        <p:nvSpPr>
          <p:cNvPr id="15" name="Oval 3"/>
          <p:cNvSpPr>
            <a:spLocks noChangeAspect="1" noChangeArrowheads="1"/>
          </p:cNvSpPr>
          <p:nvPr/>
        </p:nvSpPr>
        <p:spPr bwMode="auto">
          <a:xfrm>
            <a:off x="1440000" y="3780000"/>
            <a:ext cx="900000" cy="90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</a:t>
            </a:r>
            <a:r>
              <a:rPr lang="ru-RU" sz="2800" dirty="0">
                <a:solidFill>
                  <a:srgbClr val="0000CC"/>
                </a:solidFill>
              </a:rPr>
              <a:t/>
            </a:r>
            <a:br>
              <a:rPr lang="ru-RU" sz="2800" dirty="0">
                <a:solidFill>
                  <a:srgbClr val="0000CC"/>
                </a:solidFill>
              </a:rPr>
            </a:br>
            <a:endParaRPr lang="ru-RU" sz="2800" dirty="0">
              <a:solidFill>
                <a:srgbClr val="0000CC"/>
              </a:solidFill>
            </a:endParaRPr>
          </a:p>
        </p:txBody>
      </p:sp>
      <p:sp>
        <p:nvSpPr>
          <p:cNvPr id="17" name="Oval 5"/>
          <p:cNvSpPr>
            <a:spLocks noChangeAspect="1" noChangeArrowheads="1"/>
          </p:cNvSpPr>
          <p:nvPr/>
        </p:nvSpPr>
        <p:spPr bwMode="auto">
          <a:xfrm>
            <a:off x="1692000" y="4248000"/>
            <a:ext cx="397249" cy="396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000" dirty="0" smtClean="0">
                <a:solidFill>
                  <a:srgbClr val="0000CC"/>
                </a:solidFill>
              </a:rPr>
              <a:t>P</a:t>
            </a: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19" name="Oval 3"/>
          <p:cNvSpPr>
            <a:spLocks noChangeAspect="1" noChangeArrowheads="1"/>
          </p:cNvSpPr>
          <p:nvPr/>
        </p:nvSpPr>
        <p:spPr bwMode="auto">
          <a:xfrm>
            <a:off x="1944000" y="1620000"/>
            <a:ext cx="900000" cy="90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21" name="Oval 3"/>
          <p:cNvSpPr>
            <a:spLocks noChangeAspect="1" noChangeArrowheads="1"/>
          </p:cNvSpPr>
          <p:nvPr/>
        </p:nvSpPr>
        <p:spPr bwMode="auto">
          <a:xfrm>
            <a:off x="1944000" y="1620000"/>
            <a:ext cx="900000" cy="90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 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23" name="Oval 5"/>
          <p:cNvSpPr>
            <a:spLocks noChangeAspect="1" noChangeArrowheads="1"/>
          </p:cNvSpPr>
          <p:nvPr/>
        </p:nvSpPr>
        <p:spPr bwMode="auto">
          <a:xfrm>
            <a:off x="1692000" y="4248000"/>
            <a:ext cx="397249" cy="396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P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28" name="Oval 6"/>
          <p:cNvSpPr>
            <a:spLocks noChangeAspect="1" noChangeArrowheads="1"/>
          </p:cNvSpPr>
          <p:nvPr/>
        </p:nvSpPr>
        <p:spPr bwMode="auto">
          <a:xfrm>
            <a:off x="936000" y="2772000"/>
            <a:ext cx="758385" cy="75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S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27" name="Oval 7"/>
          <p:cNvSpPr>
            <a:spLocks noChangeAspect="1" noChangeArrowheads="1"/>
          </p:cNvSpPr>
          <p:nvPr/>
        </p:nvSpPr>
        <p:spPr bwMode="auto">
          <a:xfrm>
            <a:off x="1872000" y="2700000"/>
            <a:ext cx="900000" cy="90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22" name="Oval 3"/>
          <p:cNvSpPr>
            <a:spLocks noChangeAspect="1" noChangeArrowheads="1"/>
          </p:cNvSpPr>
          <p:nvPr/>
        </p:nvSpPr>
        <p:spPr bwMode="auto">
          <a:xfrm>
            <a:off x="2448000" y="3780000"/>
            <a:ext cx="900000" cy="90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</a:t>
            </a:r>
            <a:endParaRPr lang="ru-RU" sz="2800" dirty="0">
              <a:solidFill>
                <a:srgbClr val="0000CC"/>
              </a:solidFill>
            </a:endParaRPr>
          </a:p>
        </p:txBody>
      </p:sp>
      <p:sp>
        <p:nvSpPr>
          <p:cNvPr id="30" name="Oval 5"/>
          <p:cNvSpPr>
            <a:spLocks noChangeAspect="1" noChangeArrowheads="1"/>
          </p:cNvSpPr>
          <p:nvPr/>
        </p:nvSpPr>
        <p:spPr bwMode="auto">
          <a:xfrm>
            <a:off x="2448000" y="3780000"/>
            <a:ext cx="902845" cy="90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31" name="Oval 5"/>
          <p:cNvSpPr>
            <a:spLocks noChangeAspect="1" noChangeArrowheads="1"/>
          </p:cNvSpPr>
          <p:nvPr/>
        </p:nvSpPr>
        <p:spPr bwMode="auto">
          <a:xfrm>
            <a:off x="2448000" y="3780000"/>
            <a:ext cx="902845" cy="90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</a:t>
            </a:r>
            <a:r>
              <a:rPr lang="ru-RU" sz="3200" dirty="0" smtClean="0">
                <a:solidFill>
                  <a:srgbClr val="FFCC99"/>
                </a:solidFill>
              </a:rPr>
              <a:t> </a:t>
            </a:r>
            <a:r>
              <a:rPr lang="en-US" sz="3200" dirty="0" smtClean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33" name="Rectangle 4"/>
          <p:cNvSpPr>
            <a:spLocks noGrp="1" noChangeArrowheads="1"/>
          </p:cNvSpPr>
          <p:nvPr>
            <p:ph type="title"/>
          </p:nvPr>
        </p:nvSpPr>
        <p:spPr>
          <a:xfrm>
            <a:off x="276225" y="274638"/>
            <a:ext cx="8589963" cy="1143000"/>
          </a:xfrm>
        </p:spPr>
        <p:txBody>
          <a:bodyPr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Логические отношения между терминами </a:t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и основные типы категорических суждений</a:t>
            </a:r>
          </a:p>
        </p:txBody>
      </p:sp>
      <p:sp>
        <p:nvSpPr>
          <p:cNvPr id="34" name="Text Box 12"/>
          <p:cNvSpPr txBox="1">
            <a:spLocks noChangeArrowheads="1"/>
          </p:cNvSpPr>
          <p:nvPr/>
        </p:nvSpPr>
        <p:spPr bwMode="auto">
          <a:xfrm>
            <a:off x="3960000" y="2700000"/>
            <a:ext cx="4321175" cy="9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 anchorCtr="1"/>
          <a:lstStyle/>
          <a:p>
            <a:pPr algn="ctr">
              <a:spcAft>
                <a:spcPts val="600"/>
              </a:spcAft>
              <a:defRPr/>
            </a:pPr>
            <a:r>
              <a:rPr lang="ru-RU" sz="2000" dirty="0" smtClean="0">
                <a:solidFill>
                  <a:srgbClr val="00FFFF"/>
                </a:solidFill>
              </a:rPr>
              <a:t>Общеотрицательное суждение</a:t>
            </a:r>
          </a:p>
          <a:p>
            <a:pPr algn="ctr">
              <a:defRPr/>
            </a:pPr>
            <a:r>
              <a:rPr lang="ru-RU" dirty="0" smtClean="0">
                <a:solidFill>
                  <a:srgbClr val="FFFF00"/>
                </a:solidFill>
              </a:rPr>
              <a:t>Ни одно</a:t>
            </a:r>
            <a:r>
              <a:rPr lang="ru-RU" dirty="0" smtClean="0"/>
              <a:t> </a:t>
            </a:r>
            <a:r>
              <a:rPr lang="en-US" dirty="0">
                <a:solidFill>
                  <a:srgbClr val="00FF00"/>
                </a:solidFill>
              </a:rPr>
              <a:t>S</a:t>
            </a:r>
            <a:r>
              <a:rPr lang="en-US" dirty="0"/>
              <a:t> </a:t>
            </a:r>
            <a:r>
              <a:rPr lang="ru-RU" dirty="0"/>
              <a:t>не </a:t>
            </a:r>
            <a:r>
              <a:rPr lang="ru-RU" dirty="0" smtClean="0"/>
              <a:t>есть </a:t>
            </a:r>
            <a:r>
              <a:rPr lang="en-US" dirty="0" smtClean="0">
                <a:solidFill>
                  <a:srgbClr val="FF66FF"/>
                </a:solidFill>
              </a:rPr>
              <a:t>P</a:t>
            </a:r>
            <a:endParaRPr lang="ru-RU" sz="1600" i="1" dirty="0"/>
          </a:p>
        </p:txBody>
      </p:sp>
      <p:sp>
        <p:nvSpPr>
          <p:cNvPr id="35" name="Text Box 11"/>
          <p:cNvSpPr txBox="1">
            <a:spLocks noChangeArrowheads="1"/>
          </p:cNvSpPr>
          <p:nvPr/>
        </p:nvSpPr>
        <p:spPr bwMode="auto">
          <a:xfrm>
            <a:off x="3960000" y="1619250"/>
            <a:ext cx="4321175" cy="9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>
              <a:spcAft>
                <a:spcPts val="600"/>
              </a:spcAft>
              <a:defRPr/>
            </a:pPr>
            <a:r>
              <a:rPr lang="ru-RU" sz="2000" dirty="0" smtClean="0">
                <a:solidFill>
                  <a:srgbClr val="00FFFF"/>
                </a:solidFill>
              </a:rPr>
              <a:t>Общеутвердительное суждение</a:t>
            </a:r>
          </a:p>
          <a:p>
            <a:pPr algn="ctr">
              <a:defRPr/>
            </a:pPr>
            <a:r>
              <a:rPr lang="ru-RU" dirty="0" smtClean="0">
                <a:solidFill>
                  <a:srgbClr val="FFFF00"/>
                </a:solidFill>
              </a:rPr>
              <a:t>Всякое</a:t>
            </a:r>
            <a:r>
              <a:rPr lang="ru-RU" dirty="0" smtClean="0"/>
              <a:t> </a:t>
            </a:r>
            <a:r>
              <a:rPr lang="en-US" dirty="0">
                <a:solidFill>
                  <a:srgbClr val="00FF00"/>
                </a:solidFill>
              </a:rPr>
              <a:t>S</a:t>
            </a:r>
            <a:r>
              <a:rPr lang="en-US" dirty="0"/>
              <a:t> </a:t>
            </a:r>
            <a:r>
              <a:rPr lang="ru-RU" dirty="0" smtClean="0"/>
              <a:t>есть </a:t>
            </a:r>
            <a:r>
              <a:rPr lang="en-US" dirty="0" smtClean="0">
                <a:solidFill>
                  <a:srgbClr val="FF66FF"/>
                </a:solidFill>
              </a:rPr>
              <a:t>P</a:t>
            </a:r>
            <a:endParaRPr lang="ru-RU" sz="1600" i="1" dirty="0"/>
          </a:p>
        </p:txBody>
      </p:sp>
      <p:sp>
        <p:nvSpPr>
          <p:cNvPr id="36" name="Text Box 13"/>
          <p:cNvSpPr txBox="1">
            <a:spLocks noChangeArrowheads="1"/>
          </p:cNvSpPr>
          <p:nvPr/>
        </p:nvSpPr>
        <p:spPr bwMode="auto">
          <a:xfrm>
            <a:off x="3960000" y="3780000"/>
            <a:ext cx="4321175" cy="9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>
              <a:spcAft>
                <a:spcPts val="600"/>
              </a:spcAft>
              <a:defRPr/>
            </a:pPr>
            <a:r>
              <a:rPr lang="ru-RU" sz="2000" dirty="0" smtClean="0">
                <a:solidFill>
                  <a:srgbClr val="00FFFF"/>
                </a:solidFill>
              </a:rPr>
              <a:t>Частноутвердительное суждение</a:t>
            </a:r>
          </a:p>
          <a:p>
            <a:pPr algn="ctr">
              <a:spcAft>
                <a:spcPts val="0"/>
              </a:spcAft>
              <a:defRPr/>
            </a:pPr>
            <a:r>
              <a:rPr lang="ru-RU" dirty="0" smtClean="0">
                <a:solidFill>
                  <a:srgbClr val="FFFF00"/>
                </a:solidFill>
              </a:rPr>
              <a:t>Некоторые</a:t>
            </a:r>
            <a:r>
              <a:rPr lang="ru-RU" dirty="0" smtClean="0"/>
              <a:t> </a:t>
            </a:r>
            <a:r>
              <a:rPr lang="en-US" dirty="0">
                <a:solidFill>
                  <a:srgbClr val="00FF00"/>
                </a:solidFill>
              </a:rPr>
              <a:t>S</a:t>
            </a:r>
            <a:r>
              <a:rPr lang="en-US" dirty="0"/>
              <a:t> </a:t>
            </a:r>
            <a:r>
              <a:rPr lang="ru-RU" dirty="0"/>
              <a:t>суть </a:t>
            </a:r>
            <a:r>
              <a:rPr lang="en-US" dirty="0" smtClean="0">
                <a:solidFill>
                  <a:srgbClr val="FF66FF"/>
                </a:solidFill>
              </a:rPr>
              <a:t>P</a:t>
            </a:r>
            <a:endParaRPr lang="ru-RU" sz="1600" i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1000"/>
                                        <p:tgtEl>
                                          <p:spTgt spid="567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1000"/>
                                        <p:tgtEl>
                                          <p:spTgt spid="567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4722 0 " pathEditMode="relative" ptsTypes="AA">
                                      <p:cBhvr>
                                        <p:cTn id="18" dur="2000" spd="-100000" fill="hold"/>
                                        <p:tgtEl>
                                          <p:spTgt spid="5673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5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67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67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67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67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67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67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1000"/>
                                        <p:tgtEl>
                                          <p:spTgt spid="567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/>
                                        <p:tgtEl>
                                          <p:spTgt spid="567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/>
                                        <p:tgtEl>
                                          <p:spTgt spid="567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67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47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1000"/>
                                        <p:tgtEl>
                                          <p:spTgt spid="567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/>
                                        <p:tgtEl>
                                          <p:spTgt spid="567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/>
                                        <p:tgtEl>
                                          <p:spTgt spid="567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67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47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1000"/>
                                        <p:tgtEl>
                                          <p:spTgt spid="567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/>
                                        <p:tgtEl>
                                          <p:spTgt spid="567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/>
                                        <p:tgtEl>
                                          <p:spTgt spid="567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67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7304" grpId="0" animBg="1" autoUpdateAnimBg="0"/>
      <p:bldP spid="567309" grpId="0" build="p"/>
      <p:bldP spid="567309" grpId="1" build="allAtOnce"/>
      <p:bldP spid="17" grpId="0" animBg="1" autoUpdateAnimBg="0"/>
      <p:bldP spid="30" grpId="0" animBg="1" autoUpdateAnimBg="0"/>
      <p:bldP spid="36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val 3"/>
          <p:cNvSpPr>
            <a:spLocks noChangeAspect="1" noChangeArrowheads="1"/>
          </p:cNvSpPr>
          <p:nvPr/>
        </p:nvSpPr>
        <p:spPr bwMode="auto">
          <a:xfrm>
            <a:off x="1944000" y="1620000"/>
            <a:ext cx="900000" cy="90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67298" name="Oval 2"/>
          <p:cNvSpPr>
            <a:spLocks noChangeAspect="1" noChangeArrowheads="1"/>
          </p:cNvSpPr>
          <p:nvPr/>
        </p:nvSpPr>
        <p:spPr bwMode="auto">
          <a:xfrm>
            <a:off x="432000" y="3780000"/>
            <a:ext cx="900000" cy="90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67304" name="Oval 8"/>
          <p:cNvSpPr>
            <a:spLocks noChangeAspect="1" noChangeArrowheads="1"/>
          </p:cNvSpPr>
          <p:nvPr/>
        </p:nvSpPr>
        <p:spPr bwMode="auto">
          <a:xfrm>
            <a:off x="324000" y="4068000"/>
            <a:ext cx="396000" cy="39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ru-RU" sz="2000" dirty="0" smtClean="0">
                <a:solidFill>
                  <a:srgbClr val="0000CC"/>
                </a:solidFill>
              </a:rPr>
              <a:t>  </a:t>
            </a:r>
            <a:r>
              <a:rPr lang="en-US" sz="2000" dirty="0" smtClean="0">
                <a:solidFill>
                  <a:srgbClr val="0000CC"/>
                </a:solidFill>
              </a:rPr>
              <a:t>S</a:t>
            </a: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567305" name="Oval 9"/>
          <p:cNvSpPr>
            <a:spLocks noChangeAspect="1" noChangeArrowheads="1"/>
          </p:cNvSpPr>
          <p:nvPr/>
        </p:nvSpPr>
        <p:spPr bwMode="auto">
          <a:xfrm>
            <a:off x="612000" y="5148000"/>
            <a:ext cx="396000" cy="39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400" dirty="0" smtClean="0">
                <a:solidFill>
                  <a:srgbClr val="0000CC"/>
                </a:solidFill>
              </a:rPr>
              <a:t> </a:t>
            </a:r>
            <a:r>
              <a:rPr lang="en-US" sz="2000" dirty="0" smtClean="0">
                <a:solidFill>
                  <a:srgbClr val="0000CC"/>
                </a:solidFill>
              </a:rPr>
              <a:t>S</a:t>
            </a:r>
            <a:r>
              <a:rPr lang="ru-RU" sz="2400" dirty="0" smtClean="0">
                <a:solidFill>
                  <a:srgbClr val="0000CC"/>
                </a:solidFill>
              </a:rPr>
              <a:t> </a:t>
            </a:r>
            <a:r>
              <a:rPr lang="en-US" sz="2400" dirty="0" smtClean="0">
                <a:solidFill>
                  <a:srgbClr val="0000CC"/>
                </a:solidFill>
              </a:rPr>
              <a:t> </a:t>
            </a:r>
            <a:endParaRPr lang="ru-RU" sz="2400" dirty="0">
              <a:solidFill>
                <a:srgbClr val="0000CC"/>
              </a:solidFill>
            </a:endParaRPr>
          </a:p>
        </p:txBody>
      </p:sp>
      <p:sp>
        <p:nvSpPr>
          <p:cNvPr id="567306" name="Oval 10"/>
          <p:cNvSpPr>
            <a:spLocks noChangeAspect="1" noChangeArrowheads="1"/>
          </p:cNvSpPr>
          <p:nvPr/>
        </p:nvSpPr>
        <p:spPr bwMode="auto">
          <a:xfrm>
            <a:off x="864000" y="4860000"/>
            <a:ext cx="900000" cy="90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567310" name="Text Box 14"/>
          <p:cNvSpPr txBox="1">
            <a:spLocks noChangeArrowheads="1"/>
          </p:cNvSpPr>
          <p:nvPr/>
        </p:nvSpPr>
        <p:spPr bwMode="auto">
          <a:xfrm>
            <a:off x="3599999" y="5760000"/>
            <a:ext cx="5040000" cy="79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>
              <a:defRPr/>
            </a:pPr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en-US" dirty="0" smtClean="0"/>
              <a:t> </a:t>
            </a:r>
            <a:r>
              <a:rPr lang="ru-RU" dirty="0" smtClean="0"/>
              <a:t>и </a:t>
            </a:r>
            <a:r>
              <a:rPr lang="en-US" dirty="0" smtClean="0">
                <a:solidFill>
                  <a:srgbClr val="FF66FF"/>
                </a:solidFill>
              </a:rPr>
              <a:t>P</a:t>
            </a:r>
            <a:r>
              <a:rPr lang="ru-RU" dirty="0" smtClean="0"/>
              <a:t> – перекрещивающиеся понятия</a:t>
            </a:r>
          </a:p>
          <a:p>
            <a:pPr algn="ctr">
              <a:defRPr/>
            </a:pPr>
            <a:r>
              <a:rPr lang="en-US" dirty="0" smtClean="0">
                <a:solidFill>
                  <a:srgbClr val="00FF00"/>
                </a:solidFill>
              </a:rPr>
              <a:t>S</a:t>
            </a:r>
            <a:r>
              <a:rPr lang="ru-RU" dirty="0" smtClean="0">
                <a:solidFill>
                  <a:srgbClr val="CCFFCC"/>
                </a:solidFill>
              </a:rPr>
              <a:t> </a:t>
            </a:r>
            <a:r>
              <a:rPr lang="ru-RU" dirty="0" smtClean="0"/>
              <a:t>– подчиняющее</a:t>
            </a:r>
            <a:r>
              <a:rPr lang="ru-RU" dirty="0" smtClean="0">
                <a:solidFill>
                  <a:srgbClr val="CCFFCC"/>
                </a:solidFill>
              </a:rPr>
              <a:t>, </a:t>
            </a:r>
            <a:r>
              <a:rPr lang="en-US" dirty="0" smtClean="0">
                <a:solidFill>
                  <a:srgbClr val="FF66FF"/>
                </a:solidFill>
              </a:rPr>
              <a:t>P</a:t>
            </a:r>
            <a:r>
              <a:rPr lang="ru-RU" dirty="0" smtClean="0">
                <a:solidFill>
                  <a:srgbClr val="CC99FF"/>
                </a:solidFill>
              </a:rPr>
              <a:t> </a:t>
            </a:r>
            <a:r>
              <a:rPr lang="ru-RU" dirty="0" smtClean="0">
                <a:solidFill>
                  <a:schemeClr val="accent3"/>
                </a:solidFill>
              </a:rPr>
              <a:t>– подчинённое понятие</a:t>
            </a:r>
            <a:endParaRPr lang="ru-RU" i="1" dirty="0"/>
          </a:p>
        </p:txBody>
      </p:sp>
      <p:sp>
        <p:nvSpPr>
          <p:cNvPr id="15" name="Oval 3"/>
          <p:cNvSpPr>
            <a:spLocks noChangeAspect="1" noChangeArrowheads="1"/>
          </p:cNvSpPr>
          <p:nvPr/>
        </p:nvSpPr>
        <p:spPr bwMode="auto">
          <a:xfrm>
            <a:off x="1440000" y="3780000"/>
            <a:ext cx="900000" cy="90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</a:t>
            </a:r>
            <a:r>
              <a:rPr lang="ru-RU" sz="2800" dirty="0">
                <a:solidFill>
                  <a:srgbClr val="0000CC"/>
                </a:solidFill>
              </a:rPr>
              <a:t/>
            </a:r>
            <a:br>
              <a:rPr lang="ru-RU" sz="2800" dirty="0">
                <a:solidFill>
                  <a:srgbClr val="0000CC"/>
                </a:solidFill>
              </a:rPr>
            </a:br>
            <a:endParaRPr lang="ru-RU" sz="2800" dirty="0">
              <a:solidFill>
                <a:srgbClr val="0000CC"/>
              </a:solidFill>
            </a:endParaRPr>
          </a:p>
        </p:txBody>
      </p:sp>
      <p:sp>
        <p:nvSpPr>
          <p:cNvPr id="16" name="Oval 3"/>
          <p:cNvSpPr>
            <a:spLocks noChangeAspect="1" noChangeArrowheads="1"/>
          </p:cNvSpPr>
          <p:nvPr/>
        </p:nvSpPr>
        <p:spPr bwMode="auto">
          <a:xfrm>
            <a:off x="1944000" y="4860000"/>
            <a:ext cx="900000" cy="90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square" lIns="36000" tIns="36000" rIns="36000" anchor="ctr" anchorCtr="1"/>
          <a:lstStyle/>
          <a:p>
            <a:pPr algn="ctr">
              <a:lnSpc>
                <a:spcPts val="1600"/>
              </a:lnSpc>
            </a:pPr>
            <a:r>
              <a:rPr lang="en-US" sz="2400" dirty="0" smtClean="0">
                <a:solidFill>
                  <a:srgbClr val="0000CC"/>
                </a:solidFill>
              </a:rPr>
              <a:t>S</a:t>
            </a:r>
            <a:br>
              <a:rPr lang="en-US" sz="2400" dirty="0" smtClean="0">
                <a:solidFill>
                  <a:srgbClr val="0000CC"/>
                </a:solidFill>
              </a:rPr>
            </a:br>
            <a:r>
              <a:rPr lang="ru-RU" dirty="0" smtClean="0">
                <a:solidFill>
                  <a:srgbClr val="0000CC"/>
                </a:solidFill>
              </a:rPr>
              <a:t>не-</a:t>
            </a:r>
            <a:r>
              <a:rPr lang="en-US" dirty="0" smtClean="0">
                <a:solidFill>
                  <a:srgbClr val="0000CC"/>
                </a:solidFill>
              </a:rPr>
              <a:t>P</a:t>
            </a:r>
            <a:br>
              <a:rPr lang="en-US" dirty="0" smtClean="0">
                <a:solidFill>
                  <a:srgbClr val="0000CC"/>
                </a:solidFill>
              </a:rPr>
            </a:b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17" name="Oval 5"/>
          <p:cNvSpPr>
            <a:spLocks noChangeAspect="1" noChangeArrowheads="1"/>
          </p:cNvSpPr>
          <p:nvPr/>
        </p:nvSpPr>
        <p:spPr bwMode="auto">
          <a:xfrm>
            <a:off x="1692000" y="4248000"/>
            <a:ext cx="397249" cy="396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000" dirty="0" smtClean="0">
                <a:solidFill>
                  <a:srgbClr val="0000CC"/>
                </a:solidFill>
              </a:rPr>
              <a:t>P</a:t>
            </a: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18" name="Oval 5"/>
          <p:cNvSpPr>
            <a:spLocks noChangeAspect="1" noChangeArrowheads="1"/>
          </p:cNvSpPr>
          <p:nvPr/>
        </p:nvSpPr>
        <p:spPr bwMode="auto">
          <a:xfrm>
            <a:off x="2232000" y="5400000"/>
            <a:ext cx="325022" cy="324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000" dirty="0" smtClean="0">
                <a:solidFill>
                  <a:srgbClr val="0000CC"/>
                </a:solidFill>
              </a:rPr>
              <a:t>P</a:t>
            </a:r>
            <a:endParaRPr lang="ru-RU" sz="2000" dirty="0">
              <a:solidFill>
                <a:srgbClr val="0000CC"/>
              </a:solidFill>
            </a:endParaRPr>
          </a:p>
        </p:txBody>
      </p:sp>
      <p:sp>
        <p:nvSpPr>
          <p:cNvPr id="19" name="Oval 3"/>
          <p:cNvSpPr>
            <a:spLocks noChangeAspect="1" noChangeArrowheads="1"/>
          </p:cNvSpPr>
          <p:nvPr/>
        </p:nvSpPr>
        <p:spPr bwMode="auto">
          <a:xfrm>
            <a:off x="1944000" y="1620000"/>
            <a:ext cx="900000" cy="90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21" name="Oval 3"/>
          <p:cNvSpPr>
            <a:spLocks noChangeAspect="1" noChangeArrowheads="1"/>
          </p:cNvSpPr>
          <p:nvPr/>
        </p:nvSpPr>
        <p:spPr bwMode="auto">
          <a:xfrm>
            <a:off x="1944000" y="1620000"/>
            <a:ext cx="900000" cy="90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 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23" name="Oval 5"/>
          <p:cNvSpPr>
            <a:spLocks noChangeAspect="1" noChangeArrowheads="1"/>
          </p:cNvSpPr>
          <p:nvPr/>
        </p:nvSpPr>
        <p:spPr bwMode="auto">
          <a:xfrm>
            <a:off x="1692000" y="4248000"/>
            <a:ext cx="397249" cy="396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dirty="0" smtClean="0">
                <a:solidFill>
                  <a:srgbClr val="0000CC"/>
                </a:solidFill>
              </a:rPr>
              <a:t>P</a:t>
            </a:r>
            <a:endParaRPr lang="ru-RU" dirty="0">
              <a:solidFill>
                <a:srgbClr val="0000CC"/>
              </a:solidFill>
            </a:endParaRPr>
          </a:p>
        </p:txBody>
      </p:sp>
      <p:sp>
        <p:nvSpPr>
          <p:cNvPr id="28" name="Oval 6"/>
          <p:cNvSpPr>
            <a:spLocks noChangeAspect="1" noChangeArrowheads="1"/>
          </p:cNvSpPr>
          <p:nvPr/>
        </p:nvSpPr>
        <p:spPr bwMode="auto">
          <a:xfrm>
            <a:off x="936000" y="2772000"/>
            <a:ext cx="758385" cy="75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>
                <a:solidFill>
                  <a:srgbClr val="0000CC"/>
                </a:solidFill>
              </a:rPr>
              <a:t>S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27" name="Oval 7"/>
          <p:cNvSpPr>
            <a:spLocks noChangeAspect="1" noChangeArrowheads="1"/>
          </p:cNvSpPr>
          <p:nvPr/>
        </p:nvSpPr>
        <p:spPr bwMode="auto">
          <a:xfrm>
            <a:off x="1872000" y="2700000"/>
            <a:ext cx="900000" cy="90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30" name="Text Box 14"/>
          <p:cNvSpPr txBox="1">
            <a:spLocks noChangeArrowheads="1"/>
          </p:cNvSpPr>
          <p:nvPr/>
        </p:nvSpPr>
        <p:spPr bwMode="auto">
          <a:xfrm>
            <a:off x="3960000" y="4860000"/>
            <a:ext cx="4321175" cy="9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>
              <a:spcAft>
                <a:spcPts val="600"/>
              </a:spcAft>
              <a:defRPr/>
            </a:pPr>
            <a:r>
              <a:rPr lang="ru-RU" sz="2000" dirty="0" smtClean="0">
                <a:solidFill>
                  <a:srgbClr val="00FFFF"/>
                </a:solidFill>
              </a:rPr>
              <a:t>Частноотрицательное суждение</a:t>
            </a:r>
          </a:p>
          <a:p>
            <a:pPr algn="ctr">
              <a:spcAft>
                <a:spcPts val="0"/>
              </a:spcAft>
              <a:defRPr/>
            </a:pPr>
            <a:r>
              <a:rPr lang="ru-RU" dirty="0" smtClean="0">
                <a:solidFill>
                  <a:srgbClr val="FFFF00"/>
                </a:solidFill>
              </a:rPr>
              <a:t>Некоторые</a:t>
            </a:r>
            <a:r>
              <a:rPr lang="ru-RU" dirty="0" smtClean="0"/>
              <a:t> </a:t>
            </a:r>
            <a:r>
              <a:rPr lang="en-US" dirty="0">
                <a:solidFill>
                  <a:srgbClr val="00FF00"/>
                </a:solidFill>
              </a:rPr>
              <a:t>S</a:t>
            </a:r>
            <a:r>
              <a:rPr lang="en-US" dirty="0"/>
              <a:t> </a:t>
            </a:r>
            <a:r>
              <a:rPr lang="ru-RU" dirty="0"/>
              <a:t>не суть </a:t>
            </a:r>
            <a:r>
              <a:rPr lang="en-US" dirty="0" smtClean="0">
                <a:solidFill>
                  <a:srgbClr val="FF66FF"/>
                </a:solidFill>
              </a:rPr>
              <a:t>P</a:t>
            </a:r>
            <a:endParaRPr lang="ru-RU" sz="1600" i="1" dirty="0"/>
          </a:p>
        </p:txBody>
      </p:sp>
      <p:sp>
        <p:nvSpPr>
          <p:cNvPr id="31" name="Oval 3"/>
          <p:cNvSpPr>
            <a:spLocks noChangeAspect="1" noChangeArrowheads="1"/>
          </p:cNvSpPr>
          <p:nvPr/>
        </p:nvSpPr>
        <p:spPr bwMode="auto">
          <a:xfrm>
            <a:off x="2448000" y="3780000"/>
            <a:ext cx="900000" cy="900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</a:t>
            </a:r>
            <a:endParaRPr lang="ru-RU" sz="2800" dirty="0">
              <a:solidFill>
                <a:srgbClr val="0000CC"/>
              </a:solidFill>
            </a:endParaRPr>
          </a:p>
        </p:txBody>
      </p:sp>
      <p:sp>
        <p:nvSpPr>
          <p:cNvPr id="32" name="Oval 5"/>
          <p:cNvSpPr>
            <a:spLocks noChangeAspect="1" noChangeArrowheads="1"/>
          </p:cNvSpPr>
          <p:nvPr/>
        </p:nvSpPr>
        <p:spPr bwMode="auto">
          <a:xfrm>
            <a:off x="2448000" y="3780000"/>
            <a:ext cx="902845" cy="90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33" name="Oval 5"/>
          <p:cNvSpPr>
            <a:spLocks noChangeAspect="1" noChangeArrowheads="1"/>
          </p:cNvSpPr>
          <p:nvPr/>
        </p:nvSpPr>
        <p:spPr bwMode="auto">
          <a:xfrm>
            <a:off x="2448000" y="3780000"/>
            <a:ext cx="902845" cy="90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3200" dirty="0" smtClean="0">
                <a:solidFill>
                  <a:srgbClr val="0000CC"/>
                </a:solidFill>
              </a:rPr>
              <a:t>S</a:t>
            </a:r>
            <a:r>
              <a:rPr lang="ru-RU" sz="3200" dirty="0" smtClean="0">
                <a:solidFill>
                  <a:srgbClr val="FFCC99"/>
                </a:solidFill>
              </a:rPr>
              <a:t> </a:t>
            </a:r>
            <a:r>
              <a:rPr lang="en-US" sz="3200" dirty="0" smtClean="0">
                <a:solidFill>
                  <a:srgbClr val="0000CC"/>
                </a:solidFill>
              </a:rPr>
              <a:t>P</a:t>
            </a:r>
            <a:endParaRPr lang="ru-RU" sz="3200" dirty="0">
              <a:solidFill>
                <a:srgbClr val="0000CC"/>
              </a:solidFill>
            </a:endParaRPr>
          </a:p>
        </p:txBody>
      </p:sp>
      <p:sp>
        <p:nvSpPr>
          <p:cNvPr id="35" name="Rectangle 4"/>
          <p:cNvSpPr>
            <a:spLocks noGrp="1" noChangeArrowheads="1"/>
          </p:cNvSpPr>
          <p:nvPr>
            <p:ph type="title"/>
          </p:nvPr>
        </p:nvSpPr>
        <p:spPr>
          <a:xfrm>
            <a:off x="276225" y="274638"/>
            <a:ext cx="8589963" cy="1143000"/>
          </a:xfrm>
        </p:spPr>
        <p:txBody>
          <a:bodyPr/>
          <a:lstStyle/>
          <a:p>
            <a:pPr eaLnBrk="1" hangingPunct="1"/>
            <a:r>
              <a:rPr lang="ru-RU" sz="2800" b="1" dirty="0" smtClean="0">
                <a:solidFill>
                  <a:schemeClr val="bg1"/>
                </a:solidFill>
              </a:rPr>
              <a:t>Логические отношения между терминами </a:t>
            </a:r>
            <a:br>
              <a:rPr lang="ru-RU" sz="2800" b="1" dirty="0" smtClean="0">
                <a:solidFill>
                  <a:schemeClr val="bg1"/>
                </a:solidFill>
              </a:rPr>
            </a:br>
            <a:r>
              <a:rPr lang="ru-RU" sz="2800" b="1" dirty="0" smtClean="0">
                <a:solidFill>
                  <a:schemeClr val="bg1"/>
                </a:solidFill>
              </a:rPr>
              <a:t>и основные типы категорических суждений</a:t>
            </a:r>
          </a:p>
        </p:txBody>
      </p:sp>
      <p:sp>
        <p:nvSpPr>
          <p:cNvPr id="34" name="Text Box 11"/>
          <p:cNvSpPr txBox="1">
            <a:spLocks noChangeArrowheads="1"/>
          </p:cNvSpPr>
          <p:nvPr/>
        </p:nvSpPr>
        <p:spPr bwMode="auto">
          <a:xfrm>
            <a:off x="3960000" y="1619250"/>
            <a:ext cx="4321175" cy="9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>
              <a:spcAft>
                <a:spcPts val="600"/>
              </a:spcAft>
              <a:defRPr/>
            </a:pPr>
            <a:r>
              <a:rPr lang="ru-RU" sz="2000" dirty="0" smtClean="0">
                <a:solidFill>
                  <a:srgbClr val="00FFFF"/>
                </a:solidFill>
              </a:rPr>
              <a:t>Общеутвердительное суждение</a:t>
            </a:r>
          </a:p>
          <a:p>
            <a:pPr algn="ctr">
              <a:defRPr/>
            </a:pPr>
            <a:r>
              <a:rPr lang="ru-RU" dirty="0" smtClean="0">
                <a:solidFill>
                  <a:srgbClr val="FFFF00"/>
                </a:solidFill>
              </a:rPr>
              <a:t>Всякое</a:t>
            </a:r>
            <a:r>
              <a:rPr lang="ru-RU" dirty="0" smtClean="0"/>
              <a:t> </a:t>
            </a:r>
            <a:r>
              <a:rPr lang="en-US" dirty="0">
                <a:solidFill>
                  <a:srgbClr val="00FF00"/>
                </a:solidFill>
              </a:rPr>
              <a:t>S</a:t>
            </a:r>
            <a:r>
              <a:rPr lang="en-US" dirty="0"/>
              <a:t> </a:t>
            </a:r>
            <a:r>
              <a:rPr lang="ru-RU" dirty="0" smtClean="0"/>
              <a:t>есть </a:t>
            </a:r>
            <a:r>
              <a:rPr lang="en-US" dirty="0" smtClean="0">
                <a:solidFill>
                  <a:srgbClr val="FF66FF"/>
                </a:solidFill>
              </a:rPr>
              <a:t>P</a:t>
            </a:r>
            <a:endParaRPr lang="ru-RU" sz="1600" i="1" dirty="0"/>
          </a:p>
        </p:txBody>
      </p:sp>
      <p:sp>
        <p:nvSpPr>
          <p:cNvPr id="36" name="Text Box 12"/>
          <p:cNvSpPr txBox="1">
            <a:spLocks noChangeArrowheads="1"/>
          </p:cNvSpPr>
          <p:nvPr/>
        </p:nvSpPr>
        <p:spPr bwMode="auto">
          <a:xfrm>
            <a:off x="3960000" y="2700000"/>
            <a:ext cx="4321175" cy="9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 anchorCtr="1"/>
          <a:lstStyle/>
          <a:p>
            <a:pPr algn="ctr">
              <a:spcAft>
                <a:spcPts val="600"/>
              </a:spcAft>
              <a:defRPr/>
            </a:pPr>
            <a:r>
              <a:rPr lang="ru-RU" sz="2000" dirty="0" smtClean="0">
                <a:solidFill>
                  <a:srgbClr val="00FFFF"/>
                </a:solidFill>
              </a:rPr>
              <a:t>Общеотрицательное суждение</a:t>
            </a:r>
          </a:p>
          <a:p>
            <a:pPr algn="ctr">
              <a:spcAft>
                <a:spcPts val="600"/>
              </a:spcAft>
              <a:defRPr/>
            </a:pPr>
            <a:r>
              <a:rPr lang="ru-RU" dirty="0" smtClean="0">
                <a:solidFill>
                  <a:srgbClr val="FFFF00"/>
                </a:solidFill>
              </a:rPr>
              <a:t>Ни одно</a:t>
            </a:r>
            <a:r>
              <a:rPr lang="ru-RU" dirty="0" smtClean="0"/>
              <a:t> </a:t>
            </a:r>
            <a:r>
              <a:rPr lang="en-US" dirty="0">
                <a:solidFill>
                  <a:srgbClr val="00FF00"/>
                </a:solidFill>
              </a:rPr>
              <a:t>S</a:t>
            </a:r>
            <a:r>
              <a:rPr lang="en-US" dirty="0"/>
              <a:t> </a:t>
            </a:r>
            <a:r>
              <a:rPr lang="ru-RU" dirty="0"/>
              <a:t>не </a:t>
            </a:r>
            <a:r>
              <a:rPr lang="ru-RU" dirty="0" smtClean="0"/>
              <a:t>есть </a:t>
            </a:r>
            <a:r>
              <a:rPr lang="en-US" dirty="0" smtClean="0">
                <a:solidFill>
                  <a:srgbClr val="FF66FF"/>
                </a:solidFill>
              </a:rPr>
              <a:t>P</a:t>
            </a:r>
            <a:endParaRPr lang="ru-RU" sz="1600" i="1" dirty="0"/>
          </a:p>
        </p:txBody>
      </p:sp>
      <p:sp>
        <p:nvSpPr>
          <p:cNvPr id="38" name="Text Box 13"/>
          <p:cNvSpPr txBox="1">
            <a:spLocks noChangeArrowheads="1"/>
          </p:cNvSpPr>
          <p:nvPr/>
        </p:nvSpPr>
        <p:spPr bwMode="auto">
          <a:xfrm>
            <a:off x="3960000" y="3780000"/>
            <a:ext cx="4321175" cy="9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algn="ctr">
              <a:spcAft>
                <a:spcPts val="600"/>
              </a:spcAft>
              <a:defRPr/>
            </a:pPr>
            <a:r>
              <a:rPr lang="ru-RU" sz="2000" dirty="0" smtClean="0">
                <a:solidFill>
                  <a:srgbClr val="00FFFF"/>
                </a:solidFill>
              </a:rPr>
              <a:t>Частноутвердительное суждение</a:t>
            </a:r>
          </a:p>
          <a:p>
            <a:pPr algn="ctr">
              <a:defRPr/>
            </a:pPr>
            <a:r>
              <a:rPr lang="ru-RU" dirty="0" smtClean="0">
                <a:solidFill>
                  <a:srgbClr val="FFFF00"/>
                </a:solidFill>
              </a:rPr>
              <a:t>Некоторые</a:t>
            </a:r>
            <a:r>
              <a:rPr lang="ru-RU" dirty="0" smtClean="0"/>
              <a:t> </a:t>
            </a:r>
            <a:r>
              <a:rPr lang="en-US" dirty="0">
                <a:solidFill>
                  <a:srgbClr val="00FF00"/>
                </a:solidFill>
              </a:rPr>
              <a:t>S</a:t>
            </a:r>
            <a:r>
              <a:rPr lang="en-US" dirty="0"/>
              <a:t> </a:t>
            </a:r>
            <a:r>
              <a:rPr lang="ru-RU" dirty="0"/>
              <a:t>суть </a:t>
            </a:r>
            <a:r>
              <a:rPr lang="en-US" dirty="0" smtClean="0">
                <a:solidFill>
                  <a:srgbClr val="FF66FF"/>
                </a:solidFill>
              </a:rPr>
              <a:t>P</a:t>
            </a:r>
            <a:endParaRPr lang="ru-RU" sz="1600" i="1" dirty="0"/>
          </a:p>
        </p:txBody>
      </p:sp>
      <p:sp>
        <p:nvSpPr>
          <p:cNvPr id="39" name="Oval 3"/>
          <p:cNvSpPr>
            <a:spLocks noChangeAspect="1" noChangeArrowheads="1"/>
          </p:cNvSpPr>
          <p:nvPr/>
        </p:nvSpPr>
        <p:spPr bwMode="auto">
          <a:xfrm>
            <a:off x="864000" y="1619250"/>
            <a:ext cx="900000" cy="900000"/>
          </a:xfrm>
          <a:prstGeom prst="ellipse">
            <a:avLst/>
          </a:prstGeom>
          <a:solidFill>
            <a:srgbClr val="CC99FF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800" dirty="0">
                <a:solidFill>
                  <a:srgbClr val="0000CC"/>
                </a:solidFill>
              </a:rPr>
              <a:t>P</a:t>
            </a:r>
            <a:r>
              <a:rPr lang="ru-RU" sz="2800" dirty="0">
                <a:solidFill>
                  <a:srgbClr val="0000CC"/>
                </a:solidFill>
              </a:rPr>
              <a:t/>
            </a:r>
            <a:br>
              <a:rPr lang="ru-RU" sz="2800" dirty="0">
                <a:solidFill>
                  <a:srgbClr val="0000CC"/>
                </a:solidFill>
              </a:rPr>
            </a:br>
            <a:endParaRPr lang="ru-RU" sz="2800" dirty="0">
              <a:solidFill>
                <a:srgbClr val="0000CC"/>
              </a:solidFill>
            </a:endParaRPr>
          </a:p>
        </p:txBody>
      </p:sp>
      <p:sp>
        <p:nvSpPr>
          <p:cNvPr id="40" name="Oval 5"/>
          <p:cNvSpPr>
            <a:spLocks noChangeAspect="1" noChangeArrowheads="1"/>
          </p:cNvSpPr>
          <p:nvPr/>
        </p:nvSpPr>
        <p:spPr bwMode="auto">
          <a:xfrm>
            <a:off x="1116000" y="2088000"/>
            <a:ext cx="397250" cy="396000"/>
          </a:xfrm>
          <a:prstGeom prst="ellipse">
            <a:avLst/>
          </a:prstGeom>
          <a:solidFill>
            <a:srgbClr val="FFCC99"/>
          </a:solidFill>
          <a:ln w="38100" cmpd="dbl">
            <a:solidFill>
              <a:schemeClr val="bg1"/>
            </a:solidFill>
            <a:round/>
            <a:headEnd/>
            <a:tailEnd/>
          </a:ln>
        </p:spPr>
        <p:txBody>
          <a:bodyPr wrap="none" anchor="ctr" anchorCtr="1"/>
          <a:lstStyle/>
          <a:p>
            <a:pPr algn="ctr"/>
            <a:r>
              <a:rPr lang="en-US" sz="2000" dirty="0">
                <a:solidFill>
                  <a:srgbClr val="0000CC"/>
                </a:solidFill>
              </a:rPr>
              <a:t>S</a:t>
            </a:r>
            <a:endParaRPr lang="ru-RU" sz="2000" dirty="0">
              <a:solidFill>
                <a:srgbClr val="0000CC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1000"/>
                                        <p:tgtEl>
                                          <p:spTgt spid="567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3941 0 " pathEditMode="relative" ptsTypes="AA">
                                      <p:cBhvr>
                                        <p:cTn id="17" dur="2000" spd="-100000" fill="hold"/>
                                        <p:tgtEl>
                                          <p:spTgt spid="5673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500"/>
                            </p:stCondLst>
                            <p:childTnLst>
                              <p:par>
                                <p:cTn id="1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3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673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673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9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3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673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673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/>
                                        <p:tgtEl>
                                          <p:spTgt spid="5673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/>
                                        <p:tgtEl>
                                          <p:spTgt spid="5673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/>
                                        <p:tgtEl>
                                          <p:spTgt spid="5673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673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47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1000"/>
                                        <p:tgtEl>
                                          <p:spTgt spid="5673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/>
                                        <p:tgtEl>
                                          <p:spTgt spid="5673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5673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673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7310" grpId="0" build="p"/>
      <p:bldP spid="567310" grpId="1" build="allAtOnce"/>
      <p:bldP spid="16" grpId="0" animBg="1" autoUpdateAnimBg="0"/>
      <p:bldP spid="16" grpId="1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1260000" y="1188000"/>
            <a:ext cx="6624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kern="0" dirty="0" smtClean="0">
                <a:solidFill>
                  <a:srgbClr val="FFFF00"/>
                </a:solidFill>
              </a:rPr>
              <a:t>Логические отношения между суждениями</a:t>
            </a:r>
            <a:r>
              <a:rPr lang="ru-RU" dirty="0" smtClean="0"/>
              <a:t>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определяются сочетанием их истинности и ложности.</a:t>
            </a:r>
            <a:endParaRPr lang="ru-RU" dirty="0"/>
          </a:p>
        </p:txBody>
      </p:sp>
      <p:sp>
        <p:nvSpPr>
          <p:cNvPr id="7" name="Заголовок 1"/>
          <p:cNvSpPr>
            <a:spLocks noGrp="1"/>
          </p:cNvSpPr>
          <p:nvPr>
            <p:ph type="title"/>
          </p:nvPr>
        </p:nvSpPr>
        <p:spPr>
          <a:xfrm>
            <a:off x="97200" y="144000"/>
            <a:ext cx="8949600" cy="1143000"/>
          </a:xfrm>
        </p:spPr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rgbClr val="FFFF00"/>
                </a:solidFill>
              </a:rPr>
              <a:t>Логические отношения между суждениями</a:t>
            </a:r>
            <a:endParaRPr lang="ru-RU" sz="2800" b="1" dirty="0">
              <a:solidFill>
                <a:srgbClr val="FFFF00"/>
              </a:solidFill>
            </a:endParaRP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1260000" y="4320000"/>
            <a:ext cx="6624000" cy="198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 anchorCtr="1">
            <a:noAutofit/>
          </a:bodyPr>
          <a:lstStyle/>
          <a:p>
            <a:pPr>
              <a:spcAft>
                <a:spcPts val="1200"/>
              </a:spcAft>
            </a:pPr>
            <a:r>
              <a:rPr lang="ru-RU" sz="1600" kern="0" dirty="0" smtClean="0"/>
              <a:t>Логические отношения между </a:t>
            </a:r>
            <a:r>
              <a:rPr lang="ru-RU" sz="1600" kern="0" dirty="0" smtClean="0">
                <a:solidFill>
                  <a:srgbClr val="FFFF00"/>
                </a:solidFill>
              </a:rPr>
              <a:t>суждениями</a:t>
            </a:r>
            <a:r>
              <a:rPr lang="ru-RU" sz="1600" dirty="0" smtClean="0"/>
              <a:t> следует отличать от </a:t>
            </a:r>
            <a:r>
              <a:rPr lang="ru-RU" sz="1600" dirty="0" smtClean="0">
                <a:solidFill>
                  <a:srgbClr val="00FFFF"/>
                </a:solidFill>
              </a:rPr>
              <a:t>одноимённых</a:t>
            </a:r>
            <a:r>
              <a:rPr lang="ru-RU" sz="1600" dirty="0" smtClean="0"/>
              <a:t> логических отношений между </a:t>
            </a:r>
            <a:r>
              <a:rPr lang="ru-RU" sz="1600" dirty="0" smtClean="0">
                <a:solidFill>
                  <a:srgbClr val="FFFF00"/>
                </a:solidFill>
              </a:rPr>
              <a:t>понятиями</a:t>
            </a:r>
            <a:r>
              <a:rPr lang="ru-RU" sz="1600" dirty="0" smtClean="0"/>
              <a:t>.</a:t>
            </a:r>
          </a:p>
          <a:p>
            <a:pPr algn="ctr"/>
            <a:r>
              <a:rPr lang="ru-RU" sz="1600" dirty="0" smtClean="0"/>
              <a:t>Хотя по </a:t>
            </a:r>
            <a:r>
              <a:rPr lang="ru-RU" sz="1600" dirty="0" smtClean="0">
                <a:solidFill>
                  <a:srgbClr val="00FF00"/>
                </a:solidFill>
              </a:rPr>
              <a:t>содержанию</a:t>
            </a:r>
            <a:r>
              <a:rPr lang="ru-RU" sz="1600" dirty="0" smtClean="0"/>
              <a:t> (смыслу) эти два понятия, а именно: </a:t>
            </a:r>
            <a:r>
              <a:rPr lang="ru-RU" sz="1600" dirty="0" smtClean="0">
                <a:solidFill>
                  <a:srgbClr val="FFFF00"/>
                </a:solidFill>
              </a:rPr>
              <a:t>логическое отношение между суждениями</a:t>
            </a:r>
            <a:r>
              <a:rPr lang="ru-RU" sz="1600" dirty="0" smtClean="0"/>
              <a:t> и </a:t>
            </a:r>
            <a:r>
              <a:rPr lang="ru-RU" sz="1600" dirty="0" smtClean="0">
                <a:solidFill>
                  <a:srgbClr val="00FFFF"/>
                </a:solidFill>
              </a:rPr>
              <a:t>одноимённое</a:t>
            </a:r>
            <a:r>
              <a:rPr lang="ru-RU" sz="1600" dirty="0" smtClean="0"/>
              <a:t> </a:t>
            </a:r>
            <a:r>
              <a:rPr lang="ru-RU" sz="1600" dirty="0" smtClean="0">
                <a:solidFill>
                  <a:srgbClr val="FFFF00"/>
                </a:solidFill>
              </a:rPr>
              <a:t>логическое отношение между понятиями</a:t>
            </a:r>
            <a:r>
              <a:rPr lang="ru-RU" sz="1600" dirty="0" smtClean="0"/>
              <a:t> </a:t>
            </a:r>
            <a:r>
              <a:rPr lang="en-US" sz="1600" dirty="0" smtClean="0"/>
              <a:t>– </a:t>
            </a:r>
            <a:r>
              <a:rPr lang="ru-RU" sz="1600" dirty="0" smtClean="0"/>
              <a:t>в чём-то между собой сходны</a:t>
            </a:r>
            <a:r>
              <a:rPr lang="en-US" sz="1600" dirty="0" smtClean="0"/>
              <a:t> </a:t>
            </a:r>
            <a:r>
              <a:rPr lang="ru-RU" sz="1600" dirty="0" smtClean="0"/>
              <a:t>и одноимённость не случайна, их </a:t>
            </a:r>
            <a:r>
              <a:rPr lang="ru-RU" sz="1600" dirty="0" smtClean="0">
                <a:solidFill>
                  <a:srgbClr val="00FF00"/>
                </a:solidFill>
              </a:rPr>
              <a:t>объёмы</a:t>
            </a:r>
            <a:r>
              <a:rPr lang="ru-RU" sz="1600" dirty="0" smtClean="0"/>
              <a:t> общих элементов не имеют, т. е. сами понятия несовместимы.</a:t>
            </a:r>
            <a:endParaRPr lang="en-US" sz="16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 build="p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1260000" y="1188000"/>
            <a:ext cx="6624000" cy="900000"/>
          </a:xfrm>
          <a:prstGeom prst="rect">
            <a:avLst/>
          </a:prstGeom>
          <a:noFill/>
          <a:ln w="38100" cmpd="dbl" algn="ctr">
            <a:solidFill>
              <a:schemeClr val="bg1"/>
            </a:solidFill>
            <a:miter lim="800000"/>
            <a:headEnd/>
            <a:tailEnd/>
          </a:ln>
        </p:spPr>
        <p:txBody>
          <a:bodyPr wrap="square" anchor="ctr" anchorCtr="1"/>
          <a:lstStyle/>
          <a:p>
            <a:pPr algn="ctr"/>
            <a:r>
              <a:rPr lang="ru-RU" sz="2000" kern="0" dirty="0" smtClean="0">
                <a:solidFill>
                  <a:srgbClr val="FFFF00"/>
                </a:solidFill>
              </a:rPr>
              <a:t>Логические отношения между суждениями</a:t>
            </a:r>
            <a:r>
              <a:rPr lang="ru-RU" dirty="0" smtClean="0"/>
              <a:t> </a:t>
            </a: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определяются сочетанием их истинности и ложности.</a:t>
            </a:r>
            <a:endParaRPr lang="ru-RU" dirty="0"/>
          </a:p>
        </p:txBody>
      </p:sp>
      <p:sp>
        <p:nvSpPr>
          <p:cNvPr id="7" name="Заголовок 1"/>
          <p:cNvSpPr>
            <a:spLocks noGrp="1"/>
          </p:cNvSpPr>
          <p:nvPr>
            <p:ph type="title"/>
          </p:nvPr>
        </p:nvSpPr>
        <p:spPr>
          <a:xfrm>
            <a:off x="97200" y="144000"/>
            <a:ext cx="8949600" cy="1143000"/>
          </a:xfrm>
        </p:spPr>
        <p:txBody>
          <a:bodyPr/>
          <a:lstStyle/>
          <a:p>
            <a:pPr>
              <a:defRPr/>
            </a:pPr>
            <a:r>
              <a:rPr lang="ru-RU" sz="3200" b="1" dirty="0" smtClean="0">
                <a:solidFill>
                  <a:srgbClr val="FFFF00"/>
                </a:solidFill>
              </a:rPr>
              <a:t>Логические отношения между суждениями</a:t>
            </a:r>
            <a:endParaRPr lang="ru-RU" sz="2800" b="1" dirty="0">
              <a:solidFill>
                <a:srgbClr val="FFFF00"/>
              </a:solidFill>
            </a:endParaRPr>
          </a:p>
        </p:txBody>
      </p:sp>
      <p:sp>
        <p:nvSpPr>
          <p:cNvPr id="8" name="Содержимое 2"/>
          <p:cNvSpPr>
            <a:spLocks noGrp="1"/>
          </p:cNvSpPr>
          <p:nvPr>
            <p:ph idx="1"/>
          </p:nvPr>
        </p:nvSpPr>
        <p:spPr>
          <a:xfrm>
            <a:off x="360000" y="2268000"/>
            <a:ext cx="8424000" cy="45000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ru-RU" sz="1800" b="1" dirty="0" smtClean="0">
                <a:solidFill>
                  <a:schemeClr val="accent3"/>
                </a:solidFill>
              </a:rPr>
              <a:t>Отдельное суждение является либо </a:t>
            </a:r>
            <a:r>
              <a:rPr lang="ru-RU" sz="1800" b="1" dirty="0" smtClean="0">
                <a:solidFill>
                  <a:srgbClr val="00FF00"/>
                </a:solidFill>
              </a:rPr>
              <a:t>истинным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chemeClr val="accent3"/>
                </a:solidFill>
              </a:rPr>
              <a:t> либо </a:t>
            </a:r>
            <a:r>
              <a:rPr lang="ru-RU" sz="1800" b="1" dirty="0" smtClean="0">
                <a:solidFill>
                  <a:srgbClr val="FF66FF"/>
                </a:solidFill>
              </a:rPr>
              <a:t>ложным</a:t>
            </a:r>
            <a:r>
              <a:rPr lang="ru-RU" sz="1800" b="1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ct val="90000"/>
              </a:lnSpc>
            </a:pPr>
            <a:r>
              <a:rPr lang="ru-RU" sz="1800" b="1" dirty="0" smtClean="0">
                <a:solidFill>
                  <a:schemeClr val="accent3"/>
                </a:solidFill>
              </a:rPr>
              <a:t>Суждения не находятся ни в каком логическом отношении,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если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истинность</a:t>
            </a:r>
            <a:r>
              <a:rPr lang="ru-RU" sz="1800" b="1" dirty="0" smtClean="0">
                <a:solidFill>
                  <a:schemeClr val="accent3"/>
                </a:solidFill>
              </a:rPr>
              <a:t> или </a:t>
            </a:r>
            <a:r>
              <a:rPr lang="ru-RU" sz="1800" b="1" dirty="0" smtClean="0">
                <a:solidFill>
                  <a:srgbClr val="FF66FF"/>
                </a:solidFill>
              </a:rPr>
              <a:t>ложность</a:t>
            </a:r>
            <a:r>
              <a:rPr lang="ru-RU" sz="1800" b="1" dirty="0" smtClean="0">
                <a:solidFill>
                  <a:schemeClr val="accent3"/>
                </a:solidFill>
              </a:rPr>
              <a:t> одного никак не связана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с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истинностью</a:t>
            </a:r>
            <a:r>
              <a:rPr lang="ru-RU" sz="1800" b="1" dirty="0" smtClean="0">
                <a:solidFill>
                  <a:schemeClr val="accent3"/>
                </a:solidFill>
              </a:rPr>
              <a:t> или </a:t>
            </a:r>
            <a:r>
              <a:rPr lang="ru-RU" sz="1800" b="1" dirty="0" smtClean="0">
                <a:solidFill>
                  <a:srgbClr val="FF66FF"/>
                </a:solidFill>
              </a:rPr>
              <a:t>ложностью</a:t>
            </a:r>
            <a:r>
              <a:rPr lang="ru-RU" sz="1800" b="1" dirty="0" smtClean="0">
                <a:solidFill>
                  <a:schemeClr val="accent3"/>
                </a:solidFill>
              </a:rPr>
              <a:t> другого.</a:t>
            </a:r>
            <a:endParaRPr lang="en-US" sz="1800" b="1" dirty="0" smtClean="0">
              <a:solidFill>
                <a:schemeClr val="accent3"/>
              </a:solidFill>
            </a:endParaRPr>
          </a:p>
          <a:p>
            <a:pPr>
              <a:lnSpc>
                <a:spcPct val="90000"/>
              </a:lnSpc>
            </a:pPr>
            <a:r>
              <a:rPr lang="ru-RU" sz="1800" b="1" dirty="0" smtClean="0">
                <a:solidFill>
                  <a:schemeClr val="accent3"/>
                </a:solidFill>
              </a:rPr>
              <a:t>Если же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истинность</a:t>
            </a:r>
            <a:r>
              <a:rPr lang="ru-RU" sz="1800" b="1" dirty="0" smtClean="0">
                <a:solidFill>
                  <a:schemeClr val="accent3"/>
                </a:solidFill>
              </a:rPr>
              <a:t> или </a:t>
            </a:r>
            <a:r>
              <a:rPr lang="ru-RU" sz="1800" b="1" dirty="0" smtClean="0">
                <a:solidFill>
                  <a:srgbClr val="FF66FF"/>
                </a:solidFill>
              </a:rPr>
              <a:t>ложность</a:t>
            </a:r>
            <a:r>
              <a:rPr lang="ru-RU" sz="1800" b="1" dirty="0" smtClean="0">
                <a:solidFill>
                  <a:schemeClr val="accent3"/>
                </a:solidFill>
              </a:rPr>
              <a:t> одного связана с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истинностью</a:t>
            </a:r>
            <a:r>
              <a:rPr lang="ru-RU" sz="1800" b="1" dirty="0" smtClean="0">
                <a:solidFill>
                  <a:schemeClr val="accent3"/>
                </a:solidFill>
              </a:rPr>
              <a:t> или </a:t>
            </a:r>
            <a:r>
              <a:rPr lang="ru-RU" sz="1800" b="1" dirty="0" smtClean="0">
                <a:solidFill>
                  <a:srgbClr val="FF66FF"/>
                </a:solidFill>
              </a:rPr>
              <a:t>ложностью</a:t>
            </a:r>
            <a:r>
              <a:rPr lang="ru-RU" sz="1800" b="1" dirty="0" smtClean="0">
                <a:solidFill>
                  <a:schemeClr val="accent3"/>
                </a:solidFill>
              </a:rPr>
              <a:t> другого, возможны </a:t>
            </a:r>
            <a:r>
              <a:rPr lang="ru-RU" sz="1800" b="1" dirty="0" smtClean="0">
                <a:solidFill>
                  <a:srgbClr val="00FFFF"/>
                </a:solidFill>
              </a:rPr>
              <a:t>пять</a:t>
            </a:r>
            <a:r>
              <a:rPr lang="ru-RU" sz="1800" b="1" dirty="0" smtClean="0">
                <a:solidFill>
                  <a:schemeClr val="accent3"/>
                </a:solidFill>
              </a:rPr>
              <a:t> вариантов сочетания их истинности и ложности, а именно:</a:t>
            </a:r>
          </a:p>
          <a:p>
            <a:pPr lvl="1">
              <a:lnSpc>
                <a:spcPct val="90000"/>
              </a:lnSpc>
              <a:buFont typeface="Courier New" pitchFamily="49" charset="0"/>
              <a:buChar char="o"/>
            </a:pPr>
            <a:r>
              <a:rPr lang="ru-RU" sz="1800" b="1" dirty="0" smtClean="0">
                <a:solidFill>
                  <a:schemeClr val="accent3"/>
                </a:solidFill>
              </a:rPr>
              <a:t>они могут быть либо оба </a:t>
            </a:r>
            <a:r>
              <a:rPr lang="ru-RU" sz="1800" b="1" dirty="0" smtClean="0">
                <a:solidFill>
                  <a:srgbClr val="00FF00"/>
                </a:solidFill>
              </a:rPr>
              <a:t>истинными</a:t>
            </a:r>
            <a:r>
              <a:rPr lang="ru-RU" sz="1800" b="1" dirty="0" smtClean="0">
                <a:solidFill>
                  <a:schemeClr val="bg1"/>
                </a:solidFill>
              </a:rPr>
              <a:t>, </a:t>
            </a:r>
            <a:r>
              <a:rPr lang="ru-RU" sz="1800" b="1" dirty="0" smtClean="0">
                <a:solidFill>
                  <a:schemeClr val="accent3"/>
                </a:solidFill>
              </a:rPr>
              <a:t>либо </a:t>
            </a:r>
            <a:r>
              <a:rPr lang="ru-RU" sz="1800" b="1" dirty="0" smtClean="0">
                <a:solidFill>
                  <a:srgbClr val="00FFFF"/>
                </a:solidFill>
              </a:rPr>
              <a:t>оба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ложными</a:t>
            </a:r>
            <a:r>
              <a:rPr lang="ru-RU" sz="1800" b="1" dirty="0" smtClean="0">
                <a:solidFill>
                  <a:schemeClr val="bg1"/>
                </a:solidFill>
              </a:rPr>
              <a:t>;</a:t>
            </a:r>
          </a:p>
          <a:p>
            <a:pPr lvl="1">
              <a:lnSpc>
                <a:spcPct val="90000"/>
              </a:lnSpc>
              <a:buFont typeface="Courier New" pitchFamily="49" charset="0"/>
              <a:buChar char="o"/>
            </a:pPr>
            <a:r>
              <a:rPr lang="ru-RU" sz="1800" b="1" dirty="0" smtClean="0">
                <a:solidFill>
                  <a:schemeClr val="accent3"/>
                </a:solidFill>
              </a:rPr>
              <a:t>они не могут быть </a:t>
            </a:r>
            <a:r>
              <a:rPr lang="ru-RU" sz="1800" b="1" dirty="0" smtClean="0">
                <a:solidFill>
                  <a:srgbClr val="00FFFF"/>
                </a:solidFill>
              </a:rPr>
              <a:t>оба</a:t>
            </a:r>
            <a:r>
              <a:rPr lang="ru-RU" sz="1800" b="1" dirty="0" smtClean="0">
                <a:solidFill>
                  <a:schemeClr val="accent3"/>
                </a:solidFill>
              </a:rPr>
              <a:t> ни </a:t>
            </a:r>
            <a:r>
              <a:rPr lang="ru-RU" sz="1800" b="1" dirty="0" smtClean="0">
                <a:solidFill>
                  <a:srgbClr val="00FF00"/>
                </a:solidFill>
              </a:rPr>
              <a:t>истинными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chemeClr val="accent3"/>
                </a:solidFill>
              </a:rPr>
              <a:t> ни </a:t>
            </a:r>
            <a:r>
              <a:rPr lang="ru-RU" sz="1800" b="1" dirty="0" smtClean="0">
                <a:solidFill>
                  <a:srgbClr val="FF66FF"/>
                </a:solidFill>
              </a:rPr>
              <a:t>ложными</a:t>
            </a:r>
            <a:r>
              <a:rPr lang="ru-RU" sz="1800" b="1" dirty="0" smtClean="0">
                <a:solidFill>
                  <a:schemeClr val="bg1"/>
                </a:solidFill>
              </a:rPr>
              <a:t>;</a:t>
            </a:r>
          </a:p>
          <a:p>
            <a:pPr lvl="1">
              <a:lnSpc>
                <a:spcPct val="90000"/>
              </a:lnSpc>
              <a:buFont typeface="Courier New" pitchFamily="49" charset="0"/>
              <a:buChar char="o"/>
            </a:pPr>
            <a:r>
              <a:rPr lang="ru-RU" sz="1800" b="1" dirty="0" smtClean="0">
                <a:solidFill>
                  <a:schemeClr val="accent3"/>
                </a:solidFill>
              </a:rPr>
              <a:t>они не могут быть </a:t>
            </a:r>
            <a:r>
              <a:rPr lang="ru-RU" sz="1800" b="1" dirty="0" smtClean="0">
                <a:solidFill>
                  <a:srgbClr val="00FFFF"/>
                </a:solidFill>
              </a:rPr>
              <a:t>оба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истинными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chemeClr val="accent3"/>
                </a:solidFill>
              </a:rPr>
              <a:t> но могут быть </a:t>
            </a:r>
            <a:r>
              <a:rPr lang="ru-RU" sz="1800" b="1" dirty="0" smtClean="0">
                <a:solidFill>
                  <a:srgbClr val="00FFFF"/>
                </a:solidFill>
              </a:rPr>
              <a:t>оба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ложными</a:t>
            </a:r>
            <a:r>
              <a:rPr lang="ru-RU" sz="1800" b="1" dirty="0" smtClean="0">
                <a:solidFill>
                  <a:schemeClr val="bg1"/>
                </a:solidFill>
              </a:rPr>
              <a:t>;</a:t>
            </a:r>
          </a:p>
          <a:p>
            <a:pPr lvl="1">
              <a:lnSpc>
                <a:spcPct val="90000"/>
              </a:lnSpc>
              <a:buFont typeface="Courier New" pitchFamily="49" charset="0"/>
              <a:buChar char="o"/>
            </a:pPr>
            <a:r>
              <a:rPr lang="ru-RU" sz="1800" b="1" dirty="0" smtClean="0">
                <a:solidFill>
                  <a:schemeClr val="accent3"/>
                </a:solidFill>
              </a:rPr>
              <a:t>они могут быть </a:t>
            </a:r>
            <a:r>
              <a:rPr lang="ru-RU" sz="1800" b="1" dirty="0" smtClean="0">
                <a:solidFill>
                  <a:srgbClr val="00FFFF"/>
                </a:solidFill>
              </a:rPr>
              <a:t>оба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00"/>
                </a:solidFill>
              </a:rPr>
              <a:t>истинными</a:t>
            </a:r>
            <a:r>
              <a:rPr lang="ru-RU" sz="1800" b="1" dirty="0" smtClean="0">
                <a:solidFill>
                  <a:schemeClr val="bg1"/>
                </a:solidFill>
              </a:rPr>
              <a:t>,</a:t>
            </a:r>
            <a:r>
              <a:rPr lang="ru-RU" sz="1800" b="1" dirty="0" smtClean="0">
                <a:solidFill>
                  <a:schemeClr val="accent3"/>
                </a:solidFill>
              </a:rPr>
              <a:t> но не могут быть </a:t>
            </a:r>
            <a:r>
              <a:rPr lang="ru-RU" sz="1800" b="1" dirty="0" smtClean="0">
                <a:solidFill>
                  <a:srgbClr val="00FFFF"/>
                </a:solidFill>
              </a:rPr>
              <a:t>оба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FF66FF"/>
                </a:solidFill>
              </a:rPr>
              <a:t>ложными</a:t>
            </a:r>
            <a:r>
              <a:rPr lang="ru-RU" sz="1800" b="1" dirty="0" smtClean="0">
                <a:solidFill>
                  <a:schemeClr val="bg1"/>
                </a:solidFill>
              </a:rPr>
              <a:t>;</a:t>
            </a:r>
          </a:p>
          <a:p>
            <a:pPr lvl="1">
              <a:lnSpc>
                <a:spcPct val="90000"/>
              </a:lnSpc>
              <a:buFont typeface="Courier New" pitchFamily="49" charset="0"/>
              <a:buChar char="o"/>
            </a:pPr>
            <a:r>
              <a:rPr lang="ru-RU" sz="1800" b="1" dirty="0" smtClean="0">
                <a:solidFill>
                  <a:schemeClr val="accent3"/>
                </a:solidFill>
              </a:rPr>
              <a:t>наконец,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истинность </a:t>
            </a:r>
            <a:r>
              <a:rPr lang="ru-RU" sz="1800" b="1" dirty="0" smtClean="0">
                <a:solidFill>
                  <a:srgbClr val="00FFFF"/>
                </a:solidFill>
              </a:rPr>
              <a:t>одного</a:t>
            </a:r>
            <a:r>
              <a:rPr lang="ru-RU" sz="1800" b="1" dirty="0" smtClean="0">
                <a:solidFill>
                  <a:srgbClr val="00FF00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>может означать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истинность </a:t>
            </a:r>
            <a:r>
              <a:rPr lang="ru-RU" sz="1800" b="1" dirty="0" smtClean="0">
                <a:solidFill>
                  <a:srgbClr val="00FFFF"/>
                </a:solidFill>
              </a:rPr>
              <a:t>другого</a:t>
            </a:r>
            <a:r>
              <a:rPr lang="ru-RU" sz="1800" b="1" dirty="0" smtClean="0">
                <a:solidFill>
                  <a:schemeClr val="accent3"/>
                </a:solidFill>
              </a:rPr>
              <a:t> (соответственно, </a:t>
            </a:r>
            <a:r>
              <a:rPr lang="ru-RU" sz="1800" b="1" dirty="0" smtClean="0">
                <a:solidFill>
                  <a:srgbClr val="FF66FF"/>
                </a:solidFill>
              </a:rPr>
              <a:t>ложность</a:t>
            </a:r>
            <a:r>
              <a:rPr lang="ru-RU" sz="1800" b="1" dirty="0" smtClean="0">
                <a:solidFill>
                  <a:schemeClr val="accent3"/>
                </a:solidFill>
              </a:rPr>
              <a:t> этого </a:t>
            </a:r>
            <a:r>
              <a:rPr lang="ru-RU" sz="1800" b="1" dirty="0" smtClean="0">
                <a:solidFill>
                  <a:srgbClr val="00FFFF"/>
                </a:solidFill>
              </a:rPr>
              <a:t>другого</a:t>
            </a:r>
            <a:r>
              <a:rPr lang="ru-RU" sz="1800" b="1" dirty="0" smtClean="0">
                <a:solidFill>
                  <a:schemeClr val="accent3"/>
                </a:solidFill>
              </a:rPr>
              <a:t> будет означать </a:t>
            </a:r>
            <a:br>
              <a:rPr lang="ru-RU" sz="1800" b="1" dirty="0" smtClean="0">
                <a:solidFill>
                  <a:schemeClr val="accent3"/>
                </a:solidFill>
              </a:rPr>
            </a:br>
            <a:r>
              <a:rPr lang="ru-RU" sz="1800" b="1" dirty="0" smtClean="0">
                <a:solidFill>
                  <a:schemeClr val="accent3"/>
                </a:solidFill>
              </a:rPr>
              <a:t>и </a:t>
            </a:r>
            <a:r>
              <a:rPr lang="ru-RU" sz="1800" b="1" dirty="0" smtClean="0">
                <a:solidFill>
                  <a:srgbClr val="FF66FF"/>
                </a:solidFill>
              </a:rPr>
              <a:t>ложность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первого</a:t>
            </a:r>
            <a:r>
              <a:rPr lang="ru-RU" sz="1800" b="1" dirty="0" smtClean="0">
                <a:solidFill>
                  <a:schemeClr val="accent3"/>
                </a:solidFill>
              </a:rPr>
              <a:t>), но </a:t>
            </a:r>
            <a:r>
              <a:rPr lang="ru-RU" sz="1800" b="1" dirty="0" smtClean="0">
                <a:solidFill>
                  <a:srgbClr val="FF66FF"/>
                </a:solidFill>
              </a:rPr>
              <a:t>ложность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первого</a:t>
            </a:r>
            <a:r>
              <a:rPr lang="ru-RU" sz="1800" b="1" dirty="0" smtClean="0">
                <a:solidFill>
                  <a:schemeClr val="accent3"/>
                </a:solidFill>
              </a:rPr>
              <a:t> не обязательно будет означать </a:t>
            </a:r>
            <a:r>
              <a:rPr lang="ru-RU" sz="1800" b="1" dirty="0" smtClean="0">
                <a:solidFill>
                  <a:srgbClr val="FF66FF"/>
                </a:solidFill>
              </a:rPr>
              <a:t>ложность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другого</a:t>
            </a:r>
            <a:r>
              <a:rPr lang="ru-RU" sz="1800" b="1" dirty="0" smtClean="0">
                <a:solidFill>
                  <a:schemeClr val="accent3"/>
                </a:solidFill>
              </a:rPr>
              <a:t> (соответственно,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истинность</a:t>
            </a:r>
            <a:r>
              <a:rPr lang="ru-RU" sz="1800" b="1" dirty="0" smtClean="0">
                <a:solidFill>
                  <a:schemeClr val="accent3"/>
                </a:solidFill>
              </a:rPr>
              <a:t> этого </a:t>
            </a:r>
            <a:r>
              <a:rPr lang="ru-RU" sz="1800" b="1" dirty="0" smtClean="0">
                <a:solidFill>
                  <a:srgbClr val="00FFFF"/>
                </a:solidFill>
              </a:rPr>
              <a:t>другого</a:t>
            </a:r>
            <a:r>
              <a:rPr lang="ru-RU" sz="1800" b="1" dirty="0" smtClean="0">
                <a:solidFill>
                  <a:schemeClr val="accent3"/>
                </a:solidFill>
              </a:rPr>
              <a:t> не обязательно будет означать </a:t>
            </a:r>
            <a:r>
              <a:rPr lang="ru-RU" sz="1800" b="1" dirty="0" smtClean="0">
                <a:solidFill>
                  <a:srgbClr val="00FF00"/>
                </a:solidFill>
              </a:rPr>
              <a:t>истинность</a:t>
            </a:r>
            <a:r>
              <a:rPr lang="ru-RU" sz="1800" b="1" dirty="0" smtClean="0">
                <a:solidFill>
                  <a:schemeClr val="accent3"/>
                </a:solidFill>
              </a:rPr>
              <a:t> </a:t>
            </a:r>
            <a:r>
              <a:rPr lang="ru-RU" sz="1800" b="1" dirty="0" smtClean="0">
                <a:solidFill>
                  <a:srgbClr val="00FFFF"/>
                </a:solidFill>
              </a:rPr>
              <a:t>первого</a:t>
            </a:r>
            <a:r>
              <a:rPr lang="ru-RU" sz="1800" b="1" dirty="0" smtClean="0">
                <a:solidFill>
                  <a:schemeClr val="accent3"/>
                </a:solidFill>
              </a:rPr>
              <a:t>).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/>
    </p:bldLst>
  </p:timing>
</p:sld>
</file>

<file path=ppt/theme/theme1.xml><?xml version="1.0" encoding="utf-8"?>
<a:theme xmlns:a="http://schemas.openxmlformats.org/drawingml/2006/main" name="Оформление по умолчанию">
  <a:themeElements>
    <a:clrScheme name="Оформление по умолчанию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Оформление по умолчанию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1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1800" b="1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1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1800" b="1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Тема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29793</TotalTime>
  <Words>36098</Words>
  <Application>Microsoft Office PowerPoint</Application>
  <PresentationFormat>Экран (4:3)</PresentationFormat>
  <Paragraphs>11689</Paragraphs>
  <Slides>650</Slides>
  <Notes>122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650</vt:i4>
      </vt:variant>
    </vt:vector>
  </HeadingPairs>
  <TitlesOfParts>
    <vt:vector size="651" baseType="lpstr">
      <vt:lpstr>Оформление по умолчанию</vt:lpstr>
      <vt:lpstr>Н. И. Бирюков, Д. С Горшенёв, О. М. Решетова  Основы формальной логики</vt:lpstr>
      <vt:lpstr>Предмет, законы и функции логики</vt:lpstr>
      <vt:lpstr>Сущность и предмет логики Понятие логики</vt:lpstr>
      <vt:lpstr>Сущность и предмет логики Понятие теоретического знания</vt:lpstr>
      <vt:lpstr>Сущность и предмет логики Аристотелевская классификация видов знания</vt:lpstr>
      <vt:lpstr>Слайд 6</vt:lpstr>
      <vt:lpstr>Законы логики Закон тождества</vt:lpstr>
      <vt:lpstr>Законы логики Закон тождества</vt:lpstr>
      <vt:lpstr>Законы логики Закон тождества</vt:lpstr>
      <vt:lpstr>Законы логики Закон тождества</vt:lpstr>
      <vt:lpstr>Законы логики Закон противоречия</vt:lpstr>
      <vt:lpstr>Законы логики Закон противоречия</vt:lpstr>
      <vt:lpstr>Законы логики Закон противоречия</vt:lpstr>
      <vt:lpstr>Законы логики Закон противоречия</vt:lpstr>
      <vt:lpstr>Законы логики Закон исключённого третьего</vt:lpstr>
      <vt:lpstr>Законы логики Закон исключённого третьего</vt:lpstr>
      <vt:lpstr>Законы логики Закон исключённого третьего</vt:lpstr>
      <vt:lpstr>Законы логики Закон исключённого третьего</vt:lpstr>
      <vt:lpstr>Слайд 19</vt:lpstr>
      <vt:lpstr>Законы логики Закон достаточного основания</vt:lpstr>
      <vt:lpstr>Законы логики Закон достаточного основания</vt:lpstr>
      <vt:lpstr>Слайд 22</vt:lpstr>
      <vt:lpstr>Формы мышления в традиционной логике</vt:lpstr>
      <vt:lpstr>Слайд 24</vt:lpstr>
      <vt:lpstr>Н. И. Бирюков, Д. С Горшенёв, О. М. Решетова  Основы формальной логики</vt:lpstr>
      <vt:lpstr>Понятие как форма мышления</vt:lpstr>
      <vt:lpstr>Понятие как форма мышления Понятие понятия</vt:lpstr>
      <vt:lpstr>Слайд 28</vt:lpstr>
      <vt:lpstr>Слайд 29</vt:lpstr>
      <vt:lpstr>Слайд 30</vt:lpstr>
      <vt:lpstr>Слайд 31</vt:lpstr>
      <vt:lpstr>Слайд 32</vt:lpstr>
      <vt:lpstr>Слайд 33</vt:lpstr>
      <vt:lpstr>Слайд 34</vt:lpstr>
      <vt:lpstr>Слайд 35</vt:lpstr>
      <vt:lpstr>Слайд 36</vt:lpstr>
      <vt:lpstr>Слайд 37</vt:lpstr>
      <vt:lpstr>Слайд 38</vt:lpstr>
      <vt:lpstr>Слайд 39</vt:lpstr>
      <vt:lpstr>Слайд 40</vt:lpstr>
      <vt:lpstr>Слайд 41</vt:lpstr>
      <vt:lpstr>Слайд 42</vt:lpstr>
      <vt:lpstr>Слайд 43</vt:lpstr>
      <vt:lpstr>Слайд 44</vt:lpstr>
      <vt:lpstr>Слайд 45</vt:lpstr>
      <vt:lpstr>Слайд 46</vt:lpstr>
      <vt:lpstr>Слайд 47</vt:lpstr>
      <vt:lpstr>Слайд 48</vt:lpstr>
      <vt:lpstr>Слайд 49</vt:lpstr>
      <vt:lpstr>Слайд 50</vt:lpstr>
      <vt:lpstr>Слайд 51</vt:lpstr>
      <vt:lpstr>Слайд 52</vt:lpstr>
      <vt:lpstr>Слайд 53</vt:lpstr>
      <vt:lpstr>Слайд 54</vt:lpstr>
      <vt:lpstr>Слайд 55</vt:lpstr>
      <vt:lpstr>Слайд 56</vt:lpstr>
      <vt:lpstr>Определение понятий Понятие логического определения</vt:lpstr>
      <vt:lpstr>Определение понятий Понятие логического определения</vt:lpstr>
      <vt:lpstr>Определение понятий Процедура логического определения</vt:lpstr>
      <vt:lpstr>Определение понятий Процедура логического определения</vt:lpstr>
      <vt:lpstr>Слайд 61</vt:lpstr>
      <vt:lpstr>Слайд 62</vt:lpstr>
      <vt:lpstr>Слайд 63</vt:lpstr>
      <vt:lpstr>Слайд 64</vt:lpstr>
      <vt:lpstr>Слайд 65</vt:lpstr>
      <vt:lpstr>Слайд 66</vt:lpstr>
      <vt:lpstr>Слайд 67</vt:lpstr>
      <vt:lpstr>Слайд 68</vt:lpstr>
      <vt:lpstr>Слайд 69</vt:lpstr>
      <vt:lpstr>Слайд 70</vt:lpstr>
      <vt:lpstr>Слайд 71</vt:lpstr>
      <vt:lpstr>Слайд 72</vt:lpstr>
      <vt:lpstr>Слайд 73</vt:lpstr>
      <vt:lpstr>Слайд 74</vt:lpstr>
      <vt:lpstr>Слайд 75</vt:lpstr>
      <vt:lpstr>Слайд 76</vt:lpstr>
      <vt:lpstr>Слайд 77</vt:lpstr>
      <vt:lpstr>Деление объёма понятий Понятие и процедура классификации</vt:lpstr>
      <vt:lpstr>Деление объёма понятий Понятие и процедура классификации</vt:lpstr>
      <vt:lpstr>Слайд 80</vt:lpstr>
      <vt:lpstr>Слайд 81</vt:lpstr>
      <vt:lpstr>Слайд 82</vt:lpstr>
      <vt:lpstr>Слайд 83</vt:lpstr>
      <vt:lpstr>Слайд 84</vt:lpstr>
      <vt:lpstr>Н. И. Бирюков, Д. С Горшенёв, О. М. Решетова  Основы формальной логики</vt:lpstr>
      <vt:lpstr>Суждение как форма мышления</vt:lpstr>
      <vt:lpstr>Понятие суждения Определение суждения</vt:lpstr>
      <vt:lpstr>Понятие суждения Структура суждения</vt:lpstr>
      <vt:lpstr>Понятие суждения Структура суждения</vt:lpstr>
      <vt:lpstr>Понятие суждения Классификация суждений</vt:lpstr>
      <vt:lpstr>Категорическое суждение Классификация суждений по качеству</vt:lpstr>
      <vt:lpstr>Слайд 92</vt:lpstr>
      <vt:lpstr>Слайд 93</vt:lpstr>
      <vt:lpstr>Логические отношения между терминами  и основные типы категорических суждений</vt:lpstr>
      <vt:lpstr>Логические отношения между терминами  и основные типы категорических суждений</vt:lpstr>
      <vt:lpstr>Логические отношения между терминами  и основные типы категорических суждений</vt:lpstr>
      <vt:lpstr>Логические отношения между терминами  и основные типы категорических суждений</vt:lpstr>
      <vt:lpstr>Логические отношения между суждениями</vt:lpstr>
      <vt:lpstr>Логические отношения между суждениями</vt:lpstr>
      <vt:lpstr>Логические отношения между суждениями</vt:lpstr>
      <vt:lpstr>Логические отношения между суждениями</vt:lpstr>
      <vt:lpstr>Логические отношения между суждениями Отношение равнозначности</vt:lpstr>
      <vt:lpstr>Логические отношения между суждениями Логический квадрат</vt:lpstr>
      <vt:lpstr>Логические отношения между суждениями Отношение контрадикторности</vt:lpstr>
      <vt:lpstr>Логические отношения между суждениями Отношение контрарности</vt:lpstr>
      <vt:lpstr>Логические отношения между суждениями Отношение субконтрарности</vt:lpstr>
      <vt:lpstr>Логические отношения между суждениями Отношение подчинения</vt:lpstr>
      <vt:lpstr>Слайд 108</vt:lpstr>
      <vt:lpstr>Логические отношения между суждениями Отношение равнозначности</vt:lpstr>
      <vt:lpstr>Логические отношения между суждениями Отношение равнозначности</vt:lpstr>
      <vt:lpstr>Логические отношения между суждениями Отношение контрадикторности</vt:lpstr>
      <vt:lpstr>Логические отношения между суждениями Отношение контрарности</vt:lpstr>
      <vt:lpstr>Логические отношения между суждениями Отношение контрарности</vt:lpstr>
      <vt:lpstr>Логические отношения между суждениями Отношение субконтрарности</vt:lpstr>
      <vt:lpstr>Логические отношения между суждениями Отношение подчинения</vt:lpstr>
      <vt:lpstr>Логические отношения между суждениями Отношение подчинения</vt:lpstr>
      <vt:lpstr>Логические отношения между суждениями Отношение подчинения</vt:lpstr>
      <vt:lpstr>Логические отношения между суждениями Отношение подчинения</vt:lpstr>
      <vt:lpstr>Логические отношения между суждениями Отношение подчинения</vt:lpstr>
      <vt:lpstr>Слайд 120</vt:lpstr>
      <vt:lpstr>Слайд 121</vt:lpstr>
      <vt:lpstr>Модальное суждение  Алетический шестиугольник</vt:lpstr>
      <vt:lpstr>Логические отношения между суждениями Алетическая контрадикторность</vt:lpstr>
      <vt:lpstr>Логические отношения между суждениями  Алетическая контрарность</vt:lpstr>
      <vt:lpstr>Логические отношения между суждениями  Алетическая субконтрарность</vt:lpstr>
      <vt:lpstr>Логические отношения между суждениями  Алетическое подчинение</vt:lpstr>
      <vt:lpstr>Логические отношения между суждениями Отрицание модальных суждений</vt:lpstr>
      <vt:lpstr>Логические отношения между суждениями Отрицание модальных суждений</vt:lpstr>
      <vt:lpstr>Слайд 129</vt:lpstr>
      <vt:lpstr>Слайд 130</vt:lpstr>
      <vt:lpstr>Слайд 131</vt:lpstr>
      <vt:lpstr>Слайд 132</vt:lpstr>
      <vt:lpstr>Слайд 133</vt:lpstr>
      <vt:lpstr>Слайд 134</vt:lpstr>
      <vt:lpstr>Н. И. Бирюков, Д. С Горшенёв, О. М. Решетова  Основы формальной логики</vt:lpstr>
      <vt:lpstr>Непосредственные умозаключения</vt:lpstr>
      <vt:lpstr>Умозаключение как форма мышления Понятие умозаключения</vt:lpstr>
      <vt:lpstr>Умозаключение как форма мышления Понятие умозаключения</vt:lpstr>
      <vt:lpstr>Умозаключение как форма мышления Понятие умозаключения</vt:lpstr>
      <vt:lpstr>Умозаключение как форма мышления Понятие умозаключения</vt:lpstr>
      <vt:lpstr>Умозаключение как форма мышления Дедуктивные и индуктивные умозаключения</vt:lpstr>
      <vt:lpstr>Умозаключение как форма мышления Дедуктивные и индуктивные умозаключения</vt:lpstr>
      <vt:lpstr>Слайд 143</vt:lpstr>
      <vt:lpstr>Слайд 144</vt:lpstr>
      <vt:lpstr>Непосредственные умозаключения Умозаключения об истинности суждения</vt:lpstr>
      <vt:lpstr>Слайд 146</vt:lpstr>
      <vt:lpstr>Слайд 147</vt:lpstr>
      <vt:lpstr>Слайд 148</vt:lpstr>
      <vt:lpstr>Умозаключения об истинности суждения Категорическое умозаключение подчинения</vt:lpstr>
      <vt:lpstr>Слайд 150</vt:lpstr>
      <vt:lpstr>Слайд 151</vt:lpstr>
      <vt:lpstr>Слайд 152</vt:lpstr>
      <vt:lpstr>Слайд 153</vt:lpstr>
      <vt:lpstr>Слайд 154</vt:lpstr>
      <vt:lpstr>Слайд 155</vt:lpstr>
      <vt:lpstr>Слайд 156</vt:lpstr>
      <vt:lpstr>Слайд 157</vt:lpstr>
      <vt:lpstr>Слайд 158</vt:lpstr>
      <vt:lpstr>Слайд 159</vt:lpstr>
      <vt:lpstr>Умозаключения об истинности суждения Категорическое умозаключение контрадикторности</vt:lpstr>
      <vt:lpstr>Слайд 161</vt:lpstr>
      <vt:lpstr>Слайд 162</vt:lpstr>
      <vt:lpstr>Слайд 163</vt:lpstr>
      <vt:lpstr>Слайд 164</vt:lpstr>
      <vt:lpstr>Слайд 165</vt:lpstr>
      <vt:lpstr>Слайд 166</vt:lpstr>
      <vt:lpstr>Умозаключения об истинности суждения Категорическое умозаключение контрарности</vt:lpstr>
      <vt:lpstr>Слайд 168</vt:lpstr>
      <vt:lpstr>Слайд 169</vt:lpstr>
      <vt:lpstr>Слайд 170</vt:lpstr>
      <vt:lpstr>Слайд 171</vt:lpstr>
      <vt:lpstr>Слайд 172</vt:lpstr>
      <vt:lpstr>Слайд 173</vt:lpstr>
      <vt:lpstr>Слайд 174</vt:lpstr>
      <vt:lpstr>Слайд 175</vt:lpstr>
      <vt:lpstr>Слайд 176</vt:lpstr>
      <vt:lpstr>Слайд 177</vt:lpstr>
      <vt:lpstr>Умозаключения об истинности суждения Категорическое умозаключение субконтрарности</vt:lpstr>
      <vt:lpstr>Слайд 179</vt:lpstr>
      <vt:lpstr>Слайд 180</vt:lpstr>
      <vt:lpstr>Слайд 181</vt:lpstr>
      <vt:lpstr>Слайд 182</vt:lpstr>
      <vt:lpstr>Слайд 183</vt:lpstr>
      <vt:lpstr>Слайд 184</vt:lpstr>
      <vt:lpstr>Слайд 185</vt:lpstr>
      <vt:lpstr>Слайд 186</vt:lpstr>
      <vt:lpstr>Слайд 187</vt:lpstr>
      <vt:lpstr>Слайд 188</vt:lpstr>
      <vt:lpstr>Умозаключения об истинности суждения Алетическое умозаключение подчинения</vt:lpstr>
      <vt:lpstr>Слайд 190</vt:lpstr>
      <vt:lpstr>Слайд 191</vt:lpstr>
      <vt:lpstr>Слайд 192</vt:lpstr>
      <vt:lpstr>Слайд 193</vt:lpstr>
      <vt:lpstr>Слайд 194</vt:lpstr>
      <vt:lpstr>Слайд 195</vt:lpstr>
      <vt:lpstr>Слайд 196</vt:lpstr>
      <vt:lpstr>Слайд 197</vt:lpstr>
      <vt:lpstr>Слайд 198</vt:lpstr>
      <vt:lpstr>Слайд 199</vt:lpstr>
      <vt:lpstr>Слайд 200</vt:lpstr>
      <vt:lpstr>Слайд 201</vt:lpstr>
      <vt:lpstr>Слайд 202</vt:lpstr>
      <vt:lpstr>Слайд 203</vt:lpstr>
      <vt:lpstr>Слайд 204</vt:lpstr>
      <vt:lpstr>Слайд 205</vt:lpstr>
      <vt:lpstr>Слайд 206</vt:lpstr>
      <vt:lpstr>Умозаключения об истинности суждения Алетическое умозаключение контрарности</vt:lpstr>
      <vt:lpstr>Слайд 208</vt:lpstr>
      <vt:lpstr>Слайд 209</vt:lpstr>
      <vt:lpstr>Слайд 210</vt:lpstr>
      <vt:lpstr>Слайд 211</vt:lpstr>
      <vt:lpstr>Слайд 212</vt:lpstr>
      <vt:lpstr>Слайд 213</vt:lpstr>
      <vt:lpstr>Умозаключения об истинности суждения Алетическое умозаключение субконтрарности</vt:lpstr>
      <vt:lpstr>Слайд 215</vt:lpstr>
      <vt:lpstr>Слайд 216</vt:lpstr>
      <vt:lpstr>Слайд 217</vt:lpstr>
      <vt:lpstr>Слайд 218</vt:lpstr>
      <vt:lpstr>Слайд 219</vt:lpstr>
      <vt:lpstr>Слайд 220</vt:lpstr>
      <vt:lpstr>Непосредственные умозаключения Преобразование формы посылки</vt:lpstr>
      <vt:lpstr>Умозаключения, получаемые преобразованием формы посылки</vt:lpstr>
      <vt:lpstr>Умозаключения, получаемые преобразованием формы посылки</vt:lpstr>
      <vt:lpstr>Умозаключения, получаемые преобразованием формы посылки</vt:lpstr>
      <vt:lpstr>Слайд 225</vt:lpstr>
      <vt:lpstr>Слайд 226</vt:lpstr>
      <vt:lpstr>Слайд 227</vt:lpstr>
      <vt:lpstr>Слайд 228</vt:lpstr>
      <vt:lpstr>Слайд 229</vt:lpstr>
      <vt:lpstr>Распределённость терминов в суждении Понятие распределённости</vt:lpstr>
      <vt:lpstr>Распределённость терминов в суждении Понятие распределённости</vt:lpstr>
      <vt:lpstr>Распределённость терминов в суждении Понятие распределённости</vt:lpstr>
      <vt:lpstr>Распределённость терминов в суждении Правило распределённости</vt:lpstr>
      <vt:lpstr>Слайд 234</vt:lpstr>
      <vt:lpstr>Слайд 235</vt:lpstr>
      <vt:lpstr>Слайд 236</vt:lpstr>
      <vt:lpstr>Слайд 237</vt:lpstr>
      <vt:lpstr>Слайд 238</vt:lpstr>
      <vt:lpstr>Слайд 239</vt:lpstr>
      <vt:lpstr>Слайд 240</vt:lpstr>
      <vt:lpstr>Слайд 241</vt:lpstr>
      <vt:lpstr>Слайд 242</vt:lpstr>
      <vt:lpstr>Слайд 243</vt:lpstr>
      <vt:lpstr>Слайд 244</vt:lpstr>
      <vt:lpstr>Слайд 245</vt:lpstr>
      <vt:lpstr>Слайд 246</vt:lpstr>
      <vt:lpstr>Слайд 247</vt:lpstr>
      <vt:lpstr>Слайд 248</vt:lpstr>
      <vt:lpstr>Слайд 249</vt:lpstr>
      <vt:lpstr>Слайд 250</vt:lpstr>
      <vt:lpstr>Слайд 251</vt:lpstr>
      <vt:lpstr>Слайд 252</vt:lpstr>
      <vt:lpstr>Слайд 253</vt:lpstr>
      <vt:lpstr>Слайд 254</vt:lpstr>
      <vt:lpstr>Слайд 255</vt:lpstr>
      <vt:lpstr>Слайд 256</vt:lpstr>
      <vt:lpstr>Слайд 257</vt:lpstr>
      <vt:lpstr>Слайд 258</vt:lpstr>
      <vt:lpstr>Слайд 259</vt:lpstr>
      <vt:lpstr>Слайд 260</vt:lpstr>
      <vt:lpstr>Слайд 261</vt:lpstr>
      <vt:lpstr>Слайд 262</vt:lpstr>
      <vt:lpstr>Слайд 263</vt:lpstr>
      <vt:lpstr>Слайд 264</vt:lpstr>
      <vt:lpstr>Слайд 265</vt:lpstr>
      <vt:lpstr>Слайд 266</vt:lpstr>
      <vt:lpstr>Н. И. Бирюков, Д. С Горшенёв, О. М. Решетова  Основы формальной логики</vt:lpstr>
      <vt:lpstr>Сложные суждения</vt:lpstr>
      <vt:lpstr>Исчисление высказываний Понятие высказывания</vt:lpstr>
      <vt:lpstr>Исчисление высказываний  Формы и логические значения высказываний</vt:lpstr>
      <vt:lpstr>Виды сложных суждений Отрицание</vt:lpstr>
      <vt:lpstr>Виды сложных суждений Конъюнкция</vt:lpstr>
      <vt:lpstr>Виды сложных суждений Дизъюнкция</vt:lpstr>
      <vt:lpstr>Виды сложных суждений Исключающая (строгая) дизъюнкция</vt:lpstr>
      <vt:lpstr>Виды сложных суждений Импликация</vt:lpstr>
      <vt:lpstr>Виды сложных суждений  Эквиваленция (эквивалентность)</vt:lpstr>
      <vt:lpstr>Виды сложных суждений Таблицы истинности</vt:lpstr>
      <vt:lpstr>Логические отношения между сложными суждениями и их членами</vt:lpstr>
      <vt:lpstr>Логические отношения между сложными суждениями и их членами</vt:lpstr>
      <vt:lpstr>Логические отношения между сложными суждениями и их членами</vt:lpstr>
      <vt:lpstr>Логические отношения между сложными суждениями и их членами</vt:lpstr>
      <vt:lpstr>Логические отношения между сложными суждениями и их членами</vt:lpstr>
      <vt:lpstr>Логические отношения между сложными суждениями и их членами</vt:lpstr>
      <vt:lpstr>Функция истинности Вычисление функции истинности</vt:lpstr>
      <vt:lpstr>Функция истинности Вычисление функции истинности</vt:lpstr>
      <vt:lpstr>Функция истинности Равносильные формулы</vt:lpstr>
      <vt:lpstr>Слайд 287</vt:lpstr>
      <vt:lpstr>Слайд 288</vt:lpstr>
      <vt:lpstr>Н. И. Бирюков, Д. С Горшенёв, О. М. Решетова  Основы формальной логики</vt:lpstr>
      <vt:lpstr>Простой категорический силлогизм</vt:lpstr>
      <vt:lpstr>Понятие категорического силлогизма</vt:lpstr>
      <vt:lpstr>Структура категорического силлогизма</vt:lpstr>
      <vt:lpstr>Структура категорического силлогизма</vt:lpstr>
      <vt:lpstr>Слайд 294</vt:lpstr>
      <vt:lpstr>Слайд 295</vt:lpstr>
      <vt:lpstr>Правила категорического силлогизма Правила терминов</vt:lpstr>
      <vt:lpstr>Правила категорического силлогизма Правило трёх терминов</vt:lpstr>
      <vt:lpstr>Правила категорического силлогизма Правило трёх терминов</vt:lpstr>
      <vt:lpstr>Правила категорического силлогизма Правило трёх терминов</vt:lpstr>
      <vt:lpstr>Правила категорического силлогизма Правило терминов</vt:lpstr>
      <vt:lpstr>Правила категорического силлогизма Правило среднего термина</vt:lpstr>
      <vt:lpstr>Правила категорического силлогизма Правило среднего термина</vt:lpstr>
      <vt:lpstr>Правила категорического силлогизма Правило терминов</vt:lpstr>
      <vt:lpstr>Правила категорического силлогизма Правило крайних терминов</vt:lpstr>
      <vt:lpstr>Правила категорического силлогизма Правило посылок</vt:lpstr>
      <vt:lpstr>Правила категорического силлогизма Правило утвердительной посылки</vt:lpstr>
      <vt:lpstr>Правила категорического силлогизма Правило утвердительной посылки</vt:lpstr>
      <vt:lpstr>Правила категорического силлогизма Правило утвердительной посылки</vt:lpstr>
      <vt:lpstr>Правила категорического силлогизма Правило двух утвердительных посылок</vt:lpstr>
      <vt:lpstr>Правила категорического силлогизма Правило двух утвердительных посылок</vt:lpstr>
      <vt:lpstr>Правила категорического силлогизма Правило двух утвердительных посылок</vt:lpstr>
      <vt:lpstr>Правила категорического силлогизма Правило двух утвердительных посылок</vt:lpstr>
      <vt:lpstr>Правила категорического силлогизма Правило двух утвердительных посылок</vt:lpstr>
      <vt:lpstr>Правила категорического силлогизма Правило двух утвердительных посылок</vt:lpstr>
      <vt:lpstr>Правила категорического силлогизма Правило посылок</vt:lpstr>
      <vt:lpstr>Правила категорического силлогизма Правило отрицательной посылки</vt:lpstr>
      <vt:lpstr>Правила категорического силлогизма Правило отрицательной посылки</vt:lpstr>
      <vt:lpstr>Правила категорического силлогизма Правило отрицательной посылки</vt:lpstr>
      <vt:lpstr>Правила категорического силлогизма Правило посылок</vt:lpstr>
      <vt:lpstr>Правила категорического силлогизма Правило общей посылки</vt:lpstr>
      <vt:lpstr>Правила категорического силлогизма Правило посылок</vt:lpstr>
      <vt:lpstr>Правила категорического силлогизма Правило частной посылки</vt:lpstr>
      <vt:lpstr>Правила категорического силлогизма Правило частной посылки</vt:lpstr>
      <vt:lpstr>Фигуры и модусы категорического силлогизма</vt:lpstr>
      <vt:lpstr>Фигуры и модусы категорического силлогизма</vt:lpstr>
      <vt:lpstr>Фигуры и модусы категорического силлогизма</vt:lpstr>
      <vt:lpstr>Фигуры и модусы категорического силлогизма</vt:lpstr>
      <vt:lpstr>Фигуры и модусы категорического силлогизма</vt:lpstr>
      <vt:lpstr>Фигуры и модусы категорического силлогизма</vt:lpstr>
      <vt:lpstr>Первая фигура простого категорического силлогизма</vt:lpstr>
      <vt:lpstr>Первая фигура  Правила первой фигуры</vt:lpstr>
      <vt:lpstr>Первая фигура Правила первой фигуры</vt:lpstr>
      <vt:lpstr>Первая фигура Назначение первой фигуры</vt:lpstr>
      <vt:lpstr>Первая фигура Модусы первой фигуры</vt:lpstr>
      <vt:lpstr>Модусы первой фигуры Модус Barbara</vt:lpstr>
      <vt:lpstr>Модусы первой фигуры Модус Celarent</vt:lpstr>
      <vt:lpstr>Модусы первой фигуры Модус Darii</vt:lpstr>
      <vt:lpstr>Модусы первой фигуры  Модус Ferio</vt:lpstr>
      <vt:lpstr>Модусы первой фигуры Barbara, Celarent, Darii, Ferio</vt:lpstr>
      <vt:lpstr>Модусы первой фигуры Barbara, Celarent, Darii, Ferio</vt:lpstr>
      <vt:lpstr>Ослабленные модусы первой фигуры Barbari, Celaront</vt:lpstr>
      <vt:lpstr>Паралогизмы категорической силлогистики</vt:lpstr>
      <vt:lpstr>Паралогизмы первой фигуры Ошибка отрицательной меньшей посылки</vt:lpstr>
      <vt:lpstr>Паралогизмы первой фигуры Ошибка отрицательной меньшей посылки</vt:lpstr>
      <vt:lpstr>Паралогизмы первой фигуры Ошибка частной бóльшей посылки</vt:lpstr>
      <vt:lpstr>Паралогизмы первой фигуры Ошибка частной бóльшей посылки</vt:lpstr>
      <vt:lpstr>Вторая фигура простого категорического силлогизма</vt:lpstr>
      <vt:lpstr>Вторая фигура Правила второй фигуры</vt:lpstr>
      <vt:lpstr>Вторая фигура Назначение второй фигуры</vt:lpstr>
      <vt:lpstr>Вторая фигура Модусы второй фигуры</vt:lpstr>
      <vt:lpstr>Модусы второй фигуры Модус Cesare</vt:lpstr>
      <vt:lpstr>Модусы второй фигуры Модус Camestres</vt:lpstr>
      <vt:lpstr>Модусы второй фигуры Модус Festino</vt:lpstr>
      <vt:lpstr>Модусы второй фигуры Модус Baroko</vt:lpstr>
      <vt:lpstr>Модусы второй фигуры  Cesare, Camestres, Festino, Baroko</vt:lpstr>
      <vt:lpstr>Модусы второй фигуры  Cesare, Camestres, Festino, Baroko</vt:lpstr>
      <vt:lpstr>Ослабленные модусы второй фигуры Cesaro, Camestros</vt:lpstr>
      <vt:lpstr>Паралогизмы второй фигуры Ошибка двух утвердительных посылок</vt:lpstr>
      <vt:lpstr>Паралогизмы второй фигуры Ошибка двух утвердительных посылок</vt:lpstr>
      <vt:lpstr>Паралогизмы второй фигуры Ошибка частной бóльшей посылки</vt:lpstr>
      <vt:lpstr>Паралогизмы второй фигуры Ошибка частной бóльшей посылки</vt:lpstr>
      <vt:lpstr>Третья фигура простого категорического силлогизма</vt:lpstr>
      <vt:lpstr>Третья фигура Правила третьей фигуры</vt:lpstr>
      <vt:lpstr>Третья фигура Правила третьей фигуры</vt:lpstr>
      <vt:lpstr>Третья фигура Назначение третьей фигуры</vt:lpstr>
      <vt:lpstr>Третья фигура  Модусы третьей фигуры</vt:lpstr>
      <vt:lpstr>Модусы третьей фигуры Модус Darapti</vt:lpstr>
      <vt:lpstr>Модусы третьей фигуры Модус Disamis</vt:lpstr>
      <vt:lpstr>Модусы третьей фигуры Модус Datisi</vt:lpstr>
      <vt:lpstr>Модусы третьей фигуры Модус Felapton</vt:lpstr>
      <vt:lpstr>Модусы третьей фигуры Модус Bocardo</vt:lpstr>
      <vt:lpstr>Модусы третьей фигуры Модус Ferison</vt:lpstr>
      <vt:lpstr>Модусы третьей фигуры Darapti, Disamis, Datisi, Felapton, Bocardo, Ferison</vt:lpstr>
      <vt:lpstr>Модусы третьей фигуры Darapti, Disamis, Datisi, Felapton, Bocardo, Ferison</vt:lpstr>
      <vt:lpstr>Паралогизмы третьей фигуры Ошибка отрицательной меньшей посылки</vt:lpstr>
      <vt:lpstr>Паралогизмы третьей фигуры Ошибка отрицательной меньшей посылки</vt:lpstr>
      <vt:lpstr>Четвёртая фигура простого категорического силлогизма</vt:lpstr>
      <vt:lpstr>Четвёртая фигура Правила четвёртой фигуры</vt:lpstr>
      <vt:lpstr>Четвёртая фигура  Правила четвёртой фигуры</vt:lpstr>
      <vt:lpstr>Четвёртая фигура  Назначение четвёртой фигуры</vt:lpstr>
      <vt:lpstr>Четвёртая фигура Модусы четвёртой фигуры</vt:lpstr>
      <vt:lpstr>Модусы четвёртой фигуры Модус Bramantip</vt:lpstr>
      <vt:lpstr>Модусы четвёртой фигуры Модус Camenes</vt:lpstr>
      <vt:lpstr>Модусы четвёртой фигуры Модус Dimaris</vt:lpstr>
      <vt:lpstr>Модусы четвёртой фигуры Модус Fesapo</vt:lpstr>
      <vt:lpstr>Модусы четвёртой фигуры Модус Fresison</vt:lpstr>
      <vt:lpstr>Модусы четвёртой фигуры Bramantip, Camenes, Dimaris, Fesapo, Fresison</vt:lpstr>
      <vt:lpstr>Модусы четвёртой фигуры Bramantip, Camenes, Dimaris, Fesapo, Fresison</vt:lpstr>
      <vt:lpstr>Ослабленный модус четвёртой фигуры Модус Camenos</vt:lpstr>
      <vt:lpstr>Паралогизмы четвёртой фигуры Ошибка частной меньшей посылки  при утвердительной бóльшей посылке</vt:lpstr>
      <vt:lpstr>Паралогизмы четвёртой фигуры Ошибка частной меньшей посылки  при утвердительной бóльшей посылке</vt:lpstr>
      <vt:lpstr>Паралогизмы четвёртой фигуры Ошибка частной бóльшей посылки  при наличии отрицательной посылки</vt:lpstr>
      <vt:lpstr>Паралогизмы четвёртой фигуры Ошибка частной бóльшей посылки  при наличии отрицательной посылки</vt:lpstr>
      <vt:lpstr>Фигуры категорического силлогизма Назначение фигур</vt:lpstr>
      <vt:lpstr>Н. И. Бирюков, Д. С Горшенёв, О. М. Решетова  Основы формальной логики</vt:lpstr>
      <vt:lpstr>Сведение модусов простого категорического силлогизма к модусам первой фигуры</vt:lpstr>
      <vt:lpstr>Сведение модусов простого категорического силлогизма к модусам первой фигуры</vt:lpstr>
      <vt:lpstr>Сведение модусов простого категорического силлогизма к модусам первой фигуры</vt:lpstr>
      <vt:lpstr>Сведение модусов простого категорического силлогизма к модусам первой фигуры</vt:lpstr>
      <vt:lpstr>Модус Cesare сводим к модусу Celarent простым обращением</vt:lpstr>
      <vt:lpstr>Модус Cesare сводим к модусу Celarent простым обращением</vt:lpstr>
      <vt:lpstr>Модус Cesare сводим к модусу Celarent простым обращением</vt:lpstr>
      <vt:lpstr>Модус Cesare сводим к модусу Celarent простым обращением</vt:lpstr>
      <vt:lpstr>Модус Camestres сводим к модусу Celarent простыми обращениями и перестановкой посылок</vt:lpstr>
      <vt:lpstr>Модус Camestres сводим к модусу Celarent простыми обращениями и перестановкой посылок</vt:lpstr>
      <vt:lpstr>Слайд 406</vt:lpstr>
      <vt:lpstr>Слайд 407</vt:lpstr>
      <vt:lpstr>Слайд 408</vt:lpstr>
      <vt:lpstr>Слайд 409</vt:lpstr>
      <vt:lpstr>Слайд 410</vt:lpstr>
      <vt:lpstr>Слайд 411</vt:lpstr>
      <vt:lpstr>Модус Festino сводим к модусу Ferio простым обращением</vt:lpstr>
      <vt:lpstr>Модус Festino сводим к модусу Ferio простым обращением</vt:lpstr>
      <vt:lpstr>Модус Festino сводим к модусу Ferio простым обращением</vt:lpstr>
      <vt:lpstr>Модус Festino сводим к модусу Ferio простым обращением</vt:lpstr>
      <vt:lpstr>Модус Baroco сводим к модусу Barbara приведением к нелепости</vt:lpstr>
      <vt:lpstr>Модус Baroco сводим к модусу Barbara приведением к нелепости</vt:lpstr>
      <vt:lpstr>Модус Baroco сводим к модусу Barbara приведением к нелепости</vt:lpstr>
      <vt:lpstr>Модус Baroco сводим к модусу Barbara приведением к нелепости</vt:lpstr>
      <vt:lpstr>Модус Baroco сводим к модусу Barbara приведением к нелепости</vt:lpstr>
      <vt:lpstr>Модус Baroco сводим к модусу Barbara приведением к нелепости</vt:lpstr>
      <vt:lpstr>Модус Darapti сводим к модусу Darii обращением с ограничением</vt:lpstr>
      <vt:lpstr>Модус Darapti сводим к модусу Darii обращением с ограничением</vt:lpstr>
      <vt:lpstr>Модус Darapti сводим к модусу Darii обращением с ограничением</vt:lpstr>
      <vt:lpstr>Модус Darapti сводим к модусу Darii обращением с ограничением</vt:lpstr>
      <vt:lpstr>Модус Disamis сводим к модусу Darii простыми обращениями и перестановкой посылок</vt:lpstr>
      <vt:lpstr>Модус Disamis сводим к модусу Darii простыми обращениями и перестановкой посылок</vt:lpstr>
      <vt:lpstr>Слайд 428</vt:lpstr>
      <vt:lpstr>Слайд 429</vt:lpstr>
      <vt:lpstr>Слайд 430</vt:lpstr>
      <vt:lpstr>Слайд 431</vt:lpstr>
      <vt:lpstr>Слайд 432</vt:lpstr>
      <vt:lpstr>Слайд 433</vt:lpstr>
      <vt:lpstr>Модус Datisi сводим к модусу Darii простым обращением</vt:lpstr>
      <vt:lpstr>Модус Datisi сводим к модусу Darii простым обращением</vt:lpstr>
      <vt:lpstr>Модус Datisi сводим к модусу Darii простым обращением</vt:lpstr>
      <vt:lpstr>Модус Datisi сводим к модусу Darii простым обращением</vt:lpstr>
      <vt:lpstr>Модус Felapton сводим к модусу Ferio обращением с ограничением</vt:lpstr>
      <vt:lpstr>Модус Felapton сводим к модусу Ferio обращением с ограничением</vt:lpstr>
      <vt:lpstr>Модус Felapton сводим к модусу Ferio обращением с ограничением</vt:lpstr>
      <vt:lpstr>Модус Felapton сводим к модусу Ferio обращением с ограничением</vt:lpstr>
      <vt:lpstr>Модус Bocardo сводим к модусу Barbara приведением к нелепости</vt:lpstr>
      <vt:lpstr>Модус Bocardo сводим к модусу Barbara приведением к нелепости</vt:lpstr>
      <vt:lpstr>Модус Bocardo сводим к модусу Barbara приведением к нелепости</vt:lpstr>
      <vt:lpstr>Модус Bocardo сводим к модусу Barbara приведением к нелепости</vt:lpstr>
      <vt:lpstr>Модус Bocardo сводим к модусу Barbara приведением к нелепости</vt:lpstr>
      <vt:lpstr>Модус Bocardo сводим к модусу Barbara приведением к нелепости</vt:lpstr>
      <vt:lpstr>Модус Ferison сводим к модусу Ferio простым обращением</vt:lpstr>
      <vt:lpstr>Модус Ferison сводим к модусу Ferio простым обращением</vt:lpstr>
      <vt:lpstr>Модус Ferison сводим к модусу Ferio простым обращением</vt:lpstr>
      <vt:lpstr>Модус Ferison сводим к модусу Ferio простым обращением</vt:lpstr>
      <vt:lpstr>Слайд 452</vt:lpstr>
      <vt:lpstr>Слайд 453</vt:lpstr>
      <vt:lpstr>Слайд 454</vt:lpstr>
      <vt:lpstr>Слайд 455</vt:lpstr>
      <vt:lpstr>Слайд 456</vt:lpstr>
      <vt:lpstr>Слайд 457</vt:lpstr>
      <vt:lpstr>Слайд 458</vt:lpstr>
      <vt:lpstr>Слайд 459</vt:lpstr>
      <vt:lpstr>Слайд 460</vt:lpstr>
      <vt:lpstr>Слайд 461</vt:lpstr>
      <vt:lpstr>Слайд 462</vt:lpstr>
      <vt:lpstr>Слайд 463</vt:lpstr>
      <vt:lpstr>Слайд 464</vt:lpstr>
      <vt:lpstr>Слайд 465</vt:lpstr>
      <vt:lpstr>Слайд 466</vt:lpstr>
      <vt:lpstr>Слайд 467</vt:lpstr>
      <vt:lpstr>Слайд 468</vt:lpstr>
      <vt:lpstr>Слайд 469</vt:lpstr>
      <vt:lpstr>Слайд 470</vt:lpstr>
      <vt:lpstr>Слайд 471</vt:lpstr>
      <vt:lpstr>Слайд 472</vt:lpstr>
      <vt:lpstr>Слайд 473</vt:lpstr>
      <vt:lpstr>Слайд 474</vt:lpstr>
      <vt:lpstr>Н. И. Бирюков, Д. С Горшенёв, О. М. Решетова  Основы формальной логики</vt:lpstr>
      <vt:lpstr>Условные и разделительные силлогизмы</vt:lpstr>
      <vt:lpstr>Условные силлогизмы Понятие условного силлогизма</vt:lpstr>
      <vt:lpstr>Условные силлогизмы Чисто условный силлогизм</vt:lpstr>
      <vt:lpstr>Условные силлогизмы Чисто условный силлогизм</vt:lpstr>
      <vt:lpstr>Условные силлогизмы Чисто условный силлогизм</vt:lpstr>
      <vt:lpstr>Условные силлогизмы Чисто условный силлогизм</vt:lpstr>
      <vt:lpstr>Условные силлогизмы Чисто условный силлогизм</vt:lpstr>
      <vt:lpstr>Условные силлогизмы Чисто условный силлогизм</vt:lpstr>
      <vt:lpstr>Условные силлогизмы Чисто условный силлогизм</vt:lpstr>
      <vt:lpstr>Условные силлогизмы Условно-категорический силлогизм</vt:lpstr>
      <vt:lpstr>Условно-категорический силлогизм  Modus ponens</vt:lpstr>
      <vt:lpstr>Условно-категорический силлогизм  Modus ponens</vt:lpstr>
      <vt:lpstr>Условно-категорический силлогизм Modus tollens</vt:lpstr>
      <vt:lpstr>Условно-категорический силлогизм Modus tollens</vt:lpstr>
      <vt:lpstr>Условно-категорический силлогизм Modus tollens</vt:lpstr>
      <vt:lpstr>Условно-категорический силлогизм Modus tollens</vt:lpstr>
      <vt:lpstr>Условные силлогизмы Modus ponens                   Modus tollens</vt:lpstr>
      <vt:lpstr>Условные силлогизмы Эквивалентно-категорический силлогизм</vt:lpstr>
      <vt:lpstr>Условные силлогизмы Эквивалентно-категорический силлогизм</vt:lpstr>
      <vt:lpstr>Условные силлогизмы Эквивалентно-категорический силлогизм</vt:lpstr>
      <vt:lpstr>Условные силлогизмы Эквивалентно-категорический силлогизм</vt:lpstr>
      <vt:lpstr>Разделительные силлогизмы Понятие разделительного силлогизма</vt:lpstr>
      <vt:lpstr>Разделительные силлогизмы Чисто разделительный силлогизм</vt:lpstr>
      <vt:lpstr>Разделительные силлогизмы Разделительно-категорический силлогизм</vt:lpstr>
      <vt:lpstr>Разделительно-категорический силлогизм Modus ponendo tollens</vt:lpstr>
      <vt:lpstr>Разделительно-категорический силлогизм Modus ponendo tollens</vt:lpstr>
      <vt:lpstr>Разделительно-категорический силлогизм  Modus tollendo ponens</vt:lpstr>
      <vt:lpstr>Разделительно-категорический силлогизм  Modus tollendo ponens</vt:lpstr>
      <vt:lpstr>Условно-разделительные силлогизмы</vt:lpstr>
      <vt:lpstr>Слайд 505</vt:lpstr>
      <vt:lpstr>Условно-разделительные силлогизмы</vt:lpstr>
      <vt:lpstr>Условно-разделительные силлогизмы</vt:lpstr>
      <vt:lpstr>Условно-разделительные силлогизмы Дилеммы</vt:lpstr>
      <vt:lpstr>Условно-разделительные силлогизмы Простая конструктивная дилемма</vt:lpstr>
      <vt:lpstr>Условно-разделительные силлогизмы Сложная конструктивная дилемма</vt:lpstr>
      <vt:lpstr>Условно-разделительные силлогизмы Простая деструктивная дилемма</vt:lpstr>
      <vt:lpstr>Условно-разделительные силлогизмы Сложная деструктивная дилемма</vt:lpstr>
      <vt:lpstr>Н. И. Бирюков, Д. С Горшенёв, О. М. Решетова  Основы формальной логики</vt:lpstr>
      <vt:lpstr>Сокращённые и сложные силлогизмы</vt:lpstr>
      <vt:lpstr>Сокращённый силлогизм Энтимема</vt:lpstr>
      <vt:lpstr>Сокращённый силлогизм Энтимема</vt:lpstr>
      <vt:lpstr>Сокращённый силлогизм Энтимема</vt:lpstr>
      <vt:lpstr>Сокращённый силлогизм Энтимема</vt:lpstr>
      <vt:lpstr>Сокращённый силлогизм Энтимема</vt:lpstr>
      <vt:lpstr>Сокращённый силлогизм Энтимема</vt:lpstr>
      <vt:lpstr>Сокращённый силлогизм Энтимема</vt:lpstr>
      <vt:lpstr>Сокращённый силлогизм Энтимема</vt:lpstr>
      <vt:lpstr>Сокращённый силлогизм Энтимема</vt:lpstr>
      <vt:lpstr>Сложные силлогизмы (полисиллогизмы)</vt:lpstr>
      <vt:lpstr>Полисиллогизмы Прогрессивные и регрессивные полисиллогизмы</vt:lpstr>
      <vt:lpstr>Сложносокращённые силлогизмы Сориты</vt:lpstr>
      <vt:lpstr>Сориты Гоклениевский и аристотелевский сориты</vt:lpstr>
      <vt:lpstr>Сложносокращённые силлогизмы Эпихейрема</vt:lpstr>
      <vt:lpstr>Сложносокращённые силлогизмы Эпихейрема</vt:lpstr>
      <vt:lpstr>Сложносокращённые силлогизмы Эпихейрема</vt:lpstr>
      <vt:lpstr>Н. И. Бирюков, Д. С Горшенёв, О. М. Решетова  Основы формальной логики</vt:lpstr>
      <vt:lpstr>Доказательство и опровержение</vt:lpstr>
      <vt:lpstr>Доказательство Понятие и логическая сущность доказательства</vt:lpstr>
      <vt:lpstr>Понятие доказательства  Структура доказательства</vt:lpstr>
      <vt:lpstr>Структура доказательства  Тезис</vt:lpstr>
      <vt:lpstr>Структура доказательства  Тезис</vt:lpstr>
      <vt:lpstr>Тезис</vt:lpstr>
      <vt:lpstr>Тезис</vt:lpstr>
      <vt:lpstr>Тезис</vt:lpstr>
      <vt:lpstr>Тезис</vt:lpstr>
      <vt:lpstr>Тезис</vt:lpstr>
      <vt:lpstr>Тезис</vt:lpstr>
      <vt:lpstr>Тезис</vt:lpstr>
      <vt:lpstr>Тезис</vt:lpstr>
      <vt:lpstr>Структура доказательства  Довод</vt:lpstr>
      <vt:lpstr>Структура доказательства  Довод</vt:lpstr>
      <vt:lpstr>Довод</vt:lpstr>
      <vt:lpstr>Довод</vt:lpstr>
      <vt:lpstr>Ошибки аргументации  Ошибка в основании</vt:lpstr>
      <vt:lpstr>Ошибки аргументации  Ошибка в основании</vt:lpstr>
      <vt:lpstr>Ошибки аргументации  Ошибка в основании</vt:lpstr>
      <vt:lpstr>Ошибки аргументации  Ошибка в основании</vt:lpstr>
      <vt:lpstr>Довод</vt:lpstr>
      <vt:lpstr>Ошибки аргументации  Предвосхищение основания</vt:lpstr>
      <vt:lpstr>Ошибки аргументации  Предвосхищение основания</vt:lpstr>
      <vt:lpstr>Довод</vt:lpstr>
      <vt:lpstr>Ошибки аргументации  «Не следует»</vt:lpstr>
      <vt:lpstr>«Не следует»  Ошибка учетверения терминов</vt:lpstr>
      <vt:lpstr>«Не следует»  Ошибка учетверения терминов</vt:lpstr>
      <vt:lpstr>«Не следует»  Ошибка учетверения терминов</vt:lpstr>
      <vt:lpstr>«Не следует»  Употребление квантора общности  в собирательном смысле</vt:lpstr>
      <vt:lpstr>«Не следует»  Употребление квантора общности  в собирательном смысле</vt:lpstr>
      <vt:lpstr>«Не следует»  Употребление квантора общности  в собирательном смысле</vt:lpstr>
      <vt:lpstr>«Не следует»  Употребление квантора общности  в собирательном смысле</vt:lpstr>
      <vt:lpstr>Употребление квантора общности  в собирательном смысле</vt:lpstr>
      <vt:lpstr>«Не следует»  Ошибка нераспределённого среднего термина</vt:lpstr>
      <vt:lpstr>«Не следует»  Ошибка нераспределённого среднего термина</vt:lpstr>
      <vt:lpstr>«Не следует»  Ошибка нераспределённого среднего термина</vt:lpstr>
      <vt:lpstr>«Не следует»  Ошибка нераспределённого среднего термина</vt:lpstr>
      <vt:lpstr>«Не следует»  Недозволительное расширение бóльшего термина</vt:lpstr>
      <vt:lpstr>«Не следует»  Недозволительное расширение бóльшего термина</vt:lpstr>
      <vt:lpstr>«Не следует»  Недозволительное расширение бóльшего термина</vt:lpstr>
      <vt:lpstr>«Не следует»  Недозволительное расширение бóльшего термина</vt:lpstr>
      <vt:lpstr>«Не следует»  Недозволительное расширение меньшего термина</vt:lpstr>
      <vt:lpstr>«Не следует»  Недозволительное расширение меньшего термина</vt:lpstr>
      <vt:lpstr>«Не следует»  Недозволительное расширение меньшего термина</vt:lpstr>
      <vt:lpstr>«Не следует»  Недозволительное расширение меньшего термина</vt:lpstr>
      <vt:lpstr>«Не следует»  Ошибка двух отрицательных посылок</vt:lpstr>
      <vt:lpstr>«Не следует»  Ошибка неправомерного отрицательного вывода</vt:lpstr>
      <vt:lpstr>«Не следует»  Ошибка неправомерного отрицательного вывода</vt:lpstr>
      <vt:lpstr>«Не следует»  Ошибка неправомерного отрицательного вывода</vt:lpstr>
      <vt:lpstr>«Не следует»  Ошибка неправомерного отрицательного вывода</vt:lpstr>
      <vt:lpstr>«Не следует»  Ошибка неправомерного отрицательного вывода</vt:lpstr>
      <vt:lpstr>«Не следует»  Ошибка неправомерного отрицательного вывода</vt:lpstr>
      <vt:lpstr>«Не следует»  Ошибка неправомерного утвердительного вывода</vt:lpstr>
      <vt:lpstr>«Не следует»  Ошибка неправомерного утвердительного вывода</vt:lpstr>
      <vt:lpstr>«Не следует»  Ошибка неправомерного утвердительного вывода</vt:lpstr>
      <vt:lpstr>«Не следует»  Ошибка неправомерного утвердительного вывода</vt:lpstr>
      <vt:lpstr>«Не следует»  Ошибка неправомерного утвердительного вывода</vt:lpstr>
      <vt:lpstr>Ошибки аргументации  «Не следует»</vt:lpstr>
      <vt:lpstr>«Не следует»  Ошибка инверсии, или отрицание основания</vt:lpstr>
      <vt:lpstr>«Не следует»  Ошибка конверсии, или утверждение следствия</vt:lpstr>
      <vt:lpstr>Ошибки аргументации  «Не следует»</vt:lpstr>
      <vt:lpstr>«Не следует»  Употребление разделительного союза  в соединительно-разделительном смысле</vt:lpstr>
      <vt:lpstr>Ошибки аргументации  «Не следует»</vt:lpstr>
      <vt:lpstr>«Не следует»  Утверждение дизъюнкта</vt:lpstr>
      <vt:lpstr>«Не следует»  Отрицание конъюнкта</vt:lpstr>
      <vt:lpstr>«Не следует»  Неправомерная коммутативность</vt:lpstr>
      <vt:lpstr>Довод</vt:lpstr>
      <vt:lpstr>Довод</vt:lpstr>
      <vt:lpstr>Довод</vt:lpstr>
      <vt:lpstr>Довод</vt:lpstr>
      <vt:lpstr>Довод</vt:lpstr>
      <vt:lpstr>Довод</vt:lpstr>
      <vt:lpstr>Довод</vt:lpstr>
      <vt:lpstr>Довод</vt:lpstr>
      <vt:lpstr>Сомнительные приёмы аргументации </vt:lpstr>
      <vt:lpstr>Сомнительные приёмы аргументации Аргумент к человеку</vt:lpstr>
      <vt:lpstr>Сомнительные приёмы аргументации Аргумент к человеку</vt:lpstr>
      <vt:lpstr>Сомнительные приёмы аргументации Аргумент к человеку</vt:lpstr>
      <vt:lpstr>Сомнительные приёмы аргументации Аргумент к человеку</vt:lpstr>
      <vt:lpstr>Сомнительные приёмы аргументации  Аргумент к незнанию</vt:lpstr>
      <vt:lpstr>Сомнительные приёмы аргументации  Апелляция к авторитету</vt:lpstr>
      <vt:lpstr>Сомнительные приёмы аргументации  Апелляция к мнению народа</vt:lpstr>
      <vt:lpstr>Сомнительные приёмы аргументации  «Палочный» аргумент</vt:lpstr>
      <vt:lpstr>Сомнительные приёмы аргументации  Апелляция к эмоциям</vt:lpstr>
      <vt:lpstr>Сомнительные приёмы аргументации  Уклонение от сути</vt:lpstr>
      <vt:lpstr>Сомнительные приёмы аргументации  «Соломенное чучело»</vt:lpstr>
      <vt:lpstr>Структура доказательства  Демонстрация</vt:lpstr>
      <vt:lpstr>Демонстрация Правила, используемые в доказательстве</vt:lpstr>
      <vt:lpstr>Виды доказательства Прямое доказательство</vt:lpstr>
      <vt:lpstr>Прямое доказательство  Доказательство правил второй фигуры</vt:lpstr>
      <vt:lpstr>Прямое доказательство  Подведение данного случая под данное правило</vt:lpstr>
      <vt:lpstr>Прямое доказательство  Неприменимость данного правила к данному случаю</vt:lpstr>
      <vt:lpstr>Прямое доказательство Утверждение основания</vt:lpstr>
      <vt:lpstr>Прямое доказательство Отрицание следствия</vt:lpstr>
      <vt:lpstr>Виды доказательства Косвенное доказательство</vt:lpstr>
      <vt:lpstr>Косвенное апагогическое доказательство Несоизмеримость стороны и диагонали квадрата</vt:lpstr>
      <vt:lpstr>Косвенное апагогическое доказательство Доказательство правила первой фигуры</vt:lpstr>
      <vt:lpstr>Косвенное доказательство Апагогическое косвенное доказательство</vt:lpstr>
      <vt:lpstr>Виды доказательства Косвенное доказательство</vt:lpstr>
      <vt:lpstr>Косвенное доказательство Разделительное косвенное доказательство</vt:lpstr>
      <vt:lpstr>Виды доказательства Индуктивное и дедуктивное доказательства</vt:lpstr>
      <vt:lpstr>Опровержение Понятие и логическая сущность опровержения</vt:lpstr>
      <vt:lpstr>Опровержение Основные способы опровержения</vt:lpstr>
      <vt:lpstr>Слайд 636</vt:lpstr>
      <vt:lpstr>Н. И. Бирюков, Д. С Горшенёв, О. М. Решетова  Основы формальной логики</vt:lpstr>
      <vt:lpstr>Логические парадоксы</vt:lpstr>
      <vt:lpstr>Понятие парадокса</vt:lpstr>
      <vt:lpstr>Парадокс лжеца</vt:lpstr>
      <vt:lpstr>Парадокс лжеца</vt:lpstr>
      <vt:lpstr>Парадокс лжеца</vt:lpstr>
      <vt:lpstr>Парадоксы самореференции</vt:lpstr>
      <vt:lpstr>Парадокс Эватла</vt:lpstr>
      <vt:lpstr>Парадокс крокодила</vt:lpstr>
      <vt:lpstr>Парадокс Рассела</vt:lpstr>
      <vt:lpstr>Парадокс Греллинга</vt:lpstr>
      <vt:lpstr>Парадокс Берри</vt:lpstr>
      <vt:lpstr>Метаязык</vt:lpstr>
      <vt:lpstr>Слайд 650</vt:lpstr>
    </vt:vector>
  </TitlesOfParts>
  <Company>МГИМО / MGIMO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Основы формальной логики: мультимедийное учебное пособие</dc:title>
  <dc:creator>Николай Бирюков, Дмитрий Горшенев, Ольга Решетова</dc:creator>
  <dc:description>Редакция мая 2025 г.
Для конвертации в формат pdf и печати
С сокращениями</dc:description>
  <cp:lastModifiedBy>NICK</cp:lastModifiedBy>
  <cp:revision>1789</cp:revision>
  <cp:lastPrinted>2025-02-14T20:16:57Z</cp:lastPrinted>
  <dcterms:created xsi:type="dcterms:W3CDTF">2004-09-28T22:15:44Z</dcterms:created>
  <dcterms:modified xsi:type="dcterms:W3CDTF">2025-05-24T14:16:47Z</dcterms:modified>
</cp:coreProperties>
</file>